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1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572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tr-TR"/>
          </a:p>
        </p:txBody>
      </p:sp>
      <p:sp>
        <p:nvSpPr>
          <p:cNvPr id="3" name="Shape 1"/>
          <p:cNvSpPr/>
          <p:nvPr/>
        </p:nvSpPr>
        <p:spPr>
          <a:xfrm>
            <a:off x="0" y="0"/>
            <a:ext cx="14630400" cy="8229600"/>
          </a:xfrm>
          <a:prstGeom prst="rect">
            <a:avLst/>
          </a:prstGeom>
          <a:solidFill>
            <a:srgbClr val="FEF5E7"/>
          </a:solidFill>
          <a:ln/>
        </p:spPr>
        <p:txBody>
          <a:bodyPr/>
          <a:lstStyle/>
          <a:p>
            <a:endParaRPr lang="tr-TR"/>
          </a:p>
        </p:txBody>
      </p:sp>
      <p:sp>
        <p:nvSpPr>
          <p:cNvPr id="4" name="Text 2"/>
          <p:cNvSpPr/>
          <p:nvPr/>
        </p:nvSpPr>
        <p:spPr>
          <a:xfrm>
            <a:off x="2589133" y="581978"/>
            <a:ext cx="9452134" cy="2378154"/>
          </a:xfrm>
          <a:prstGeom prst="rect">
            <a:avLst/>
          </a:prstGeom>
          <a:noFill/>
          <a:ln/>
        </p:spPr>
        <p:txBody>
          <a:bodyPr wrap="square" rtlCol="0" anchor="t"/>
          <a:lstStyle/>
          <a:p>
            <a:pPr marL="0" indent="0">
              <a:lnSpc>
                <a:spcPts val="6243"/>
              </a:lnSpc>
              <a:buNone/>
            </a:pPr>
            <a:r>
              <a:rPr lang="en-US" sz="4994" dirty="0">
                <a:solidFill>
                  <a:srgbClr val="38512F"/>
                </a:solidFill>
                <a:latin typeface="Lora" pitchFamily="34" charset="0"/>
                <a:ea typeface="Lora" pitchFamily="34" charset="-122"/>
                <a:cs typeface="Lora" pitchFamily="34" charset="-120"/>
              </a:rPr>
              <a:t>İstanbul Üniversitesi-Cerrahpaşa Çevre Mühendisliği Güncel Bilgisayar Uygulamaları</a:t>
            </a:r>
            <a:endParaRPr lang="en-US" sz="4994" dirty="0"/>
          </a:p>
        </p:txBody>
      </p:sp>
      <p:sp>
        <p:nvSpPr>
          <p:cNvPr id="5" name="Text 3"/>
          <p:cNvSpPr/>
          <p:nvPr/>
        </p:nvSpPr>
        <p:spPr>
          <a:xfrm>
            <a:off x="2589133" y="3277195"/>
            <a:ext cx="9452134" cy="338257"/>
          </a:xfrm>
          <a:prstGeom prst="rect">
            <a:avLst/>
          </a:prstGeom>
          <a:noFill/>
          <a:ln/>
        </p:spPr>
        <p:txBody>
          <a:bodyPr wrap="none" rtlCol="0" anchor="t"/>
          <a:lstStyle/>
          <a:p>
            <a:pPr marL="0" indent="0">
              <a:lnSpc>
                <a:spcPts val="2664"/>
              </a:lnSpc>
              <a:buNone/>
            </a:pPr>
            <a:r>
              <a:rPr lang="en-US" sz="1665" dirty="0">
                <a:solidFill>
                  <a:srgbClr val="3A3630"/>
                </a:solidFill>
                <a:latin typeface="Source Sans Pro" pitchFamily="34" charset="0"/>
                <a:ea typeface="Source Sans Pro" pitchFamily="34" charset="-122"/>
                <a:cs typeface="Source Sans Pro" pitchFamily="34" charset="-120"/>
              </a:rPr>
              <a:t>Proje Konusu : Karbon Ayak İzi hesaplama</a:t>
            </a:r>
            <a:endParaRPr lang="en-US" sz="1665" dirty="0"/>
          </a:p>
        </p:txBody>
      </p:sp>
      <p:sp>
        <p:nvSpPr>
          <p:cNvPr id="6" name="Text 4"/>
          <p:cNvSpPr/>
          <p:nvPr/>
        </p:nvSpPr>
        <p:spPr>
          <a:xfrm>
            <a:off x="2589133" y="3853220"/>
            <a:ext cx="9452134" cy="338257"/>
          </a:xfrm>
          <a:prstGeom prst="rect">
            <a:avLst/>
          </a:prstGeom>
          <a:noFill/>
          <a:ln/>
        </p:spPr>
        <p:txBody>
          <a:bodyPr wrap="none" rtlCol="0" anchor="t"/>
          <a:lstStyle/>
          <a:p>
            <a:pPr marL="0" indent="0">
              <a:lnSpc>
                <a:spcPts val="2664"/>
              </a:lnSpc>
              <a:buNone/>
            </a:pPr>
            <a:r>
              <a:rPr lang="en-US" sz="1665" dirty="0">
                <a:solidFill>
                  <a:srgbClr val="3A3630"/>
                </a:solidFill>
                <a:latin typeface="Source Sans Pro" pitchFamily="34" charset="0"/>
                <a:ea typeface="Source Sans Pro" pitchFamily="34" charset="-122"/>
                <a:cs typeface="Source Sans Pro" pitchFamily="34" charset="-120"/>
              </a:rPr>
              <a:t>Ad Soyad : Kadir Dur </a:t>
            </a:r>
            <a:endParaRPr lang="en-US" sz="1665" dirty="0"/>
          </a:p>
        </p:txBody>
      </p:sp>
      <p:sp>
        <p:nvSpPr>
          <p:cNvPr id="7" name="Text 5"/>
          <p:cNvSpPr/>
          <p:nvPr/>
        </p:nvSpPr>
        <p:spPr>
          <a:xfrm>
            <a:off x="2589133" y="4429244"/>
            <a:ext cx="9452134" cy="338257"/>
          </a:xfrm>
          <a:prstGeom prst="rect">
            <a:avLst/>
          </a:prstGeom>
          <a:noFill/>
          <a:ln/>
        </p:spPr>
        <p:txBody>
          <a:bodyPr wrap="none" rtlCol="0" anchor="t"/>
          <a:lstStyle/>
          <a:p>
            <a:pPr marL="0" indent="0">
              <a:lnSpc>
                <a:spcPts val="2664"/>
              </a:lnSpc>
              <a:buNone/>
            </a:pPr>
            <a:r>
              <a:rPr lang="en-US" sz="1665" dirty="0">
                <a:solidFill>
                  <a:srgbClr val="3A3630"/>
                </a:solidFill>
                <a:latin typeface="Source Sans Pro" pitchFamily="34" charset="0"/>
                <a:ea typeface="Source Sans Pro" pitchFamily="34" charset="-122"/>
                <a:cs typeface="Source Sans Pro" pitchFamily="34" charset="-120"/>
              </a:rPr>
              <a:t>Numara : 1309220012</a:t>
            </a:r>
            <a:endParaRPr lang="en-US" sz="1665" dirty="0"/>
          </a:p>
        </p:txBody>
      </p:sp>
      <p:sp>
        <p:nvSpPr>
          <p:cNvPr id="8" name="Text 6"/>
          <p:cNvSpPr/>
          <p:nvPr/>
        </p:nvSpPr>
        <p:spPr>
          <a:xfrm>
            <a:off x="2589133" y="5005268"/>
            <a:ext cx="9452134" cy="338257"/>
          </a:xfrm>
          <a:prstGeom prst="rect">
            <a:avLst/>
          </a:prstGeom>
          <a:noFill/>
          <a:ln/>
        </p:spPr>
        <p:txBody>
          <a:bodyPr wrap="none" rtlCol="0" anchor="t"/>
          <a:lstStyle/>
          <a:p>
            <a:pPr marL="0" indent="0">
              <a:lnSpc>
                <a:spcPts val="2664"/>
              </a:lnSpc>
              <a:buNone/>
            </a:pPr>
            <a:r>
              <a:rPr lang="en-US" sz="1665" dirty="0">
                <a:solidFill>
                  <a:srgbClr val="3A3630"/>
                </a:solidFill>
                <a:latin typeface="Source Sans Pro" pitchFamily="34" charset="0"/>
                <a:ea typeface="Source Sans Pro" pitchFamily="34" charset="-122"/>
                <a:cs typeface="Source Sans Pro" pitchFamily="34" charset="-120"/>
              </a:rPr>
              <a:t>Ad Soyad : </a:t>
            </a:r>
            <a:r>
              <a:rPr lang="tr-TR" sz="1665" dirty="0">
                <a:solidFill>
                  <a:srgbClr val="3A3630"/>
                </a:solidFill>
                <a:latin typeface="Source Sans Pro" pitchFamily="34" charset="0"/>
                <a:ea typeface="Source Sans Pro" pitchFamily="34" charset="-122"/>
                <a:cs typeface="Source Sans Pro" pitchFamily="34" charset="-120"/>
              </a:rPr>
              <a:t>Efe Alioğlu </a:t>
            </a:r>
            <a:endParaRPr lang="en-US" sz="1665" dirty="0"/>
          </a:p>
        </p:txBody>
      </p:sp>
      <p:sp>
        <p:nvSpPr>
          <p:cNvPr id="9" name="Text 7"/>
          <p:cNvSpPr/>
          <p:nvPr/>
        </p:nvSpPr>
        <p:spPr>
          <a:xfrm>
            <a:off x="2589133" y="5581293"/>
            <a:ext cx="9452134" cy="338257"/>
          </a:xfrm>
          <a:prstGeom prst="rect">
            <a:avLst/>
          </a:prstGeom>
          <a:noFill/>
          <a:ln/>
        </p:spPr>
        <p:txBody>
          <a:bodyPr wrap="none" rtlCol="0" anchor="t"/>
          <a:lstStyle/>
          <a:p>
            <a:pPr marL="0" indent="0">
              <a:lnSpc>
                <a:spcPts val="2664"/>
              </a:lnSpc>
              <a:buNone/>
            </a:pPr>
            <a:r>
              <a:rPr lang="en-US" sz="1665" dirty="0">
                <a:solidFill>
                  <a:srgbClr val="3A3630"/>
                </a:solidFill>
                <a:latin typeface="Source Sans Pro" pitchFamily="34" charset="0"/>
                <a:ea typeface="Source Sans Pro" pitchFamily="34" charset="-122"/>
                <a:cs typeface="Source Sans Pro" pitchFamily="34" charset="-120"/>
              </a:rPr>
              <a:t>Numara : </a:t>
            </a:r>
            <a:r>
              <a:rPr lang="tr-TR" sz="1665" dirty="0">
                <a:solidFill>
                  <a:srgbClr val="3A3630"/>
                </a:solidFill>
                <a:latin typeface="Source Sans Pro" pitchFamily="34" charset="0"/>
                <a:ea typeface="Source Sans Pro" pitchFamily="34" charset="-122"/>
                <a:cs typeface="Source Sans Pro" pitchFamily="34" charset="-120"/>
              </a:rPr>
              <a:t>1309220022</a:t>
            </a:r>
            <a:endParaRPr lang="en-US" sz="1665" dirty="0"/>
          </a:p>
        </p:txBody>
      </p:sp>
      <p:sp>
        <p:nvSpPr>
          <p:cNvPr id="10" name="Text 8"/>
          <p:cNvSpPr/>
          <p:nvPr/>
        </p:nvSpPr>
        <p:spPr>
          <a:xfrm>
            <a:off x="2589133" y="6157317"/>
            <a:ext cx="9452134" cy="338257"/>
          </a:xfrm>
          <a:prstGeom prst="rect">
            <a:avLst/>
          </a:prstGeom>
          <a:noFill/>
          <a:ln/>
        </p:spPr>
        <p:txBody>
          <a:bodyPr wrap="none" rtlCol="0" anchor="t"/>
          <a:lstStyle/>
          <a:p>
            <a:pPr marL="0" indent="0">
              <a:lnSpc>
                <a:spcPts val="2664"/>
              </a:lnSpc>
              <a:buNone/>
            </a:pPr>
            <a:r>
              <a:rPr lang="en-US" sz="1665" dirty="0">
                <a:solidFill>
                  <a:srgbClr val="3A3630"/>
                </a:solidFill>
                <a:latin typeface="Source Sans Pro" pitchFamily="34" charset="0"/>
                <a:ea typeface="Source Sans Pro" pitchFamily="34" charset="-122"/>
                <a:cs typeface="Source Sans Pro" pitchFamily="34" charset="-120"/>
              </a:rPr>
              <a:t>Ad Soyad : </a:t>
            </a:r>
            <a:r>
              <a:rPr lang="tr-TR" sz="1665" dirty="0">
                <a:solidFill>
                  <a:srgbClr val="3A3630"/>
                </a:solidFill>
                <a:latin typeface="Source Sans Pro" pitchFamily="34" charset="0"/>
                <a:ea typeface="Source Sans Pro" pitchFamily="34" charset="-122"/>
                <a:cs typeface="Source Sans Pro" pitchFamily="34" charset="-120"/>
              </a:rPr>
              <a:t>Harun Reşit Arslan</a:t>
            </a:r>
            <a:endParaRPr lang="en-US" sz="1665" dirty="0"/>
          </a:p>
        </p:txBody>
      </p:sp>
      <p:sp>
        <p:nvSpPr>
          <p:cNvPr id="11" name="Text 9"/>
          <p:cNvSpPr/>
          <p:nvPr/>
        </p:nvSpPr>
        <p:spPr>
          <a:xfrm>
            <a:off x="2589133" y="6733342"/>
            <a:ext cx="9452134" cy="338257"/>
          </a:xfrm>
          <a:prstGeom prst="rect">
            <a:avLst/>
          </a:prstGeom>
          <a:noFill/>
          <a:ln/>
        </p:spPr>
        <p:txBody>
          <a:bodyPr wrap="none" rtlCol="0" anchor="t"/>
          <a:lstStyle/>
          <a:p>
            <a:pPr marL="0" indent="0">
              <a:lnSpc>
                <a:spcPts val="2664"/>
              </a:lnSpc>
              <a:buNone/>
            </a:pPr>
            <a:r>
              <a:rPr lang="en-US" sz="1665" dirty="0">
                <a:solidFill>
                  <a:srgbClr val="3A3630"/>
                </a:solidFill>
                <a:latin typeface="Source Sans Pro" pitchFamily="34" charset="0"/>
                <a:ea typeface="Source Sans Pro" pitchFamily="34" charset="-122"/>
                <a:cs typeface="Source Sans Pro" pitchFamily="34" charset="-120"/>
              </a:rPr>
              <a:t>Numara :</a:t>
            </a:r>
            <a:r>
              <a:rPr lang="tr-TR" sz="1665" dirty="0">
                <a:solidFill>
                  <a:srgbClr val="3A3630"/>
                </a:solidFill>
                <a:latin typeface="Source Sans Pro" pitchFamily="34" charset="0"/>
                <a:ea typeface="Source Sans Pro" pitchFamily="34" charset="-122"/>
                <a:cs typeface="Source Sans Pro" pitchFamily="34" charset="-120"/>
              </a:rPr>
              <a:t>1309220028</a:t>
            </a:r>
            <a:endParaRPr lang="en-US" sz="1665" dirty="0"/>
          </a:p>
        </p:txBody>
      </p:sp>
      <p:sp>
        <p:nvSpPr>
          <p:cNvPr id="12" name="Text 10"/>
          <p:cNvSpPr/>
          <p:nvPr/>
        </p:nvSpPr>
        <p:spPr>
          <a:xfrm>
            <a:off x="2589133" y="7309366"/>
            <a:ext cx="9452134" cy="338257"/>
          </a:xfrm>
          <a:prstGeom prst="rect">
            <a:avLst/>
          </a:prstGeom>
          <a:noFill/>
          <a:ln/>
        </p:spPr>
        <p:txBody>
          <a:bodyPr wrap="none" rtlCol="0" anchor="t"/>
          <a:lstStyle/>
          <a:p>
            <a:pPr marL="0" indent="0">
              <a:lnSpc>
                <a:spcPts val="2664"/>
              </a:lnSpc>
              <a:buNone/>
            </a:pPr>
            <a:endParaRPr lang="en-US" sz="166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tr-TR"/>
          </a:p>
        </p:txBody>
      </p:sp>
      <p:sp>
        <p:nvSpPr>
          <p:cNvPr id="3" name="Shape 1"/>
          <p:cNvSpPr/>
          <p:nvPr/>
        </p:nvSpPr>
        <p:spPr>
          <a:xfrm>
            <a:off x="0" y="0"/>
            <a:ext cx="14630400" cy="8229600"/>
          </a:xfrm>
          <a:prstGeom prst="rect">
            <a:avLst/>
          </a:prstGeom>
          <a:solidFill>
            <a:srgbClr val="FEF5E7"/>
          </a:solidFill>
          <a:ln/>
        </p:spPr>
        <p:txBody>
          <a:bodyPr/>
          <a:lstStyle/>
          <a:p>
            <a:endParaRPr lang="tr-TR"/>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862614"/>
            <a:ext cx="7477601" cy="2499598"/>
          </a:xfrm>
          <a:prstGeom prst="rect">
            <a:avLst/>
          </a:prstGeom>
          <a:noFill/>
          <a:ln/>
        </p:spPr>
        <p:txBody>
          <a:bodyPr wrap="square" rtlCol="0" anchor="t"/>
          <a:lstStyle/>
          <a:p>
            <a:pPr marL="0" indent="0">
              <a:lnSpc>
                <a:spcPts val="6561"/>
              </a:lnSpc>
              <a:buNone/>
            </a:pPr>
            <a:r>
              <a:rPr lang="en-US" sz="5249" dirty="0">
                <a:solidFill>
                  <a:srgbClr val="38512F"/>
                </a:solidFill>
                <a:latin typeface="Lora" pitchFamily="34" charset="0"/>
                <a:ea typeface="Lora" pitchFamily="34" charset="-122"/>
                <a:cs typeface="Lora" pitchFamily="34" charset="-120"/>
              </a:rPr>
              <a:t>Karbon Ayak İzi: Çevresel Etkimizi Anlamak ve Azaltmak</a:t>
            </a:r>
            <a:endParaRPr lang="en-US" sz="5249" dirty="0"/>
          </a:p>
        </p:txBody>
      </p:sp>
      <p:sp>
        <p:nvSpPr>
          <p:cNvPr id="6" name="Text 3"/>
          <p:cNvSpPr/>
          <p:nvPr/>
        </p:nvSpPr>
        <p:spPr>
          <a:xfrm>
            <a:off x="6319599" y="4695468"/>
            <a:ext cx="7477601"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Günümüzde, küresel ısınma, iklim değişikliği ve çevresel sorunlar, bireylerin ve kurumların çevresel etkilerini değerlendirmelerini ve azaltmalarını gerektiriyor. Bu noktada, karbon ayak izi kavramı önem kazanıyor. Peki, karbon ayak izi nedir?</a:t>
            </a:r>
            <a:endParaRPr lang="en-US" sz="1750" dirty="0"/>
          </a:p>
        </p:txBody>
      </p:sp>
      <p:sp>
        <p:nvSpPr>
          <p:cNvPr id="7" name="Text 4"/>
          <p:cNvSpPr/>
          <p:nvPr/>
        </p:nvSpPr>
        <p:spPr>
          <a:xfrm>
            <a:off x="6319599" y="6011585"/>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tr-TR"/>
          </a:p>
        </p:txBody>
      </p:sp>
      <p:sp>
        <p:nvSpPr>
          <p:cNvPr id="3" name="Shape 1"/>
          <p:cNvSpPr/>
          <p:nvPr/>
        </p:nvSpPr>
        <p:spPr>
          <a:xfrm>
            <a:off x="0" y="0"/>
            <a:ext cx="14630400" cy="8229600"/>
          </a:xfrm>
          <a:prstGeom prst="rect">
            <a:avLst/>
          </a:prstGeom>
          <a:solidFill>
            <a:srgbClr val="FEF5E7"/>
          </a:solidFill>
          <a:ln/>
        </p:spPr>
        <p:txBody>
          <a:bodyPr/>
          <a:lstStyle/>
          <a:p>
            <a:endParaRPr lang="tr-TR"/>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EF5E7">
              <a:alpha val="85000"/>
            </a:srgbClr>
          </a:solidFill>
          <a:ln/>
        </p:spPr>
        <p:txBody>
          <a:bodyPr/>
          <a:lstStyle/>
          <a:p>
            <a:endParaRPr lang="tr-TR"/>
          </a:p>
        </p:txBody>
      </p:sp>
      <p:sp>
        <p:nvSpPr>
          <p:cNvPr id="6" name="Text 3"/>
          <p:cNvSpPr/>
          <p:nvPr/>
        </p:nvSpPr>
        <p:spPr>
          <a:xfrm>
            <a:off x="2957632" y="537210"/>
            <a:ext cx="5166360" cy="609124"/>
          </a:xfrm>
          <a:prstGeom prst="rect">
            <a:avLst/>
          </a:prstGeom>
          <a:noFill/>
          <a:ln/>
        </p:spPr>
        <p:txBody>
          <a:bodyPr wrap="none" rtlCol="0" anchor="t"/>
          <a:lstStyle/>
          <a:p>
            <a:pPr marL="0" indent="0">
              <a:lnSpc>
                <a:spcPts val="4797"/>
              </a:lnSpc>
              <a:buNone/>
            </a:pPr>
            <a:r>
              <a:rPr lang="en-US" sz="3837" dirty="0">
                <a:solidFill>
                  <a:srgbClr val="38512F"/>
                </a:solidFill>
                <a:latin typeface="Lora" pitchFamily="34" charset="0"/>
                <a:ea typeface="Lora" pitchFamily="34" charset="-122"/>
                <a:cs typeface="Lora" pitchFamily="34" charset="-120"/>
              </a:rPr>
              <a:t>Karbon Ayak İzi Nedir?</a:t>
            </a:r>
            <a:endParaRPr lang="en-US" sz="3837" dirty="0"/>
          </a:p>
        </p:txBody>
      </p:sp>
      <p:sp>
        <p:nvSpPr>
          <p:cNvPr id="7" name="Shape 4"/>
          <p:cNvSpPr/>
          <p:nvPr/>
        </p:nvSpPr>
        <p:spPr>
          <a:xfrm>
            <a:off x="3237786" y="1438632"/>
            <a:ext cx="24289" cy="6253758"/>
          </a:xfrm>
          <a:prstGeom prst="rect">
            <a:avLst/>
          </a:prstGeom>
          <a:solidFill>
            <a:srgbClr val="38512F"/>
          </a:solidFill>
          <a:ln/>
        </p:spPr>
        <p:txBody>
          <a:bodyPr/>
          <a:lstStyle/>
          <a:p>
            <a:endParaRPr lang="tr-TR"/>
          </a:p>
        </p:txBody>
      </p:sp>
      <p:sp>
        <p:nvSpPr>
          <p:cNvPr id="8" name="Shape 5"/>
          <p:cNvSpPr/>
          <p:nvPr/>
        </p:nvSpPr>
        <p:spPr>
          <a:xfrm>
            <a:off x="3469184" y="1797963"/>
            <a:ext cx="682228" cy="24289"/>
          </a:xfrm>
          <a:prstGeom prst="rect">
            <a:avLst/>
          </a:prstGeom>
          <a:solidFill>
            <a:srgbClr val="38512F"/>
          </a:solidFill>
          <a:ln/>
        </p:spPr>
        <p:txBody>
          <a:bodyPr/>
          <a:lstStyle/>
          <a:p>
            <a:endParaRPr lang="tr-TR"/>
          </a:p>
        </p:txBody>
      </p:sp>
      <p:sp>
        <p:nvSpPr>
          <p:cNvPr id="9" name="Shape 6"/>
          <p:cNvSpPr/>
          <p:nvPr/>
        </p:nvSpPr>
        <p:spPr>
          <a:xfrm>
            <a:off x="3030676" y="1590913"/>
            <a:ext cx="438507" cy="438507"/>
          </a:xfrm>
          <a:prstGeom prst="roundRect">
            <a:avLst>
              <a:gd name="adj" fmla="val 13337"/>
            </a:avLst>
          </a:prstGeom>
          <a:solidFill>
            <a:srgbClr val="F6E9D5"/>
          </a:solidFill>
          <a:ln/>
        </p:spPr>
        <p:txBody>
          <a:bodyPr/>
          <a:lstStyle/>
          <a:p>
            <a:endParaRPr lang="tr-TR"/>
          </a:p>
        </p:txBody>
      </p:sp>
      <p:sp>
        <p:nvSpPr>
          <p:cNvPr id="10" name="Text 7"/>
          <p:cNvSpPr/>
          <p:nvPr/>
        </p:nvSpPr>
        <p:spPr>
          <a:xfrm>
            <a:off x="3196530" y="1627346"/>
            <a:ext cx="106680" cy="365522"/>
          </a:xfrm>
          <a:prstGeom prst="rect">
            <a:avLst/>
          </a:prstGeom>
          <a:noFill/>
          <a:ln/>
        </p:spPr>
        <p:txBody>
          <a:bodyPr wrap="none" rtlCol="0" anchor="t"/>
          <a:lstStyle/>
          <a:p>
            <a:pPr marL="0" indent="0" algn="ctr">
              <a:lnSpc>
                <a:spcPts val="2878"/>
              </a:lnSpc>
              <a:buNone/>
            </a:pPr>
            <a:r>
              <a:rPr lang="en-US" sz="2302" dirty="0">
                <a:solidFill>
                  <a:srgbClr val="38512F"/>
                </a:solidFill>
                <a:latin typeface="Lora" pitchFamily="34" charset="0"/>
                <a:ea typeface="Lora" pitchFamily="34" charset="-122"/>
                <a:cs typeface="Lora" pitchFamily="34" charset="-120"/>
              </a:rPr>
              <a:t>1</a:t>
            </a:r>
            <a:endParaRPr lang="en-US" sz="2302" dirty="0"/>
          </a:p>
        </p:txBody>
      </p:sp>
      <p:sp>
        <p:nvSpPr>
          <p:cNvPr id="11" name="Text 8"/>
          <p:cNvSpPr/>
          <p:nvPr/>
        </p:nvSpPr>
        <p:spPr>
          <a:xfrm>
            <a:off x="4322088" y="1633538"/>
            <a:ext cx="1949410" cy="304562"/>
          </a:xfrm>
          <a:prstGeom prst="rect">
            <a:avLst/>
          </a:prstGeom>
          <a:noFill/>
          <a:ln/>
        </p:spPr>
        <p:txBody>
          <a:bodyPr wrap="none" rtlCol="0" anchor="t"/>
          <a:lstStyle/>
          <a:p>
            <a:pPr marL="0" indent="0" algn="l">
              <a:lnSpc>
                <a:spcPts val="2398"/>
              </a:lnSpc>
              <a:buNone/>
            </a:pPr>
            <a:r>
              <a:rPr lang="en-US" sz="1919" dirty="0">
                <a:solidFill>
                  <a:srgbClr val="38512F"/>
                </a:solidFill>
                <a:latin typeface="Lora" pitchFamily="34" charset="0"/>
                <a:ea typeface="Lora" pitchFamily="34" charset="-122"/>
                <a:cs typeface="Lora" pitchFamily="34" charset="-120"/>
              </a:rPr>
              <a:t>Kavramın Tanımı</a:t>
            </a:r>
            <a:endParaRPr lang="en-US" sz="1919" dirty="0"/>
          </a:p>
        </p:txBody>
      </p:sp>
      <p:sp>
        <p:nvSpPr>
          <p:cNvPr id="12" name="Text 9"/>
          <p:cNvSpPr/>
          <p:nvPr/>
        </p:nvSpPr>
        <p:spPr>
          <a:xfrm>
            <a:off x="4322088" y="2055019"/>
            <a:ext cx="7350562" cy="1247299"/>
          </a:xfrm>
          <a:prstGeom prst="rect">
            <a:avLst/>
          </a:prstGeom>
          <a:noFill/>
          <a:ln/>
        </p:spPr>
        <p:txBody>
          <a:bodyPr wrap="square" rtlCol="0" anchor="t"/>
          <a:lstStyle/>
          <a:p>
            <a:pPr marL="0" indent="0" algn="l">
              <a:lnSpc>
                <a:spcPts val="2456"/>
              </a:lnSpc>
              <a:buNone/>
            </a:pPr>
            <a:r>
              <a:rPr lang="en-US" sz="1535" dirty="0">
                <a:solidFill>
                  <a:srgbClr val="3A3630"/>
                </a:solidFill>
                <a:latin typeface="Source Sans Pro" pitchFamily="34" charset="0"/>
                <a:ea typeface="Source Sans Pro" pitchFamily="34" charset="-122"/>
                <a:cs typeface="Source Sans Pro" pitchFamily="34" charset="-120"/>
              </a:rPr>
              <a:t>Karbon ayak izi, bir bireyin, bir kurumun veya bir ürünün üretimi, kullanımı ve atıklarıyla atmosfere saldığı sera gazlarının miktarını ölçen bir metriktir. Bu gazların başında ise karbon dioksit (CO2) gelir. Karbon ayak izi, bir kişinin veya organizasyonun toplam sera gazı salınımını ölçerek çevresel etkisini değerlendirme amacını taşır.</a:t>
            </a:r>
            <a:endParaRPr lang="en-US" sz="1535" dirty="0"/>
          </a:p>
        </p:txBody>
      </p:sp>
      <p:sp>
        <p:nvSpPr>
          <p:cNvPr id="13" name="Shape 10"/>
          <p:cNvSpPr/>
          <p:nvPr/>
        </p:nvSpPr>
        <p:spPr>
          <a:xfrm>
            <a:off x="3469184" y="4051459"/>
            <a:ext cx="682228" cy="24289"/>
          </a:xfrm>
          <a:prstGeom prst="rect">
            <a:avLst/>
          </a:prstGeom>
          <a:solidFill>
            <a:srgbClr val="38512F"/>
          </a:solidFill>
          <a:ln/>
        </p:spPr>
        <p:txBody>
          <a:bodyPr/>
          <a:lstStyle/>
          <a:p>
            <a:endParaRPr lang="tr-TR"/>
          </a:p>
        </p:txBody>
      </p:sp>
      <p:sp>
        <p:nvSpPr>
          <p:cNvPr id="14" name="Shape 11"/>
          <p:cNvSpPr/>
          <p:nvPr/>
        </p:nvSpPr>
        <p:spPr>
          <a:xfrm>
            <a:off x="3030676" y="3844409"/>
            <a:ext cx="438507" cy="438507"/>
          </a:xfrm>
          <a:prstGeom prst="roundRect">
            <a:avLst>
              <a:gd name="adj" fmla="val 13337"/>
            </a:avLst>
          </a:prstGeom>
          <a:solidFill>
            <a:srgbClr val="F6E9D5"/>
          </a:solidFill>
          <a:ln/>
        </p:spPr>
        <p:txBody>
          <a:bodyPr/>
          <a:lstStyle/>
          <a:p>
            <a:endParaRPr lang="tr-TR"/>
          </a:p>
        </p:txBody>
      </p:sp>
      <p:sp>
        <p:nvSpPr>
          <p:cNvPr id="15" name="Text 12"/>
          <p:cNvSpPr/>
          <p:nvPr/>
        </p:nvSpPr>
        <p:spPr>
          <a:xfrm>
            <a:off x="3169860" y="3880842"/>
            <a:ext cx="160020" cy="365522"/>
          </a:xfrm>
          <a:prstGeom prst="rect">
            <a:avLst/>
          </a:prstGeom>
          <a:noFill/>
          <a:ln/>
        </p:spPr>
        <p:txBody>
          <a:bodyPr wrap="none" rtlCol="0" anchor="t"/>
          <a:lstStyle/>
          <a:p>
            <a:pPr marL="0" indent="0" algn="ctr">
              <a:lnSpc>
                <a:spcPts val="2878"/>
              </a:lnSpc>
              <a:buNone/>
            </a:pPr>
            <a:r>
              <a:rPr lang="en-US" sz="2302" dirty="0">
                <a:solidFill>
                  <a:srgbClr val="38512F"/>
                </a:solidFill>
                <a:latin typeface="Lora" pitchFamily="34" charset="0"/>
                <a:ea typeface="Lora" pitchFamily="34" charset="-122"/>
                <a:cs typeface="Lora" pitchFamily="34" charset="-120"/>
              </a:rPr>
              <a:t>2</a:t>
            </a:r>
            <a:endParaRPr lang="en-US" sz="2302" dirty="0"/>
          </a:p>
        </p:txBody>
      </p:sp>
      <p:sp>
        <p:nvSpPr>
          <p:cNvPr id="16" name="Text 13"/>
          <p:cNvSpPr/>
          <p:nvPr/>
        </p:nvSpPr>
        <p:spPr>
          <a:xfrm>
            <a:off x="4322088" y="3887033"/>
            <a:ext cx="1949410" cy="304562"/>
          </a:xfrm>
          <a:prstGeom prst="rect">
            <a:avLst/>
          </a:prstGeom>
          <a:noFill/>
          <a:ln/>
        </p:spPr>
        <p:txBody>
          <a:bodyPr wrap="none" rtlCol="0" anchor="t"/>
          <a:lstStyle/>
          <a:p>
            <a:pPr marL="0" indent="0" algn="l">
              <a:lnSpc>
                <a:spcPts val="2398"/>
              </a:lnSpc>
              <a:buNone/>
            </a:pPr>
            <a:r>
              <a:rPr lang="en-US" sz="1919" dirty="0">
                <a:solidFill>
                  <a:srgbClr val="38512F"/>
                </a:solidFill>
                <a:latin typeface="Lora" pitchFamily="34" charset="0"/>
                <a:ea typeface="Lora" pitchFamily="34" charset="-122"/>
                <a:cs typeface="Lora" pitchFamily="34" charset="-120"/>
              </a:rPr>
              <a:t>Önemi ve Etkileri</a:t>
            </a:r>
            <a:endParaRPr lang="en-US" sz="1919" dirty="0"/>
          </a:p>
        </p:txBody>
      </p:sp>
      <p:sp>
        <p:nvSpPr>
          <p:cNvPr id="17" name="Text 14"/>
          <p:cNvSpPr/>
          <p:nvPr/>
        </p:nvSpPr>
        <p:spPr>
          <a:xfrm>
            <a:off x="4322088" y="4308515"/>
            <a:ext cx="7350562" cy="935474"/>
          </a:xfrm>
          <a:prstGeom prst="rect">
            <a:avLst/>
          </a:prstGeom>
          <a:noFill/>
          <a:ln/>
        </p:spPr>
        <p:txBody>
          <a:bodyPr wrap="square" rtlCol="0" anchor="t"/>
          <a:lstStyle/>
          <a:p>
            <a:pPr marL="0" indent="0" algn="l">
              <a:lnSpc>
                <a:spcPts val="2456"/>
              </a:lnSpc>
              <a:buNone/>
            </a:pPr>
            <a:r>
              <a:rPr lang="en-US" sz="1535" dirty="0">
                <a:solidFill>
                  <a:srgbClr val="3A3630"/>
                </a:solidFill>
                <a:latin typeface="Source Sans Pro" pitchFamily="34" charset="0"/>
                <a:ea typeface="Source Sans Pro" pitchFamily="34" charset="-122"/>
                <a:cs typeface="Source Sans Pro" pitchFamily="34" charset="-120"/>
              </a:rPr>
              <a:t>Karbon ayak izini anlamak, bireylerin ve şirketlerin çevresel etkilerini belirleyebilmesine olanak tanır. Bu ölçüm, hangi alanlarda çevresel etkinin daha yüksek olduğunu belirlemeye ve buna göre düzeltici eylemler planlamaya imkan sağlar.</a:t>
            </a:r>
            <a:endParaRPr lang="en-US" sz="1535" dirty="0"/>
          </a:p>
        </p:txBody>
      </p:sp>
      <p:sp>
        <p:nvSpPr>
          <p:cNvPr id="18" name="Shape 15"/>
          <p:cNvSpPr/>
          <p:nvPr/>
        </p:nvSpPr>
        <p:spPr>
          <a:xfrm>
            <a:off x="3469184" y="5993130"/>
            <a:ext cx="682228" cy="24289"/>
          </a:xfrm>
          <a:prstGeom prst="rect">
            <a:avLst/>
          </a:prstGeom>
          <a:solidFill>
            <a:srgbClr val="38512F"/>
          </a:solidFill>
          <a:ln/>
        </p:spPr>
        <p:txBody>
          <a:bodyPr/>
          <a:lstStyle/>
          <a:p>
            <a:endParaRPr lang="tr-TR"/>
          </a:p>
        </p:txBody>
      </p:sp>
      <p:sp>
        <p:nvSpPr>
          <p:cNvPr id="19" name="Shape 16"/>
          <p:cNvSpPr/>
          <p:nvPr/>
        </p:nvSpPr>
        <p:spPr>
          <a:xfrm>
            <a:off x="3030676" y="5786080"/>
            <a:ext cx="438507" cy="438507"/>
          </a:xfrm>
          <a:prstGeom prst="roundRect">
            <a:avLst>
              <a:gd name="adj" fmla="val 13337"/>
            </a:avLst>
          </a:prstGeom>
          <a:solidFill>
            <a:srgbClr val="F6E9D5"/>
          </a:solidFill>
          <a:ln/>
        </p:spPr>
        <p:txBody>
          <a:bodyPr/>
          <a:lstStyle/>
          <a:p>
            <a:endParaRPr lang="tr-TR"/>
          </a:p>
        </p:txBody>
      </p:sp>
      <p:sp>
        <p:nvSpPr>
          <p:cNvPr id="20" name="Text 17"/>
          <p:cNvSpPr/>
          <p:nvPr/>
        </p:nvSpPr>
        <p:spPr>
          <a:xfrm>
            <a:off x="3169860" y="5822513"/>
            <a:ext cx="160020" cy="365522"/>
          </a:xfrm>
          <a:prstGeom prst="rect">
            <a:avLst/>
          </a:prstGeom>
          <a:noFill/>
          <a:ln/>
        </p:spPr>
        <p:txBody>
          <a:bodyPr wrap="none" rtlCol="0" anchor="t"/>
          <a:lstStyle/>
          <a:p>
            <a:pPr marL="0" indent="0" algn="ctr">
              <a:lnSpc>
                <a:spcPts val="2878"/>
              </a:lnSpc>
              <a:buNone/>
            </a:pPr>
            <a:r>
              <a:rPr lang="en-US" sz="2302" dirty="0">
                <a:solidFill>
                  <a:srgbClr val="38512F"/>
                </a:solidFill>
                <a:latin typeface="Lora" pitchFamily="34" charset="0"/>
                <a:ea typeface="Lora" pitchFamily="34" charset="-122"/>
                <a:cs typeface="Lora" pitchFamily="34" charset="-120"/>
              </a:rPr>
              <a:t>3</a:t>
            </a:r>
            <a:endParaRPr lang="en-US" sz="2302" dirty="0"/>
          </a:p>
        </p:txBody>
      </p:sp>
      <p:sp>
        <p:nvSpPr>
          <p:cNvPr id="21" name="Text 18"/>
          <p:cNvSpPr/>
          <p:nvPr/>
        </p:nvSpPr>
        <p:spPr>
          <a:xfrm>
            <a:off x="4322088" y="5828705"/>
            <a:ext cx="3543300" cy="304562"/>
          </a:xfrm>
          <a:prstGeom prst="rect">
            <a:avLst/>
          </a:prstGeom>
          <a:noFill/>
          <a:ln/>
        </p:spPr>
        <p:txBody>
          <a:bodyPr wrap="none" rtlCol="0" anchor="t"/>
          <a:lstStyle/>
          <a:p>
            <a:pPr>
              <a:lnSpc>
                <a:spcPts val="2398"/>
              </a:lnSpc>
            </a:pPr>
            <a:r>
              <a:rPr lang="en-US" sz="2000" dirty="0" err="1">
                <a:solidFill>
                  <a:srgbClr val="38512F"/>
                </a:solidFill>
                <a:latin typeface="Lora" pitchFamily="34" charset="0"/>
                <a:ea typeface="Lora" pitchFamily="34" charset="-122"/>
                <a:cs typeface="Lora" pitchFamily="34" charset="-120"/>
              </a:rPr>
              <a:t>Neden</a:t>
            </a:r>
            <a:r>
              <a:rPr lang="en-US" sz="2000" dirty="0">
                <a:solidFill>
                  <a:srgbClr val="38512F"/>
                </a:solidFill>
                <a:latin typeface="Lora" pitchFamily="34" charset="0"/>
                <a:ea typeface="Lora" pitchFamily="34" charset="-122"/>
                <a:cs typeface="Lora" pitchFamily="34" charset="-120"/>
              </a:rPr>
              <a:t> </a:t>
            </a:r>
            <a:r>
              <a:rPr lang="en-US" sz="2000" dirty="0" err="1">
                <a:solidFill>
                  <a:srgbClr val="38512F"/>
                </a:solidFill>
                <a:latin typeface="Lora" pitchFamily="34" charset="0"/>
                <a:ea typeface="Lora" pitchFamily="34" charset="-122"/>
                <a:cs typeface="Lora" pitchFamily="34" charset="-120"/>
              </a:rPr>
              <a:t>Önemlidir</a:t>
            </a:r>
            <a:r>
              <a:rPr lang="en-US" sz="2000" dirty="0">
                <a:solidFill>
                  <a:srgbClr val="38512F"/>
                </a:solidFill>
                <a:latin typeface="Lora" pitchFamily="34" charset="0"/>
                <a:ea typeface="Lora" pitchFamily="34" charset="-122"/>
                <a:cs typeface="Lora" pitchFamily="34" charset="-120"/>
              </a:rPr>
              <a:t>?</a:t>
            </a:r>
            <a:endParaRPr lang="en-US" sz="1919" dirty="0"/>
          </a:p>
        </p:txBody>
      </p:sp>
      <p:sp>
        <p:nvSpPr>
          <p:cNvPr id="22" name="Text 19"/>
          <p:cNvSpPr/>
          <p:nvPr/>
        </p:nvSpPr>
        <p:spPr>
          <a:xfrm>
            <a:off x="4322088" y="6250186"/>
            <a:ext cx="7350562" cy="1247299"/>
          </a:xfrm>
          <a:prstGeom prst="rect">
            <a:avLst/>
          </a:prstGeom>
          <a:noFill/>
          <a:ln/>
        </p:spPr>
        <p:txBody>
          <a:bodyPr wrap="square" rtlCol="0" anchor="t"/>
          <a:lstStyle/>
          <a:p>
            <a:pPr>
              <a:lnSpc>
                <a:spcPts val="2456"/>
              </a:lnSpc>
            </a:pPr>
            <a:r>
              <a:rPr lang="en-US" sz="1300" dirty="0">
                <a:solidFill>
                  <a:srgbClr val="3A3630"/>
                </a:solidFill>
                <a:latin typeface="Source Sans Pro" pitchFamily="34" charset="0"/>
                <a:ea typeface="Source Sans Pro" pitchFamily="34" charset="-122"/>
                <a:cs typeface="Source Sans Pro" pitchFamily="34" charset="-120"/>
              </a:rPr>
              <a:t>Karbon </a:t>
            </a:r>
            <a:r>
              <a:rPr lang="en-US" sz="1300" dirty="0" err="1">
                <a:solidFill>
                  <a:srgbClr val="3A3630"/>
                </a:solidFill>
                <a:latin typeface="Source Sans Pro" pitchFamily="34" charset="0"/>
                <a:ea typeface="Source Sans Pro" pitchFamily="34" charset="-122"/>
                <a:cs typeface="Source Sans Pro" pitchFamily="34" charset="-120"/>
              </a:rPr>
              <a:t>ayak</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izinin</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önemi</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bireylerin</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ve</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kurumların</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çevresel</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etkilerini</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anlamalarına</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ve</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azaltmalarına</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olanak</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tanır</a:t>
            </a:r>
            <a:r>
              <a:rPr lang="en-US" sz="1300" dirty="0">
                <a:solidFill>
                  <a:srgbClr val="3A3630"/>
                </a:solidFill>
                <a:latin typeface="Source Sans Pro" pitchFamily="34" charset="0"/>
                <a:ea typeface="Source Sans Pro" pitchFamily="34" charset="-122"/>
                <a:cs typeface="Source Sans Pro" pitchFamily="34" charset="-120"/>
              </a:rPr>
              <a:t>. Bu </a:t>
            </a:r>
            <a:r>
              <a:rPr lang="en-US" sz="1300" dirty="0" err="1">
                <a:solidFill>
                  <a:srgbClr val="3A3630"/>
                </a:solidFill>
                <a:latin typeface="Source Sans Pro" pitchFamily="34" charset="0"/>
                <a:ea typeface="Source Sans Pro" pitchFamily="34" charset="-122"/>
                <a:cs typeface="Source Sans Pro" pitchFamily="34" charset="-120"/>
              </a:rPr>
              <a:t>ölçüm</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çevresel</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sorumluluk</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bilincini</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artırarak</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küresel</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ısınma</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ve</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iklim</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değişikliği</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gibi</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küresel</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sorunlara</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karşı</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daha</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bilinçli</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bir</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yaklaşım</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benimsemelerine</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yardımcı</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olur</a:t>
            </a:r>
            <a:r>
              <a:rPr lang="en-US" sz="1300" dirty="0">
                <a:solidFill>
                  <a:srgbClr val="3A3630"/>
                </a:solidFill>
                <a:latin typeface="Source Sans Pro" pitchFamily="34" charset="0"/>
                <a:ea typeface="Source Sans Pro" pitchFamily="34" charset="-122"/>
                <a:cs typeface="Source Sans Pro" pitchFamily="34" charset="-120"/>
              </a:rPr>
              <a:t>. Karbon </a:t>
            </a:r>
            <a:r>
              <a:rPr lang="en-US" sz="1300" dirty="0" err="1">
                <a:solidFill>
                  <a:srgbClr val="3A3630"/>
                </a:solidFill>
                <a:latin typeface="Source Sans Pro" pitchFamily="34" charset="0"/>
                <a:ea typeface="Source Sans Pro" pitchFamily="34" charset="-122"/>
                <a:cs typeface="Source Sans Pro" pitchFamily="34" charset="-120"/>
              </a:rPr>
              <a:t>ayak</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izi</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azaltma</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çabaları</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sürdürülebilir</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bir</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gelecek</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için</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atılan</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önemli</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adımlardan</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biridir</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ve</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küresel</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çevre</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sorunlarına</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karşı</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etkili</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bir</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mücadele</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stratejisi</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olarak</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öne</a:t>
            </a:r>
            <a:r>
              <a:rPr lang="en-US" sz="1300" dirty="0">
                <a:solidFill>
                  <a:srgbClr val="3A3630"/>
                </a:solidFill>
                <a:latin typeface="Source Sans Pro" pitchFamily="34" charset="0"/>
                <a:ea typeface="Source Sans Pro" pitchFamily="34" charset="-122"/>
                <a:cs typeface="Source Sans Pro" pitchFamily="34" charset="-120"/>
              </a:rPr>
              <a:t> </a:t>
            </a:r>
            <a:r>
              <a:rPr lang="en-US" sz="1300" dirty="0" err="1">
                <a:solidFill>
                  <a:srgbClr val="3A3630"/>
                </a:solidFill>
                <a:latin typeface="Source Sans Pro" pitchFamily="34" charset="0"/>
                <a:ea typeface="Source Sans Pro" pitchFamily="34" charset="-122"/>
                <a:cs typeface="Source Sans Pro" pitchFamily="34" charset="-120"/>
              </a:rPr>
              <a:t>çıkar</a:t>
            </a:r>
            <a:r>
              <a:rPr lang="en-US" sz="1300" dirty="0">
                <a:solidFill>
                  <a:srgbClr val="3A3630"/>
                </a:solidFill>
                <a:latin typeface="Source Sans Pro" pitchFamily="34" charset="0"/>
                <a:ea typeface="Source Sans Pro" pitchFamily="34" charset="-122"/>
                <a:cs typeface="Source Sans Pro" pitchFamily="34" charset="-120"/>
              </a:rPr>
              <a:t>.</a:t>
            </a:r>
            <a:endParaRPr lang="tr-TR" sz="1300" dirty="0">
              <a:solidFill>
                <a:srgbClr val="3A3630"/>
              </a:solidFill>
              <a:latin typeface="Source Sans Pro" pitchFamily="34" charset="0"/>
              <a:ea typeface="Source Sans Pro" pitchFamily="34" charset="-122"/>
              <a:cs typeface="Source Sans Pro" pitchFamily="34" charset="-120"/>
            </a:endParaRPr>
          </a:p>
          <a:p>
            <a:pPr marL="0" indent="0" algn="l">
              <a:lnSpc>
                <a:spcPts val="2456"/>
              </a:lnSpc>
              <a:buNone/>
            </a:pPr>
            <a:endParaRPr lang="en-US" sz="153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tr-TR"/>
          </a:p>
        </p:txBody>
      </p:sp>
      <p:sp>
        <p:nvSpPr>
          <p:cNvPr id="3" name="Shape 1"/>
          <p:cNvSpPr/>
          <p:nvPr/>
        </p:nvSpPr>
        <p:spPr>
          <a:xfrm>
            <a:off x="0" y="0"/>
            <a:ext cx="14630400" cy="8229600"/>
          </a:xfrm>
          <a:prstGeom prst="rect">
            <a:avLst/>
          </a:prstGeom>
          <a:solidFill>
            <a:srgbClr val="FEF5E7"/>
          </a:solidFill>
          <a:ln/>
        </p:spPr>
        <p:txBody>
          <a:bodyPr/>
          <a:lstStyle/>
          <a:p>
            <a:endParaRPr lang="tr-TR"/>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2712482"/>
            <a:ext cx="4724400" cy="694373"/>
          </a:xfrm>
          <a:prstGeom prst="rect">
            <a:avLst/>
          </a:prstGeom>
          <a:noFill/>
          <a:ln/>
        </p:spPr>
        <p:txBody>
          <a:bodyPr wrap="none" rtlCol="0" anchor="t"/>
          <a:lstStyle/>
          <a:p>
            <a:pPr marL="0" indent="0">
              <a:lnSpc>
                <a:spcPts val="5468"/>
              </a:lnSpc>
              <a:buNone/>
            </a:pPr>
            <a:r>
              <a:rPr lang="tr-TR" sz="4374" dirty="0">
                <a:solidFill>
                  <a:srgbClr val="38512F"/>
                </a:solidFill>
                <a:latin typeface="Lora" pitchFamily="34" charset="0"/>
                <a:ea typeface="Lora" pitchFamily="34" charset="-122"/>
                <a:cs typeface="Lora" pitchFamily="34" charset="-120"/>
              </a:rPr>
              <a:t>Karbon Ayak İzini Azaltmanın Yolları</a:t>
            </a:r>
            <a:endParaRPr lang="en-US" sz="4374" dirty="0"/>
          </a:p>
        </p:txBody>
      </p:sp>
      <p:sp>
        <p:nvSpPr>
          <p:cNvPr id="6" name="Text 3"/>
          <p:cNvSpPr/>
          <p:nvPr/>
        </p:nvSpPr>
        <p:spPr>
          <a:xfrm>
            <a:off x="4490799" y="3740110"/>
            <a:ext cx="9306401" cy="1777008"/>
          </a:xfrm>
          <a:prstGeom prst="rect">
            <a:avLst/>
          </a:prstGeom>
          <a:noFill/>
          <a:ln/>
        </p:spPr>
        <p:txBody>
          <a:bodyPr wrap="square" rtlCol="0" anchor="t"/>
          <a:lstStyle/>
          <a:p>
            <a:pPr>
              <a:lnSpc>
                <a:spcPts val="2799"/>
              </a:lnSpc>
            </a:pPr>
            <a:r>
              <a:rPr lang="en-US" sz="1800" dirty="0">
                <a:solidFill>
                  <a:srgbClr val="3A3630"/>
                </a:solidFill>
                <a:latin typeface="Source Sans Pro" pitchFamily="34" charset="0"/>
                <a:ea typeface="Source Sans Pro" pitchFamily="34" charset="-122"/>
                <a:cs typeface="Source Sans Pro" pitchFamily="34" charset="-120"/>
              </a:rPr>
              <a:t>Karbon </a:t>
            </a:r>
            <a:r>
              <a:rPr lang="en-US" sz="1800" dirty="0" err="1">
                <a:solidFill>
                  <a:srgbClr val="3A3630"/>
                </a:solidFill>
                <a:latin typeface="Source Sans Pro" pitchFamily="34" charset="0"/>
                <a:ea typeface="Source Sans Pro" pitchFamily="34" charset="-122"/>
                <a:cs typeface="Source Sans Pro" pitchFamily="34" charset="-120"/>
              </a:rPr>
              <a:t>ayak</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izini</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azaltmak</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için</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enerji</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verimliliği</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sağlamak</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sürdürülebilir</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ulaşım</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seçeneklerini</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tercih</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etmek</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bitkisel</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bazlı</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beslenmeye</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geçmek</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su</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tasarrufu</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yapmak</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geri</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dönüşüm</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ve</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kompost</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kullanımına</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önem</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vermek</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gibi</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günlük</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hayatta</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alınabilecek</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basit</a:t>
            </a:r>
            <a:r>
              <a:rPr lang="en-US" sz="1800" dirty="0">
                <a:solidFill>
                  <a:srgbClr val="3A3630"/>
                </a:solidFill>
                <a:latin typeface="Source Sans Pro" pitchFamily="34" charset="0"/>
                <a:ea typeface="Source Sans Pro" pitchFamily="34" charset="-122"/>
                <a:cs typeface="Source Sans Pro" pitchFamily="34" charset="-120"/>
              </a:rPr>
              <a:t> </a:t>
            </a:r>
            <a:r>
              <a:rPr lang="en-US" sz="1800" dirty="0" err="1">
                <a:solidFill>
                  <a:srgbClr val="3A3630"/>
                </a:solidFill>
                <a:latin typeface="Source Sans Pro" pitchFamily="34" charset="0"/>
                <a:ea typeface="Source Sans Pro" pitchFamily="34" charset="-122"/>
                <a:cs typeface="Source Sans Pro" pitchFamily="34" charset="-120"/>
              </a:rPr>
              <a:t>adımlardır</a:t>
            </a:r>
            <a:r>
              <a:rPr lang="en-US" sz="1800" dirty="0">
                <a:solidFill>
                  <a:srgbClr val="3A3630"/>
                </a:solidFill>
                <a:latin typeface="Source Sans Pro" pitchFamily="34" charset="0"/>
                <a:ea typeface="Source Sans Pro" pitchFamily="34" charset="-122"/>
                <a:cs typeface="Source Sans Pro" pitchFamily="34" charset="-120"/>
              </a:rPr>
              <a:t>.</a:t>
            </a:r>
            <a:endParaRPr lang="en-US" sz="1800" dirty="0"/>
          </a:p>
          <a:p>
            <a:pPr marL="0" indent="0">
              <a:lnSpc>
                <a:spcPts val="2799"/>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tr-TR"/>
          </a:p>
        </p:txBody>
      </p:sp>
      <p:sp>
        <p:nvSpPr>
          <p:cNvPr id="3" name="Shape 1"/>
          <p:cNvSpPr/>
          <p:nvPr/>
        </p:nvSpPr>
        <p:spPr>
          <a:xfrm>
            <a:off x="0" y="0"/>
            <a:ext cx="14630400" cy="8232338"/>
          </a:xfrm>
          <a:prstGeom prst="rect">
            <a:avLst/>
          </a:prstGeom>
          <a:solidFill>
            <a:srgbClr val="FEF5E7"/>
          </a:solidFill>
          <a:ln/>
        </p:spPr>
        <p:txBody>
          <a:bodyPr/>
          <a:lstStyle/>
          <a:p>
            <a:endParaRPr lang="tr-TR"/>
          </a:p>
        </p:txBody>
      </p:sp>
      <p:sp>
        <p:nvSpPr>
          <p:cNvPr id="4" name="Text 2"/>
          <p:cNvSpPr/>
          <p:nvPr/>
        </p:nvSpPr>
        <p:spPr>
          <a:xfrm>
            <a:off x="2605683" y="579358"/>
            <a:ext cx="8633460" cy="658416"/>
          </a:xfrm>
          <a:prstGeom prst="rect">
            <a:avLst/>
          </a:prstGeom>
          <a:noFill/>
          <a:ln/>
        </p:spPr>
        <p:txBody>
          <a:bodyPr wrap="none" rtlCol="0" anchor="t"/>
          <a:lstStyle/>
          <a:p>
            <a:pPr marL="0" indent="0">
              <a:lnSpc>
                <a:spcPts val="5184"/>
              </a:lnSpc>
              <a:buNone/>
            </a:pPr>
            <a:r>
              <a:rPr lang="en-US" sz="4147" dirty="0">
                <a:solidFill>
                  <a:srgbClr val="38512F"/>
                </a:solidFill>
                <a:latin typeface="Lora" pitchFamily="34" charset="0"/>
                <a:ea typeface="Lora" pitchFamily="34" charset="-122"/>
                <a:cs typeface="Lora" pitchFamily="34" charset="-120"/>
              </a:rPr>
              <a:t>Karbon Ayak İzi Azaltma Stratejileri</a:t>
            </a:r>
            <a:endParaRPr lang="en-US" sz="4147" dirty="0"/>
          </a:p>
        </p:txBody>
      </p:sp>
      <p:sp>
        <p:nvSpPr>
          <p:cNvPr id="5" name="Text 3"/>
          <p:cNvSpPr/>
          <p:nvPr/>
        </p:nvSpPr>
        <p:spPr>
          <a:xfrm>
            <a:off x="2605683" y="1764387"/>
            <a:ext cx="2106811" cy="329208"/>
          </a:xfrm>
          <a:prstGeom prst="rect">
            <a:avLst/>
          </a:prstGeom>
          <a:noFill/>
          <a:ln/>
        </p:spPr>
        <p:txBody>
          <a:bodyPr wrap="none" rtlCol="0" anchor="t"/>
          <a:lstStyle/>
          <a:p>
            <a:pPr marL="0" indent="0">
              <a:lnSpc>
                <a:spcPts val="2592"/>
              </a:lnSpc>
              <a:buNone/>
            </a:pPr>
            <a:r>
              <a:rPr lang="en-US" sz="2074" dirty="0">
                <a:solidFill>
                  <a:srgbClr val="38512F"/>
                </a:solidFill>
                <a:latin typeface="Lora" pitchFamily="34" charset="0"/>
                <a:ea typeface="Lora" pitchFamily="34" charset="-122"/>
                <a:cs typeface="Lora" pitchFamily="34" charset="-120"/>
              </a:rPr>
              <a:t>Enerji Verimliliği</a:t>
            </a:r>
            <a:endParaRPr lang="en-US" sz="2074" dirty="0"/>
          </a:p>
        </p:txBody>
      </p:sp>
      <p:sp>
        <p:nvSpPr>
          <p:cNvPr id="6" name="Text 4"/>
          <p:cNvSpPr/>
          <p:nvPr/>
        </p:nvSpPr>
        <p:spPr>
          <a:xfrm>
            <a:off x="2605683" y="2304217"/>
            <a:ext cx="2796659" cy="1011555"/>
          </a:xfrm>
          <a:prstGeom prst="rect">
            <a:avLst/>
          </a:prstGeom>
          <a:noFill/>
          <a:ln/>
        </p:spPr>
        <p:txBody>
          <a:bodyPr wrap="square" rtlCol="0" anchor="t"/>
          <a:lstStyle/>
          <a:p>
            <a:pPr marL="0" indent="0">
              <a:lnSpc>
                <a:spcPts val="2654"/>
              </a:lnSpc>
              <a:buNone/>
            </a:pPr>
            <a:r>
              <a:rPr lang="en-US" sz="1659" dirty="0">
                <a:solidFill>
                  <a:srgbClr val="3A3630"/>
                </a:solidFill>
                <a:latin typeface="Source Sans Pro" pitchFamily="34" charset="0"/>
                <a:ea typeface="Source Sans Pro" pitchFamily="34" charset="-122"/>
                <a:cs typeface="Source Sans Pro" pitchFamily="34" charset="-120"/>
              </a:rPr>
              <a:t>Elektrik tüketimini azaltmak, enerji verimli aydınlatma ve cihazlar kullanmak.</a:t>
            </a:r>
            <a:endParaRPr lang="en-US" sz="1659" dirty="0"/>
          </a:p>
        </p:txBody>
      </p:sp>
      <p:pic>
        <p:nvPicPr>
          <p:cNvPr id="7" name="Image 0" descr="preencoded.png"/>
          <p:cNvPicPr>
            <a:picLocks noChangeAspect="1"/>
          </p:cNvPicPr>
          <p:nvPr/>
        </p:nvPicPr>
        <p:blipFill>
          <a:blip r:embed="rId3"/>
          <a:stretch>
            <a:fillRect/>
          </a:stretch>
        </p:blipFill>
        <p:spPr>
          <a:xfrm>
            <a:off x="2605683" y="3552706"/>
            <a:ext cx="2796659" cy="2097405"/>
          </a:xfrm>
          <a:prstGeom prst="rect">
            <a:avLst/>
          </a:prstGeom>
        </p:spPr>
      </p:pic>
      <p:sp>
        <p:nvSpPr>
          <p:cNvPr id="8" name="Text 5"/>
          <p:cNvSpPr/>
          <p:nvPr/>
        </p:nvSpPr>
        <p:spPr>
          <a:xfrm>
            <a:off x="5923836" y="1764387"/>
            <a:ext cx="2339340" cy="329208"/>
          </a:xfrm>
          <a:prstGeom prst="rect">
            <a:avLst/>
          </a:prstGeom>
          <a:noFill/>
          <a:ln/>
        </p:spPr>
        <p:txBody>
          <a:bodyPr wrap="none" rtlCol="0" anchor="t"/>
          <a:lstStyle/>
          <a:p>
            <a:pPr marL="0" indent="0">
              <a:lnSpc>
                <a:spcPts val="2592"/>
              </a:lnSpc>
              <a:buNone/>
            </a:pPr>
            <a:r>
              <a:rPr lang="en-US" sz="2074" dirty="0">
                <a:solidFill>
                  <a:srgbClr val="38512F"/>
                </a:solidFill>
                <a:latin typeface="Lora" pitchFamily="34" charset="0"/>
                <a:ea typeface="Lora" pitchFamily="34" charset="-122"/>
                <a:cs typeface="Lora" pitchFamily="34" charset="-120"/>
              </a:rPr>
              <a:t>Ulaşım Seçenekleri</a:t>
            </a:r>
            <a:endParaRPr lang="en-US" sz="2074" dirty="0"/>
          </a:p>
        </p:txBody>
      </p:sp>
      <p:sp>
        <p:nvSpPr>
          <p:cNvPr id="9" name="Text 6"/>
          <p:cNvSpPr/>
          <p:nvPr/>
        </p:nvSpPr>
        <p:spPr>
          <a:xfrm>
            <a:off x="5923836" y="2304217"/>
            <a:ext cx="2796659" cy="1011555"/>
          </a:xfrm>
          <a:prstGeom prst="rect">
            <a:avLst/>
          </a:prstGeom>
          <a:noFill/>
          <a:ln/>
        </p:spPr>
        <p:txBody>
          <a:bodyPr wrap="square" rtlCol="0" anchor="t"/>
          <a:lstStyle/>
          <a:p>
            <a:pPr marL="0" indent="0">
              <a:lnSpc>
                <a:spcPts val="2654"/>
              </a:lnSpc>
              <a:buNone/>
            </a:pPr>
            <a:r>
              <a:rPr lang="en-US" sz="1659" dirty="0">
                <a:solidFill>
                  <a:srgbClr val="3A3630"/>
                </a:solidFill>
                <a:latin typeface="Source Sans Pro" pitchFamily="34" charset="0"/>
                <a:ea typeface="Source Sans Pro" pitchFamily="34" charset="-122"/>
                <a:cs typeface="Source Sans Pro" pitchFamily="34" charset="-120"/>
              </a:rPr>
              <a:t>Toplu taşıma, bisiklet veya yürüyüş gibi çevre dostu ulaşım seçeneklerini tercih etmek.</a:t>
            </a:r>
            <a:endParaRPr lang="en-US" sz="1659" dirty="0"/>
          </a:p>
        </p:txBody>
      </p:sp>
      <p:pic>
        <p:nvPicPr>
          <p:cNvPr id="10" name="Image 1" descr="preencoded.png"/>
          <p:cNvPicPr>
            <a:picLocks noChangeAspect="1"/>
          </p:cNvPicPr>
          <p:nvPr/>
        </p:nvPicPr>
        <p:blipFill>
          <a:blip r:embed="rId4"/>
          <a:stretch>
            <a:fillRect/>
          </a:stretch>
        </p:blipFill>
        <p:spPr>
          <a:xfrm>
            <a:off x="5923836" y="3783449"/>
            <a:ext cx="2796659" cy="1866662"/>
          </a:xfrm>
          <a:prstGeom prst="rect">
            <a:avLst/>
          </a:prstGeom>
        </p:spPr>
      </p:pic>
      <p:sp>
        <p:nvSpPr>
          <p:cNvPr id="11" name="Text 7"/>
          <p:cNvSpPr/>
          <p:nvPr/>
        </p:nvSpPr>
        <p:spPr>
          <a:xfrm>
            <a:off x="9241988" y="1764387"/>
            <a:ext cx="2796659" cy="658416"/>
          </a:xfrm>
          <a:prstGeom prst="rect">
            <a:avLst/>
          </a:prstGeom>
          <a:noFill/>
          <a:ln/>
        </p:spPr>
        <p:txBody>
          <a:bodyPr wrap="square" rtlCol="0" anchor="t"/>
          <a:lstStyle/>
          <a:p>
            <a:pPr marL="0" indent="0">
              <a:lnSpc>
                <a:spcPts val="2592"/>
              </a:lnSpc>
              <a:buNone/>
            </a:pPr>
            <a:r>
              <a:rPr lang="en-US" sz="2074" dirty="0">
                <a:solidFill>
                  <a:srgbClr val="38512F"/>
                </a:solidFill>
                <a:latin typeface="Lora" pitchFamily="34" charset="0"/>
                <a:ea typeface="Lora" pitchFamily="34" charset="-122"/>
                <a:cs typeface="Lora" pitchFamily="34" charset="-120"/>
              </a:rPr>
              <a:t>Sürdürülebilir Beslenme</a:t>
            </a:r>
            <a:endParaRPr lang="en-US" sz="2074" dirty="0"/>
          </a:p>
        </p:txBody>
      </p:sp>
      <p:sp>
        <p:nvSpPr>
          <p:cNvPr id="12" name="Text 8"/>
          <p:cNvSpPr/>
          <p:nvPr/>
        </p:nvSpPr>
        <p:spPr>
          <a:xfrm>
            <a:off x="9241988" y="2633424"/>
            <a:ext cx="2796659" cy="1348740"/>
          </a:xfrm>
          <a:prstGeom prst="rect">
            <a:avLst/>
          </a:prstGeom>
          <a:noFill/>
          <a:ln/>
        </p:spPr>
        <p:txBody>
          <a:bodyPr wrap="square" rtlCol="0" anchor="t"/>
          <a:lstStyle/>
          <a:p>
            <a:pPr marL="0" indent="0">
              <a:lnSpc>
                <a:spcPts val="2654"/>
              </a:lnSpc>
              <a:buNone/>
            </a:pPr>
            <a:r>
              <a:rPr lang="en-US" sz="1659" dirty="0">
                <a:solidFill>
                  <a:srgbClr val="3A3630"/>
                </a:solidFill>
                <a:latin typeface="Source Sans Pro" pitchFamily="34" charset="0"/>
                <a:ea typeface="Source Sans Pro" pitchFamily="34" charset="-122"/>
                <a:cs typeface="Source Sans Pro" pitchFamily="34" charset="-120"/>
              </a:rPr>
              <a:t>Yerel ve organik ürünleri tercih etmek, et tüketimini azaltmak ve bitkisel bazlı beslenmeye geçmek.</a:t>
            </a:r>
            <a:endParaRPr lang="en-US" sz="1659" dirty="0"/>
          </a:p>
        </p:txBody>
      </p:sp>
      <p:pic>
        <p:nvPicPr>
          <p:cNvPr id="13" name="Image 2" descr="preencoded.png"/>
          <p:cNvPicPr>
            <a:picLocks noChangeAspect="1"/>
          </p:cNvPicPr>
          <p:nvPr/>
        </p:nvPicPr>
        <p:blipFill>
          <a:blip r:embed="rId5"/>
          <a:stretch>
            <a:fillRect/>
          </a:stretch>
        </p:blipFill>
        <p:spPr>
          <a:xfrm>
            <a:off x="9241988" y="4219099"/>
            <a:ext cx="2796659" cy="31969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tr-TR"/>
          </a:p>
        </p:txBody>
      </p:sp>
      <p:sp>
        <p:nvSpPr>
          <p:cNvPr id="3" name="Shape 1"/>
          <p:cNvSpPr/>
          <p:nvPr/>
        </p:nvSpPr>
        <p:spPr>
          <a:xfrm>
            <a:off x="0" y="0"/>
            <a:ext cx="14630400" cy="8229600"/>
          </a:xfrm>
          <a:prstGeom prst="rect">
            <a:avLst/>
          </a:prstGeom>
          <a:solidFill>
            <a:srgbClr val="FEF5E7"/>
          </a:solidFill>
          <a:ln/>
        </p:spPr>
        <p:txBody>
          <a:bodyPr/>
          <a:lstStyle/>
          <a:p>
            <a:endParaRPr lang="tr-TR"/>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458516"/>
            <a:ext cx="666750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Strateji Devamı ve Etkileri</a:t>
            </a:r>
            <a:endParaRPr lang="en-US" sz="4374" dirty="0"/>
          </a:p>
        </p:txBody>
      </p:sp>
      <p:sp>
        <p:nvSpPr>
          <p:cNvPr id="6" name="Shape 3"/>
          <p:cNvSpPr/>
          <p:nvPr/>
        </p:nvSpPr>
        <p:spPr>
          <a:xfrm>
            <a:off x="1152644" y="2486144"/>
            <a:ext cx="27742" cy="4284821"/>
          </a:xfrm>
          <a:prstGeom prst="rect">
            <a:avLst/>
          </a:prstGeom>
          <a:solidFill>
            <a:srgbClr val="38512F"/>
          </a:solidFill>
          <a:ln/>
        </p:spPr>
        <p:txBody>
          <a:bodyPr/>
          <a:lstStyle/>
          <a:p>
            <a:endParaRPr lang="tr-TR"/>
          </a:p>
        </p:txBody>
      </p:sp>
      <p:sp>
        <p:nvSpPr>
          <p:cNvPr id="7" name="Shape 4"/>
          <p:cNvSpPr/>
          <p:nvPr/>
        </p:nvSpPr>
        <p:spPr>
          <a:xfrm>
            <a:off x="1416427" y="2895779"/>
            <a:ext cx="777597" cy="27742"/>
          </a:xfrm>
          <a:prstGeom prst="rect">
            <a:avLst/>
          </a:prstGeom>
          <a:solidFill>
            <a:srgbClr val="38512F"/>
          </a:solidFill>
          <a:ln/>
        </p:spPr>
        <p:txBody>
          <a:bodyPr/>
          <a:lstStyle/>
          <a:p>
            <a:endParaRPr lang="tr-TR"/>
          </a:p>
        </p:txBody>
      </p:sp>
      <p:sp>
        <p:nvSpPr>
          <p:cNvPr id="8" name="Shape 5"/>
          <p:cNvSpPr/>
          <p:nvPr/>
        </p:nvSpPr>
        <p:spPr>
          <a:xfrm>
            <a:off x="916484" y="2659737"/>
            <a:ext cx="499943" cy="499943"/>
          </a:xfrm>
          <a:prstGeom prst="roundRect">
            <a:avLst>
              <a:gd name="adj" fmla="val 13333"/>
            </a:avLst>
          </a:prstGeom>
          <a:solidFill>
            <a:srgbClr val="F6E9D5"/>
          </a:solidFill>
          <a:ln/>
        </p:spPr>
        <p:txBody>
          <a:bodyPr/>
          <a:lstStyle/>
          <a:p>
            <a:endParaRPr lang="tr-TR"/>
          </a:p>
        </p:txBody>
      </p:sp>
      <p:sp>
        <p:nvSpPr>
          <p:cNvPr id="9" name="Text 6"/>
          <p:cNvSpPr/>
          <p:nvPr/>
        </p:nvSpPr>
        <p:spPr>
          <a:xfrm>
            <a:off x="1105436" y="2701409"/>
            <a:ext cx="12192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10" name="Text 7"/>
          <p:cNvSpPr/>
          <p:nvPr/>
        </p:nvSpPr>
        <p:spPr>
          <a:xfrm>
            <a:off x="2388513" y="2708315"/>
            <a:ext cx="2221944"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Su Tasarrufu</a:t>
            </a:r>
            <a:endParaRPr lang="en-US" sz="2187" dirty="0"/>
          </a:p>
        </p:txBody>
      </p:sp>
      <p:sp>
        <p:nvSpPr>
          <p:cNvPr id="11" name="Text 8"/>
          <p:cNvSpPr/>
          <p:nvPr/>
        </p:nvSpPr>
        <p:spPr>
          <a:xfrm>
            <a:off x="2388513" y="3188732"/>
            <a:ext cx="7751088"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Su tasarruflu cihazları kullanmak, suyu bilinçli bir şekilde kullanmak.</a:t>
            </a:r>
            <a:endParaRPr lang="en-US" sz="1750" dirty="0"/>
          </a:p>
        </p:txBody>
      </p:sp>
      <p:sp>
        <p:nvSpPr>
          <p:cNvPr id="12" name="Shape 9"/>
          <p:cNvSpPr/>
          <p:nvPr/>
        </p:nvSpPr>
        <p:spPr>
          <a:xfrm>
            <a:off x="1416427" y="4398109"/>
            <a:ext cx="777597" cy="27742"/>
          </a:xfrm>
          <a:prstGeom prst="rect">
            <a:avLst/>
          </a:prstGeom>
          <a:solidFill>
            <a:srgbClr val="38512F"/>
          </a:solidFill>
          <a:ln/>
        </p:spPr>
        <p:txBody>
          <a:bodyPr/>
          <a:lstStyle/>
          <a:p>
            <a:endParaRPr lang="tr-TR"/>
          </a:p>
        </p:txBody>
      </p:sp>
      <p:sp>
        <p:nvSpPr>
          <p:cNvPr id="13" name="Shape 10"/>
          <p:cNvSpPr/>
          <p:nvPr/>
        </p:nvSpPr>
        <p:spPr>
          <a:xfrm>
            <a:off x="916484" y="4162068"/>
            <a:ext cx="499943" cy="499943"/>
          </a:xfrm>
          <a:prstGeom prst="roundRect">
            <a:avLst>
              <a:gd name="adj" fmla="val 13333"/>
            </a:avLst>
          </a:prstGeom>
          <a:solidFill>
            <a:srgbClr val="F6E9D5"/>
          </a:solidFill>
          <a:ln/>
        </p:spPr>
        <p:txBody>
          <a:bodyPr/>
          <a:lstStyle/>
          <a:p>
            <a:endParaRPr lang="tr-TR"/>
          </a:p>
        </p:txBody>
      </p:sp>
      <p:sp>
        <p:nvSpPr>
          <p:cNvPr id="14" name="Text 11"/>
          <p:cNvSpPr/>
          <p:nvPr/>
        </p:nvSpPr>
        <p:spPr>
          <a:xfrm>
            <a:off x="1078766" y="4203740"/>
            <a:ext cx="17526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5" name="Text 12"/>
          <p:cNvSpPr/>
          <p:nvPr/>
        </p:nvSpPr>
        <p:spPr>
          <a:xfrm>
            <a:off x="2388513" y="4210645"/>
            <a:ext cx="2221944"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Atık Yönetimi</a:t>
            </a:r>
            <a:endParaRPr lang="en-US" sz="2187" dirty="0"/>
          </a:p>
        </p:txBody>
      </p:sp>
      <p:sp>
        <p:nvSpPr>
          <p:cNvPr id="16" name="Text 13"/>
          <p:cNvSpPr/>
          <p:nvPr/>
        </p:nvSpPr>
        <p:spPr>
          <a:xfrm>
            <a:off x="2388513" y="4691063"/>
            <a:ext cx="7751088"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Geri dönüşüm ve kompost kullanımıyla atık miktarını azaltmak.</a:t>
            </a:r>
            <a:endParaRPr lang="en-US" sz="1750" dirty="0"/>
          </a:p>
        </p:txBody>
      </p:sp>
      <p:sp>
        <p:nvSpPr>
          <p:cNvPr id="17" name="Shape 14"/>
          <p:cNvSpPr/>
          <p:nvPr/>
        </p:nvSpPr>
        <p:spPr>
          <a:xfrm>
            <a:off x="1416427" y="5900440"/>
            <a:ext cx="777597" cy="27742"/>
          </a:xfrm>
          <a:prstGeom prst="rect">
            <a:avLst/>
          </a:prstGeom>
          <a:solidFill>
            <a:srgbClr val="38512F"/>
          </a:solidFill>
          <a:ln/>
        </p:spPr>
        <p:txBody>
          <a:bodyPr/>
          <a:lstStyle/>
          <a:p>
            <a:endParaRPr lang="tr-TR"/>
          </a:p>
        </p:txBody>
      </p:sp>
      <p:sp>
        <p:nvSpPr>
          <p:cNvPr id="18" name="Shape 15"/>
          <p:cNvSpPr/>
          <p:nvPr/>
        </p:nvSpPr>
        <p:spPr>
          <a:xfrm>
            <a:off x="916484" y="5664398"/>
            <a:ext cx="499943" cy="499943"/>
          </a:xfrm>
          <a:prstGeom prst="roundRect">
            <a:avLst>
              <a:gd name="adj" fmla="val 13333"/>
            </a:avLst>
          </a:prstGeom>
          <a:solidFill>
            <a:srgbClr val="F6E9D5"/>
          </a:solidFill>
          <a:ln/>
        </p:spPr>
        <p:txBody>
          <a:bodyPr/>
          <a:lstStyle/>
          <a:p>
            <a:endParaRPr lang="tr-TR"/>
          </a:p>
        </p:txBody>
      </p:sp>
      <p:sp>
        <p:nvSpPr>
          <p:cNvPr id="19" name="Text 16"/>
          <p:cNvSpPr/>
          <p:nvPr/>
        </p:nvSpPr>
        <p:spPr>
          <a:xfrm>
            <a:off x="1074956" y="5706070"/>
            <a:ext cx="18288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20" name="Text 17"/>
          <p:cNvSpPr/>
          <p:nvPr/>
        </p:nvSpPr>
        <p:spPr>
          <a:xfrm>
            <a:off x="2388513" y="5712976"/>
            <a:ext cx="274320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Yeşil Enerji Kullanımı</a:t>
            </a:r>
            <a:endParaRPr lang="en-US" sz="2187" dirty="0"/>
          </a:p>
        </p:txBody>
      </p:sp>
      <p:sp>
        <p:nvSpPr>
          <p:cNvPr id="21" name="Text 18"/>
          <p:cNvSpPr/>
          <p:nvPr/>
        </p:nvSpPr>
        <p:spPr>
          <a:xfrm>
            <a:off x="2388513" y="6193393"/>
            <a:ext cx="7751088"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Evde ve işyerinde yenilenebilir enerji kaynaklarına yatırım yapmak.</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tr-TR"/>
          </a:p>
        </p:txBody>
      </p:sp>
      <p:sp>
        <p:nvSpPr>
          <p:cNvPr id="3" name="Shape 1"/>
          <p:cNvSpPr/>
          <p:nvPr/>
        </p:nvSpPr>
        <p:spPr>
          <a:xfrm>
            <a:off x="0" y="0"/>
            <a:ext cx="14630400" cy="27410898"/>
          </a:xfrm>
          <a:prstGeom prst="rect">
            <a:avLst/>
          </a:prstGeom>
          <a:solidFill>
            <a:srgbClr val="FEF5E7"/>
          </a:solidFill>
          <a:ln/>
        </p:spPr>
        <p:txBody>
          <a:bodyPr/>
          <a:lstStyle/>
          <a:p>
            <a:r>
              <a:rPr lang="tr-TR" sz="1100" dirty="0" err="1"/>
              <a:t>import</a:t>
            </a:r>
            <a:r>
              <a:rPr lang="tr-TR" sz="1100" dirty="0"/>
              <a:t> </a:t>
            </a:r>
            <a:r>
              <a:rPr lang="tr-TR" sz="1100" dirty="0" err="1"/>
              <a:t>matplotlib.pyplot</a:t>
            </a:r>
            <a:r>
              <a:rPr lang="tr-TR" sz="1100" dirty="0"/>
              <a:t> as </a:t>
            </a:r>
            <a:r>
              <a:rPr lang="tr-TR" sz="1100" dirty="0" err="1"/>
              <a:t>plt</a:t>
            </a:r>
            <a:endParaRPr lang="tr-TR" sz="1100" dirty="0"/>
          </a:p>
          <a:p>
            <a:r>
              <a:rPr lang="tr-TR" sz="1100" dirty="0" err="1"/>
              <a:t>elektrik_tüketimi</a:t>
            </a:r>
            <a:r>
              <a:rPr lang="tr-TR" sz="1100" dirty="0"/>
              <a:t> = </a:t>
            </a:r>
            <a:r>
              <a:rPr lang="tr-TR" sz="1100" dirty="0" err="1"/>
              <a:t>float</a:t>
            </a:r>
            <a:r>
              <a:rPr lang="tr-TR" sz="1100" dirty="0"/>
              <a:t>(</a:t>
            </a:r>
            <a:r>
              <a:rPr lang="tr-TR" sz="1100" dirty="0" err="1"/>
              <a:t>input</a:t>
            </a:r>
            <a:r>
              <a:rPr lang="tr-TR" sz="1100" dirty="0"/>
              <a:t>("Evdeki elektrik kullanımınız aylık kaç </a:t>
            </a:r>
            <a:r>
              <a:rPr lang="tr-TR" sz="1100" dirty="0" err="1"/>
              <a:t>kWh'dir</a:t>
            </a:r>
            <a:r>
              <a:rPr lang="tr-TR" sz="1100" dirty="0"/>
              <a:t>? "))</a:t>
            </a:r>
          </a:p>
          <a:p>
            <a:r>
              <a:rPr lang="tr-TR" sz="1100" dirty="0" err="1"/>
              <a:t>araç_kullanımı</a:t>
            </a:r>
            <a:r>
              <a:rPr lang="tr-TR" sz="1100" dirty="0"/>
              <a:t> = </a:t>
            </a:r>
            <a:r>
              <a:rPr lang="tr-TR" sz="1100" dirty="0" err="1"/>
              <a:t>float</a:t>
            </a:r>
            <a:r>
              <a:rPr lang="tr-TR" sz="1100" dirty="0"/>
              <a:t>(</a:t>
            </a:r>
            <a:r>
              <a:rPr lang="tr-TR" sz="1100" dirty="0" err="1"/>
              <a:t>input</a:t>
            </a:r>
            <a:r>
              <a:rPr lang="tr-TR" sz="1100" dirty="0"/>
              <a:t>("Araç kullanımınızda haftada ortalama kaç kilometre yol alıyorsunuz? "))</a:t>
            </a:r>
          </a:p>
          <a:p>
            <a:r>
              <a:rPr lang="tr-TR" sz="1100" dirty="0" err="1"/>
              <a:t>uçuş_sayısı</a:t>
            </a:r>
            <a:r>
              <a:rPr lang="tr-TR" sz="1100" dirty="0"/>
              <a:t> = </a:t>
            </a:r>
            <a:r>
              <a:rPr lang="tr-TR" sz="1100" dirty="0" err="1"/>
              <a:t>int</a:t>
            </a:r>
            <a:r>
              <a:rPr lang="tr-TR" sz="1100" dirty="0"/>
              <a:t>(</a:t>
            </a:r>
            <a:r>
              <a:rPr lang="tr-TR" sz="1100" dirty="0" err="1"/>
              <a:t>input</a:t>
            </a:r>
            <a:r>
              <a:rPr lang="tr-TR" sz="1100" dirty="0"/>
              <a:t>("Yılda kaç kez uçakla seyahat ediyorsunuz? "))</a:t>
            </a:r>
          </a:p>
          <a:p>
            <a:r>
              <a:rPr lang="tr-TR" sz="1100" dirty="0" err="1"/>
              <a:t>su_tüketimi</a:t>
            </a:r>
            <a:r>
              <a:rPr lang="tr-TR" sz="1100" dirty="0"/>
              <a:t> = </a:t>
            </a:r>
            <a:r>
              <a:rPr lang="tr-TR" sz="1100" dirty="0" err="1"/>
              <a:t>float</a:t>
            </a:r>
            <a:r>
              <a:rPr lang="tr-TR" sz="1100" dirty="0"/>
              <a:t>(</a:t>
            </a:r>
            <a:r>
              <a:rPr lang="tr-TR" sz="1100" dirty="0" err="1"/>
              <a:t>input</a:t>
            </a:r>
            <a:r>
              <a:rPr lang="tr-TR" sz="1100" dirty="0"/>
              <a:t>("Günlük su tüketiminiz nedir (litre)? "))</a:t>
            </a:r>
          </a:p>
          <a:p>
            <a:r>
              <a:rPr lang="tr-TR" sz="1100" dirty="0" err="1"/>
              <a:t>organik_tercih_oranı</a:t>
            </a:r>
            <a:r>
              <a:rPr lang="tr-TR" sz="1100" dirty="0"/>
              <a:t> = </a:t>
            </a:r>
            <a:r>
              <a:rPr lang="tr-TR" sz="1100" dirty="0" err="1"/>
              <a:t>float</a:t>
            </a:r>
            <a:r>
              <a:rPr lang="tr-TR" sz="1100" dirty="0"/>
              <a:t>(</a:t>
            </a:r>
            <a:r>
              <a:rPr lang="tr-TR" sz="1100" dirty="0" err="1"/>
              <a:t>input</a:t>
            </a:r>
            <a:r>
              <a:rPr lang="tr-TR" sz="1100" dirty="0"/>
              <a:t>("Alışverişlerinizde hangi oranda organik veya yerel ürünleri tercih ediyorsunuz (% olarak)? "))</a:t>
            </a:r>
          </a:p>
          <a:p>
            <a:r>
              <a:rPr lang="tr-TR" sz="1100" dirty="0" err="1"/>
              <a:t>geri_dönüştürme_sıklığı</a:t>
            </a:r>
            <a:r>
              <a:rPr lang="tr-TR" sz="1100" dirty="0"/>
              <a:t> = </a:t>
            </a:r>
            <a:r>
              <a:rPr lang="tr-TR" sz="1100" dirty="0" err="1"/>
              <a:t>int</a:t>
            </a:r>
            <a:r>
              <a:rPr lang="tr-TR" sz="1100" dirty="0"/>
              <a:t>(</a:t>
            </a:r>
            <a:r>
              <a:rPr lang="tr-TR" sz="1100" dirty="0" err="1"/>
              <a:t>input</a:t>
            </a:r>
            <a:r>
              <a:rPr lang="tr-TR" sz="1100" dirty="0"/>
              <a:t>("Geri dönüşüm kutularını haftada kaç kez dolduruyorsunuz? "))</a:t>
            </a:r>
          </a:p>
          <a:p>
            <a:r>
              <a:rPr lang="tr-TR" sz="1100" dirty="0" err="1"/>
              <a:t>ısıtma_enerji_kaynağı</a:t>
            </a:r>
            <a:r>
              <a:rPr lang="tr-TR" sz="1100" dirty="0"/>
              <a:t> = </a:t>
            </a:r>
            <a:r>
              <a:rPr lang="tr-TR" sz="1100" dirty="0" err="1"/>
              <a:t>float</a:t>
            </a:r>
            <a:r>
              <a:rPr lang="tr-TR" sz="1100" dirty="0"/>
              <a:t>(</a:t>
            </a:r>
            <a:r>
              <a:rPr lang="tr-TR" sz="1100" dirty="0" err="1"/>
              <a:t>input</a:t>
            </a:r>
            <a:r>
              <a:rPr lang="tr-TR" sz="1100" dirty="0"/>
              <a:t>("Evdeki ısınma ihtiyacının ne kadarını doğalgaz ile sağlıyorsunuz? (% olarak)? "))</a:t>
            </a:r>
          </a:p>
          <a:p>
            <a:r>
              <a:rPr lang="tr-TR" sz="1100" dirty="0" err="1"/>
              <a:t>aydınlatma_verimliliği</a:t>
            </a:r>
            <a:r>
              <a:rPr lang="tr-TR" sz="1100" dirty="0"/>
              <a:t> = </a:t>
            </a:r>
            <a:r>
              <a:rPr lang="tr-TR" sz="1100" dirty="0" err="1"/>
              <a:t>float</a:t>
            </a:r>
            <a:r>
              <a:rPr lang="tr-TR" sz="1100" dirty="0"/>
              <a:t>(</a:t>
            </a:r>
            <a:r>
              <a:rPr lang="tr-TR" sz="1100" dirty="0" err="1"/>
              <a:t>input</a:t>
            </a:r>
            <a:r>
              <a:rPr lang="tr-TR" sz="1100" dirty="0"/>
              <a:t>("Evdeki aydınlatma sistemlerinin kaçta kaçı enerji tasarruflu veya LED lamba içeriyor (% olarak)? "))</a:t>
            </a:r>
          </a:p>
          <a:p>
            <a:r>
              <a:rPr lang="tr-TR" sz="1100" dirty="0" err="1"/>
              <a:t>cihaz_kullanım_süresi</a:t>
            </a:r>
            <a:r>
              <a:rPr lang="tr-TR" sz="1100" dirty="0"/>
              <a:t> = </a:t>
            </a:r>
            <a:r>
              <a:rPr lang="tr-TR" sz="1100" dirty="0" err="1"/>
              <a:t>float</a:t>
            </a:r>
            <a:r>
              <a:rPr lang="tr-TR" sz="1100" dirty="0"/>
              <a:t>(</a:t>
            </a:r>
            <a:r>
              <a:rPr lang="tr-TR" sz="1100" dirty="0" err="1"/>
              <a:t>input</a:t>
            </a:r>
            <a:r>
              <a:rPr lang="tr-TR" sz="1100" dirty="0"/>
              <a:t>("Evdeki cihazları ne kadar süreyle açık bırakıyorsunuz (günlük saat olarak)? "))</a:t>
            </a:r>
          </a:p>
          <a:p>
            <a:r>
              <a:rPr lang="tr-TR" sz="1100" dirty="0" err="1"/>
              <a:t>su_ısıtıcısı_kullanım_süresi</a:t>
            </a:r>
            <a:r>
              <a:rPr lang="tr-TR" sz="1100" dirty="0"/>
              <a:t> = </a:t>
            </a:r>
            <a:r>
              <a:rPr lang="tr-TR" sz="1100" dirty="0" err="1"/>
              <a:t>float</a:t>
            </a:r>
            <a:r>
              <a:rPr lang="tr-TR" sz="1100" dirty="0"/>
              <a:t>(</a:t>
            </a:r>
            <a:r>
              <a:rPr lang="tr-TR" sz="1100" dirty="0" err="1"/>
              <a:t>input</a:t>
            </a:r>
            <a:r>
              <a:rPr lang="tr-TR" sz="1100" dirty="0"/>
              <a:t>("Evdeki su ısıtıcısını günde kaç saat kullanıyorsunuz? "))</a:t>
            </a:r>
          </a:p>
          <a:p>
            <a:r>
              <a:rPr lang="tr-TR" sz="1100" dirty="0" err="1"/>
              <a:t>fast_food_tercih_sıklığı</a:t>
            </a:r>
            <a:r>
              <a:rPr lang="tr-TR" sz="1100" dirty="0"/>
              <a:t> = </a:t>
            </a:r>
            <a:r>
              <a:rPr lang="tr-TR" sz="1100" dirty="0" err="1"/>
              <a:t>int</a:t>
            </a:r>
            <a:r>
              <a:rPr lang="tr-TR" sz="1100" dirty="0"/>
              <a:t>(</a:t>
            </a:r>
            <a:r>
              <a:rPr lang="tr-TR" sz="1100" dirty="0" err="1"/>
              <a:t>input</a:t>
            </a:r>
            <a:r>
              <a:rPr lang="tr-TR" sz="1100" dirty="0"/>
              <a:t>("Haftada kaç kez </a:t>
            </a:r>
            <a:r>
              <a:rPr lang="tr-TR" sz="1100" dirty="0" err="1"/>
              <a:t>fast-food</a:t>
            </a:r>
            <a:r>
              <a:rPr lang="tr-TR" sz="1100" dirty="0"/>
              <a:t> veya hazır yemek tüketiyorsunuz? "))</a:t>
            </a:r>
          </a:p>
          <a:p>
            <a:r>
              <a:rPr lang="tr-TR" sz="1100" dirty="0" err="1"/>
              <a:t>tek_kullanımlık_ürün_sayısı</a:t>
            </a:r>
            <a:r>
              <a:rPr lang="tr-TR" sz="1100" dirty="0"/>
              <a:t> = </a:t>
            </a:r>
            <a:r>
              <a:rPr lang="tr-TR" sz="1100" dirty="0" err="1"/>
              <a:t>int</a:t>
            </a:r>
            <a:r>
              <a:rPr lang="tr-TR" sz="1100" dirty="0"/>
              <a:t>(</a:t>
            </a:r>
            <a:r>
              <a:rPr lang="tr-TR" sz="1100" dirty="0" err="1"/>
              <a:t>input</a:t>
            </a:r>
            <a:r>
              <a:rPr lang="tr-TR" sz="1100" dirty="0"/>
              <a:t>("Alışveriş yaparken kullan-at ürünleri kaç adet alıyorsunuz haftada? "))</a:t>
            </a:r>
          </a:p>
          <a:p>
            <a:r>
              <a:rPr lang="tr-TR" sz="1100" dirty="0" err="1"/>
              <a:t>enerji_etiketli_alet_sayısı</a:t>
            </a:r>
            <a:r>
              <a:rPr lang="tr-TR" sz="1100" dirty="0"/>
              <a:t>= </a:t>
            </a:r>
            <a:r>
              <a:rPr lang="tr-TR" sz="1100" dirty="0" err="1"/>
              <a:t>int</a:t>
            </a:r>
            <a:r>
              <a:rPr lang="tr-TR" sz="1100" dirty="0"/>
              <a:t>(</a:t>
            </a:r>
            <a:r>
              <a:rPr lang="tr-TR" sz="1100" dirty="0" err="1"/>
              <a:t>input</a:t>
            </a:r>
            <a:r>
              <a:rPr lang="tr-TR" sz="1100" dirty="0"/>
              <a:t>("Kaç tane enerji etiketine sahip A+++ ev aleti kullanıyorsunuz? "))</a:t>
            </a:r>
          </a:p>
          <a:p>
            <a:r>
              <a:rPr lang="tr-TR" sz="1100" dirty="0" err="1"/>
              <a:t>geri_dönüştürme_oranı</a:t>
            </a:r>
            <a:r>
              <a:rPr lang="tr-TR" sz="1100" dirty="0"/>
              <a:t> = </a:t>
            </a:r>
            <a:r>
              <a:rPr lang="tr-TR" sz="1100" dirty="0" err="1"/>
              <a:t>float</a:t>
            </a:r>
            <a:r>
              <a:rPr lang="tr-TR" sz="1100" dirty="0"/>
              <a:t>(</a:t>
            </a:r>
            <a:r>
              <a:rPr lang="tr-TR" sz="1100" dirty="0" err="1"/>
              <a:t>input</a:t>
            </a:r>
            <a:r>
              <a:rPr lang="tr-TR" sz="1100" dirty="0"/>
              <a:t>("Evdeki çöplerin ne kadarını geri dönüştürüyorsunuz (% olarak)? "))</a:t>
            </a:r>
          </a:p>
          <a:p>
            <a:r>
              <a:rPr lang="tr-TR" sz="1100" dirty="0" err="1"/>
              <a:t>toplu_ulaşım_kullanım_sıklığı</a:t>
            </a:r>
            <a:r>
              <a:rPr lang="tr-TR" sz="1100" dirty="0"/>
              <a:t> = </a:t>
            </a:r>
            <a:r>
              <a:rPr lang="tr-TR" sz="1100" dirty="0" err="1"/>
              <a:t>int</a:t>
            </a:r>
            <a:r>
              <a:rPr lang="tr-TR" sz="1100" dirty="0"/>
              <a:t>(</a:t>
            </a:r>
            <a:r>
              <a:rPr lang="tr-TR" sz="1100" dirty="0" err="1"/>
              <a:t>input</a:t>
            </a:r>
            <a:r>
              <a:rPr lang="tr-TR" sz="1100" dirty="0"/>
              <a:t>("Ulaşım için haftada kaç gün toplu taşıma araçlarını kullanıyorsunuz? "))</a:t>
            </a:r>
          </a:p>
          <a:p>
            <a:r>
              <a:rPr lang="tr-TR" sz="1100" dirty="0" err="1"/>
              <a:t>akıllı_ev_cihaz_sayısı</a:t>
            </a:r>
            <a:r>
              <a:rPr lang="tr-TR" sz="1100" dirty="0"/>
              <a:t> = </a:t>
            </a:r>
            <a:r>
              <a:rPr lang="tr-TR" sz="1100" dirty="0" err="1"/>
              <a:t>int</a:t>
            </a:r>
            <a:r>
              <a:rPr lang="tr-TR" sz="1100" dirty="0"/>
              <a:t>(</a:t>
            </a:r>
            <a:r>
              <a:rPr lang="tr-TR" sz="1100" dirty="0" err="1"/>
              <a:t>input</a:t>
            </a:r>
            <a:r>
              <a:rPr lang="tr-TR" sz="1100" dirty="0"/>
              <a:t>("Evde kaç tane akıllı termostat veya enerji yönetim cihazı bulunuyor? "))</a:t>
            </a:r>
          </a:p>
          <a:p>
            <a:r>
              <a:rPr lang="tr-TR" sz="1100" dirty="0" err="1"/>
              <a:t>plastik_poşet_kullanım_limiti</a:t>
            </a:r>
            <a:r>
              <a:rPr lang="tr-TR" sz="1100" dirty="0"/>
              <a:t> = </a:t>
            </a:r>
            <a:r>
              <a:rPr lang="tr-TR" sz="1100" dirty="0" err="1"/>
              <a:t>int</a:t>
            </a:r>
            <a:r>
              <a:rPr lang="tr-TR" sz="1100" dirty="0"/>
              <a:t>(</a:t>
            </a:r>
            <a:r>
              <a:rPr lang="tr-TR" sz="1100" dirty="0" err="1"/>
              <a:t>input</a:t>
            </a:r>
            <a:r>
              <a:rPr lang="tr-TR" sz="1100" dirty="0"/>
              <a:t>("Alışverişlerinizde plastik poşet kullanımını haftada kaç adetle sınırlıyorsunuz? "))</a:t>
            </a:r>
          </a:p>
          <a:p>
            <a:r>
              <a:rPr lang="tr-TR" sz="1100" dirty="0" err="1"/>
              <a:t>ağaç_bitki_sayısı</a:t>
            </a:r>
            <a:r>
              <a:rPr lang="tr-TR" sz="1100" dirty="0"/>
              <a:t> = </a:t>
            </a:r>
            <a:r>
              <a:rPr lang="tr-TR" sz="1100" dirty="0" err="1"/>
              <a:t>int</a:t>
            </a:r>
            <a:r>
              <a:rPr lang="tr-TR" sz="1100" dirty="0"/>
              <a:t>(</a:t>
            </a:r>
            <a:r>
              <a:rPr lang="tr-TR" sz="1100" dirty="0" err="1"/>
              <a:t>input</a:t>
            </a:r>
            <a:r>
              <a:rPr lang="tr-TR" sz="1100" dirty="0"/>
              <a:t>("Evde kaç tane ağaç veya bitki bulunuyor? "))</a:t>
            </a:r>
          </a:p>
          <a:p>
            <a:r>
              <a:rPr lang="tr-TR" sz="1100" dirty="0" err="1"/>
              <a:t>yenilenebilir_enerji_cihaz_sayısı</a:t>
            </a:r>
            <a:r>
              <a:rPr lang="tr-TR" sz="1100" dirty="0"/>
              <a:t> = </a:t>
            </a:r>
            <a:r>
              <a:rPr lang="tr-TR" sz="1100" dirty="0" err="1"/>
              <a:t>int</a:t>
            </a:r>
            <a:r>
              <a:rPr lang="tr-TR" sz="1100" dirty="0"/>
              <a:t>(</a:t>
            </a:r>
            <a:r>
              <a:rPr lang="tr-TR" sz="1100" dirty="0" err="1"/>
              <a:t>input</a:t>
            </a:r>
            <a:r>
              <a:rPr lang="tr-TR" sz="1100" dirty="0"/>
              <a:t>("Evde kaç tane enerji üreten (güneş paneli, rüzgar türbini, vb.) cihaz veya sistem bulunuyor? "))</a:t>
            </a:r>
          </a:p>
          <a:p>
            <a:r>
              <a:rPr lang="tr-TR" sz="1100" dirty="0" err="1"/>
              <a:t>yemek_pişirme_süresi</a:t>
            </a:r>
            <a:r>
              <a:rPr lang="tr-TR" sz="1100" dirty="0"/>
              <a:t> = </a:t>
            </a:r>
            <a:r>
              <a:rPr lang="tr-TR" sz="1100" dirty="0" err="1"/>
              <a:t>float</a:t>
            </a:r>
            <a:r>
              <a:rPr lang="tr-TR" sz="1100" dirty="0"/>
              <a:t>(</a:t>
            </a:r>
            <a:r>
              <a:rPr lang="tr-TR" sz="1100" dirty="0" err="1"/>
              <a:t>input</a:t>
            </a:r>
            <a:r>
              <a:rPr lang="tr-TR" sz="1100" dirty="0"/>
              <a:t>("Yemek pişirme için kaç saat doğalgazlı ocak kullanıyorsunuz?"))</a:t>
            </a:r>
          </a:p>
          <a:p>
            <a:r>
              <a:rPr lang="tr-TR" sz="1100" dirty="0" err="1"/>
              <a:t>bahçe_balkon_kullanım_süresi</a:t>
            </a:r>
            <a:r>
              <a:rPr lang="tr-TR" sz="1100" dirty="0"/>
              <a:t> = </a:t>
            </a:r>
            <a:r>
              <a:rPr lang="tr-TR" sz="1100" dirty="0" err="1"/>
              <a:t>float</a:t>
            </a:r>
            <a:r>
              <a:rPr lang="tr-TR" sz="1100" dirty="0"/>
              <a:t>(</a:t>
            </a:r>
            <a:r>
              <a:rPr lang="tr-TR" sz="1100" dirty="0" err="1"/>
              <a:t>input</a:t>
            </a:r>
            <a:r>
              <a:rPr lang="tr-TR" sz="1100" dirty="0"/>
              <a:t>("Evdeki bahçe veya balkonu kaç saat boyunca kullanıyorsunuz haftada? "))</a:t>
            </a:r>
          </a:p>
          <a:p>
            <a:r>
              <a:rPr lang="tr-TR" sz="1100" dirty="0" err="1"/>
              <a:t>telekominikasyon_sıklığı</a:t>
            </a:r>
            <a:r>
              <a:rPr lang="tr-TR" sz="1100" dirty="0"/>
              <a:t> = </a:t>
            </a:r>
            <a:r>
              <a:rPr lang="tr-TR" sz="1100" dirty="0" err="1"/>
              <a:t>int</a:t>
            </a:r>
            <a:r>
              <a:rPr lang="tr-TR" sz="1100" dirty="0"/>
              <a:t>(</a:t>
            </a:r>
            <a:r>
              <a:rPr lang="tr-TR" sz="1100" dirty="0" err="1"/>
              <a:t>input</a:t>
            </a:r>
            <a:r>
              <a:rPr lang="tr-TR" sz="1100" dirty="0"/>
              <a:t>("Evde kaç kez telekonferans veya uzaktan çalışma yöntemini kullanıyorsunuz? "))</a:t>
            </a:r>
          </a:p>
          <a:p>
            <a:r>
              <a:rPr lang="tr-TR" sz="1100" dirty="0" err="1"/>
              <a:t>elektronik_alet_alışveriş_sayısı</a:t>
            </a:r>
            <a:r>
              <a:rPr lang="tr-TR" sz="1100" dirty="0"/>
              <a:t> = </a:t>
            </a:r>
            <a:r>
              <a:rPr lang="tr-TR" sz="1100" dirty="0" err="1"/>
              <a:t>int</a:t>
            </a:r>
            <a:r>
              <a:rPr lang="tr-TR" sz="1100" dirty="0"/>
              <a:t>(</a:t>
            </a:r>
            <a:r>
              <a:rPr lang="tr-TR" sz="1100" dirty="0" err="1"/>
              <a:t>input</a:t>
            </a:r>
            <a:r>
              <a:rPr lang="tr-TR" sz="1100" dirty="0"/>
              <a:t>("Yılda kaç kez elektronik ekipman veya cihaz satın alıyorsunuz? "))</a:t>
            </a:r>
          </a:p>
          <a:p>
            <a:r>
              <a:rPr lang="tr-TR" sz="1100" dirty="0" err="1"/>
              <a:t>tek_kullanımlık_pil_sayısı</a:t>
            </a:r>
            <a:r>
              <a:rPr lang="tr-TR" sz="1100" dirty="0"/>
              <a:t> = </a:t>
            </a:r>
            <a:r>
              <a:rPr lang="tr-TR" sz="1100" dirty="0" err="1"/>
              <a:t>int</a:t>
            </a:r>
            <a:r>
              <a:rPr lang="tr-TR" sz="1100" dirty="0"/>
              <a:t>(</a:t>
            </a:r>
            <a:r>
              <a:rPr lang="tr-TR" sz="1100" dirty="0" err="1"/>
              <a:t>input</a:t>
            </a:r>
            <a:r>
              <a:rPr lang="tr-TR" sz="1100" dirty="0"/>
              <a:t>("Evde kaç tane tek kullanımlık pil kullanıyorsunuz haftada? "))</a:t>
            </a:r>
          </a:p>
          <a:p>
            <a:r>
              <a:rPr lang="tr-TR" sz="1100" dirty="0" err="1"/>
              <a:t>doğa_aktiviteleri_saatleri</a:t>
            </a:r>
            <a:r>
              <a:rPr lang="tr-TR" sz="1100" dirty="0"/>
              <a:t> = </a:t>
            </a:r>
            <a:r>
              <a:rPr lang="tr-TR" sz="1100" dirty="0" err="1"/>
              <a:t>int</a:t>
            </a:r>
            <a:r>
              <a:rPr lang="tr-TR" sz="1100" dirty="0"/>
              <a:t>(</a:t>
            </a:r>
            <a:r>
              <a:rPr lang="tr-TR" sz="1100" dirty="0" err="1"/>
              <a:t>input</a:t>
            </a:r>
            <a:r>
              <a:rPr lang="tr-TR" sz="1100" dirty="0"/>
              <a:t>("Ailece doğada geçirilen vakit haftada kaç saattir? "))</a:t>
            </a:r>
          </a:p>
          <a:p>
            <a:r>
              <a:rPr lang="tr-TR" sz="1100" dirty="0" err="1"/>
              <a:t>elektrik_katsayısı</a:t>
            </a:r>
            <a:r>
              <a:rPr lang="tr-TR" sz="1100" dirty="0"/>
              <a:t> = 0.4</a:t>
            </a:r>
          </a:p>
          <a:p>
            <a:r>
              <a:rPr lang="tr-TR" sz="1100" dirty="0" err="1"/>
              <a:t>araç_kullanımı_katsayısı</a:t>
            </a:r>
            <a:r>
              <a:rPr lang="tr-TR" sz="1100" dirty="0"/>
              <a:t> = 0.12</a:t>
            </a:r>
          </a:p>
          <a:p>
            <a:r>
              <a:rPr lang="tr-TR" sz="1100" dirty="0" err="1"/>
              <a:t>uçuş_katsayısı</a:t>
            </a:r>
            <a:r>
              <a:rPr lang="tr-TR" sz="1100" dirty="0"/>
              <a:t> = 1.5</a:t>
            </a:r>
          </a:p>
          <a:p>
            <a:r>
              <a:rPr lang="tr-TR" sz="1100" dirty="0" err="1"/>
              <a:t>su_tüketimi_katsayısı</a:t>
            </a:r>
            <a:r>
              <a:rPr lang="tr-TR" sz="1100" dirty="0"/>
              <a:t> = 0.015</a:t>
            </a:r>
          </a:p>
          <a:p>
            <a:r>
              <a:rPr lang="tr-TR" sz="1100" dirty="0" err="1"/>
              <a:t>organik_tercih_katsayısı</a:t>
            </a:r>
            <a:r>
              <a:rPr lang="tr-TR" sz="1100" dirty="0"/>
              <a:t> = 3</a:t>
            </a:r>
          </a:p>
          <a:p>
            <a:r>
              <a:rPr lang="tr-TR" sz="1100" dirty="0" err="1"/>
              <a:t>geri_dönüştürme_katsayısı</a:t>
            </a:r>
            <a:r>
              <a:rPr lang="tr-TR" sz="1100" dirty="0"/>
              <a:t> = 1.5</a:t>
            </a:r>
          </a:p>
          <a:p>
            <a:r>
              <a:rPr lang="tr-TR" sz="1100" dirty="0" err="1"/>
              <a:t>ısıtma_enerji_katsayısı</a:t>
            </a:r>
            <a:r>
              <a:rPr lang="tr-TR" sz="1100" dirty="0"/>
              <a:t> = 0.25</a:t>
            </a:r>
          </a:p>
          <a:p>
            <a:r>
              <a:rPr lang="tr-TR" sz="1100" dirty="0" err="1"/>
              <a:t>aydınlatma_katsayısı</a:t>
            </a:r>
            <a:r>
              <a:rPr lang="tr-TR" sz="1100" dirty="0"/>
              <a:t> = 0.15</a:t>
            </a:r>
          </a:p>
          <a:p>
            <a:r>
              <a:rPr lang="tr-TR" sz="1100" dirty="0" err="1"/>
              <a:t>cihaz_kullanım_katsayısı</a:t>
            </a:r>
            <a:r>
              <a:rPr lang="tr-TR" sz="1100" dirty="0"/>
              <a:t> = 0.04</a:t>
            </a:r>
          </a:p>
          <a:p>
            <a:r>
              <a:rPr lang="tr-TR" sz="1100" dirty="0" err="1"/>
              <a:t>su_ısıtıcısı_katsayısı</a:t>
            </a:r>
            <a:r>
              <a:rPr lang="tr-TR" sz="1100" dirty="0"/>
              <a:t> = 0.08</a:t>
            </a:r>
          </a:p>
          <a:p>
            <a:r>
              <a:rPr lang="tr-TR" sz="1100" dirty="0" err="1"/>
              <a:t>fast_food_katsayısı</a:t>
            </a:r>
            <a:r>
              <a:rPr lang="tr-TR" sz="1100" dirty="0"/>
              <a:t> = 2.5</a:t>
            </a:r>
          </a:p>
          <a:p>
            <a:r>
              <a:rPr lang="tr-TR" sz="1100" dirty="0" err="1"/>
              <a:t>tek_kullanımlık_ürün_katsayısı</a:t>
            </a:r>
            <a:r>
              <a:rPr lang="tr-TR" sz="1100" dirty="0"/>
              <a:t> = 0.08</a:t>
            </a:r>
          </a:p>
          <a:p>
            <a:r>
              <a:rPr lang="tr-TR" sz="1100" dirty="0" err="1"/>
              <a:t>enerji_etiket_katsayısı</a:t>
            </a:r>
            <a:r>
              <a:rPr lang="tr-TR" sz="1100" dirty="0"/>
              <a:t> = 8</a:t>
            </a:r>
          </a:p>
          <a:p>
            <a:r>
              <a:rPr lang="tr-TR" sz="1100" dirty="0" err="1"/>
              <a:t>geri_dönüştürme_oran_katsayısı</a:t>
            </a:r>
            <a:r>
              <a:rPr lang="tr-TR" sz="1100" dirty="0"/>
              <a:t> = 0.6</a:t>
            </a:r>
          </a:p>
          <a:p>
            <a:r>
              <a:rPr lang="tr-TR" sz="1100" dirty="0" err="1"/>
              <a:t>toplu_ulaşım_katsayısı</a:t>
            </a:r>
            <a:r>
              <a:rPr lang="tr-TR" sz="1100" dirty="0"/>
              <a:t> = 4.5</a:t>
            </a:r>
          </a:p>
          <a:p>
            <a:r>
              <a:rPr lang="tr-TR" sz="1100" dirty="0" err="1"/>
              <a:t>akıllı_ev_cihaz_katsayısı</a:t>
            </a:r>
            <a:r>
              <a:rPr lang="tr-TR" sz="1100" dirty="0"/>
              <a:t> = 6</a:t>
            </a:r>
          </a:p>
          <a:p>
            <a:r>
              <a:rPr lang="tr-TR" sz="1100" dirty="0" err="1"/>
              <a:t>plastik_poşet_kullanım_katsayısı</a:t>
            </a:r>
            <a:r>
              <a:rPr lang="tr-TR" sz="1100" dirty="0"/>
              <a:t> = 0.03</a:t>
            </a:r>
          </a:p>
          <a:p>
            <a:r>
              <a:rPr lang="tr-TR" sz="1100" dirty="0" err="1"/>
              <a:t>ağaç_bitki_katsayısı</a:t>
            </a:r>
            <a:r>
              <a:rPr lang="tr-TR" sz="1100" dirty="0"/>
              <a:t> = 18</a:t>
            </a:r>
          </a:p>
          <a:p>
            <a:r>
              <a:rPr lang="tr-TR" sz="1100" dirty="0" err="1"/>
              <a:t>yenilenebilir_enerji_cihaz_katsayısı</a:t>
            </a:r>
            <a:r>
              <a:rPr lang="tr-TR" sz="1100" dirty="0"/>
              <a:t> = 12</a:t>
            </a:r>
          </a:p>
          <a:p>
            <a:r>
              <a:rPr lang="tr-TR" sz="1100" dirty="0" err="1"/>
              <a:t>yemek_pişirme_süresi_katsayısı</a:t>
            </a:r>
            <a:r>
              <a:rPr lang="tr-TR" sz="1100" dirty="0"/>
              <a:t> = 0.18</a:t>
            </a:r>
          </a:p>
          <a:p>
            <a:r>
              <a:rPr lang="tr-TR" sz="1100" dirty="0" err="1"/>
              <a:t>bahçe_balkon_kullanım_süresi_katsayısı</a:t>
            </a:r>
            <a:r>
              <a:rPr lang="tr-TR" sz="1100" dirty="0"/>
              <a:t> = 1.8</a:t>
            </a:r>
          </a:p>
          <a:p>
            <a:r>
              <a:rPr lang="tr-TR" sz="1100" dirty="0" err="1"/>
              <a:t>telekominikasyon_katsayısı</a:t>
            </a:r>
            <a:r>
              <a:rPr lang="tr-TR" sz="1100" dirty="0"/>
              <a:t> = 4.5</a:t>
            </a:r>
          </a:p>
          <a:p>
            <a:r>
              <a:rPr lang="tr-TR" sz="1100" dirty="0" err="1"/>
              <a:t>elektronik_alet_alışveriş_katsayısı</a:t>
            </a:r>
            <a:r>
              <a:rPr lang="tr-TR" sz="1100" dirty="0"/>
              <a:t> = 1.8</a:t>
            </a:r>
          </a:p>
          <a:p>
            <a:r>
              <a:rPr lang="tr-TR" sz="1100" dirty="0" err="1"/>
              <a:t>tek_kullanımlık_pil_katsayısı</a:t>
            </a:r>
            <a:r>
              <a:rPr lang="tr-TR" sz="1100" dirty="0"/>
              <a:t> = 0.15</a:t>
            </a:r>
          </a:p>
          <a:p>
            <a:r>
              <a:rPr lang="tr-TR" sz="1100" dirty="0" err="1"/>
              <a:t>doğa_aktiviteleri_katsayısı</a:t>
            </a:r>
            <a:r>
              <a:rPr lang="tr-TR" sz="1100" dirty="0"/>
              <a:t> = 8</a:t>
            </a:r>
          </a:p>
          <a:p>
            <a:r>
              <a:rPr lang="tr-TR" sz="1100" dirty="0" err="1"/>
              <a:t>karbon_ayak_izi</a:t>
            </a:r>
            <a:r>
              <a:rPr lang="tr-TR" sz="1100" dirty="0"/>
              <a:t> = (</a:t>
            </a:r>
          </a:p>
          <a:p>
            <a:r>
              <a:rPr lang="tr-TR" sz="1100" dirty="0"/>
              <a:t>    </a:t>
            </a:r>
            <a:r>
              <a:rPr lang="tr-TR" sz="1100" dirty="0" err="1"/>
              <a:t>elektrik_tüketimi</a:t>
            </a:r>
            <a:r>
              <a:rPr lang="tr-TR" sz="1100" dirty="0"/>
              <a:t> * </a:t>
            </a:r>
            <a:r>
              <a:rPr lang="tr-TR" sz="1100" dirty="0" err="1"/>
              <a:t>elektrik_katsayısı</a:t>
            </a:r>
            <a:r>
              <a:rPr lang="tr-TR" sz="1100" dirty="0"/>
              <a:t> +</a:t>
            </a:r>
          </a:p>
          <a:p>
            <a:r>
              <a:rPr lang="tr-TR" sz="1100" dirty="0"/>
              <a:t>    </a:t>
            </a:r>
            <a:r>
              <a:rPr lang="tr-TR" sz="1100" dirty="0" err="1"/>
              <a:t>araç_kullanımı</a:t>
            </a:r>
            <a:r>
              <a:rPr lang="tr-TR" sz="1100" dirty="0"/>
              <a:t> * </a:t>
            </a:r>
            <a:r>
              <a:rPr lang="tr-TR" sz="1100" dirty="0" err="1"/>
              <a:t>araç_kullanımı_katsayısı</a:t>
            </a:r>
            <a:r>
              <a:rPr lang="tr-TR" sz="1100" dirty="0"/>
              <a:t> +</a:t>
            </a:r>
          </a:p>
          <a:p>
            <a:r>
              <a:rPr lang="tr-TR" sz="1100" dirty="0"/>
              <a:t>    </a:t>
            </a:r>
            <a:r>
              <a:rPr lang="tr-TR" sz="1100" dirty="0" err="1"/>
              <a:t>uçuş_sayısı</a:t>
            </a:r>
            <a:r>
              <a:rPr lang="tr-TR" sz="1100" dirty="0"/>
              <a:t> * </a:t>
            </a:r>
            <a:r>
              <a:rPr lang="tr-TR" sz="1100" dirty="0" err="1"/>
              <a:t>uçuş_katsayısı</a:t>
            </a:r>
            <a:r>
              <a:rPr lang="tr-TR" sz="1100" dirty="0"/>
              <a:t> +</a:t>
            </a:r>
          </a:p>
          <a:p>
            <a:r>
              <a:rPr lang="tr-TR" sz="1100" dirty="0"/>
              <a:t>    </a:t>
            </a:r>
            <a:r>
              <a:rPr lang="tr-TR" sz="1100" dirty="0" err="1"/>
              <a:t>su_tüketimi</a:t>
            </a:r>
            <a:r>
              <a:rPr lang="tr-TR" sz="1100" dirty="0"/>
              <a:t> * </a:t>
            </a:r>
            <a:r>
              <a:rPr lang="tr-TR" sz="1100" dirty="0" err="1"/>
              <a:t>su_tüketimi_katsayısı</a:t>
            </a:r>
            <a:r>
              <a:rPr lang="tr-TR" sz="1100" dirty="0"/>
              <a:t> +</a:t>
            </a:r>
          </a:p>
          <a:p>
            <a:r>
              <a:rPr lang="tr-TR" sz="1100" dirty="0"/>
              <a:t>    </a:t>
            </a:r>
            <a:r>
              <a:rPr lang="tr-TR" sz="1100" dirty="0" err="1"/>
              <a:t>organik_tercih_oranı</a:t>
            </a:r>
            <a:r>
              <a:rPr lang="tr-TR" sz="1100" dirty="0"/>
              <a:t> * </a:t>
            </a:r>
            <a:r>
              <a:rPr lang="tr-TR" sz="1100" dirty="0" err="1"/>
              <a:t>organik_tercih_katsayısı</a:t>
            </a:r>
            <a:r>
              <a:rPr lang="tr-TR" sz="1100" dirty="0"/>
              <a:t> +</a:t>
            </a:r>
          </a:p>
          <a:p>
            <a:r>
              <a:rPr lang="tr-TR" sz="1100" dirty="0"/>
              <a:t>    </a:t>
            </a:r>
            <a:r>
              <a:rPr lang="tr-TR" sz="1100" dirty="0" err="1"/>
              <a:t>geri_dönüştürme_sıklığı</a:t>
            </a:r>
            <a:r>
              <a:rPr lang="tr-TR" sz="1100" dirty="0"/>
              <a:t> * </a:t>
            </a:r>
            <a:r>
              <a:rPr lang="tr-TR" sz="1100" dirty="0" err="1"/>
              <a:t>geri_dönüştürme_katsayısı</a:t>
            </a:r>
            <a:r>
              <a:rPr lang="tr-TR" sz="1100" dirty="0"/>
              <a:t> +</a:t>
            </a:r>
          </a:p>
          <a:p>
            <a:r>
              <a:rPr lang="tr-TR" sz="1100" dirty="0"/>
              <a:t>    </a:t>
            </a:r>
            <a:r>
              <a:rPr lang="tr-TR" sz="1100" dirty="0" err="1"/>
              <a:t>ısıtma_enerji_kaynağı</a:t>
            </a:r>
            <a:r>
              <a:rPr lang="tr-TR" sz="1100" dirty="0"/>
              <a:t> * </a:t>
            </a:r>
            <a:r>
              <a:rPr lang="tr-TR" sz="1100" dirty="0" err="1"/>
              <a:t>ısıtma_enerji_katsayısı</a:t>
            </a:r>
            <a:r>
              <a:rPr lang="tr-TR" sz="1100" dirty="0"/>
              <a:t> +</a:t>
            </a:r>
          </a:p>
          <a:p>
            <a:r>
              <a:rPr lang="tr-TR" sz="1100" dirty="0"/>
              <a:t>    </a:t>
            </a:r>
            <a:r>
              <a:rPr lang="tr-TR" sz="1100" dirty="0" err="1"/>
              <a:t>aydınlatma_verimliliği</a:t>
            </a:r>
            <a:r>
              <a:rPr lang="tr-TR" sz="1100" dirty="0"/>
              <a:t> * </a:t>
            </a:r>
            <a:r>
              <a:rPr lang="tr-TR" sz="1100" dirty="0" err="1"/>
              <a:t>aydınlatma_katsayısı</a:t>
            </a:r>
            <a:r>
              <a:rPr lang="tr-TR" sz="1100" dirty="0"/>
              <a:t> +</a:t>
            </a:r>
          </a:p>
          <a:p>
            <a:r>
              <a:rPr lang="tr-TR" sz="1100" dirty="0"/>
              <a:t>    </a:t>
            </a:r>
            <a:r>
              <a:rPr lang="tr-TR" sz="1100" dirty="0" err="1"/>
              <a:t>cihaz_kullanım_süresi</a:t>
            </a:r>
            <a:r>
              <a:rPr lang="tr-TR" sz="1100" dirty="0"/>
              <a:t> * </a:t>
            </a:r>
            <a:r>
              <a:rPr lang="tr-TR" sz="1100" dirty="0" err="1"/>
              <a:t>cihaz_kullanım_katsayısı</a:t>
            </a:r>
            <a:r>
              <a:rPr lang="tr-TR" sz="1100" dirty="0"/>
              <a:t> +</a:t>
            </a:r>
          </a:p>
          <a:p>
            <a:r>
              <a:rPr lang="tr-TR" sz="1100" dirty="0"/>
              <a:t>    </a:t>
            </a:r>
            <a:r>
              <a:rPr lang="tr-TR" sz="1100" dirty="0" err="1"/>
              <a:t>su_ısıtıcısı_kullanım_süresi</a:t>
            </a:r>
            <a:r>
              <a:rPr lang="tr-TR" sz="1100" dirty="0"/>
              <a:t> * </a:t>
            </a:r>
            <a:r>
              <a:rPr lang="tr-TR" sz="1100" dirty="0" err="1"/>
              <a:t>su_ısıtıcısı_katsayısı</a:t>
            </a:r>
            <a:r>
              <a:rPr lang="tr-TR" sz="1100" dirty="0"/>
              <a:t> +</a:t>
            </a:r>
          </a:p>
          <a:p>
            <a:r>
              <a:rPr lang="tr-TR" sz="1100" dirty="0"/>
              <a:t>    </a:t>
            </a:r>
            <a:r>
              <a:rPr lang="tr-TR" sz="1100" dirty="0" err="1"/>
              <a:t>fast_food_tercih_sıklığı</a:t>
            </a:r>
            <a:r>
              <a:rPr lang="tr-TR" sz="1100" dirty="0"/>
              <a:t> * </a:t>
            </a:r>
            <a:r>
              <a:rPr lang="tr-TR" sz="1100" dirty="0" err="1"/>
              <a:t>fast_food_katsayısı</a:t>
            </a:r>
            <a:r>
              <a:rPr lang="tr-TR" sz="1100" dirty="0"/>
              <a:t> +</a:t>
            </a:r>
          </a:p>
          <a:p>
            <a:r>
              <a:rPr lang="tr-TR" sz="1100" dirty="0"/>
              <a:t>    </a:t>
            </a:r>
            <a:r>
              <a:rPr lang="tr-TR" sz="1100" dirty="0" err="1"/>
              <a:t>tek_kullanımlık_ürün_sayısı</a:t>
            </a:r>
            <a:r>
              <a:rPr lang="tr-TR" sz="1100" dirty="0"/>
              <a:t> * </a:t>
            </a:r>
            <a:r>
              <a:rPr lang="tr-TR" sz="1100" dirty="0" err="1"/>
              <a:t>tek_kullanımlık_ürün_katsayısı</a:t>
            </a:r>
            <a:r>
              <a:rPr lang="tr-TR" sz="1100" dirty="0"/>
              <a:t> +</a:t>
            </a:r>
          </a:p>
          <a:p>
            <a:r>
              <a:rPr lang="tr-TR" sz="1100" dirty="0"/>
              <a:t>    </a:t>
            </a:r>
            <a:r>
              <a:rPr lang="tr-TR" sz="1100" dirty="0" err="1"/>
              <a:t>enerji_etiketli_alet_sayısı</a:t>
            </a:r>
            <a:r>
              <a:rPr lang="tr-TR" sz="1100" dirty="0"/>
              <a:t> * </a:t>
            </a:r>
            <a:r>
              <a:rPr lang="tr-TR" sz="1100" dirty="0" err="1"/>
              <a:t>enerji_etiket_katsayısı</a:t>
            </a:r>
            <a:r>
              <a:rPr lang="tr-TR" sz="1100" dirty="0"/>
              <a:t> +</a:t>
            </a:r>
          </a:p>
          <a:p>
            <a:r>
              <a:rPr lang="tr-TR" sz="1100" dirty="0"/>
              <a:t>    </a:t>
            </a:r>
            <a:r>
              <a:rPr lang="tr-TR" sz="1100" dirty="0" err="1"/>
              <a:t>geri_dönüştürme_oranı</a:t>
            </a:r>
            <a:r>
              <a:rPr lang="tr-TR" sz="1100" dirty="0"/>
              <a:t> * </a:t>
            </a:r>
            <a:r>
              <a:rPr lang="tr-TR" sz="1100" dirty="0" err="1"/>
              <a:t>geri_dönüştürme_oran_katsayısı</a:t>
            </a:r>
            <a:r>
              <a:rPr lang="tr-TR" sz="1100" dirty="0"/>
              <a:t> +</a:t>
            </a:r>
          </a:p>
          <a:p>
            <a:r>
              <a:rPr lang="tr-TR" sz="1100" dirty="0"/>
              <a:t>    </a:t>
            </a:r>
            <a:r>
              <a:rPr lang="tr-TR" sz="1100" dirty="0" err="1"/>
              <a:t>toplu_ulaşım_kullanım_sıklığı</a:t>
            </a:r>
            <a:r>
              <a:rPr lang="tr-TR" sz="1100" dirty="0"/>
              <a:t> * </a:t>
            </a:r>
            <a:r>
              <a:rPr lang="tr-TR" sz="1100" dirty="0" err="1"/>
              <a:t>toplu_ulaşım_katsayısı</a:t>
            </a:r>
            <a:r>
              <a:rPr lang="tr-TR" sz="1100" dirty="0"/>
              <a:t> +</a:t>
            </a:r>
          </a:p>
          <a:p>
            <a:r>
              <a:rPr lang="tr-TR" sz="1100" dirty="0"/>
              <a:t>    </a:t>
            </a:r>
            <a:r>
              <a:rPr lang="tr-TR" sz="1100" dirty="0" err="1"/>
              <a:t>akıllı_ev_cihaz_sayısı</a:t>
            </a:r>
            <a:r>
              <a:rPr lang="tr-TR" sz="1100" dirty="0"/>
              <a:t> * </a:t>
            </a:r>
            <a:r>
              <a:rPr lang="tr-TR" sz="1100" dirty="0" err="1"/>
              <a:t>akıllı_ev_cihaz_katsayısı</a:t>
            </a:r>
            <a:r>
              <a:rPr lang="tr-TR" sz="1100" dirty="0"/>
              <a:t> +</a:t>
            </a:r>
          </a:p>
          <a:p>
            <a:r>
              <a:rPr lang="tr-TR" sz="1100" dirty="0"/>
              <a:t>    </a:t>
            </a:r>
            <a:r>
              <a:rPr lang="tr-TR" sz="1100" dirty="0" err="1"/>
              <a:t>plastik_poşet_kullanım_limiti</a:t>
            </a:r>
            <a:r>
              <a:rPr lang="tr-TR" sz="1100" dirty="0"/>
              <a:t> * </a:t>
            </a:r>
            <a:r>
              <a:rPr lang="tr-TR" sz="1100" dirty="0" err="1"/>
              <a:t>plastik_poşet_kullanım_katsayısı</a:t>
            </a:r>
            <a:r>
              <a:rPr lang="tr-TR" sz="1100" dirty="0"/>
              <a:t> +</a:t>
            </a:r>
          </a:p>
          <a:p>
            <a:r>
              <a:rPr lang="tr-TR" sz="1100" dirty="0"/>
              <a:t>    </a:t>
            </a:r>
            <a:r>
              <a:rPr lang="tr-TR" sz="1100" dirty="0" err="1"/>
              <a:t>ağaç_bitki_sayısı</a:t>
            </a:r>
            <a:r>
              <a:rPr lang="tr-TR" sz="1100" dirty="0"/>
              <a:t> * </a:t>
            </a:r>
            <a:r>
              <a:rPr lang="tr-TR" sz="1100" dirty="0" err="1"/>
              <a:t>ağaç_bitki_katsayısı</a:t>
            </a:r>
            <a:r>
              <a:rPr lang="tr-TR" sz="1100" dirty="0"/>
              <a:t> +</a:t>
            </a:r>
          </a:p>
          <a:p>
            <a:r>
              <a:rPr lang="tr-TR" sz="1100" dirty="0"/>
              <a:t>    </a:t>
            </a:r>
            <a:r>
              <a:rPr lang="tr-TR" sz="1100" dirty="0" err="1"/>
              <a:t>yenilenebilir_enerji_cihaz_sayısı</a:t>
            </a:r>
            <a:r>
              <a:rPr lang="tr-TR" sz="1100" dirty="0"/>
              <a:t> * </a:t>
            </a:r>
            <a:r>
              <a:rPr lang="tr-TR" sz="1100" dirty="0" err="1"/>
              <a:t>yenilenebilir_enerji_cihaz_katsayısı</a:t>
            </a:r>
            <a:r>
              <a:rPr lang="tr-TR" sz="1100" dirty="0"/>
              <a:t> +</a:t>
            </a:r>
          </a:p>
          <a:p>
            <a:r>
              <a:rPr lang="tr-TR" sz="1100" dirty="0"/>
              <a:t>    </a:t>
            </a:r>
            <a:r>
              <a:rPr lang="tr-TR" sz="1100" dirty="0" err="1"/>
              <a:t>yemek_pişirme_süresi</a:t>
            </a:r>
            <a:r>
              <a:rPr lang="tr-TR" sz="1100" dirty="0"/>
              <a:t> * </a:t>
            </a:r>
            <a:r>
              <a:rPr lang="tr-TR" sz="1100" dirty="0" err="1"/>
              <a:t>yemek_pişirme_süresi_katsayısı</a:t>
            </a:r>
            <a:r>
              <a:rPr lang="tr-TR" sz="1100" dirty="0"/>
              <a:t> +</a:t>
            </a:r>
          </a:p>
          <a:p>
            <a:r>
              <a:rPr lang="tr-TR" sz="1100" dirty="0"/>
              <a:t>    </a:t>
            </a:r>
            <a:r>
              <a:rPr lang="tr-TR" sz="1100" dirty="0" err="1"/>
              <a:t>bahçe_balkon_kullanım_süresi</a:t>
            </a:r>
            <a:r>
              <a:rPr lang="tr-TR" sz="1100" dirty="0"/>
              <a:t> * </a:t>
            </a:r>
            <a:r>
              <a:rPr lang="tr-TR" sz="1100" dirty="0" err="1"/>
              <a:t>bahçe_balkon_kullanım_süresi_katsayısı</a:t>
            </a:r>
            <a:r>
              <a:rPr lang="tr-TR" sz="1100" dirty="0"/>
              <a:t> +</a:t>
            </a:r>
          </a:p>
          <a:p>
            <a:r>
              <a:rPr lang="tr-TR" sz="1100" dirty="0"/>
              <a:t>    </a:t>
            </a:r>
            <a:r>
              <a:rPr lang="tr-TR" sz="1100" dirty="0" err="1"/>
              <a:t>telekominikasyon_sıklığı</a:t>
            </a:r>
            <a:r>
              <a:rPr lang="tr-TR" sz="1100" dirty="0"/>
              <a:t> * </a:t>
            </a:r>
            <a:r>
              <a:rPr lang="tr-TR" sz="1100" dirty="0" err="1"/>
              <a:t>telekominikasyon_katsayısı</a:t>
            </a:r>
            <a:r>
              <a:rPr lang="tr-TR" sz="1100" dirty="0"/>
              <a:t> +</a:t>
            </a:r>
          </a:p>
          <a:p>
            <a:r>
              <a:rPr lang="tr-TR" sz="1100" dirty="0"/>
              <a:t>    </a:t>
            </a:r>
            <a:r>
              <a:rPr lang="tr-TR" sz="1100" dirty="0" err="1"/>
              <a:t>elektronik_alet_alışveriş_sayısı</a:t>
            </a:r>
            <a:r>
              <a:rPr lang="tr-TR" sz="1100" dirty="0"/>
              <a:t> * </a:t>
            </a:r>
            <a:r>
              <a:rPr lang="tr-TR" sz="1100" dirty="0" err="1"/>
              <a:t>elektronik_alet_alışveriş_katsayısı</a:t>
            </a:r>
            <a:r>
              <a:rPr lang="tr-TR" sz="1100" dirty="0"/>
              <a:t> +</a:t>
            </a:r>
          </a:p>
          <a:p>
            <a:r>
              <a:rPr lang="tr-TR" sz="1100" dirty="0"/>
              <a:t>    </a:t>
            </a:r>
            <a:r>
              <a:rPr lang="tr-TR" sz="1100" dirty="0" err="1"/>
              <a:t>tek_kullanımlık_pil_sayısı</a:t>
            </a:r>
            <a:r>
              <a:rPr lang="tr-TR" sz="1100" dirty="0"/>
              <a:t> * </a:t>
            </a:r>
            <a:r>
              <a:rPr lang="tr-TR" sz="1100" dirty="0" err="1"/>
              <a:t>tek_kullanımlık_pil_katsayısı</a:t>
            </a:r>
            <a:r>
              <a:rPr lang="tr-TR" sz="1100" dirty="0"/>
              <a:t> +</a:t>
            </a:r>
          </a:p>
          <a:p>
            <a:r>
              <a:rPr lang="tr-TR" sz="1100" dirty="0"/>
              <a:t>    </a:t>
            </a:r>
            <a:r>
              <a:rPr lang="tr-TR" sz="1100" dirty="0" err="1"/>
              <a:t>doğa_aktiviteleri_saatleri</a:t>
            </a:r>
            <a:r>
              <a:rPr lang="tr-TR" sz="1100" dirty="0"/>
              <a:t> * </a:t>
            </a:r>
            <a:r>
              <a:rPr lang="tr-TR" sz="1100" dirty="0" err="1"/>
              <a:t>doğa_aktiviteleri_katsayısı</a:t>
            </a:r>
            <a:r>
              <a:rPr lang="tr-TR" sz="1100" dirty="0"/>
              <a:t>)</a:t>
            </a:r>
          </a:p>
          <a:p>
            <a:r>
              <a:rPr lang="tr-TR" sz="1100" dirty="0"/>
              <a:t>veriler = [</a:t>
            </a:r>
          </a:p>
          <a:p>
            <a:r>
              <a:rPr lang="tr-TR" sz="1100" dirty="0"/>
              <a:t>    </a:t>
            </a:r>
            <a:r>
              <a:rPr lang="tr-TR" sz="1100" dirty="0" err="1"/>
              <a:t>elektrik_tüketimi</a:t>
            </a:r>
            <a:r>
              <a:rPr lang="tr-TR" sz="1100" dirty="0"/>
              <a:t>,</a:t>
            </a:r>
          </a:p>
          <a:p>
            <a:r>
              <a:rPr lang="tr-TR" sz="1100" dirty="0"/>
              <a:t>    </a:t>
            </a:r>
            <a:r>
              <a:rPr lang="tr-TR" sz="1100" dirty="0" err="1"/>
              <a:t>araç_kullanımı</a:t>
            </a:r>
            <a:r>
              <a:rPr lang="tr-TR" sz="1100" dirty="0"/>
              <a:t>,</a:t>
            </a:r>
          </a:p>
          <a:p>
            <a:r>
              <a:rPr lang="tr-TR" sz="1100" dirty="0"/>
              <a:t>    </a:t>
            </a:r>
            <a:r>
              <a:rPr lang="tr-TR" sz="1100" dirty="0" err="1"/>
              <a:t>uçuş_sayısı</a:t>
            </a:r>
            <a:r>
              <a:rPr lang="tr-TR" sz="1100" dirty="0"/>
              <a:t>,</a:t>
            </a:r>
          </a:p>
          <a:p>
            <a:r>
              <a:rPr lang="tr-TR" sz="1100" dirty="0"/>
              <a:t>    </a:t>
            </a:r>
            <a:r>
              <a:rPr lang="tr-TR" sz="1100" dirty="0" err="1"/>
              <a:t>su_tüketimi</a:t>
            </a:r>
            <a:r>
              <a:rPr lang="tr-TR" sz="1100" dirty="0"/>
              <a:t>,</a:t>
            </a:r>
          </a:p>
          <a:p>
            <a:r>
              <a:rPr lang="tr-TR" sz="1100" dirty="0"/>
              <a:t>    </a:t>
            </a:r>
            <a:r>
              <a:rPr lang="tr-TR" sz="1100" dirty="0" err="1"/>
              <a:t>organik_tercih_oranı</a:t>
            </a:r>
            <a:r>
              <a:rPr lang="tr-TR" sz="1100" dirty="0"/>
              <a:t>,</a:t>
            </a:r>
          </a:p>
          <a:p>
            <a:r>
              <a:rPr lang="tr-TR" sz="1100" dirty="0"/>
              <a:t>    </a:t>
            </a:r>
            <a:r>
              <a:rPr lang="tr-TR" sz="1100" dirty="0" err="1"/>
              <a:t>geri_dönüştürme_sıklığı</a:t>
            </a:r>
            <a:r>
              <a:rPr lang="tr-TR" sz="1100" dirty="0"/>
              <a:t>,</a:t>
            </a:r>
          </a:p>
          <a:p>
            <a:r>
              <a:rPr lang="tr-TR" sz="1100" dirty="0"/>
              <a:t>    </a:t>
            </a:r>
            <a:r>
              <a:rPr lang="tr-TR" sz="1100" dirty="0" err="1"/>
              <a:t>ısıtma_enerji_kaynağı</a:t>
            </a:r>
            <a:r>
              <a:rPr lang="tr-TR" sz="1100" dirty="0"/>
              <a:t>,</a:t>
            </a:r>
          </a:p>
          <a:p>
            <a:r>
              <a:rPr lang="tr-TR" sz="1100" dirty="0"/>
              <a:t>    </a:t>
            </a:r>
            <a:r>
              <a:rPr lang="tr-TR" sz="1100" dirty="0" err="1"/>
              <a:t>aydınlatma_verimliliği</a:t>
            </a:r>
            <a:r>
              <a:rPr lang="tr-TR" sz="1100" dirty="0"/>
              <a:t>,</a:t>
            </a:r>
          </a:p>
          <a:p>
            <a:r>
              <a:rPr lang="tr-TR" sz="1100" dirty="0"/>
              <a:t>    </a:t>
            </a:r>
            <a:r>
              <a:rPr lang="tr-TR" sz="1100" dirty="0" err="1"/>
              <a:t>cihaz_kullanım_süresi</a:t>
            </a:r>
            <a:r>
              <a:rPr lang="tr-TR" sz="1100" dirty="0"/>
              <a:t>,</a:t>
            </a:r>
          </a:p>
          <a:p>
            <a:r>
              <a:rPr lang="tr-TR" sz="1100" dirty="0"/>
              <a:t>    </a:t>
            </a:r>
            <a:r>
              <a:rPr lang="tr-TR" sz="1100" dirty="0" err="1"/>
              <a:t>su_ısıtıcısı_kullanım_süresi</a:t>
            </a:r>
            <a:r>
              <a:rPr lang="tr-TR" sz="1100" dirty="0"/>
              <a:t>,</a:t>
            </a:r>
          </a:p>
          <a:p>
            <a:r>
              <a:rPr lang="tr-TR" sz="1100" dirty="0"/>
              <a:t>    </a:t>
            </a:r>
            <a:r>
              <a:rPr lang="tr-TR" sz="1100" dirty="0" err="1"/>
              <a:t>fast_food_tercih_sıklığı</a:t>
            </a:r>
            <a:r>
              <a:rPr lang="tr-TR" sz="1100" dirty="0"/>
              <a:t>,</a:t>
            </a:r>
          </a:p>
          <a:p>
            <a:r>
              <a:rPr lang="tr-TR" sz="1100" dirty="0"/>
              <a:t>    </a:t>
            </a:r>
            <a:r>
              <a:rPr lang="tr-TR" sz="1100" dirty="0" err="1"/>
              <a:t>tek_kullanımlık_ürün_sayısı</a:t>
            </a:r>
            <a:r>
              <a:rPr lang="tr-TR" sz="1100" dirty="0"/>
              <a:t>,</a:t>
            </a:r>
          </a:p>
          <a:p>
            <a:r>
              <a:rPr lang="tr-TR" sz="1100" dirty="0"/>
              <a:t>    </a:t>
            </a:r>
            <a:r>
              <a:rPr lang="tr-TR" sz="1100" dirty="0" err="1"/>
              <a:t>enerji_etiketli_alet_sayısı</a:t>
            </a:r>
            <a:r>
              <a:rPr lang="tr-TR" sz="1100" dirty="0"/>
              <a:t>,</a:t>
            </a:r>
          </a:p>
          <a:p>
            <a:r>
              <a:rPr lang="tr-TR" sz="1100" dirty="0"/>
              <a:t>    </a:t>
            </a:r>
            <a:r>
              <a:rPr lang="tr-TR" sz="1100" dirty="0" err="1"/>
              <a:t>geri_dönüştürme_oranı</a:t>
            </a:r>
            <a:r>
              <a:rPr lang="tr-TR" sz="1100" dirty="0"/>
              <a:t>,</a:t>
            </a:r>
          </a:p>
          <a:p>
            <a:r>
              <a:rPr lang="tr-TR" sz="1100" dirty="0"/>
              <a:t>    </a:t>
            </a:r>
            <a:r>
              <a:rPr lang="tr-TR" sz="1100" dirty="0" err="1"/>
              <a:t>toplu_ulaşım_kullanım_sıklığı</a:t>
            </a:r>
            <a:r>
              <a:rPr lang="tr-TR" sz="1100" dirty="0"/>
              <a:t>,</a:t>
            </a:r>
          </a:p>
          <a:p>
            <a:r>
              <a:rPr lang="tr-TR" sz="1100" dirty="0"/>
              <a:t>    </a:t>
            </a:r>
            <a:r>
              <a:rPr lang="tr-TR" sz="1100" dirty="0" err="1"/>
              <a:t>akıllı_ev_cihaz_sayısı</a:t>
            </a:r>
            <a:r>
              <a:rPr lang="tr-TR" sz="1100" dirty="0"/>
              <a:t>,</a:t>
            </a:r>
          </a:p>
          <a:p>
            <a:r>
              <a:rPr lang="tr-TR" sz="1100" dirty="0"/>
              <a:t>    </a:t>
            </a:r>
            <a:r>
              <a:rPr lang="tr-TR" sz="1100" dirty="0" err="1"/>
              <a:t>plastik_poşet_kullanım_limiti</a:t>
            </a:r>
            <a:r>
              <a:rPr lang="tr-TR" sz="1100" dirty="0"/>
              <a:t>,</a:t>
            </a:r>
          </a:p>
          <a:p>
            <a:r>
              <a:rPr lang="tr-TR" sz="1100" dirty="0"/>
              <a:t>    </a:t>
            </a:r>
            <a:r>
              <a:rPr lang="tr-TR" sz="1100" dirty="0" err="1"/>
              <a:t>ağaç_bitki_sayısı</a:t>
            </a:r>
            <a:r>
              <a:rPr lang="tr-TR" sz="1100" dirty="0"/>
              <a:t>,</a:t>
            </a:r>
          </a:p>
          <a:p>
            <a:r>
              <a:rPr lang="tr-TR" sz="1100" dirty="0"/>
              <a:t>    </a:t>
            </a:r>
            <a:r>
              <a:rPr lang="tr-TR" sz="1100" dirty="0" err="1"/>
              <a:t>yenilenebilir_enerji_cihaz_sayısı</a:t>
            </a:r>
            <a:r>
              <a:rPr lang="tr-TR" sz="1100" dirty="0"/>
              <a:t>,</a:t>
            </a:r>
          </a:p>
          <a:p>
            <a:r>
              <a:rPr lang="tr-TR" sz="1100" dirty="0"/>
              <a:t>    </a:t>
            </a:r>
            <a:r>
              <a:rPr lang="tr-TR" sz="1100" dirty="0" err="1"/>
              <a:t>yemek_pişirme_süresi</a:t>
            </a:r>
            <a:r>
              <a:rPr lang="tr-TR" sz="1100" dirty="0"/>
              <a:t>,</a:t>
            </a:r>
          </a:p>
          <a:p>
            <a:r>
              <a:rPr lang="tr-TR" sz="1100" dirty="0"/>
              <a:t>    </a:t>
            </a:r>
            <a:r>
              <a:rPr lang="tr-TR" sz="1100" dirty="0" err="1"/>
              <a:t>bahçe_balkon_kullanım_süresi</a:t>
            </a:r>
            <a:r>
              <a:rPr lang="tr-TR" sz="1100" dirty="0"/>
              <a:t>,</a:t>
            </a:r>
          </a:p>
          <a:p>
            <a:r>
              <a:rPr lang="tr-TR" sz="1100" dirty="0"/>
              <a:t>    </a:t>
            </a:r>
            <a:r>
              <a:rPr lang="tr-TR" sz="1100" dirty="0" err="1"/>
              <a:t>telekominikasyon_sıklığı</a:t>
            </a:r>
            <a:r>
              <a:rPr lang="tr-TR" sz="1100" dirty="0"/>
              <a:t>,</a:t>
            </a:r>
          </a:p>
          <a:p>
            <a:r>
              <a:rPr lang="tr-TR" sz="1100" dirty="0"/>
              <a:t>    </a:t>
            </a:r>
            <a:r>
              <a:rPr lang="tr-TR" sz="1100" dirty="0" err="1"/>
              <a:t>elektronik_alet_alışveriş_sayısı</a:t>
            </a:r>
            <a:r>
              <a:rPr lang="tr-TR" sz="1100" dirty="0"/>
              <a:t>,</a:t>
            </a:r>
          </a:p>
          <a:p>
            <a:r>
              <a:rPr lang="tr-TR" sz="1100" dirty="0"/>
              <a:t>    </a:t>
            </a:r>
            <a:r>
              <a:rPr lang="tr-TR" sz="1100" dirty="0" err="1"/>
              <a:t>tek_kullanımlık_pil_sayısı</a:t>
            </a:r>
            <a:r>
              <a:rPr lang="tr-TR" sz="1100" dirty="0"/>
              <a:t>,</a:t>
            </a:r>
          </a:p>
          <a:p>
            <a:r>
              <a:rPr lang="tr-TR" sz="1100" dirty="0"/>
              <a:t>    </a:t>
            </a:r>
            <a:r>
              <a:rPr lang="tr-TR" sz="1100" dirty="0" err="1"/>
              <a:t>doğa_aktiviteleri_saatleri</a:t>
            </a:r>
            <a:r>
              <a:rPr lang="tr-TR" sz="1100" dirty="0"/>
              <a:t>]</a:t>
            </a:r>
          </a:p>
          <a:p>
            <a:r>
              <a:rPr lang="tr-TR" sz="1100" dirty="0"/>
              <a:t>kategoriler = [</a:t>
            </a:r>
          </a:p>
          <a:p>
            <a:r>
              <a:rPr lang="tr-TR" sz="1100" dirty="0"/>
              <a:t>    "Elektrik Tüketimi",</a:t>
            </a:r>
          </a:p>
          <a:p>
            <a:r>
              <a:rPr lang="tr-TR" sz="1100" dirty="0"/>
              <a:t>    "Araç Kullanımı",</a:t>
            </a:r>
          </a:p>
          <a:p>
            <a:r>
              <a:rPr lang="tr-TR" sz="1100" dirty="0"/>
              <a:t>    "Uçuş Sayısı",</a:t>
            </a:r>
          </a:p>
          <a:p>
            <a:r>
              <a:rPr lang="tr-TR" sz="1100" dirty="0"/>
              <a:t>    "Su Tüketimi",</a:t>
            </a:r>
          </a:p>
          <a:p>
            <a:r>
              <a:rPr lang="tr-TR" sz="1100" dirty="0"/>
              <a:t>    "Organik Tercih Oranı",</a:t>
            </a:r>
          </a:p>
          <a:p>
            <a:r>
              <a:rPr lang="tr-TR" sz="1100" dirty="0"/>
              <a:t>    "Geri Dönüşüm Sıklığı",</a:t>
            </a:r>
          </a:p>
          <a:p>
            <a:r>
              <a:rPr lang="tr-TR" sz="1100" dirty="0"/>
              <a:t>    "Isıtma Enerji Kaynağı",</a:t>
            </a:r>
          </a:p>
          <a:p>
            <a:r>
              <a:rPr lang="tr-TR" sz="1100" dirty="0"/>
              <a:t>    "Aydınlatma Verimliliği",</a:t>
            </a:r>
          </a:p>
          <a:p>
            <a:r>
              <a:rPr lang="tr-TR" sz="1100" dirty="0"/>
              <a:t>    "Cihaz Kullanım Süresi",</a:t>
            </a:r>
          </a:p>
          <a:p>
            <a:r>
              <a:rPr lang="tr-TR" sz="1100" dirty="0"/>
              <a:t>    "Su Isıtıcısı Kullanım Süresi",</a:t>
            </a:r>
          </a:p>
          <a:p>
            <a:r>
              <a:rPr lang="tr-TR" sz="1100" dirty="0"/>
              <a:t>    "</a:t>
            </a:r>
            <a:r>
              <a:rPr lang="tr-TR" sz="1100" dirty="0" err="1"/>
              <a:t>Fast-Food</a:t>
            </a:r>
            <a:r>
              <a:rPr lang="tr-TR" sz="1100" dirty="0"/>
              <a:t> Tercih Sıklığı",</a:t>
            </a:r>
          </a:p>
          <a:p>
            <a:r>
              <a:rPr lang="tr-TR" sz="1100" dirty="0"/>
              <a:t>    "Tek Kullanımlık Ürün Sayısı",</a:t>
            </a:r>
          </a:p>
          <a:p>
            <a:r>
              <a:rPr lang="tr-TR" sz="1100" dirty="0"/>
              <a:t>    "Enerji Etiketli Alet Sayısı",</a:t>
            </a:r>
          </a:p>
          <a:p>
            <a:r>
              <a:rPr lang="tr-TR" sz="1100" dirty="0"/>
              <a:t>    "Geri Dönüşüm Oranı",</a:t>
            </a:r>
          </a:p>
          <a:p>
            <a:r>
              <a:rPr lang="tr-TR" sz="1100" dirty="0"/>
              <a:t>    "Toplu Ulaşım Kullanım Sıklığı",</a:t>
            </a:r>
          </a:p>
          <a:p>
            <a:r>
              <a:rPr lang="tr-TR" sz="1100" dirty="0"/>
              <a:t>    "Akıllı Ev Cihaz Sayısı",</a:t>
            </a:r>
          </a:p>
          <a:p>
            <a:r>
              <a:rPr lang="tr-TR" sz="1100" dirty="0"/>
              <a:t>    "Plastik Poşet Kullanım Limiti",</a:t>
            </a:r>
          </a:p>
          <a:p>
            <a:r>
              <a:rPr lang="tr-TR" sz="1100" dirty="0"/>
              <a:t>    "Ağaç Bitki Sayısı",</a:t>
            </a:r>
          </a:p>
          <a:p>
            <a:r>
              <a:rPr lang="tr-TR" sz="1100" dirty="0"/>
              <a:t>    "Yenilenebilir Enerji Cihaz Sayısı",</a:t>
            </a:r>
          </a:p>
          <a:p>
            <a:r>
              <a:rPr lang="tr-TR" sz="1100" dirty="0"/>
              <a:t>    "Yemek Pişirme Süresi",</a:t>
            </a:r>
          </a:p>
          <a:p>
            <a:r>
              <a:rPr lang="tr-TR" sz="1100" dirty="0"/>
              <a:t>    "Bahçe Balkon Kullanım Süresi",</a:t>
            </a:r>
          </a:p>
          <a:p>
            <a:r>
              <a:rPr lang="tr-TR" sz="1100" dirty="0"/>
              <a:t>    "</a:t>
            </a:r>
            <a:r>
              <a:rPr lang="tr-TR" sz="1100" dirty="0" err="1"/>
              <a:t>Telekominikasyon</a:t>
            </a:r>
            <a:r>
              <a:rPr lang="tr-TR" sz="1100" dirty="0"/>
              <a:t> Sıklığı",</a:t>
            </a:r>
          </a:p>
          <a:p>
            <a:r>
              <a:rPr lang="tr-TR" sz="1100" dirty="0"/>
              <a:t>    "Elektronik Alet Alışveriş Sayısı",</a:t>
            </a:r>
          </a:p>
          <a:p>
            <a:r>
              <a:rPr lang="tr-TR" sz="1100" dirty="0"/>
              <a:t>    "Tek Kullanımlık Pil Sayısı",</a:t>
            </a:r>
          </a:p>
          <a:p>
            <a:r>
              <a:rPr lang="tr-TR" sz="1100" dirty="0"/>
              <a:t>    "Doğa Aktiviteleri Saatleri"]</a:t>
            </a:r>
          </a:p>
          <a:p>
            <a:r>
              <a:rPr lang="tr-TR" sz="1100" dirty="0" err="1"/>
              <a:t>karbon_ayak_izi_verileri</a:t>
            </a:r>
            <a:r>
              <a:rPr lang="tr-TR" sz="1100" dirty="0"/>
              <a:t> = [</a:t>
            </a:r>
          </a:p>
          <a:p>
            <a:r>
              <a:rPr lang="tr-TR" sz="1100" dirty="0"/>
              <a:t>    </a:t>
            </a:r>
            <a:r>
              <a:rPr lang="tr-TR" sz="1100" dirty="0" err="1"/>
              <a:t>elektrik_tüketimi</a:t>
            </a:r>
            <a:r>
              <a:rPr lang="tr-TR" sz="1100" dirty="0"/>
              <a:t> * </a:t>
            </a:r>
            <a:r>
              <a:rPr lang="tr-TR" sz="1100" dirty="0" err="1"/>
              <a:t>elektrik_katsayısı</a:t>
            </a:r>
            <a:r>
              <a:rPr lang="tr-TR" sz="1100" dirty="0"/>
              <a:t>,</a:t>
            </a:r>
          </a:p>
          <a:p>
            <a:r>
              <a:rPr lang="tr-TR" sz="1100" dirty="0"/>
              <a:t>    </a:t>
            </a:r>
            <a:r>
              <a:rPr lang="tr-TR" sz="1100" dirty="0" err="1"/>
              <a:t>araç_kullanımı</a:t>
            </a:r>
            <a:r>
              <a:rPr lang="tr-TR" sz="1100" dirty="0"/>
              <a:t> * </a:t>
            </a:r>
            <a:r>
              <a:rPr lang="tr-TR" sz="1100" dirty="0" err="1"/>
              <a:t>araç_kullanımı_katsayısı</a:t>
            </a:r>
            <a:r>
              <a:rPr lang="tr-TR" sz="1100" dirty="0"/>
              <a:t>,</a:t>
            </a:r>
          </a:p>
          <a:p>
            <a:r>
              <a:rPr lang="tr-TR" sz="1100" dirty="0"/>
              <a:t>    </a:t>
            </a:r>
            <a:r>
              <a:rPr lang="tr-TR" sz="1100" dirty="0" err="1"/>
              <a:t>uçuş_sayısı</a:t>
            </a:r>
            <a:r>
              <a:rPr lang="tr-TR" sz="1100" dirty="0"/>
              <a:t> * </a:t>
            </a:r>
            <a:r>
              <a:rPr lang="tr-TR" sz="1100" dirty="0" err="1"/>
              <a:t>uçuş_katsayısı</a:t>
            </a:r>
            <a:r>
              <a:rPr lang="tr-TR" sz="1100" dirty="0"/>
              <a:t>,</a:t>
            </a:r>
          </a:p>
          <a:p>
            <a:r>
              <a:rPr lang="tr-TR" sz="1100" dirty="0"/>
              <a:t>    </a:t>
            </a:r>
            <a:r>
              <a:rPr lang="tr-TR" sz="1100" dirty="0" err="1"/>
              <a:t>su_tüketimi</a:t>
            </a:r>
            <a:r>
              <a:rPr lang="tr-TR" sz="1100" dirty="0"/>
              <a:t> * </a:t>
            </a:r>
            <a:r>
              <a:rPr lang="tr-TR" sz="1100" dirty="0" err="1"/>
              <a:t>su_tüketimi_katsayısı</a:t>
            </a:r>
            <a:r>
              <a:rPr lang="tr-TR" sz="1100" dirty="0"/>
              <a:t>,</a:t>
            </a:r>
          </a:p>
          <a:p>
            <a:r>
              <a:rPr lang="tr-TR" sz="1100" dirty="0"/>
              <a:t>    </a:t>
            </a:r>
            <a:r>
              <a:rPr lang="tr-TR" sz="1100" dirty="0" err="1"/>
              <a:t>organik_tercih_oranı</a:t>
            </a:r>
            <a:r>
              <a:rPr lang="tr-TR" sz="1100" dirty="0"/>
              <a:t> * </a:t>
            </a:r>
            <a:r>
              <a:rPr lang="tr-TR" sz="1100" dirty="0" err="1"/>
              <a:t>organik_tercih_katsayısı</a:t>
            </a:r>
            <a:r>
              <a:rPr lang="tr-TR" sz="1100" dirty="0"/>
              <a:t>,</a:t>
            </a:r>
          </a:p>
          <a:p>
            <a:r>
              <a:rPr lang="tr-TR" sz="1100" dirty="0"/>
              <a:t>    </a:t>
            </a:r>
            <a:r>
              <a:rPr lang="tr-TR" sz="1100" dirty="0" err="1"/>
              <a:t>geri_dönüştürme_sıklığı</a:t>
            </a:r>
            <a:r>
              <a:rPr lang="tr-TR" sz="1100" dirty="0"/>
              <a:t> * </a:t>
            </a:r>
            <a:r>
              <a:rPr lang="tr-TR" sz="1100" dirty="0" err="1"/>
              <a:t>geri_dönüştürme_katsayısı</a:t>
            </a:r>
            <a:r>
              <a:rPr lang="tr-TR" sz="1100" dirty="0"/>
              <a:t>,</a:t>
            </a:r>
          </a:p>
          <a:p>
            <a:r>
              <a:rPr lang="tr-TR" sz="1100" dirty="0"/>
              <a:t>    </a:t>
            </a:r>
            <a:r>
              <a:rPr lang="tr-TR" sz="1100" dirty="0" err="1"/>
              <a:t>ısıtma_enerji_kaynağı</a:t>
            </a:r>
            <a:r>
              <a:rPr lang="tr-TR" sz="1100" dirty="0"/>
              <a:t> * </a:t>
            </a:r>
            <a:r>
              <a:rPr lang="tr-TR" sz="1100" dirty="0" err="1"/>
              <a:t>ısıtma_enerji_katsayısı</a:t>
            </a:r>
            <a:r>
              <a:rPr lang="tr-TR" sz="1100" dirty="0"/>
              <a:t>,</a:t>
            </a:r>
          </a:p>
          <a:p>
            <a:r>
              <a:rPr lang="tr-TR" sz="1100" dirty="0"/>
              <a:t>    </a:t>
            </a:r>
            <a:r>
              <a:rPr lang="tr-TR" sz="1100" dirty="0" err="1"/>
              <a:t>aydınlatma_verimliliği</a:t>
            </a:r>
            <a:r>
              <a:rPr lang="tr-TR" sz="1100" dirty="0"/>
              <a:t> * </a:t>
            </a:r>
            <a:r>
              <a:rPr lang="tr-TR" sz="1100" dirty="0" err="1"/>
              <a:t>aydınlatma_katsayısı</a:t>
            </a:r>
            <a:r>
              <a:rPr lang="tr-TR" sz="1100" dirty="0"/>
              <a:t>,</a:t>
            </a:r>
          </a:p>
          <a:p>
            <a:r>
              <a:rPr lang="tr-TR" sz="1100" dirty="0"/>
              <a:t>    </a:t>
            </a:r>
            <a:r>
              <a:rPr lang="tr-TR" sz="1100" dirty="0" err="1"/>
              <a:t>cihaz_kullanım_süresi</a:t>
            </a:r>
            <a:r>
              <a:rPr lang="tr-TR" sz="1100" dirty="0"/>
              <a:t> * </a:t>
            </a:r>
            <a:r>
              <a:rPr lang="tr-TR" sz="1100" dirty="0" err="1"/>
              <a:t>cihaz_kullanım_katsayısı</a:t>
            </a:r>
            <a:r>
              <a:rPr lang="tr-TR" sz="1100" dirty="0"/>
              <a:t>,</a:t>
            </a:r>
          </a:p>
          <a:p>
            <a:r>
              <a:rPr lang="tr-TR" sz="1100" dirty="0"/>
              <a:t>    </a:t>
            </a:r>
            <a:r>
              <a:rPr lang="tr-TR" sz="1100" dirty="0" err="1"/>
              <a:t>su_ısıtıcısı_kullanım_süresi</a:t>
            </a:r>
            <a:r>
              <a:rPr lang="tr-TR" sz="1100" dirty="0"/>
              <a:t> * </a:t>
            </a:r>
            <a:r>
              <a:rPr lang="tr-TR" sz="1100" dirty="0" err="1"/>
              <a:t>su_ısıtıcısı_katsayısı</a:t>
            </a:r>
            <a:r>
              <a:rPr lang="tr-TR" sz="1100" dirty="0"/>
              <a:t>,</a:t>
            </a:r>
          </a:p>
          <a:p>
            <a:r>
              <a:rPr lang="tr-TR" sz="1100" dirty="0"/>
              <a:t>    </a:t>
            </a:r>
            <a:r>
              <a:rPr lang="tr-TR" sz="1100" dirty="0" err="1"/>
              <a:t>fast_food_tercih_sıklığı</a:t>
            </a:r>
            <a:r>
              <a:rPr lang="tr-TR" sz="1100" dirty="0"/>
              <a:t> * </a:t>
            </a:r>
            <a:r>
              <a:rPr lang="tr-TR" sz="1100" dirty="0" err="1"/>
              <a:t>fast_food_katsayısı</a:t>
            </a:r>
            <a:r>
              <a:rPr lang="tr-TR" sz="1100" dirty="0"/>
              <a:t>,</a:t>
            </a:r>
          </a:p>
          <a:p>
            <a:r>
              <a:rPr lang="tr-TR" sz="1100" dirty="0"/>
              <a:t>    </a:t>
            </a:r>
            <a:r>
              <a:rPr lang="tr-TR" sz="1100" dirty="0" err="1"/>
              <a:t>tek_kullanımlık_ürün_sayısı</a:t>
            </a:r>
            <a:r>
              <a:rPr lang="tr-TR" sz="1100" dirty="0"/>
              <a:t> * </a:t>
            </a:r>
            <a:r>
              <a:rPr lang="tr-TR" sz="1100" dirty="0" err="1"/>
              <a:t>tek_kullanımlık_ürün_katsayısı</a:t>
            </a:r>
            <a:r>
              <a:rPr lang="tr-TR" sz="1100" dirty="0"/>
              <a:t>,</a:t>
            </a:r>
          </a:p>
          <a:p>
            <a:r>
              <a:rPr lang="tr-TR" sz="1100" dirty="0"/>
              <a:t>    </a:t>
            </a:r>
            <a:r>
              <a:rPr lang="tr-TR" sz="1100" dirty="0" err="1"/>
              <a:t>enerji_etiketli_alet_sayısı</a:t>
            </a:r>
            <a:r>
              <a:rPr lang="tr-TR" sz="1100" dirty="0"/>
              <a:t> * </a:t>
            </a:r>
            <a:r>
              <a:rPr lang="tr-TR" sz="1100" dirty="0" err="1"/>
              <a:t>enerji_etiket_katsayısı</a:t>
            </a:r>
            <a:r>
              <a:rPr lang="tr-TR" sz="1100" dirty="0"/>
              <a:t>,</a:t>
            </a:r>
          </a:p>
          <a:p>
            <a:r>
              <a:rPr lang="tr-TR" sz="1100" dirty="0"/>
              <a:t>    </a:t>
            </a:r>
            <a:r>
              <a:rPr lang="tr-TR" sz="1100" dirty="0" err="1"/>
              <a:t>geri_dönüştürme_oranı</a:t>
            </a:r>
            <a:r>
              <a:rPr lang="tr-TR" sz="1100" dirty="0"/>
              <a:t> * </a:t>
            </a:r>
            <a:r>
              <a:rPr lang="tr-TR" sz="1100" dirty="0" err="1"/>
              <a:t>geri_dönüştürme_oran_katsayısı</a:t>
            </a:r>
            <a:r>
              <a:rPr lang="tr-TR" sz="1100" dirty="0"/>
              <a:t>,</a:t>
            </a:r>
          </a:p>
          <a:p>
            <a:r>
              <a:rPr lang="tr-TR" sz="1100" dirty="0"/>
              <a:t>    </a:t>
            </a:r>
            <a:r>
              <a:rPr lang="tr-TR" sz="1100" dirty="0" err="1"/>
              <a:t>toplu_ulaşım_kullanım_sıklığı</a:t>
            </a:r>
            <a:r>
              <a:rPr lang="tr-TR" sz="1100" dirty="0"/>
              <a:t> * </a:t>
            </a:r>
            <a:r>
              <a:rPr lang="tr-TR" sz="1100" dirty="0" err="1"/>
              <a:t>toplu_ulaşım_katsayısı</a:t>
            </a:r>
            <a:r>
              <a:rPr lang="tr-TR" sz="1100" dirty="0"/>
              <a:t>,</a:t>
            </a:r>
          </a:p>
          <a:p>
            <a:r>
              <a:rPr lang="tr-TR" sz="1100" dirty="0"/>
              <a:t>    </a:t>
            </a:r>
            <a:r>
              <a:rPr lang="tr-TR" sz="1100" dirty="0" err="1"/>
              <a:t>akıllı_ev_cihaz_sayısı</a:t>
            </a:r>
            <a:r>
              <a:rPr lang="tr-TR" sz="1100" dirty="0"/>
              <a:t> * </a:t>
            </a:r>
            <a:r>
              <a:rPr lang="tr-TR" sz="1100" dirty="0" err="1"/>
              <a:t>akıllı_ev_cihaz_katsayısı</a:t>
            </a:r>
            <a:r>
              <a:rPr lang="tr-TR" sz="1100" dirty="0"/>
              <a:t>,</a:t>
            </a:r>
          </a:p>
          <a:p>
            <a:r>
              <a:rPr lang="tr-TR" sz="1100" dirty="0"/>
              <a:t>    </a:t>
            </a:r>
            <a:r>
              <a:rPr lang="tr-TR" sz="1100" dirty="0" err="1"/>
              <a:t>plastik_poşet_kullanım_limiti</a:t>
            </a:r>
            <a:r>
              <a:rPr lang="tr-TR" sz="1100" dirty="0"/>
              <a:t> * </a:t>
            </a:r>
            <a:r>
              <a:rPr lang="tr-TR" sz="1100" dirty="0" err="1"/>
              <a:t>plastik_poşet_kullanım_katsayısı</a:t>
            </a:r>
            <a:r>
              <a:rPr lang="tr-TR" sz="1100" dirty="0"/>
              <a:t>,</a:t>
            </a:r>
          </a:p>
          <a:p>
            <a:r>
              <a:rPr lang="tr-TR" sz="1100" dirty="0"/>
              <a:t>    </a:t>
            </a:r>
            <a:r>
              <a:rPr lang="tr-TR" sz="1100" dirty="0" err="1"/>
              <a:t>ağaç_bitki_sayısı</a:t>
            </a:r>
            <a:r>
              <a:rPr lang="tr-TR" sz="1100" dirty="0"/>
              <a:t> * </a:t>
            </a:r>
            <a:r>
              <a:rPr lang="tr-TR" sz="1100" dirty="0" err="1"/>
              <a:t>ağaç_bitki_katsayısı</a:t>
            </a:r>
            <a:r>
              <a:rPr lang="tr-TR" sz="1100" dirty="0"/>
              <a:t>,</a:t>
            </a:r>
          </a:p>
          <a:p>
            <a:r>
              <a:rPr lang="tr-TR" sz="1100" dirty="0"/>
              <a:t>    </a:t>
            </a:r>
            <a:r>
              <a:rPr lang="tr-TR" sz="1100" dirty="0" err="1"/>
              <a:t>yenilenebilir_enerji_cihaz_sayısı</a:t>
            </a:r>
            <a:r>
              <a:rPr lang="tr-TR" sz="1100" dirty="0"/>
              <a:t> * </a:t>
            </a:r>
            <a:r>
              <a:rPr lang="tr-TR" sz="1100" dirty="0" err="1"/>
              <a:t>yenilenebilir_enerji_cihaz_katsayısı</a:t>
            </a:r>
            <a:r>
              <a:rPr lang="tr-TR" sz="1100" dirty="0"/>
              <a:t>,</a:t>
            </a:r>
          </a:p>
          <a:p>
            <a:r>
              <a:rPr lang="tr-TR" sz="1100" dirty="0"/>
              <a:t>    </a:t>
            </a:r>
            <a:r>
              <a:rPr lang="tr-TR" sz="1100" dirty="0" err="1"/>
              <a:t>yemek_pişirme_süresi</a:t>
            </a:r>
            <a:r>
              <a:rPr lang="tr-TR" sz="1100" dirty="0"/>
              <a:t> * </a:t>
            </a:r>
            <a:r>
              <a:rPr lang="tr-TR" sz="1100" dirty="0" err="1"/>
              <a:t>yemek_pişirme_süresi_katsayısı</a:t>
            </a:r>
            <a:r>
              <a:rPr lang="tr-TR" sz="1100" dirty="0"/>
              <a:t>,</a:t>
            </a:r>
          </a:p>
          <a:p>
            <a:r>
              <a:rPr lang="tr-TR" sz="1100" dirty="0"/>
              <a:t>    </a:t>
            </a:r>
            <a:r>
              <a:rPr lang="tr-TR" sz="1100" dirty="0" err="1"/>
              <a:t>bahçe_balkon_kullanım_süresi</a:t>
            </a:r>
            <a:r>
              <a:rPr lang="tr-TR" sz="1100" dirty="0"/>
              <a:t> * </a:t>
            </a:r>
            <a:r>
              <a:rPr lang="tr-TR" sz="1100" dirty="0" err="1"/>
              <a:t>bahçe_balkon_kullanım_süresi_katsayısı</a:t>
            </a:r>
            <a:r>
              <a:rPr lang="tr-TR" sz="1100" dirty="0"/>
              <a:t>,</a:t>
            </a:r>
          </a:p>
          <a:p>
            <a:r>
              <a:rPr lang="tr-TR" sz="1100" dirty="0"/>
              <a:t>    </a:t>
            </a:r>
            <a:r>
              <a:rPr lang="tr-TR" sz="1100" dirty="0" err="1"/>
              <a:t>telekominikasyon_sıklığı</a:t>
            </a:r>
            <a:r>
              <a:rPr lang="tr-TR" sz="1100" dirty="0"/>
              <a:t> * </a:t>
            </a:r>
            <a:r>
              <a:rPr lang="tr-TR" sz="1100" dirty="0" err="1"/>
              <a:t>telekominikasyon_katsayısı</a:t>
            </a:r>
            <a:r>
              <a:rPr lang="tr-TR" sz="1100" dirty="0"/>
              <a:t>,</a:t>
            </a:r>
          </a:p>
          <a:p>
            <a:r>
              <a:rPr lang="tr-TR" sz="1100" dirty="0"/>
              <a:t>    </a:t>
            </a:r>
            <a:r>
              <a:rPr lang="tr-TR" sz="1100" dirty="0" err="1"/>
              <a:t>elektronik_alet_alışveriş_sayısı</a:t>
            </a:r>
            <a:r>
              <a:rPr lang="tr-TR" sz="1100" dirty="0"/>
              <a:t> * </a:t>
            </a:r>
            <a:r>
              <a:rPr lang="tr-TR" sz="1100" dirty="0" err="1"/>
              <a:t>elektronik_alet_alışveriş_katsayısı</a:t>
            </a:r>
            <a:r>
              <a:rPr lang="tr-TR" sz="1100" dirty="0"/>
              <a:t>,</a:t>
            </a:r>
          </a:p>
          <a:p>
            <a:r>
              <a:rPr lang="tr-TR" sz="1100" dirty="0"/>
              <a:t>    </a:t>
            </a:r>
            <a:r>
              <a:rPr lang="tr-TR" sz="1100" dirty="0" err="1"/>
              <a:t>tek_kullanımlık_pil_sayısı</a:t>
            </a:r>
            <a:r>
              <a:rPr lang="tr-TR" sz="1100" dirty="0"/>
              <a:t> * </a:t>
            </a:r>
            <a:r>
              <a:rPr lang="tr-TR" sz="1100" dirty="0" err="1"/>
              <a:t>tek_kullanımlık_pil_katsayısı</a:t>
            </a:r>
            <a:r>
              <a:rPr lang="tr-TR" sz="1100" dirty="0"/>
              <a:t>,</a:t>
            </a:r>
          </a:p>
          <a:p>
            <a:r>
              <a:rPr lang="tr-TR" sz="1100" dirty="0"/>
              <a:t>    </a:t>
            </a:r>
            <a:r>
              <a:rPr lang="tr-TR" sz="1100" dirty="0" err="1"/>
              <a:t>doğa_aktiviteleri_saatleri</a:t>
            </a:r>
            <a:r>
              <a:rPr lang="tr-TR" sz="1100" dirty="0"/>
              <a:t> * </a:t>
            </a:r>
            <a:r>
              <a:rPr lang="tr-TR" sz="1100" dirty="0" err="1"/>
              <a:t>doğa_aktiviteleri_katsayısı</a:t>
            </a:r>
            <a:r>
              <a:rPr lang="tr-TR" sz="1100" dirty="0"/>
              <a:t>]</a:t>
            </a:r>
          </a:p>
          <a:p>
            <a:r>
              <a:rPr lang="tr-TR" sz="1100" dirty="0" err="1"/>
              <a:t>plt.figure</a:t>
            </a:r>
            <a:r>
              <a:rPr lang="tr-TR" sz="1100" dirty="0"/>
              <a:t>(</a:t>
            </a:r>
            <a:r>
              <a:rPr lang="tr-TR" sz="1100" dirty="0" err="1"/>
              <a:t>figsize</a:t>
            </a:r>
            <a:r>
              <a:rPr lang="tr-TR" sz="1100" dirty="0"/>
              <a:t>=(15, 8))</a:t>
            </a:r>
          </a:p>
          <a:p>
            <a:r>
              <a:rPr lang="tr-TR" sz="1100" dirty="0" err="1"/>
              <a:t>plt.barh</a:t>
            </a:r>
            <a:r>
              <a:rPr lang="tr-TR" sz="1100" dirty="0"/>
              <a:t>(kategoriler, </a:t>
            </a:r>
            <a:r>
              <a:rPr lang="tr-TR" sz="1100" dirty="0" err="1"/>
              <a:t>karbon_ayak_izi_verileri</a:t>
            </a:r>
            <a:r>
              <a:rPr lang="tr-TR" sz="1100" dirty="0"/>
              <a:t>, </a:t>
            </a:r>
            <a:r>
              <a:rPr lang="tr-TR" sz="1100" dirty="0" err="1"/>
              <a:t>color</a:t>
            </a:r>
            <a:r>
              <a:rPr lang="tr-TR" sz="1100" dirty="0"/>
              <a:t>='</a:t>
            </a:r>
            <a:r>
              <a:rPr lang="tr-TR" sz="1100" dirty="0" err="1"/>
              <a:t>skyblue</a:t>
            </a:r>
            <a:r>
              <a:rPr lang="tr-TR" sz="1100" dirty="0"/>
              <a:t>')</a:t>
            </a:r>
          </a:p>
          <a:p>
            <a:r>
              <a:rPr lang="tr-TR" sz="1100" dirty="0" err="1"/>
              <a:t>plt.xlabel</a:t>
            </a:r>
            <a:r>
              <a:rPr lang="tr-TR" sz="1100" dirty="0"/>
              <a:t>('Karbon Ayak İzi (CO2 Eşdeğeri)')</a:t>
            </a:r>
          </a:p>
          <a:p>
            <a:r>
              <a:rPr lang="tr-TR" sz="1100" dirty="0" err="1"/>
              <a:t>plt.title</a:t>
            </a:r>
            <a:r>
              <a:rPr lang="tr-TR" sz="1100" dirty="0"/>
              <a:t>('Karbon Ayak İzi Kategorileri')</a:t>
            </a:r>
          </a:p>
          <a:p>
            <a:r>
              <a:rPr lang="tr-TR" sz="1100" dirty="0" err="1"/>
              <a:t>plt.grid</a:t>
            </a:r>
            <a:r>
              <a:rPr lang="tr-TR" sz="1100" dirty="0"/>
              <a:t>(</a:t>
            </a:r>
            <a:r>
              <a:rPr lang="tr-TR" sz="1100" dirty="0" err="1"/>
              <a:t>axis</a:t>
            </a:r>
            <a:r>
              <a:rPr lang="tr-TR" sz="1100" dirty="0"/>
              <a:t>='x')</a:t>
            </a:r>
          </a:p>
          <a:p>
            <a:r>
              <a:rPr lang="tr-TR" sz="1100" dirty="0" err="1"/>
              <a:t>plt.show</a:t>
            </a:r>
            <a:r>
              <a:rPr lang="tr-TR" sz="1100" dirty="0"/>
              <a:t>()</a:t>
            </a:r>
          </a:p>
          <a:p>
            <a:r>
              <a:rPr lang="tr-TR" sz="1100" dirty="0" err="1"/>
              <a:t>print</a:t>
            </a:r>
            <a:r>
              <a:rPr lang="tr-TR" sz="1100" dirty="0"/>
              <a:t>(f"\</a:t>
            </a:r>
            <a:r>
              <a:rPr lang="tr-TR" sz="1100" dirty="0" err="1"/>
              <a:t>nToplam</a:t>
            </a:r>
            <a:r>
              <a:rPr lang="tr-TR" sz="1100" dirty="0"/>
              <a:t> karbon ayak iziniz: {</a:t>
            </a:r>
            <a:r>
              <a:rPr lang="tr-TR" sz="1100" dirty="0" err="1"/>
              <a:t>karbon_ayak_izi</a:t>
            </a:r>
            <a:r>
              <a:rPr lang="tr-TR" sz="1100" dirty="0"/>
              <a:t>} kg CO2e")</a:t>
            </a:r>
          </a:p>
          <a:p>
            <a:r>
              <a:rPr lang="tr-TR" sz="1100" dirty="0" err="1"/>
              <a:t>print</a:t>
            </a:r>
            <a:r>
              <a:rPr lang="tr-TR" sz="1100" dirty="0"/>
              <a:t>(f"\</a:t>
            </a:r>
            <a:r>
              <a:rPr lang="tr-TR" sz="1100" dirty="0" err="1"/>
              <a:t>nToplam</a:t>
            </a:r>
            <a:r>
              <a:rPr lang="tr-TR" sz="1100" dirty="0"/>
              <a:t> karbon ayak iziniz: {</a:t>
            </a:r>
            <a:r>
              <a:rPr lang="tr-TR" sz="1100" dirty="0" err="1"/>
              <a:t>sum</a:t>
            </a:r>
            <a:r>
              <a:rPr lang="tr-TR" sz="1100" dirty="0"/>
              <a:t>(</a:t>
            </a:r>
            <a:r>
              <a:rPr lang="tr-TR" sz="1100" dirty="0" err="1"/>
              <a:t>karbon_ayak_izi_verileri</a:t>
            </a:r>
            <a:r>
              <a:rPr lang="tr-TR" sz="1100" dirty="0"/>
              <a:t>)} kg CO2e")</a:t>
            </a:r>
          </a:p>
          <a:p>
            <a:endParaRPr lang="tr-TR" dirty="0"/>
          </a:p>
          <a:p>
            <a:endParaRPr lang="tr-TR" dirty="0"/>
          </a:p>
          <a:p>
            <a:endParaRPr lang="tr-TR" dirty="0"/>
          </a:p>
        </p:txBody>
      </p:sp>
      <p:sp>
        <p:nvSpPr>
          <p:cNvPr id="4" name="Text 2"/>
          <p:cNvSpPr/>
          <p:nvPr/>
        </p:nvSpPr>
        <p:spPr>
          <a:xfrm>
            <a:off x="3838456" y="427673"/>
            <a:ext cx="6953488" cy="124905373"/>
          </a:xfrm>
          <a:prstGeom prst="rect">
            <a:avLst/>
          </a:prstGeom>
          <a:noFill/>
          <a:ln/>
        </p:spPr>
        <p:txBody>
          <a:bodyPr wrap="square" rtlCol="0" anchor="t"/>
          <a:lstStyle/>
          <a:p>
            <a:pPr marL="0" indent="0">
              <a:lnSpc>
                <a:spcPts val="3827"/>
              </a:lnSpc>
              <a:buNone/>
            </a:pPr>
            <a:endParaRPr lang="en-US" sz="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2285</Words>
  <Application>Microsoft Office PowerPoint</Application>
  <PresentationFormat>Özel</PresentationFormat>
  <Paragraphs>210</Paragraphs>
  <Slides>7</Slides>
  <Notes>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7</vt:i4>
      </vt:variant>
    </vt:vector>
  </HeadingPairs>
  <TitlesOfParts>
    <vt:vector size="12" baseType="lpstr">
      <vt:lpstr>Arial</vt:lpstr>
      <vt:lpstr>Calibri</vt:lpstr>
      <vt:lpstr>Lora</vt:lpstr>
      <vt:lpstr>Source Sans Pro</vt:lpstr>
      <vt:lpstr>Office Theme</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Kadir Dur</cp:lastModifiedBy>
  <cp:revision>4</cp:revision>
  <dcterms:created xsi:type="dcterms:W3CDTF">2023-12-30T14:48:34Z</dcterms:created>
  <dcterms:modified xsi:type="dcterms:W3CDTF">2023-12-31T07:02:27Z</dcterms:modified>
</cp:coreProperties>
</file>