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7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2"/>
    <p:restoredTop sz="94102"/>
  </p:normalViewPr>
  <p:slideViewPr>
    <p:cSldViewPr snapToGrid="0">
      <p:cViewPr>
        <p:scale>
          <a:sx n="77" d="100"/>
          <a:sy n="77" d="100"/>
        </p:scale>
        <p:origin x="112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0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1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0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7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4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6" r:id="rId6"/>
    <p:sldLayoutId id="2147483781" r:id="rId7"/>
    <p:sldLayoutId id="2147483782" r:id="rId8"/>
    <p:sldLayoutId id="2147483783" r:id="rId9"/>
    <p:sldLayoutId id="2147483785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DC9F731-7BBE-2005-742E-8D220E2032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Time series forecasting in Python CH13</a:t>
            </a:r>
            <a:endParaRPr lang="ja-JP" altLang="en-US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55A07B3-E5EE-7F9B-223C-B34D9C30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Kazuharu</a:t>
            </a:r>
            <a:r>
              <a:rPr lang="en-US" altLang="ja-JP" dirty="0"/>
              <a:t> </a:t>
            </a:r>
            <a:r>
              <a:rPr lang="en-US" altLang="ja-JP" dirty="0" err="1"/>
              <a:t>Kadono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3501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269AF-8E60-3DC2-07C8-B5E24684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先述の工夫から、データとインデックスのみで評価、可視化できる</a:t>
            </a:r>
          </a:p>
        </p:txBody>
      </p:sp>
      <p:pic>
        <p:nvPicPr>
          <p:cNvPr id="5" name="コンテンツ プレースホルダー 4" descr="グラフ, 散布図&#10;&#10;自動的に生成された説明">
            <a:extLst>
              <a:ext uri="{FF2B5EF4-FFF2-40B4-BE49-F238E27FC236}">
                <a16:creationId xmlns:a16="http://schemas.microsoft.com/office/drawing/2014/main" id="{BD7EB359-E3F3-A554-9DD8-4D4C4BCA5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312" y="2139950"/>
            <a:ext cx="5514975" cy="3676650"/>
          </a:xfrm>
        </p:spPr>
      </p:pic>
    </p:spTree>
    <p:extLst>
      <p:ext uri="{BB962C8B-B14F-4D97-AF65-F5344CB8AC3E}">
        <p14:creationId xmlns:p14="http://schemas.microsoft.com/office/powerpoint/2010/main" val="181472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E1401-AFB3-9E3D-60A3-32A68B42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次のステップ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24B7E5-20FB-F92B-3457-F19AB33ED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データウインドウの作成のステップを取り上げた</a:t>
            </a:r>
            <a:endParaRPr kumimoji="1" lang="en-US" altLang="ja-JP" dirty="0"/>
          </a:p>
          <a:p>
            <a:r>
              <a:rPr kumimoji="1" lang="ja-JP" altLang="en-US"/>
              <a:t>ベースラインモデルであり、ディープラーニングに至っていない</a:t>
            </a:r>
          </a:p>
        </p:txBody>
      </p:sp>
    </p:spTree>
    <p:extLst>
      <p:ext uri="{BB962C8B-B14F-4D97-AF65-F5344CB8AC3E}">
        <p14:creationId xmlns:p14="http://schemas.microsoft.com/office/powerpoint/2010/main" val="352873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AD99E-8A54-42E8-962C-CDADF396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データウィンドウ処理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9C18F4-6945-EFBE-DC66-27294FD0C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時系列でデータ店のシーケンスを定義、入力とラベル（目的変数）を明確にするプロセス</a:t>
            </a:r>
            <a:endParaRPr kumimoji="1" lang="en-US" altLang="ja-JP" dirty="0"/>
          </a:p>
          <a:p>
            <a:r>
              <a:rPr kumimoji="1" lang="ja-JP" altLang="en-US"/>
              <a:t>データウィンドウ</a:t>
            </a:r>
            <a:r>
              <a:rPr kumimoji="1" lang="en-US" altLang="ja-JP" dirty="0"/>
              <a:t>…</a:t>
            </a:r>
            <a:r>
              <a:rPr kumimoji="1" lang="ja-JP" altLang="en-US"/>
              <a:t>入力とラベルをつなげたもの</a:t>
            </a:r>
            <a:endParaRPr kumimoji="1" lang="en-US" altLang="ja-JP" dirty="0"/>
          </a:p>
          <a:p>
            <a:r>
              <a:rPr kumimoji="1" lang="ja-JP" altLang="en-US"/>
              <a:t>バッチ</a:t>
            </a:r>
            <a:r>
              <a:rPr kumimoji="1" lang="en-US" altLang="ja-JP" dirty="0"/>
              <a:t>…</a:t>
            </a:r>
            <a:r>
              <a:rPr kumimoji="1" lang="ja-JP" altLang="en-US"/>
              <a:t>訓練のためにモデルに与えられるデータウィンドウのコレクション</a:t>
            </a:r>
            <a:endParaRPr kumimoji="1"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/>
              <a:t>エポック</a:t>
            </a:r>
            <a:r>
              <a:rPr kumimoji="1" lang="en-US" altLang="ja-JP" dirty="0"/>
              <a:t>…</a:t>
            </a:r>
            <a:r>
              <a:rPr kumimoji="1" lang="ja-JP" altLang="en-US"/>
              <a:t>全てのバッチを使ってモデルの訓練を一回行うこと</a:t>
            </a:r>
            <a:endParaRPr kumimoji="1" lang="en-US" altLang="ja-JP" dirty="0"/>
          </a:p>
          <a:p>
            <a:r>
              <a:rPr kumimoji="1" lang="ja-JP" altLang="en-US"/>
              <a:t>シャッフル</a:t>
            </a:r>
            <a:r>
              <a:rPr kumimoji="1" lang="en-US" altLang="ja-JP" dirty="0"/>
              <a:t>…</a:t>
            </a:r>
            <a:r>
              <a:rPr kumimoji="1" lang="ja-JP" altLang="en-US"/>
              <a:t>データの堅牢性を高めるため、バッチ間でデータをシャッフルすることが推奨される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44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90B6B-0192-0E45-6445-44A901C3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DataWindow</a:t>
            </a:r>
            <a:r>
              <a:rPr kumimoji="1" lang="ja-JP" altLang="en-US"/>
              <a:t>クラスの実装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C0FDE-7429-3C93-8AAB-56E87C3E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Github</a:t>
            </a:r>
            <a:r>
              <a:rPr kumimoji="1" lang="ja-JP" altLang="en-US"/>
              <a:t>の</a:t>
            </a:r>
            <a:r>
              <a:rPr kumimoji="1" lang="en-US" altLang="ja-JP" dirty="0" err="1"/>
              <a:t>Time_Series_Forecasting_In_Python</a:t>
            </a:r>
            <a:r>
              <a:rPr kumimoji="1" lang="ja-JP" altLang="en-US"/>
              <a:t>内にある</a:t>
            </a:r>
            <a:r>
              <a:rPr kumimoji="1" lang="en-US" altLang="ja-JP" dirty="0"/>
              <a:t>CH12/CH12_data</a:t>
            </a:r>
            <a:r>
              <a:rPr kumimoji="1" lang="ja-JP" altLang="en-US"/>
              <a:t>から</a:t>
            </a:r>
            <a:r>
              <a:rPr kumimoji="1" lang="en-US" altLang="ja-JP" dirty="0" err="1"/>
              <a:t>train.csv</a:t>
            </a:r>
            <a:r>
              <a:rPr kumimoji="1" lang="ja-JP" altLang="en-US"/>
              <a:t>、</a:t>
            </a:r>
            <a:r>
              <a:rPr kumimoji="1" lang="en-US" altLang="ja-JP" dirty="0" err="1"/>
              <a:t>val.csv</a:t>
            </a:r>
            <a:r>
              <a:rPr kumimoji="1" lang="ja-JP" altLang="en-US"/>
              <a:t>、</a:t>
            </a:r>
            <a:r>
              <a:rPr kumimoji="1" lang="en-US" altLang="ja-JP" dirty="0" err="1"/>
              <a:t>test.csv</a:t>
            </a:r>
            <a:r>
              <a:rPr kumimoji="1" lang="ja-JP" altLang="en-US"/>
              <a:t>の３つをダウンロード</a:t>
            </a:r>
            <a:endParaRPr kumimoji="1" lang="en-US" altLang="ja-JP" dirty="0"/>
          </a:p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ja-JP" altLang="en-US"/>
              <a:t>内のヘッダーにある「ファイル」から「ノートブックを開く」、</a:t>
            </a:r>
            <a:r>
              <a:rPr kumimoji="1" lang="en-US" altLang="ja-JP" dirty="0" err="1"/>
              <a:t>Github</a:t>
            </a:r>
            <a:r>
              <a:rPr kumimoji="1" lang="ja-JP" altLang="en-US"/>
              <a:t>の検索欄に</a:t>
            </a:r>
            <a:r>
              <a:rPr kumimoji="1" lang="en-US" altLang="ja-JP" dirty="0" err="1"/>
              <a:t>Kadomium</a:t>
            </a:r>
            <a:r>
              <a:rPr kumimoji="1" lang="ja-JP" altLang="en-US"/>
              <a:t>と入力、リポジトリを</a:t>
            </a:r>
            <a:r>
              <a:rPr kumimoji="1" lang="en-US" altLang="ja-JP" dirty="0" err="1"/>
              <a:t>Time_Series_forecasting_In_Python</a:t>
            </a:r>
            <a:r>
              <a:rPr kumimoji="1" lang="ja-JP" altLang="en-US"/>
              <a:t>に指定、</a:t>
            </a:r>
            <a:r>
              <a:rPr kumimoji="1" lang="en-US" altLang="ja-JP" dirty="0"/>
              <a:t>CH13&amp;14</a:t>
            </a:r>
            <a:r>
              <a:rPr kumimoji="1" lang="ja-JP" altLang="en-US"/>
              <a:t>を開く</a:t>
            </a:r>
            <a:endParaRPr kumimoji="1" lang="en-US" altLang="ja-JP" dirty="0"/>
          </a:p>
          <a:p>
            <a:r>
              <a:rPr kumimoji="1" lang="ja-JP" altLang="en-US"/>
              <a:t>「ファイル」を開き、それぞれのデータをアップロード、空白面を押すなどして「新しいフォルダ」から「</a:t>
            </a:r>
            <a:r>
              <a:rPr kumimoji="1" lang="en-US" altLang="ja-JP" dirty="0"/>
              <a:t>figures</a:t>
            </a:r>
            <a:r>
              <a:rPr kumimoji="1" lang="ja-JP" altLang="en-US"/>
              <a:t>」という名前のフォルダを作成、上から順番に実行するか、ヘッダーの「ランタイム」から「全てのセルを実行」を選択する</a:t>
            </a:r>
          </a:p>
        </p:txBody>
      </p:sp>
    </p:spTree>
    <p:extLst>
      <p:ext uri="{BB962C8B-B14F-4D97-AF65-F5344CB8AC3E}">
        <p14:creationId xmlns:p14="http://schemas.microsoft.com/office/powerpoint/2010/main" val="119342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DF5451-4404-74C7-6E9B-F92B6D01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13-1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9A75E-7B81-BDFD-1939-264D7C1A0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_</a:t>
            </a:r>
            <a:r>
              <a:rPr kumimoji="1" lang="en-US" altLang="ja-JP" dirty="0" err="1"/>
              <a:t>init</a:t>
            </a:r>
            <a:r>
              <a:rPr kumimoji="1" lang="en-US" altLang="ja-JP" dirty="0"/>
              <a:t>_</a:t>
            </a:r>
            <a:r>
              <a:rPr kumimoji="1" lang="ja-JP" altLang="en-US"/>
              <a:t>とは</a:t>
            </a:r>
            <a:endParaRPr kumimoji="1" lang="en-US" altLang="ja-JP" dirty="0"/>
          </a:p>
          <a:p>
            <a:r>
              <a:rPr kumimoji="1" lang="ja-JP" altLang="en-US"/>
              <a:t>コンストラクタ（インスタンスの初期設定を行う）</a:t>
            </a:r>
            <a:endParaRPr kumimoji="1" lang="en-US" altLang="ja-JP" dirty="0"/>
          </a:p>
          <a:p>
            <a:r>
              <a:rPr kumimoji="1" lang="ja-JP" altLang="en-US"/>
              <a:t>クラス（金型）からインスタンス（クッキー）を作成</a:t>
            </a:r>
            <a:endParaRPr kumimoji="1" lang="en-US" altLang="ja-JP" dirty="0"/>
          </a:p>
          <a:p>
            <a:r>
              <a:rPr kumimoji="1" lang="en-US" altLang="ja-JP" dirty="0"/>
              <a:t>self.</a:t>
            </a:r>
            <a:r>
              <a:rPr kumimoji="1" lang="ja-JP" altLang="en-US"/>
              <a:t>（引数）</a:t>
            </a:r>
            <a:r>
              <a:rPr kumimoji="1" lang="en-US" altLang="ja-JP" dirty="0"/>
              <a:t> = </a:t>
            </a:r>
            <a:r>
              <a:rPr kumimoji="1" lang="ja-JP" altLang="en-US"/>
              <a:t>（値・データ）</a:t>
            </a:r>
            <a:endParaRPr kumimoji="1" lang="en-US" altLang="ja-JP" dirty="0"/>
          </a:p>
          <a:p>
            <a:r>
              <a:rPr kumimoji="1" lang="ja-JP" altLang="en-US"/>
              <a:t>引数として受け取った値・データをインスタンス変数に代入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input</a:t>
            </a:r>
            <a:r>
              <a:rPr kumimoji="1" lang="ja-JP" altLang="en-US"/>
              <a:t>を</a:t>
            </a:r>
            <a:r>
              <a:rPr kumimoji="1" lang="en-US" altLang="ja-JP" dirty="0"/>
              <a:t>slice</a:t>
            </a:r>
            <a:r>
              <a:rPr kumimoji="1" lang="ja-JP" altLang="en-US"/>
              <a:t>で</a:t>
            </a:r>
            <a:r>
              <a:rPr kumimoji="1" lang="en-US" altLang="ja-JP" dirty="0" err="1"/>
              <a:t>input_width</a:t>
            </a:r>
            <a:r>
              <a:rPr kumimoji="1" lang="ja-JP" altLang="en-US"/>
              <a:t>の幅にし、</a:t>
            </a:r>
            <a:endParaRPr kumimoji="1" lang="en-US" altLang="ja-JP" dirty="0"/>
          </a:p>
          <a:p>
            <a:r>
              <a:rPr kumimoji="1" lang="en-US" altLang="ja-JP" dirty="0"/>
              <a:t>slice(start, stop, step) </a:t>
            </a:r>
            <a:r>
              <a:rPr kumimoji="1" lang="ja-JP" altLang="en-US"/>
              <a:t>二つなら</a:t>
            </a:r>
            <a:r>
              <a:rPr kumimoji="1" lang="en-US" altLang="ja-JP" dirty="0"/>
              <a:t>step=none, </a:t>
            </a:r>
            <a:r>
              <a:rPr kumimoji="1" lang="ja-JP" altLang="en-US"/>
              <a:t>一つなら</a:t>
            </a:r>
            <a:r>
              <a:rPr kumimoji="1" lang="en-US" altLang="ja-JP" dirty="0"/>
              <a:t>start=None, step=None</a:t>
            </a:r>
          </a:p>
          <a:p>
            <a:r>
              <a:rPr kumimoji="1" lang="en-US" altLang="ja-JP" dirty="0" err="1"/>
              <a:t>np.arange</a:t>
            </a:r>
            <a:r>
              <a:rPr kumimoji="1" lang="en-US" altLang="ja-JP" dirty="0"/>
              <a:t>(stop)</a:t>
            </a:r>
            <a:r>
              <a:rPr kumimoji="1" lang="ja-JP" altLang="en-US"/>
              <a:t>で</a:t>
            </a:r>
            <a:r>
              <a:rPr kumimoji="1" lang="en-US" altLang="ja-JP" dirty="0" err="1"/>
              <a:t>total_window_size</a:t>
            </a:r>
            <a:r>
              <a:rPr kumimoji="1" lang="ja-JP" altLang="en-US"/>
              <a:t>の幅のインデックスを割り当てる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01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17584-4CF6-5B8F-78CE-03E92E26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コードの特徴・変数解説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24159C-21D9-4A6D-4F3C-33DF3EC4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slice</a:t>
            </a:r>
            <a:r>
              <a:rPr kumimoji="1" lang="ja-JP" altLang="en-US"/>
              <a:t>の表現</a:t>
            </a:r>
            <a:r>
              <a:rPr kumimoji="1" lang="en-US" altLang="ja-JP" dirty="0"/>
              <a:t>[</a:t>
            </a:r>
            <a:r>
              <a:rPr kumimoji="1" lang="en-US" altLang="ja-JP" dirty="0" err="1"/>
              <a:t>start:stop:step</a:t>
            </a:r>
            <a:r>
              <a:rPr kumimoji="1" lang="en-US" altLang="ja-JP" dirty="0"/>
              <a:t>]</a:t>
            </a:r>
          </a:p>
          <a:p>
            <a:r>
              <a:rPr kumimoji="1" lang="en-US" altLang="ja-JP" dirty="0"/>
              <a:t>p283</a:t>
            </a:r>
            <a:r>
              <a:rPr kumimoji="1" lang="ja-JP" altLang="en-US"/>
              <a:t>、</a:t>
            </a:r>
            <a:r>
              <a:rPr kumimoji="1" lang="en-US" altLang="ja-JP" dirty="0"/>
              <a:t>input</a:t>
            </a:r>
            <a:r>
              <a:rPr kumimoji="1" lang="ja-JP" altLang="en-US"/>
              <a:t>を</a:t>
            </a:r>
            <a:r>
              <a:rPr kumimoji="1" lang="en-US" altLang="ja-JP" dirty="0"/>
              <a:t>[</a:t>
            </a:r>
            <a:r>
              <a:rPr kumimoji="1" lang="ja-JP" altLang="en-US"/>
              <a:t>バッチ、時間、特徴量</a:t>
            </a:r>
            <a:r>
              <a:rPr kumimoji="1" lang="en-US" altLang="ja-JP" dirty="0"/>
              <a:t>]</a:t>
            </a:r>
            <a:r>
              <a:rPr kumimoji="1" lang="ja-JP" altLang="en-US"/>
              <a:t>にする場面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目的変数が複数の時</a:t>
            </a:r>
            <a:endParaRPr kumimoji="1" lang="en-US" altLang="ja-JP" dirty="0"/>
          </a:p>
          <a:p>
            <a:r>
              <a:rPr kumimoji="1" lang="en-US" altLang="ja-JP" dirty="0"/>
              <a:t>axis=-1</a:t>
            </a:r>
            <a:r>
              <a:rPr kumimoji="1" lang="ja-JP" altLang="en-US"/>
              <a:t>、つまり最後の軸方向で</a:t>
            </a:r>
            <a:r>
              <a:rPr kumimoji="1" lang="en-US" altLang="ja-JP" dirty="0" err="1"/>
              <a:t>tf.stack</a:t>
            </a:r>
            <a:r>
              <a:rPr kumimoji="1" lang="ja-JP" altLang="en-US"/>
              <a:t>でつける。</a:t>
            </a:r>
            <a:r>
              <a:rPr kumimoji="1" lang="en-US" altLang="ja-JP" dirty="0"/>
              <a:t>2</a:t>
            </a:r>
            <a:r>
              <a:rPr kumimoji="1" lang="ja-JP" altLang="en-US"/>
              <a:t>次元横に並んだデータの場合、全部のデータを縦にした後に横にくっつけるため、変数ごとに数列ができることになる。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13-2</a:t>
            </a:r>
            <a:r>
              <a:rPr kumimoji="1" lang="ja-JP" altLang="en-US"/>
              <a:t>、プロットのサイズ</a:t>
            </a:r>
            <a:endParaRPr kumimoji="1" lang="en-US" altLang="ja-JP" dirty="0"/>
          </a:p>
          <a:p>
            <a:r>
              <a:rPr kumimoji="1" lang="en-US" altLang="ja-JP" dirty="0" err="1"/>
              <a:t>figsize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width,height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r>
              <a:rPr kumimoji="1" lang="ja-JP" altLang="en-US"/>
              <a:t>プロットのレイヤー設定</a:t>
            </a:r>
            <a:endParaRPr kumimoji="1" lang="en-US" altLang="ja-JP" dirty="0"/>
          </a:p>
          <a:p>
            <a:r>
              <a:rPr kumimoji="1" lang="en-US" altLang="ja-JP" dirty="0" err="1"/>
              <a:t>zorder</a:t>
            </a:r>
            <a:r>
              <a:rPr kumimoji="1" lang="en-US" altLang="ja-JP" dirty="0"/>
              <a:t>(</a:t>
            </a:r>
            <a:r>
              <a:rPr kumimoji="1" lang="ja-JP" altLang="en-US"/>
              <a:t>実数</a:t>
            </a:r>
            <a:r>
              <a:rPr kumimoji="1" lang="en-US" altLang="ja-JP" dirty="0"/>
              <a:t>)</a:t>
            </a: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00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BE2D8-011D-AFAB-44C8-E3FBD710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入力データを予測値として返す</a:t>
            </a:r>
            <a:br>
              <a:rPr kumimoji="1" lang="en-US" altLang="ja-JP" dirty="0"/>
            </a:br>
            <a:r>
              <a:rPr kumimoji="1" lang="ja-JP" altLang="en-US"/>
              <a:t>シングルステップモデル</a:t>
            </a:r>
          </a:p>
        </p:txBody>
      </p:sp>
      <p:pic>
        <p:nvPicPr>
          <p:cNvPr id="5" name="コンテンツ プレースホルダー 4" descr="グラフ, 散布図&#10;&#10;自動的に生成された説明">
            <a:extLst>
              <a:ext uri="{FF2B5EF4-FFF2-40B4-BE49-F238E27FC236}">
                <a16:creationId xmlns:a16="http://schemas.microsoft.com/office/drawing/2014/main" id="{4F138304-929E-BE0C-868B-A2952EFA4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284" y="2018990"/>
            <a:ext cx="7029916" cy="468661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5D049E-C90D-F538-A44F-FF1135D0BEE2}"/>
              </a:ext>
            </a:extLst>
          </p:cNvPr>
          <p:cNvSpPr txBox="1"/>
          <p:nvPr/>
        </p:nvSpPr>
        <p:spPr>
          <a:xfrm>
            <a:off x="7414953" y="1180407"/>
            <a:ext cx="197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return inputs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AEC536-DEC4-5BE9-A154-6BFAB0ECBC53}"/>
              </a:ext>
            </a:extLst>
          </p:cNvPr>
          <p:cNvSpPr txBox="1"/>
          <p:nvPr/>
        </p:nvSpPr>
        <p:spPr>
          <a:xfrm>
            <a:off x="5163415" y="1805139"/>
            <a:ext cx="450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tensorflow</a:t>
            </a:r>
            <a:r>
              <a:rPr kumimoji="1" lang="ja-JP" altLang="en-US"/>
              <a:t>から</a:t>
            </a:r>
            <a:r>
              <a:rPr kumimoji="1" lang="en-US" altLang="ja-JP" dirty="0"/>
              <a:t>MSE</a:t>
            </a:r>
            <a:r>
              <a:rPr kumimoji="1" lang="ja-JP" altLang="en-US"/>
              <a:t>、</a:t>
            </a:r>
            <a:r>
              <a:rPr kumimoji="1" lang="en-US" altLang="ja-JP" dirty="0"/>
              <a:t>MAE</a:t>
            </a:r>
            <a:r>
              <a:rPr kumimoji="1" lang="ja-JP" altLang="en-US"/>
              <a:t>を</a:t>
            </a:r>
            <a:r>
              <a:rPr kumimoji="1" lang="en-US" altLang="ja-JP" dirty="0"/>
              <a:t>import</a:t>
            </a:r>
            <a:r>
              <a:rPr kumimoji="1" lang="ja-JP" altLang="en-US"/>
              <a:t>、</a:t>
            </a:r>
            <a:r>
              <a:rPr kumimoji="1" lang="en-US" altLang="ja-JP" dirty="0"/>
              <a:t>compile</a:t>
            </a:r>
            <a:r>
              <a:rPr kumimoji="1" lang="ja-JP" altLang="en-US"/>
              <a:t>して求める</a:t>
            </a:r>
          </a:p>
        </p:txBody>
      </p:sp>
    </p:spTree>
    <p:extLst>
      <p:ext uri="{BB962C8B-B14F-4D97-AF65-F5344CB8AC3E}">
        <p14:creationId xmlns:p14="http://schemas.microsoft.com/office/powerpoint/2010/main" val="264071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E4021-0B5C-4526-8284-366FB79B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最後の既知の値を用いるマルチステップモデル</a:t>
            </a:r>
          </a:p>
        </p:txBody>
      </p:sp>
      <p:pic>
        <p:nvPicPr>
          <p:cNvPr id="5" name="コンテンツ プレースホルダー 4" descr="グラフ&#10;&#10;自動的に生成された説明">
            <a:extLst>
              <a:ext uri="{FF2B5EF4-FFF2-40B4-BE49-F238E27FC236}">
                <a16:creationId xmlns:a16="http://schemas.microsoft.com/office/drawing/2014/main" id="{E0931AB6-B495-FE53-379B-351A38638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624" y="1890510"/>
            <a:ext cx="7451236" cy="496749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606636-C38B-1FBE-0CA9-5CC0F0553841}"/>
              </a:ext>
            </a:extLst>
          </p:cNvPr>
          <p:cNvSpPr txBox="1"/>
          <p:nvPr/>
        </p:nvSpPr>
        <p:spPr>
          <a:xfrm>
            <a:off x="1233054" y="275341"/>
            <a:ext cx="352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imput,label,shift</a:t>
            </a:r>
            <a:r>
              <a:rPr kumimoji="1" lang="ja-JP" altLang="en-US"/>
              <a:t>のどれも</a:t>
            </a:r>
            <a:r>
              <a:rPr kumimoji="1" lang="en-US" altLang="ja-JP" dirty="0"/>
              <a:t>24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4D960C-D278-0338-9575-389A73F87113}"/>
              </a:ext>
            </a:extLst>
          </p:cNvPr>
          <p:cNvSpPr txBox="1"/>
          <p:nvPr/>
        </p:nvSpPr>
        <p:spPr>
          <a:xfrm>
            <a:off x="5885410" y="859678"/>
            <a:ext cx="380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return </a:t>
            </a:r>
            <a:r>
              <a:rPr kumimoji="1" lang="en-US" altLang="ja-JP" dirty="0" err="1"/>
              <a:t>tf.tile</a:t>
            </a:r>
            <a:r>
              <a:rPr kumimoji="1" lang="en-US" altLang="ja-JP" dirty="0"/>
              <a:t>(inputs[:, -1,:], [1,24,1])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7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450302-BEAB-1947-844E-6BA1592E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入力シーケンスを繰り返す場合</a:t>
            </a:r>
          </a:p>
        </p:txBody>
      </p:sp>
      <p:pic>
        <p:nvPicPr>
          <p:cNvPr id="5" name="コンテンツ プレースホルダー 4" descr="グラフ, 折れ線グラフ&#10;&#10;自動的に生成された説明">
            <a:extLst>
              <a:ext uri="{FF2B5EF4-FFF2-40B4-BE49-F238E27FC236}">
                <a16:creationId xmlns:a16="http://schemas.microsoft.com/office/drawing/2014/main" id="{60EF98F3-DE85-C42B-8D0A-D964D4F68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127" y="1890510"/>
            <a:ext cx="7268229" cy="484548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5CCF4C-BD8F-FABC-91B0-8F3AE6ADFA68}"/>
              </a:ext>
            </a:extLst>
          </p:cNvPr>
          <p:cNvSpPr txBox="1"/>
          <p:nvPr/>
        </p:nvSpPr>
        <p:spPr>
          <a:xfrm>
            <a:off x="5054139" y="399011"/>
            <a:ext cx="425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return inputs[:, :, </a:t>
            </a:r>
            <a:r>
              <a:rPr kumimoji="1" lang="en-US" altLang="ja-JP" dirty="0" err="1"/>
              <a:t>self,label_index</a:t>
            </a:r>
            <a:r>
              <a:rPr kumimoji="1" lang="en-US" altLang="ja-JP" dirty="0"/>
              <a:t>]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69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9A088-C383-34B8-66DF-AE587A91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多出力のベースラインモデル</a:t>
            </a:r>
          </a:p>
        </p:txBody>
      </p:sp>
      <p:pic>
        <p:nvPicPr>
          <p:cNvPr id="5" name="コンテンツ プレースホルダー 4" descr="グラフ, 散布図&#10;&#10;自動的に生成された説明">
            <a:extLst>
              <a:ext uri="{FF2B5EF4-FFF2-40B4-BE49-F238E27FC236}">
                <a16:creationId xmlns:a16="http://schemas.microsoft.com/office/drawing/2014/main" id="{C0F84547-B200-57E5-4C46-E98CD96FF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766" y="1890510"/>
            <a:ext cx="7020951" cy="4680634"/>
          </a:xfrm>
        </p:spPr>
      </p:pic>
    </p:spTree>
    <p:extLst>
      <p:ext uri="{BB962C8B-B14F-4D97-AF65-F5344CB8AC3E}">
        <p14:creationId xmlns:p14="http://schemas.microsoft.com/office/powerpoint/2010/main" val="248679020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530</Words>
  <Application>Microsoft Macintosh PowerPoint</Application>
  <PresentationFormat>ワイド画面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SwellVTI</vt:lpstr>
      <vt:lpstr>Time series forecasting in Python CH13</vt:lpstr>
      <vt:lpstr>データウィンドウ処理</vt:lpstr>
      <vt:lpstr>DataWindowクラスの実装</vt:lpstr>
      <vt:lpstr>13-1</vt:lpstr>
      <vt:lpstr>コードの特徴・変数解説</vt:lpstr>
      <vt:lpstr>入力データを予測値として返す シングルステップモデル</vt:lpstr>
      <vt:lpstr>最後の既知の値を用いるマルチステップモデル</vt:lpstr>
      <vt:lpstr>入力シーケンスを繰り返す場合</vt:lpstr>
      <vt:lpstr>多出力のベースラインモデル</vt:lpstr>
      <vt:lpstr>先述の工夫から、データとインデックスのみで評価、可視化できる</vt:lpstr>
      <vt:lpstr>次のステップ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in Python CH13</dc:title>
  <dc:creator>角野和治</dc:creator>
  <cp:lastModifiedBy>角野和治</cp:lastModifiedBy>
  <cp:revision>2</cp:revision>
  <dcterms:created xsi:type="dcterms:W3CDTF">2024-05-31T04:34:32Z</dcterms:created>
  <dcterms:modified xsi:type="dcterms:W3CDTF">2024-06-11T13:54:35Z</dcterms:modified>
</cp:coreProperties>
</file>