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67" r:id="rId9"/>
    <p:sldId id="259" r:id="rId10"/>
    <p:sldId id="260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9"/>
    <p:restoredTop sz="94648"/>
  </p:normalViewPr>
  <p:slideViewPr>
    <p:cSldViewPr snapToGrid="0">
      <p:cViewPr>
        <p:scale>
          <a:sx n="101" d="100"/>
          <a:sy n="101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6DD9A-BD44-02D1-B270-281E77BE0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28EADF-5EDA-45D3-7F2B-0D56989E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0F547-6725-361E-D140-11334EB7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DAD3A2-A45D-D18F-F570-AB1E9E42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8E625F-5DC5-6B94-0EE1-C0EF2F0C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62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6B268-8646-C412-0FF0-4470714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08ED87-0B5F-259E-16B9-1977B809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E520F-FF55-C6FE-C128-1A87C598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DF063-0362-4476-6C35-B9BFD3A1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8D1C60-72ED-D2B7-86CA-3EACE88E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12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3E922C-884B-4AD8-7AB5-A72EC31F2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8CD1D2-E667-9A70-D2A7-08928CB0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1AB495-8A85-0FBF-CAC8-FFC9F9E0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17E822-F063-E052-C72B-E0943937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C6FA41-A37B-65F1-C479-6E56FE65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1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B5744-5EDF-143A-FD95-99F73EA0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3E12A-2268-615C-6448-9D9CE4EF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5CF4A-78E6-BAFD-7F94-4EBF20AD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135EB5-119C-D461-E6D4-454C099D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90126-6B6D-2F7F-0523-31224D1B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1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BFBB1-A1AA-FE4A-4F93-843F858E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27B227-60DB-24F6-49A2-0A2EB934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A0CF1-35B4-71BE-0F7C-675791AD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F1E3A5-C7E5-54BE-54BD-DDB61205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6BC44-02BD-320E-40AE-142803A0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4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57E3F-91C2-1FAA-B884-3B3B34B0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838780-5FDD-555D-E8A3-6962E2BEE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9719A8-96EB-4BF9-76F9-381FE23E8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F6F777-26CB-15B3-D6EA-24A601D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CE768-DADD-5AF8-15B6-C35ED146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36684B-D472-58BC-D906-54B42BFA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67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ACD76-6946-57B0-8E6C-D85852D6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2B0F2A-E2DE-FCF8-AEC3-51CF21146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99B4E9-C227-52E4-2B92-DCCA45669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2511DD-91E9-53EB-C5E3-D348C8058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560BBE-AEC5-F928-B5B7-BC6E8A978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9A4C77-19B2-F26A-5769-73BA1FCA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308734-044E-A608-96FF-69D4AF8B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459C28-E336-5EC2-A760-F2F696E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42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FB6F4-D9A0-5093-3F1C-06631472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A95B80-52D3-94EC-C178-CA6F76A5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46C302-F84F-11AA-4048-4759FAFC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F74A81-3F25-4DC4-1516-D21E97D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98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97CCA8-071C-F287-F4FB-E6245B3B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D79D6F-9580-08FF-0082-E33217D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FB331D-C022-7ACC-E261-4FA080D1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0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C20B1-D4EA-D8FA-B9B5-3C8C40F7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3A1D25-7C41-F3B0-536A-A14B5426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2F9EBD-12CF-8A0E-4582-A5136AC7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DD4DE-DC3C-E518-95ED-24DD1892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5A8E83-4CB3-4697-ABE0-D924881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D767FE-4C23-F318-197A-6B25A6BE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91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8180A-155E-55D5-65A4-350CF016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79CB9E-5EDD-5335-00FD-A3A0D6E60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4E15FE-AB62-B4E7-1B9E-AA6A70E81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1549D0-37B0-D7F7-D921-43026705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B57A59-38DF-6DF8-F1CC-AF51AC1A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70AF48-1BC7-8928-9C54-C9FB4BC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24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25961A-89B1-12B4-4437-982DD1D5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293C6F-1320-E0B8-EF06-C2CC5F42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17AE0-80DB-A067-DE85-1551E1AA5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FDF30-C1F4-9142-875E-49B251C31427}" type="datetimeFigureOut">
              <a:rPr kumimoji="1" lang="ja-JP" altLang="en-US" smtClean="0"/>
              <a:t>2024/7/29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9FDABE-8BA4-878C-2FFE-D2B8F3278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2B51B-92BE-A83A-213C-FA3079181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5EC55-E7FD-BB4E-8872-B9FF8D6DE3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75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25A60-2129-6440-8668-2E9320029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CH14 </a:t>
            </a:r>
            <a:r>
              <a:rPr kumimoji="1" lang="ja-JP" altLang="en-US"/>
              <a:t>解説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825544-0024-DF39-12A6-C1F4EB7B7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6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7675E-0A36-3210-49E6-4BA4479A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シングルステップの</a:t>
            </a:r>
            <a:r>
              <a:rPr kumimoji="1" lang="en-US" altLang="ja-JP" dirty="0"/>
              <a:t>MAE</a:t>
            </a:r>
            <a:endParaRPr kumimoji="1" lang="ja-JP" altLang="en-US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1F1D1FE0-E6EB-85E7-DE9B-5CFF2D592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016" y="1690688"/>
            <a:ext cx="5801784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7E10E3-20DD-E13C-01D0-6B20E0639D0B}"/>
              </a:ext>
            </a:extLst>
          </p:cNvPr>
          <p:cNvSpPr txBox="1"/>
          <p:nvPr/>
        </p:nvSpPr>
        <p:spPr>
          <a:xfrm>
            <a:off x="6124483" y="6042026"/>
            <a:ext cx="522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</a:t>
            </a:r>
            <a:r>
              <a:rPr kumimoji="1" lang="en-US" altLang="ja-JP" dirty="0"/>
              <a:t>14-7</a:t>
            </a:r>
            <a:r>
              <a:rPr kumimoji="1" lang="ja-JP" altLang="en-US"/>
              <a:t> すべてのシングルステップモデルの </a:t>
            </a:r>
            <a:r>
              <a:rPr kumimoji="1" lang="en-US" altLang="ja-JP" dirty="0"/>
              <a:t>MAE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578A94-265E-124A-0EDB-8B26A8029023}"/>
              </a:ext>
            </a:extLst>
          </p:cNvPr>
          <p:cNvSpPr txBox="1"/>
          <p:nvPr/>
        </p:nvSpPr>
        <p:spPr>
          <a:xfrm>
            <a:off x="838200" y="2467679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線形モデルの方がベースラインモデル</a:t>
            </a:r>
            <a:endParaRPr kumimoji="1" lang="en-US" altLang="ja-JP" dirty="0"/>
          </a:p>
          <a:p>
            <a:r>
              <a:rPr kumimoji="1" lang="ja-JP" altLang="en-US"/>
              <a:t>よりも性能がいい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一番性能がいいのは</a:t>
            </a:r>
            <a:r>
              <a:rPr kumimoji="1" lang="en-US" altLang="ja-JP" dirty="0"/>
              <a:t>DNN</a:t>
            </a:r>
            <a:r>
              <a:rPr kumimoji="1" lang="ja-JP" altLang="en-US"/>
              <a:t>モデル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67BE58-AFB6-4A7D-5831-A70AC45270D7}"/>
              </a:ext>
            </a:extLst>
          </p:cNvPr>
          <p:cNvSpPr txBox="1"/>
          <p:nvPr/>
        </p:nvSpPr>
        <p:spPr>
          <a:xfrm>
            <a:off x="838200" y="49784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ベースライン：最後の既知の値</a:t>
            </a:r>
          </a:p>
        </p:txBody>
      </p:sp>
    </p:spTree>
    <p:extLst>
      <p:ext uri="{BB962C8B-B14F-4D97-AF65-F5344CB8AC3E}">
        <p14:creationId xmlns:p14="http://schemas.microsoft.com/office/powerpoint/2010/main" val="309183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4E620-8DC3-78C4-9552-C65B572E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マルチステップモデルの</a:t>
            </a:r>
            <a:r>
              <a:rPr kumimoji="1" lang="en-US" altLang="ja-JP" dirty="0"/>
              <a:t>MAE</a:t>
            </a:r>
            <a:endParaRPr kumimoji="1" lang="ja-JP" altLang="en-US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0A373F98-E9B2-A214-5935-B5E8A8983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6208" y="1927225"/>
            <a:ext cx="5801784" cy="4351338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281A24-2D83-EE76-FC84-F1EC3E8400BF}"/>
              </a:ext>
            </a:extLst>
          </p:cNvPr>
          <p:cNvSpPr txBox="1"/>
          <p:nvPr/>
        </p:nvSpPr>
        <p:spPr>
          <a:xfrm>
            <a:off x="6096000" y="6123543"/>
            <a:ext cx="49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</a:t>
            </a:r>
            <a:r>
              <a:rPr kumimoji="1" lang="en-US" altLang="ja-JP" dirty="0"/>
              <a:t>14-8</a:t>
            </a:r>
            <a:r>
              <a:rPr kumimoji="1" lang="ja-JP" altLang="en-US"/>
              <a:t> すべてのマルチステップモデルの </a:t>
            </a:r>
            <a:r>
              <a:rPr kumimoji="1" lang="en-US" altLang="ja-JP" dirty="0"/>
              <a:t>MAE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E498B0-1DB0-7F79-6647-262D0BBB9B9D}"/>
              </a:ext>
            </a:extLst>
          </p:cNvPr>
          <p:cNvSpPr txBox="1"/>
          <p:nvPr/>
        </p:nvSpPr>
        <p:spPr>
          <a:xfrm>
            <a:off x="711200" y="2450217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線形モデルの方がベースラインモデル</a:t>
            </a:r>
            <a:endParaRPr kumimoji="1" lang="en-US" altLang="ja-JP" dirty="0"/>
          </a:p>
          <a:p>
            <a:r>
              <a:rPr kumimoji="1" lang="ja-JP" altLang="en-US"/>
              <a:t>よりも性能がいい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一番性能がいいのは</a:t>
            </a:r>
            <a:r>
              <a:rPr kumimoji="1" lang="en-US" altLang="ja-JP" dirty="0"/>
              <a:t>DNN</a:t>
            </a:r>
            <a:r>
              <a:rPr kumimoji="1" lang="ja-JP" altLang="en-US"/>
              <a:t>モデル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2C52DB3-11A0-D81C-3589-57305FF829DA}"/>
              </a:ext>
            </a:extLst>
          </p:cNvPr>
          <p:cNvSpPr txBox="1"/>
          <p:nvPr/>
        </p:nvSpPr>
        <p:spPr>
          <a:xfrm>
            <a:off x="711200" y="4533900"/>
            <a:ext cx="3746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ベースライン：</a:t>
            </a:r>
            <a:endParaRPr kumimoji="1" lang="en-US" altLang="ja-JP" dirty="0"/>
          </a:p>
          <a:p>
            <a:r>
              <a:rPr lang="en-US" altLang="ja-JP" dirty="0"/>
              <a:t>1.</a:t>
            </a:r>
            <a:r>
              <a:rPr kumimoji="1" lang="ja-JP" altLang="en-US"/>
              <a:t>最後の既知の値を繰り返す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/>
              <a:t>最後</a:t>
            </a:r>
            <a:r>
              <a:rPr kumimoji="1" lang="en-US" altLang="ja-JP" dirty="0"/>
              <a:t>24</a:t>
            </a:r>
            <a:r>
              <a:rPr kumimoji="1" lang="ja-JP" altLang="en-US"/>
              <a:t>この既知の値を繰り返す</a:t>
            </a:r>
          </a:p>
        </p:txBody>
      </p:sp>
    </p:spTree>
    <p:extLst>
      <p:ext uri="{BB962C8B-B14F-4D97-AF65-F5344CB8AC3E}">
        <p14:creationId xmlns:p14="http://schemas.microsoft.com/office/powerpoint/2010/main" val="311169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80D0B-7801-6F71-848A-822C8310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多出力モデルの</a:t>
            </a:r>
            <a:r>
              <a:rPr kumimoji="1" lang="en-US" altLang="ja-JP" dirty="0"/>
              <a:t>MAE</a:t>
            </a:r>
            <a:endParaRPr kumimoji="1" lang="ja-JP" altLang="en-US"/>
          </a:p>
        </p:txBody>
      </p:sp>
      <p:pic>
        <p:nvPicPr>
          <p:cNvPr id="5" name="コンテンツ プレースホルダー 4" descr="ダイアグラム&#10;&#10;自動的に生成された説明">
            <a:extLst>
              <a:ext uri="{FF2B5EF4-FFF2-40B4-BE49-F238E27FC236}">
                <a16:creationId xmlns:a16="http://schemas.microsoft.com/office/drawing/2014/main" id="{F4CEDB5D-E921-C1C7-B692-F34E1FD93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016" y="1690688"/>
            <a:ext cx="5801784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07909-5186-9D80-6F0F-6299C8139E70}"/>
              </a:ext>
            </a:extLst>
          </p:cNvPr>
          <p:cNvSpPr txBox="1"/>
          <p:nvPr/>
        </p:nvSpPr>
        <p:spPr>
          <a:xfrm>
            <a:off x="6124483" y="6042026"/>
            <a:ext cx="510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</a:t>
            </a:r>
            <a:r>
              <a:rPr kumimoji="1" lang="en-US" altLang="ja-JP" dirty="0"/>
              <a:t>14-</a:t>
            </a:r>
            <a:r>
              <a:rPr kumimoji="1" lang="ja-JP" altLang="en-US"/>
              <a:t>９ すべての多出力ステップモデルの </a:t>
            </a:r>
            <a:r>
              <a:rPr kumimoji="1" lang="en-US" altLang="ja-JP" dirty="0"/>
              <a:t>MAE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EF32C7-1BF4-1705-03D5-B61600FBC633}"/>
              </a:ext>
            </a:extLst>
          </p:cNvPr>
          <p:cNvSpPr txBox="1"/>
          <p:nvPr/>
        </p:nvSpPr>
        <p:spPr>
          <a:xfrm>
            <a:off x="838200" y="2413000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線形モデルの方がベースラインモデル</a:t>
            </a:r>
            <a:endParaRPr kumimoji="1" lang="en-US" altLang="ja-JP" dirty="0"/>
          </a:p>
          <a:p>
            <a:r>
              <a:rPr kumimoji="1" lang="ja-JP" altLang="en-US"/>
              <a:t>よりも性能がいい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一番性能がいいのは</a:t>
            </a:r>
            <a:r>
              <a:rPr kumimoji="1" lang="en-US" altLang="ja-JP" dirty="0"/>
              <a:t>DNN</a:t>
            </a:r>
            <a:r>
              <a:rPr kumimoji="1" lang="ja-JP" altLang="en-US"/>
              <a:t>モデル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0775A0-BEE9-D5AC-92D4-2C0CB0F9769B}"/>
              </a:ext>
            </a:extLst>
          </p:cNvPr>
          <p:cNvSpPr txBox="1"/>
          <p:nvPr/>
        </p:nvSpPr>
        <p:spPr>
          <a:xfrm>
            <a:off x="838200" y="49784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ベースライン：最後の既知の値</a:t>
            </a:r>
          </a:p>
        </p:txBody>
      </p:sp>
    </p:spTree>
    <p:extLst>
      <p:ext uri="{BB962C8B-B14F-4D97-AF65-F5344CB8AC3E}">
        <p14:creationId xmlns:p14="http://schemas.microsoft.com/office/powerpoint/2010/main" val="292049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4B089-DDD7-2E35-D357-77D6F155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次のステップ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BBBAE4-7FF2-3F1E-94DC-664FAADE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DNN</a:t>
            </a:r>
            <a:r>
              <a:rPr kumimoji="1" lang="ja-JP" altLang="en-US"/>
              <a:t>はどのケースでも他を上回った</a:t>
            </a:r>
            <a:endParaRPr kumimoji="1" lang="en-US" altLang="ja-JP" dirty="0"/>
          </a:p>
          <a:p>
            <a:r>
              <a:rPr lang="en-US" altLang="ja-JP" dirty="0"/>
              <a:t>DNN</a:t>
            </a:r>
            <a:r>
              <a:rPr lang="ja-JP" altLang="en-US"/>
              <a:t>は特徴量と目的変数の非線形関係をマッピングできる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次章では</a:t>
            </a:r>
            <a:r>
              <a:rPr lang="en-US" altLang="ja-JP" dirty="0"/>
              <a:t>…</a:t>
            </a:r>
          </a:p>
          <a:p>
            <a:r>
              <a:rPr kumimoji="1" lang="ja-JP" altLang="en-US"/>
              <a:t>長短期記憶（</a:t>
            </a:r>
            <a:r>
              <a:rPr kumimoji="1" lang="en-US" altLang="ja-JP" dirty="0"/>
              <a:t>LSTM</a:t>
            </a:r>
            <a:r>
              <a:rPr kumimoji="1" lang="ja-JP" altLang="en-US"/>
              <a:t>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時間的に等間隔に配置された一連のデータ点の処理に有効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1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FD8DD-BC65-7598-6765-A8CA86F0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2775E7-4A09-4986-9114-6C309784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線形モデルとディープニューラルネットワーク</a:t>
            </a:r>
            <a:endParaRPr kumimoji="1" lang="en-US" altLang="ja-JP" dirty="0"/>
          </a:p>
          <a:p>
            <a:r>
              <a:rPr kumimoji="1" lang="ja-JP" altLang="en-US"/>
              <a:t>線形モデルの実装</a:t>
            </a:r>
            <a:endParaRPr kumimoji="1" lang="en-US" altLang="ja-JP" dirty="0"/>
          </a:p>
          <a:p>
            <a:r>
              <a:rPr kumimoji="1" lang="ja-JP" altLang="en-US"/>
              <a:t>定義される</a:t>
            </a:r>
            <a:r>
              <a:rPr kumimoji="1" lang="en-US" altLang="ja-JP" dirty="0" err="1"/>
              <a:t>compile_and_fit</a:t>
            </a:r>
            <a:r>
              <a:rPr kumimoji="1" lang="ja-JP" altLang="en-US"/>
              <a:t>関数</a:t>
            </a:r>
            <a:endParaRPr kumimoji="1" lang="en-US" altLang="ja-JP" dirty="0"/>
          </a:p>
          <a:p>
            <a:r>
              <a:rPr kumimoji="1" lang="ja-JP" altLang="en-US"/>
              <a:t>線形モデルの構築</a:t>
            </a:r>
            <a:endParaRPr lang="en-US" altLang="ja-JP" dirty="0"/>
          </a:p>
          <a:p>
            <a:r>
              <a:rPr kumimoji="1" lang="en-US" altLang="ja-JP" dirty="0"/>
              <a:t>DNN</a:t>
            </a:r>
            <a:r>
              <a:rPr kumimoji="1" lang="ja-JP" altLang="en-US"/>
              <a:t>の実装</a:t>
            </a:r>
            <a:endParaRPr kumimoji="1" lang="en-US" altLang="ja-JP" dirty="0"/>
          </a:p>
          <a:p>
            <a:r>
              <a:rPr lang="en-US" altLang="ja-JP" dirty="0"/>
              <a:t>DNN</a:t>
            </a:r>
            <a:r>
              <a:rPr lang="ja-JP" altLang="en-US"/>
              <a:t>の構築</a:t>
            </a:r>
            <a:endParaRPr kumimoji="1" lang="en-US" altLang="ja-JP" dirty="0"/>
          </a:p>
          <a:p>
            <a:r>
              <a:rPr lang="en-US" altLang="ja-JP" dirty="0"/>
              <a:t>MAE</a:t>
            </a:r>
            <a:r>
              <a:rPr lang="ja-JP" altLang="en-US"/>
              <a:t>の評価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30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49AD4-164C-32E5-B700-36F53F62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線形モデルとディープニューラルネットワーク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5AAAF2-4986-5C3B-56D2-272AC98A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・隠れ層がない特殊なニューラルネットワーク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→目的変数の予測値を出力するために各入力変数の重みを計算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ディープニューラルネットワーク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・隠れ層がある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→特徴量と目的関数の非線形関係をモデル化し、予測性能向上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1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71FCC-F048-6ED3-CFE1-7261F771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5610A6-5190-B0C4-28C9-A1A9D3A1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図</a:t>
            </a:r>
            <a:r>
              <a:rPr kumimoji="1" lang="en-US" altLang="ja-JP" dirty="0"/>
              <a:t>14-1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traffic_volume</a:t>
            </a:r>
            <a:r>
              <a:rPr kumimoji="1" lang="en-US" altLang="ja-JP" dirty="0"/>
              <a:t>(t+1)</a:t>
            </a:r>
          </a:p>
          <a:p>
            <a:pPr marL="0" indent="0">
              <a:buNone/>
            </a:pPr>
            <a:r>
              <a:rPr kumimoji="1" lang="ja-JP" altLang="en-US"/>
              <a:t>＝</a:t>
            </a:r>
            <a:r>
              <a:rPr kumimoji="1" lang="en-US" altLang="ja-JP" dirty="0"/>
              <a:t>w1*x1(t) + w2*x2(t) + w3*x3(t) + w4*x4(t) + w5*x5(t)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(x1 = </a:t>
            </a:r>
            <a:r>
              <a:rPr kumimoji="1" lang="en-US" altLang="ja-JP" dirty="0" err="1"/>
              <a:t>clouds_all</a:t>
            </a:r>
            <a:r>
              <a:rPr kumimoji="1" lang="en-US" altLang="ja-JP" dirty="0"/>
              <a:t>, x2 = temp, x3 = </a:t>
            </a:r>
            <a:r>
              <a:rPr kumimoji="1" lang="en-US" altLang="ja-JP" dirty="0" err="1"/>
              <a:t>day_sin</a:t>
            </a:r>
            <a:r>
              <a:rPr kumimoji="1" lang="en-US" altLang="ja-JP" dirty="0"/>
              <a:t>, x4 = </a:t>
            </a:r>
            <a:r>
              <a:rPr kumimoji="1" lang="en-US" altLang="ja-JP" dirty="0" err="1"/>
              <a:t>day_cos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/>
              <a:t>→要するに単純な多変量線形回帰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次の時間の予測値と、実測値の平均二乗誤差</a:t>
            </a:r>
            <a:r>
              <a:rPr lang="en-US" altLang="ja-JP" dirty="0"/>
              <a:t>(MSE)</a:t>
            </a:r>
            <a:r>
              <a:rPr lang="ja-JP" altLang="en-US"/>
              <a:t>の最小化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899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56113-86DA-AA36-9AC6-23698A9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定義される</a:t>
            </a:r>
            <a:r>
              <a:rPr kumimoji="1" lang="en-US" altLang="ja-JP" dirty="0" err="1"/>
              <a:t>compile_and_fit</a:t>
            </a:r>
            <a:r>
              <a:rPr kumimoji="1" lang="ja-JP" altLang="en-US"/>
              <a:t>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D11E4-FC2E-D9F1-A725-4C887868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ja-JP" altLang="en-US"/>
              <a:t>ベースラインモデルと異なり、訓練が必要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/>
              <a:t>compile_and_fit</a:t>
            </a:r>
            <a:r>
              <a:rPr lang="ja-JP" altLang="en-US"/>
              <a:t>関数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…</a:t>
            </a:r>
            <a:r>
              <a:rPr lang="ja-JP" altLang="en-US"/>
              <a:t>訓練するモデルを設定、モデルをデータに適合させる関数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変数</a:t>
            </a:r>
            <a:r>
              <a:rPr lang="ja-JP" altLang="en-US">
                <a:sym typeface="Wingdings" pitchFamily="2" charset="2"/>
              </a:rPr>
              <a:t>：</a:t>
            </a:r>
            <a:r>
              <a:rPr lang="en-US" altLang="ja-JP" dirty="0">
                <a:sym typeface="Wingdings" pitchFamily="2" charset="2"/>
              </a:rPr>
              <a:t>model</a:t>
            </a:r>
            <a:r>
              <a:rPr kumimoji="1" lang="ja-JP" altLang="en-US">
                <a:sym typeface="Wingdings" pitchFamily="2" charset="2"/>
              </a:rPr>
              <a:t>、</a:t>
            </a:r>
            <a:r>
              <a:rPr kumimoji="1" lang="en-US" altLang="ja-JP" dirty="0">
                <a:sym typeface="Wingdings" pitchFamily="2" charset="2"/>
              </a:rPr>
              <a:t>window</a:t>
            </a:r>
            <a:r>
              <a:rPr kumimoji="1" lang="ja-JP" altLang="en-US">
                <a:sym typeface="Wingdings" pitchFamily="2" charset="2"/>
              </a:rPr>
              <a:t>、</a:t>
            </a:r>
            <a:r>
              <a:rPr kumimoji="1" lang="en-US" altLang="ja-JP" dirty="0">
                <a:sym typeface="Wingdings" pitchFamily="2" charset="2"/>
              </a:rPr>
              <a:t>patience</a:t>
            </a:r>
            <a:r>
              <a:rPr kumimoji="1" lang="ja-JP" altLang="en-US">
                <a:sym typeface="Wingdings" pitchFamily="2" charset="2"/>
              </a:rPr>
              <a:t>、</a:t>
            </a:r>
            <a:r>
              <a:rPr kumimoji="1" lang="en-US" altLang="ja-JP" dirty="0" err="1">
                <a:sym typeface="Wingdings" pitchFamily="2" charset="2"/>
              </a:rPr>
              <a:t>max_epochs</a:t>
            </a:r>
            <a:endParaRPr kumimoji="1" lang="en-US" altLang="ja-JP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ja-JP" dirty="0">
                <a:sym typeface="Wingdings" pitchFamily="2" charset="2"/>
              </a:rPr>
              <a:t>model…</a:t>
            </a:r>
            <a:r>
              <a:rPr kumimoji="1" lang="ja-JP" altLang="en-US">
                <a:sym typeface="Wingdings" pitchFamily="2" charset="2"/>
              </a:rPr>
              <a:t>モデル。</a:t>
            </a:r>
            <a:r>
              <a:rPr kumimoji="1" lang="en-US" altLang="ja-JP" dirty="0" err="1">
                <a:sym typeface="Wingdings" pitchFamily="2" charset="2"/>
              </a:rPr>
              <a:t>linear</a:t>
            </a:r>
            <a:r>
              <a:rPr lang="en-US" altLang="ja-JP" dirty="0" err="1">
                <a:sym typeface="Wingdings" pitchFamily="2" charset="2"/>
              </a:rPr>
              <a:t>,dense</a:t>
            </a:r>
            <a:r>
              <a:rPr lang="ja-JP" altLang="en-US">
                <a:sym typeface="Wingdings" pitchFamily="2" charset="2"/>
              </a:rPr>
              <a:t>等を後に定義</a:t>
            </a:r>
            <a:endParaRPr lang="en-US" altLang="ja-JP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ja-JP" dirty="0">
                <a:sym typeface="Wingdings" pitchFamily="2" charset="2"/>
              </a:rPr>
              <a:t>window…</a:t>
            </a:r>
            <a:r>
              <a:rPr kumimoji="1" lang="ja-JP" altLang="en-US">
                <a:sym typeface="Wingdings" pitchFamily="2" charset="2"/>
              </a:rPr>
              <a:t>データウィンドウ。</a:t>
            </a:r>
            <a:r>
              <a:rPr kumimoji="1" lang="en-US" altLang="ja-JP" dirty="0" err="1">
                <a:sym typeface="Wingdings" pitchFamily="2" charset="2"/>
              </a:rPr>
              <a:t>single_step_window,multi_window</a:t>
            </a:r>
            <a:r>
              <a:rPr lang="ja-JP" altLang="en-US">
                <a:sym typeface="Wingdings" pitchFamily="2" charset="2"/>
              </a:rPr>
              <a:t>等）</a:t>
            </a:r>
            <a:endParaRPr kumimoji="1" lang="en-US" altLang="ja-JP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ja-JP" dirty="0"/>
              <a:t>patience…</a:t>
            </a:r>
            <a:r>
              <a:rPr kumimoji="1" lang="ja-JP" altLang="en-US"/>
              <a:t>検証データの損失値</a:t>
            </a:r>
            <a:r>
              <a:rPr kumimoji="1" lang="en-US" altLang="ja-JP" dirty="0"/>
              <a:t>’</a:t>
            </a:r>
            <a:r>
              <a:rPr kumimoji="1" lang="en-US" altLang="ja-JP" dirty="0" err="1"/>
              <a:t>val_loss</a:t>
            </a:r>
            <a:r>
              <a:rPr kumimoji="1" lang="en-US" altLang="ja-JP" dirty="0"/>
              <a:t>’</a:t>
            </a:r>
            <a:r>
              <a:rPr kumimoji="1" lang="ja-JP" altLang="en-US"/>
              <a:t>が（</a:t>
            </a:r>
            <a:r>
              <a:rPr lang="ja-JP" altLang="en-US"/>
              <a:t>この数字）エポック以内に改善しなかった場合、早期終了する（デフォは</a:t>
            </a:r>
            <a:r>
              <a:rPr lang="en-US" altLang="ja-JP" dirty="0"/>
              <a:t>3</a:t>
            </a:r>
            <a:r>
              <a:rPr lang="ja-JP" altLang="en-US"/>
              <a:t>）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max_epochs</a:t>
            </a:r>
            <a:r>
              <a:rPr kumimoji="1" lang="en-US" altLang="ja-JP" dirty="0"/>
              <a:t>…</a:t>
            </a:r>
            <a:r>
              <a:rPr kumimoji="1" lang="ja-JP" altLang="en-US"/>
              <a:t>エポック（全データの一回の学習）の最大数</a:t>
            </a:r>
          </a:p>
        </p:txBody>
      </p:sp>
    </p:spTree>
    <p:extLst>
      <p:ext uri="{BB962C8B-B14F-4D97-AF65-F5344CB8AC3E}">
        <p14:creationId xmlns:p14="http://schemas.microsoft.com/office/powerpoint/2010/main" val="259733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7303D-D028-90AB-F7E2-30E97A21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compile_and_fit</a:t>
            </a:r>
            <a:r>
              <a:rPr kumimoji="1" lang="ja-JP" altLang="en-US"/>
              <a:t>関数の評価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8943C7-1552-A08E-60B2-9D18EEDB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MSE</a:t>
            </a:r>
            <a:r>
              <a:rPr lang="ja-JP" altLang="en-US"/>
              <a:t>（平均二乗誤差）</a:t>
            </a:r>
            <a:r>
              <a:rPr lang="en-US" altLang="ja-JP" dirty="0"/>
              <a:t>…</a:t>
            </a:r>
            <a:r>
              <a:rPr lang="ja-JP" altLang="en-US"/>
              <a:t>検証データの損失関数。この数字が下がらなかった場合、学習の早期終了につながる。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MAE</a:t>
            </a:r>
            <a:r>
              <a:rPr kumimoji="1" lang="ja-JP" altLang="en-US"/>
              <a:t>（平均絶対誤差）</a:t>
            </a:r>
            <a:r>
              <a:rPr kumimoji="1" lang="en-US" altLang="ja-JP" dirty="0"/>
              <a:t>…</a:t>
            </a:r>
            <a:r>
              <a:rPr kumimoji="1" lang="ja-JP" altLang="en-US"/>
              <a:t>モデルの性能を別の観点から評価する補助的な指標。各エポックの終了時に計算され、記録される。</a:t>
            </a:r>
            <a:endParaRPr kumimoji="1" lang="en-US" altLang="ja-JP" dirty="0"/>
          </a:p>
        </p:txBody>
      </p:sp>
      <p:pic>
        <p:nvPicPr>
          <p:cNvPr id="9" name="図 8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B3021FA9-0082-7404-CAA8-E232465E1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268730"/>
            <a:ext cx="6210300" cy="55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8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7AB25-8622-BA93-EBC2-BD89D36A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線形モデルの構築</a:t>
            </a:r>
          </a:p>
        </p:txBody>
      </p:sp>
      <p:pic>
        <p:nvPicPr>
          <p:cNvPr id="5" name="コンテンツ プレースホルダー 4" descr="グラフ, 散布図&#10;&#10;自動的に生成された説明">
            <a:extLst>
              <a:ext uri="{FF2B5EF4-FFF2-40B4-BE49-F238E27FC236}">
                <a16:creationId xmlns:a16="http://schemas.microsoft.com/office/drawing/2014/main" id="{F8ADFBB1-C743-A672-0E72-C20E4AC0A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993" y="1690688"/>
            <a:ext cx="6527007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4D34F3-FE38-62BF-B77B-DE1693851B94}"/>
              </a:ext>
            </a:extLst>
          </p:cNvPr>
          <p:cNvSpPr txBox="1"/>
          <p:nvPr/>
        </p:nvSpPr>
        <p:spPr>
          <a:xfrm>
            <a:off x="1133856" y="2020824"/>
            <a:ext cx="50658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Keras</a:t>
            </a:r>
            <a:r>
              <a:rPr kumimoji="1" lang="ja-JP" altLang="en-US"/>
              <a:t>の</a:t>
            </a:r>
            <a:r>
              <a:rPr kumimoji="1" lang="en-US" altLang="ja-JP" dirty="0"/>
              <a:t>Sequential</a:t>
            </a:r>
            <a:r>
              <a:rPr kumimoji="1" lang="ja-JP" altLang="en-US"/>
              <a:t>モデル</a:t>
            </a:r>
            <a:endParaRPr kumimoji="1"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/>
              <a:t>様々な層を積み重ねることができる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線形モデル</a:t>
            </a:r>
            <a:endParaRPr kumimoji="1"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/>
              <a:t>層は一つのため、最も基本的な</a:t>
            </a:r>
            <a:r>
              <a:rPr lang="en-US" altLang="ja-JP" dirty="0"/>
              <a:t>Dense</a:t>
            </a:r>
            <a:r>
              <a:rPr lang="ja-JP" altLang="en-US"/>
              <a:t>層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シングルステップ</a:t>
            </a:r>
            <a:endParaRPr kumimoji="1" lang="en-US" altLang="ja-JP" dirty="0"/>
          </a:p>
          <a:p>
            <a:r>
              <a:rPr kumimoji="1" lang="en-US" altLang="ja-JP" dirty="0"/>
              <a:t>linear = Sequential([ Dense(units=1)])</a:t>
            </a:r>
          </a:p>
          <a:p>
            <a:r>
              <a:rPr lang="en-US" altLang="ja-JP" dirty="0" err="1"/>
              <a:t>compile_and_fit</a:t>
            </a:r>
            <a:r>
              <a:rPr lang="en-US" altLang="ja-JP" dirty="0"/>
              <a:t>(linear, </a:t>
            </a:r>
            <a:r>
              <a:rPr lang="en-US" altLang="ja-JP" dirty="0" err="1"/>
              <a:t>single_step_window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/>
              <a:t>かなり良い予測値を生成するよう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マルチステップ</a:t>
            </a:r>
            <a:endParaRPr lang="en-US" altLang="ja-JP" dirty="0"/>
          </a:p>
          <a:p>
            <a:r>
              <a:rPr lang="en-US" altLang="ja-JP" dirty="0"/>
              <a:t>Dense(1,kernel_initializer=</a:t>
            </a:r>
            <a:r>
              <a:rPr lang="en-US" altLang="ja-JP" dirty="0" err="1"/>
              <a:t>tf.initializers.zeros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compile_and_fit</a:t>
            </a:r>
            <a:r>
              <a:rPr lang="en-US" altLang="ja-JP" dirty="0"/>
              <a:t>(linear, </a:t>
            </a:r>
            <a:r>
              <a:rPr lang="en-US" altLang="ja-JP" dirty="0" err="1"/>
              <a:t>multi_window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FE5199-C013-F060-0DE9-18DEF420A0BC}"/>
              </a:ext>
            </a:extLst>
          </p:cNvPr>
          <p:cNvSpPr txBox="1"/>
          <p:nvPr/>
        </p:nvSpPr>
        <p:spPr>
          <a:xfrm>
            <a:off x="6398426" y="566241"/>
            <a:ext cx="5793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多出力</a:t>
            </a:r>
            <a:endParaRPr lang="en-US" altLang="ja-JP" dirty="0"/>
          </a:p>
          <a:p>
            <a:r>
              <a:rPr lang="en-US" altLang="ja-JP" dirty="0"/>
              <a:t>Dense(unit=2)</a:t>
            </a:r>
          </a:p>
          <a:p>
            <a:r>
              <a:rPr lang="en-US" altLang="ja-JP" dirty="0" err="1"/>
              <a:t>compile_and_fit</a:t>
            </a:r>
            <a:r>
              <a:rPr lang="en-US" altLang="ja-JP" dirty="0"/>
              <a:t>(</a:t>
            </a:r>
            <a:r>
              <a:rPr lang="en-US" altLang="ja-JP" dirty="0" err="1"/>
              <a:t>mo_linear</a:t>
            </a:r>
            <a:r>
              <a:rPr lang="en-US" altLang="ja-JP" dirty="0"/>
              <a:t>, </a:t>
            </a:r>
            <a:r>
              <a:rPr lang="en-US" altLang="ja-JP" dirty="0" err="1"/>
              <a:t>mo_single_step_window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C467BF-61FB-5121-8C65-F4BC424693B8}"/>
              </a:ext>
            </a:extLst>
          </p:cNvPr>
          <p:cNvSpPr txBox="1"/>
          <p:nvPr/>
        </p:nvSpPr>
        <p:spPr>
          <a:xfrm>
            <a:off x="6746648" y="604202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</a:t>
            </a:r>
            <a:r>
              <a:rPr kumimoji="1" lang="en-US" altLang="ja-JP" dirty="0"/>
              <a:t>14-2</a:t>
            </a:r>
            <a:r>
              <a:rPr kumimoji="1" lang="ja-JP" altLang="en-US"/>
              <a:t>　シングルステップの線形モデル</a:t>
            </a:r>
          </a:p>
        </p:txBody>
      </p:sp>
    </p:spTree>
    <p:extLst>
      <p:ext uri="{BB962C8B-B14F-4D97-AF65-F5344CB8AC3E}">
        <p14:creationId xmlns:p14="http://schemas.microsoft.com/office/powerpoint/2010/main" val="284862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AC4C7-ACEB-0949-9B60-D6154DE1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ディープニューラルネットワークの実装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49D5F-A0F0-2F4C-FE26-A2618641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隠れ層の追加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→隠れ層により非線形関係をモデル化でき、性能向上につながる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活性化関数：各ニューロンの入力データから出力データを出力する関数。線形の活性化関数では線形関数のみがモデル化でき、非線形関係のモデル化には非線形の活性化関数が必要。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err="1"/>
              <a:t>ReLU</a:t>
            </a:r>
            <a:r>
              <a:rPr kumimoji="1" lang="ja-JP" altLang="en-US"/>
              <a:t>関数：非線形の活性化関数の例。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f(x)</a:t>
            </a:r>
            <a:r>
              <a:rPr lang="en-US" altLang="ja-JP" dirty="0"/>
              <a:t> = max(0,x)</a:t>
            </a:r>
          </a:p>
          <a:p>
            <a:pPr marL="0" indent="0">
              <a:buNone/>
            </a:pPr>
            <a:r>
              <a:rPr kumimoji="1" lang="ja-JP" altLang="en-US"/>
              <a:t>利点：勾配の電波が円滑に・計算の効率化・尺度の影響の無視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09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98959-FB4A-519B-5640-FA2A561B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DNN</a:t>
            </a:r>
            <a:r>
              <a:rPr kumimoji="1" lang="ja-JP" altLang="en-US"/>
              <a:t>の構築</a:t>
            </a:r>
          </a:p>
        </p:txBody>
      </p:sp>
      <p:pic>
        <p:nvPicPr>
          <p:cNvPr id="5" name="コンテンツ プレースホルダー 4" descr="グラフ, 折れ線グラフ&#10;&#10;自動的に生成された説明">
            <a:extLst>
              <a:ext uri="{FF2B5EF4-FFF2-40B4-BE49-F238E27FC236}">
                <a16:creationId xmlns:a16="http://schemas.microsoft.com/office/drawing/2014/main" id="{A80A6C5A-B65F-0EBF-B326-B81042704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4993" y="2141537"/>
            <a:ext cx="6527007" cy="435133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6A0270-E5A4-8A83-95EB-D2D02A9A6499}"/>
              </a:ext>
            </a:extLst>
          </p:cNvPr>
          <p:cNvSpPr txBox="1"/>
          <p:nvPr/>
        </p:nvSpPr>
        <p:spPr>
          <a:xfrm>
            <a:off x="1295400" y="2006600"/>
            <a:ext cx="5155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Dense</a:t>
            </a:r>
            <a:r>
              <a:rPr kumimoji="1" lang="ja-JP" altLang="en-US"/>
              <a:t>層の工夫</a:t>
            </a:r>
            <a:endParaRPr kumimoji="1" lang="en-US" altLang="ja-JP" dirty="0"/>
          </a:p>
          <a:p>
            <a:r>
              <a:rPr lang="ja-JP" altLang="en-US"/>
              <a:t>シングルステップ</a:t>
            </a:r>
            <a:endParaRPr lang="en-US" altLang="ja-JP" dirty="0"/>
          </a:p>
          <a:p>
            <a:r>
              <a:rPr kumimoji="1" lang="ja-JP" altLang="en-US"/>
              <a:t>　</a:t>
            </a:r>
            <a:r>
              <a:rPr kumimoji="1" lang="en-US" altLang="ja-JP" dirty="0"/>
              <a:t>S</a:t>
            </a:r>
            <a:r>
              <a:rPr lang="en-US" altLang="ja-JP" dirty="0"/>
              <a:t>equential</a:t>
            </a:r>
            <a:r>
              <a:rPr lang="ja-JP" altLang="en-US"/>
              <a:t>（</a:t>
            </a:r>
            <a:r>
              <a:rPr lang="en-US" altLang="ja-JP" dirty="0"/>
              <a:t>[</a:t>
            </a:r>
          </a:p>
          <a:p>
            <a:r>
              <a:rPr kumimoji="1" lang="en-US" altLang="ja-JP" dirty="0"/>
              <a:t>Dense(units=64,acti</a:t>
            </a:r>
            <a:r>
              <a:rPr lang="en-US" altLang="ja-JP" dirty="0"/>
              <a:t>vation=‘</a:t>
            </a:r>
            <a:r>
              <a:rPr lang="en-US" altLang="ja-JP" dirty="0" err="1"/>
              <a:t>relu</a:t>
            </a:r>
            <a:r>
              <a:rPr lang="en-US" altLang="ja-JP" dirty="0"/>
              <a:t>’</a:t>
            </a:r>
            <a:r>
              <a:rPr lang="ja-JP" altLang="en-US"/>
              <a:t>）</a:t>
            </a:r>
            <a:r>
              <a:rPr lang="en-US" altLang="ja-JP" dirty="0"/>
              <a:t>,</a:t>
            </a:r>
          </a:p>
          <a:p>
            <a:r>
              <a:rPr kumimoji="1" lang="en-US" altLang="ja-JP" dirty="0"/>
              <a:t>Dense(units=64,acti</a:t>
            </a:r>
            <a:r>
              <a:rPr lang="en-US" altLang="ja-JP" dirty="0"/>
              <a:t>vation=‘</a:t>
            </a:r>
            <a:r>
              <a:rPr lang="en-US" altLang="ja-JP" dirty="0" err="1"/>
              <a:t>relu</a:t>
            </a:r>
            <a:r>
              <a:rPr lang="en-US" altLang="ja-JP" dirty="0"/>
              <a:t>’</a:t>
            </a:r>
            <a:r>
              <a:rPr lang="ja-JP" altLang="en-US"/>
              <a:t>）</a:t>
            </a:r>
            <a:r>
              <a:rPr lang="en-US" altLang="ja-JP" dirty="0"/>
              <a:t>,</a:t>
            </a:r>
            <a:endParaRPr kumimoji="1" lang="ja-JP" altLang="en-US"/>
          </a:p>
          <a:p>
            <a:r>
              <a:rPr kumimoji="1" lang="en-US" altLang="ja-JP" dirty="0"/>
              <a:t>Dense(units=1</a:t>
            </a:r>
            <a:r>
              <a:rPr lang="ja-JP" altLang="en-US"/>
              <a:t>）</a:t>
            </a:r>
            <a:endParaRPr lang="en-US" altLang="ja-JP" dirty="0"/>
          </a:p>
          <a:p>
            <a:r>
              <a:rPr kumimoji="1" lang="en-US" altLang="ja-JP" dirty="0"/>
              <a:t>])</a:t>
            </a:r>
            <a:endParaRPr kumimoji="1" lang="ja-JP" altLang="en-US"/>
          </a:p>
          <a:p>
            <a:endParaRPr kumimoji="1" lang="en-US" altLang="ja-JP" dirty="0"/>
          </a:p>
          <a:p>
            <a:r>
              <a:rPr lang="ja-JP" altLang="en-US"/>
              <a:t>マルチステップ</a:t>
            </a:r>
            <a:endParaRPr lang="en-US" altLang="ja-JP" dirty="0"/>
          </a:p>
          <a:p>
            <a:r>
              <a:rPr kumimoji="1" lang="ja-JP" altLang="en-US"/>
              <a:t>　</a:t>
            </a:r>
            <a:r>
              <a:rPr kumimoji="1" lang="en-US" altLang="ja-JP" dirty="0"/>
              <a:t>S</a:t>
            </a:r>
            <a:r>
              <a:rPr lang="en-US" altLang="ja-JP" dirty="0"/>
              <a:t>equential</a:t>
            </a:r>
            <a:r>
              <a:rPr lang="ja-JP" altLang="en-US"/>
              <a:t>（</a:t>
            </a:r>
            <a:r>
              <a:rPr lang="en-US" altLang="ja-JP" dirty="0"/>
              <a:t>[</a:t>
            </a:r>
          </a:p>
          <a:p>
            <a:r>
              <a:rPr kumimoji="1" lang="en-US" altLang="ja-JP" dirty="0"/>
              <a:t>Dense(units=64,acti</a:t>
            </a:r>
            <a:r>
              <a:rPr lang="en-US" altLang="ja-JP" dirty="0"/>
              <a:t>vation=‘</a:t>
            </a:r>
            <a:r>
              <a:rPr lang="en-US" altLang="ja-JP" dirty="0" err="1"/>
              <a:t>relu</a:t>
            </a:r>
            <a:r>
              <a:rPr lang="en-US" altLang="ja-JP" dirty="0"/>
              <a:t>’</a:t>
            </a:r>
            <a:r>
              <a:rPr lang="ja-JP" altLang="en-US"/>
              <a:t>）</a:t>
            </a:r>
            <a:r>
              <a:rPr lang="en-US" altLang="ja-JP" dirty="0"/>
              <a:t>,</a:t>
            </a:r>
          </a:p>
          <a:p>
            <a:r>
              <a:rPr kumimoji="1" lang="en-US" altLang="ja-JP" dirty="0"/>
              <a:t>Dense(units=64,acti</a:t>
            </a:r>
            <a:r>
              <a:rPr lang="en-US" altLang="ja-JP" dirty="0"/>
              <a:t>vation=‘</a:t>
            </a:r>
            <a:r>
              <a:rPr lang="en-US" altLang="ja-JP" dirty="0" err="1"/>
              <a:t>relu</a:t>
            </a:r>
            <a:r>
              <a:rPr lang="en-US" altLang="ja-JP" dirty="0"/>
              <a:t>’</a:t>
            </a:r>
            <a:r>
              <a:rPr lang="ja-JP" altLang="en-US"/>
              <a:t>）</a:t>
            </a:r>
            <a:r>
              <a:rPr lang="en-US" altLang="ja-JP" dirty="0"/>
              <a:t>,</a:t>
            </a:r>
            <a:endParaRPr kumimoji="1" lang="ja-JP" altLang="en-US"/>
          </a:p>
          <a:p>
            <a:r>
              <a:rPr kumimoji="1" lang="en-US" altLang="ja-JP" dirty="0"/>
              <a:t>Dense(1, </a:t>
            </a:r>
            <a:r>
              <a:rPr kumimoji="1" lang="en-US" altLang="ja-JP" dirty="0" err="1"/>
              <a:t>kernel_initializer</a:t>
            </a:r>
            <a:r>
              <a:rPr lang="en-US" altLang="ja-JP" dirty="0"/>
              <a:t>=</a:t>
            </a:r>
            <a:r>
              <a:rPr lang="en-US" altLang="ja-JP" dirty="0" err="1"/>
              <a:t>tf.initializer.zeros</a:t>
            </a:r>
            <a:r>
              <a:rPr lang="ja-JP" altLang="en-US"/>
              <a:t>）</a:t>
            </a:r>
            <a:endParaRPr lang="en-US" altLang="ja-JP" dirty="0"/>
          </a:p>
          <a:p>
            <a:r>
              <a:rPr kumimoji="1" lang="en-US" altLang="ja-JP" dirty="0"/>
              <a:t>])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75C51C-89EC-45C2-E6C1-210F7B29EDFB}"/>
              </a:ext>
            </a:extLst>
          </p:cNvPr>
          <p:cNvSpPr txBox="1"/>
          <p:nvPr/>
        </p:nvSpPr>
        <p:spPr>
          <a:xfrm>
            <a:off x="6451600" y="6308209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図</a:t>
            </a:r>
            <a:r>
              <a:rPr kumimoji="1" lang="en-US" altLang="ja-JP" dirty="0"/>
              <a:t>14-6 DNN</a:t>
            </a:r>
            <a:r>
              <a:rPr kumimoji="1" lang="ja-JP" altLang="en-US"/>
              <a:t>のシングルステップ。かなり正確。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266B48-7466-7D7A-1A82-58984D101B40}"/>
              </a:ext>
            </a:extLst>
          </p:cNvPr>
          <p:cNvSpPr txBox="1"/>
          <p:nvPr/>
        </p:nvSpPr>
        <p:spPr>
          <a:xfrm>
            <a:off x="6425579" y="604083"/>
            <a:ext cx="3985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多出力モデル</a:t>
            </a:r>
            <a:endParaRPr kumimoji="1" lang="en-US" altLang="ja-JP" dirty="0"/>
          </a:p>
          <a:p>
            <a:r>
              <a:rPr kumimoji="1" lang="en-US" altLang="ja-JP" dirty="0"/>
              <a:t>S</a:t>
            </a:r>
            <a:r>
              <a:rPr lang="en-US" altLang="ja-JP" dirty="0"/>
              <a:t>equential</a:t>
            </a:r>
            <a:r>
              <a:rPr lang="ja-JP" altLang="en-US"/>
              <a:t>（</a:t>
            </a:r>
            <a:r>
              <a:rPr lang="en-US" altLang="ja-JP" dirty="0"/>
              <a:t>[</a:t>
            </a:r>
          </a:p>
          <a:p>
            <a:r>
              <a:rPr kumimoji="1" lang="en-US" altLang="ja-JP" dirty="0"/>
              <a:t>Dense(units=64,acti</a:t>
            </a:r>
            <a:r>
              <a:rPr lang="en-US" altLang="ja-JP" dirty="0"/>
              <a:t>vation=‘</a:t>
            </a:r>
            <a:r>
              <a:rPr lang="en-US" altLang="ja-JP" dirty="0" err="1"/>
              <a:t>relu</a:t>
            </a:r>
            <a:r>
              <a:rPr lang="en-US" altLang="ja-JP" dirty="0"/>
              <a:t>’</a:t>
            </a:r>
            <a:r>
              <a:rPr lang="ja-JP" altLang="en-US"/>
              <a:t>）</a:t>
            </a:r>
            <a:r>
              <a:rPr lang="en-US" altLang="ja-JP" dirty="0"/>
              <a:t>,</a:t>
            </a:r>
          </a:p>
          <a:p>
            <a:r>
              <a:rPr kumimoji="1" lang="en-US" altLang="ja-JP" dirty="0"/>
              <a:t>Dense(units=64,acti</a:t>
            </a:r>
            <a:r>
              <a:rPr lang="en-US" altLang="ja-JP" dirty="0"/>
              <a:t>vation=‘</a:t>
            </a:r>
            <a:r>
              <a:rPr lang="en-US" altLang="ja-JP" dirty="0" err="1"/>
              <a:t>relu</a:t>
            </a:r>
            <a:r>
              <a:rPr lang="en-US" altLang="ja-JP" dirty="0"/>
              <a:t>’</a:t>
            </a:r>
            <a:r>
              <a:rPr lang="ja-JP" altLang="en-US"/>
              <a:t>）</a:t>
            </a:r>
            <a:r>
              <a:rPr lang="en-US" altLang="ja-JP" dirty="0"/>
              <a:t>,</a:t>
            </a:r>
            <a:endParaRPr kumimoji="1" lang="ja-JP" altLang="en-US"/>
          </a:p>
          <a:p>
            <a:r>
              <a:rPr kumimoji="1" lang="en-US" altLang="ja-JP" dirty="0"/>
              <a:t>Dense(units=2</a:t>
            </a:r>
            <a:r>
              <a:rPr lang="ja-JP" altLang="en-US"/>
              <a:t>）</a:t>
            </a:r>
            <a:endParaRPr lang="en-US" altLang="ja-JP" dirty="0"/>
          </a:p>
          <a:p>
            <a:r>
              <a:rPr kumimoji="1" lang="en-US" altLang="ja-JP" dirty="0"/>
              <a:t>])</a:t>
            </a:r>
            <a:endParaRPr kumimoji="1" lang="ja-JP" altLang="en-US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1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887</Words>
  <Application>Microsoft Macintosh PowerPoint</Application>
  <PresentationFormat>ワイド画面</PresentationFormat>
  <Paragraphs>119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CH14 解説</vt:lpstr>
      <vt:lpstr>Agenda</vt:lpstr>
      <vt:lpstr>線形モデルとディープニューラルネットワーク</vt:lpstr>
      <vt:lpstr>線形モデルの実装</vt:lpstr>
      <vt:lpstr>定義されるcompile_and_fit関数</vt:lpstr>
      <vt:lpstr>compile_and_fit関数の評価</vt:lpstr>
      <vt:lpstr>線形モデルの構築</vt:lpstr>
      <vt:lpstr>ディープニューラルネットワークの実装</vt:lpstr>
      <vt:lpstr>DNNの構築</vt:lpstr>
      <vt:lpstr>シングルステップのMAE</vt:lpstr>
      <vt:lpstr>マルチステップモデルのMAE</vt:lpstr>
      <vt:lpstr>多出力モデルのMAE</vt:lpstr>
      <vt:lpstr>次のステップ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角野和治</dc:creator>
  <cp:lastModifiedBy>角野和治</cp:lastModifiedBy>
  <cp:revision>3</cp:revision>
  <dcterms:created xsi:type="dcterms:W3CDTF">2024-07-28T05:01:08Z</dcterms:created>
  <dcterms:modified xsi:type="dcterms:W3CDTF">2024-07-29T11:25:43Z</dcterms:modified>
</cp:coreProperties>
</file>