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5"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41"/>
    <p:restoredTop sz="76479"/>
  </p:normalViewPr>
  <p:slideViewPr>
    <p:cSldViewPr snapToGrid="0">
      <p:cViewPr varScale="1">
        <p:scale>
          <a:sx n="84" d="100"/>
          <a:sy n="84" d="100"/>
        </p:scale>
        <p:origin x="192" y="3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2EFCBF-09CC-1841-B816-C50E3FE06F52}" type="datetimeFigureOut">
              <a:rPr kumimoji="1" lang="ja-JP" altLang="en-US" smtClean="0"/>
              <a:t>2024/5/14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533E9B-1AF8-D34F-91F1-2C262D26B900}" type="slidenum">
              <a:rPr kumimoji="1" lang="ja-JP" altLang="en-US" smtClean="0"/>
              <a:t>‹#›</a:t>
            </a:fld>
            <a:endParaRPr kumimoji="1" lang="ja-JP" altLang="en-US"/>
          </a:p>
        </p:txBody>
      </p:sp>
    </p:spTree>
    <p:extLst>
      <p:ext uri="{BB962C8B-B14F-4D97-AF65-F5344CB8AC3E}">
        <p14:creationId xmlns:p14="http://schemas.microsoft.com/office/powerpoint/2010/main" val="40265075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Python</a:t>
            </a:r>
            <a:r>
              <a:rPr kumimoji="1" lang="ja-JP" altLang="en-US"/>
              <a:t>による時系列予測のチャプター</a:t>
            </a:r>
            <a:r>
              <a:rPr kumimoji="1" lang="en-US" altLang="ja-JP" dirty="0"/>
              <a:t>12</a:t>
            </a:r>
            <a:r>
              <a:rPr kumimoji="1" lang="ja-JP" altLang="en-US"/>
              <a:t>についての解説を始めます。</a:t>
            </a:r>
          </a:p>
        </p:txBody>
      </p:sp>
      <p:sp>
        <p:nvSpPr>
          <p:cNvPr id="4" name="スライド番号プレースホルダー 3"/>
          <p:cNvSpPr>
            <a:spLocks noGrp="1"/>
          </p:cNvSpPr>
          <p:nvPr>
            <p:ph type="sldNum" sz="quarter" idx="5"/>
          </p:nvPr>
        </p:nvSpPr>
        <p:spPr/>
        <p:txBody>
          <a:bodyPr/>
          <a:lstStyle/>
          <a:p>
            <a:fld id="{83533E9B-1AF8-D34F-91F1-2C262D26B900}" type="slidenum">
              <a:rPr kumimoji="1" lang="ja-JP" altLang="en-US" smtClean="0"/>
              <a:t>1</a:t>
            </a:fld>
            <a:endParaRPr kumimoji="1" lang="ja-JP" altLang="en-US"/>
          </a:p>
        </p:txBody>
      </p:sp>
    </p:spTree>
    <p:extLst>
      <p:ext uri="{BB962C8B-B14F-4D97-AF65-F5344CB8AC3E}">
        <p14:creationId xmlns:p14="http://schemas.microsoft.com/office/powerpoint/2010/main" val="1314068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ずは今回の解説の流れです。まず最初に、ディープラーニングと時系列予測と称し、どのような場合にディープラーニングを時系列予測に用いるか、ディープラーニングの種類を説明します。次に、本章では省略されたデータの欠損地を除くクリーニング処理について、</a:t>
            </a:r>
            <a:r>
              <a:rPr kumimoji="1" lang="en-US" altLang="ja-JP" dirty="0"/>
              <a:t>GitHub</a:t>
            </a:r>
            <a:r>
              <a:rPr kumimoji="1" lang="ja-JP" altLang="en-US"/>
              <a:t>リポジトリ内にあるソースコードに沿って解説します。次にデータ探索としてそれぞれの変数の時系列的な特徴を見た後、変数の特徴を保持したままデータとして活用可能な形にできるように行われた変数の変換について解説します。最後にデータを分割、スケーリングする理由と方法については解説します。</a:t>
            </a:r>
          </a:p>
        </p:txBody>
      </p:sp>
      <p:sp>
        <p:nvSpPr>
          <p:cNvPr id="4" name="スライド番号プレースホルダー 3"/>
          <p:cNvSpPr>
            <a:spLocks noGrp="1"/>
          </p:cNvSpPr>
          <p:nvPr>
            <p:ph type="sldNum" sz="quarter" idx="5"/>
          </p:nvPr>
        </p:nvSpPr>
        <p:spPr/>
        <p:txBody>
          <a:bodyPr/>
          <a:lstStyle/>
          <a:p>
            <a:fld id="{83533E9B-1AF8-D34F-91F1-2C262D26B900}" type="slidenum">
              <a:rPr kumimoji="1" lang="ja-JP" altLang="en-US" smtClean="0"/>
              <a:t>2</a:t>
            </a:fld>
            <a:endParaRPr kumimoji="1" lang="ja-JP" altLang="en-US"/>
          </a:p>
        </p:txBody>
      </p:sp>
    </p:spTree>
    <p:extLst>
      <p:ext uri="{BB962C8B-B14F-4D97-AF65-F5344CB8AC3E}">
        <p14:creationId xmlns:p14="http://schemas.microsoft.com/office/powerpoint/2010/main" val="2338730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 まずはディープアーニングを時系列予測に使う場合とはどんな場合なのか、ということについてですが、これは統計的モデルの適合に時間がかかりすぎる場合と残さが相関を持つ場合の２つであるとしています。具体的には前者はデータセットのサイズが大きい場合で、筆者は</a:t>
            </a:r>
            <a:r>
              <a:rPr kumimoji="1" lang="en-US" altLang="ja-JP" dirty="0"/>
              <a:t>1</a:t>
            </a:r>
            <a:r>
              <a:rPr kumimoji="1" lang="ja-JP" altLang="en-US"/>
              <a:t>万を大まかな境界線としており、後者はモデルで考慮できない季節周期が存在する場合と特徴量と目的関数が非線形の場合を挙げています。次に、ディープラーニングモデルの種類についてですが一つの目的関数に関して</a:t>
            </a:r>
            <a:r>
              <a:rPr kumimoji="1" lang="en-US" altLang="ja-JP" dirty="0"/>
              <a:t>1</a:t>
            </a:r>
            <a:r>
              <a:rPr kumimoji="1" lang="ja-JP" altLang="en-US"/>
              <a:t>時間ステップ先の値を出力するシングルステップモデル、同じく一つの目的関数に関して複数ステップ先の値を行列の形で出力するマルチステップモデル、これを複数の目的変数に対して同時に行う他出力モデルがあります。</a:t>
            </a:r>
          </a:p>
        </p:txBody>
      </p:sp>
      <p:sp>
        <p:nvSpPr>
          <p:cNvPr id="4" name="スライド番号プレースホルダー 3"/>
          <p:cNvSpPr>
            <a:spLocks noGrp="1"/>
          </p:cNvSpPr>
          <p:nvPr>
            <p:ph type="sldNum" sz="quarter" idx="5"/>
          </p:nvPr>
        </p:nvSpPr>
        <p:spPr/>
        <p:txBody>
          <a:bodyPr/>
          <a:lstStyle/>
          <a:p>
            <a:fld id="{83533E9B-1AF8-D34F-91F1-2C262D26B900}" type="slidenum">
              <a:rPr kumimoji="1" lang="ja-JP" altLang="en-US" smtClean="0"/>
              <a:t>3</a:t>
            </a:fld>
            <a:endParaRPr kumimoji="1" lang="ja-JP" altLang="en-US"/>
          </a:p>
        </p:txBody>
      </p:sp>
    </p:spTree>
    <p:extLst>
      <p:ext uri="{BB962C8B-B14F-4D97-AF65-F5344CB8AC3E}">
        <p14:creationId xmlns:p14="http://schemas.microsoft.com/office/powerpoint/2010/main" val="539675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まずは予測の準備として本章の解説外で行われたデータのクリーニングについて解説します。これは</a:t>
            </a:r>
            <a:r>
              <a:rPr kumimoji="1" lang="en-US" altLang="ja-JP" dirty="0"/>
              <a:t>CH12_preprocessing</a:t>
            </a:r>
            <a:r>
              <a:rPr kumimoji="1" lang="ja-JP" altLang="en-US"/>
              <a:t>という名前のコード内で行われましたが、これは</a:t>
            </a:r>
            <a:r>
              <a:rPr kumimoji="1" lang="en-US" altLang="ja-JP" dirty="0"/>
              <a:t>Google </a:t>
            </a:r>
            <a:r>
              <a:rPr kumimoji="1" lang="en-US" altLang="ja-JP" dirty="0" err="1"/>
              <a:t>Colab</a:t>
            </a:r>
            <a:r>
              <a:rPr kumimoji="1" lang="ja-JP" altLang="en-US"/>
              <a:t>の「ノートブックを開く」から</a:t>
            </a:r>
            <a:r>
              <a:rPr kumimoji="1" lang="en-US" altLang="ja-JP" dirty="0"/>
              <a:t>GitHub</a:t>
            </a:r>
            <a:r>
              <a:rPr kumimoji="1" lang="ja-JP" altLang="en-US"/>
              <a:t>を選び、検索欄に</a:t>
            </a:r>
            <a:r>
              <a:rPr kumimoji="1" lang="en-US" altLang="ja-JP" dirty="0" err="1"/>
              <a:t>marcopoex</a:t>
            </a:r>
            <a:r>
              <a:rPr kumimoji="1" lang="ja-JP" altLang="en-US"/>
              <a:t>と入力、</a:t>
            </a:r>
            <a:r>
              <a:rPr kumimoji="1" lang="en-US" altLang="ja-JP" dirty="0" err="1"/>
              <a:t>TimeSeriesForecastingInPython</a:t>
            </a:r>
            <a:r>
              <a:rPr kumimoji="1" lang="ja-JP" altLang="en-US"/>
              <a:t>を選択することで、後に使われる</a:t>
            </a:r>
            <a:r>
              <a:rPr kumimoji="1" lang="en-US" altLang="ja-JP" dirty="0"/>
              <a:t>CH12</a:t>
            </a:r>
            <a:r>
              <a:rPr kumimoji="1" lang="ja-JP" altLang="en-US"/>
              <a:t>のファイルなどとも同様に開くことができます。以下では特徴的なコードとその変数、新しく設定されたパスを中心に解説している。</a:t>
            </a:r>
          </a:p>
        </p:txBody>
      </p:sp>
      <p:sp>
        <p:nvSpPr>
          <p:cNvPr id="4" name="スライド番号プレースホルダー 3"/>
          <p:cNvSpPr>
            <a:spLocks noGrp="1"/>
          </p:cNvSpPr>
          <p:nvPr>
            <p:ph type="sldNum" sz="quarter" idx="5"/>
          </p:nvPr>
        </p:nvSpPr>
        <p:spPr/>
        <p:txBody>
          <a:bodyPr/>
          <a:lstStyle/>
          <a:p>
            <a:fld id="{83533E9B-1AF8-D34F-91F1-2C262D26B900}" type="slidenum">
              <a:rPr kumimoji="1" lang="ja-JP" altLang="en-US" smtClean="0"/>
              <a:t>4</a:t>
            </a:fld>
            <a:endParaRPr kumimoji="1" lang="ja-JP" altLang="en-US"/>
          </a:p>
        </p:txBody>
      </p:sp>
    </p:spTree>
    <p:extLst>
      <p:ext uri="{BB962C8B-B14F-4D97-AF65-F5344CB8AC3E}">
        <p14:creationId xmlns:p14="http://schemas.microsoft.com/office/powerpoint/2010/main" val="889833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以上が解説ですが、まとめると、時間が重複する行を削除、</a:t>
            </a:r>
            <a:r>
              <a:rPr kumimoji="1" lang="en-US" altLang="ja-JP" dirty="0"/>
              <a:t>3</a:t>
            </a:r>
            <a:r>
              <a:rPr kumimoji="1" lang="ja-JP" altLang="en-US"/>
              <a:t>万</a:t>
            </a:r>
            <a:r>
              <a:rPr kumimoji="1" lang="en-US" altLang="ja-JP" dirty="0"/>
              <a:t>5</a:t>
            </a:r>
            <a:r>
              <a:rPr kumimoji="1" lang="ja-JP" altLang="en-US"/>
              <a:t>千行目以降に限定した上で天気と休日に関する情報を削除、</a:t>
            </a:r>
            <a:r>
              <a:rPr lang="ja-JP" altLang="en-US"/>
              <a:t>欠損値を同時間の中央値で補完する作業をこのコードでは行なっています。</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83533E9B-1AF8-D34F-91F1-2C262D26B900}" type="slidenum">
              <a:rPr kumimoji="1" lang="ja-JP" altLang="en-US" smtClean="0"/>
              <a:t>6</a:t>
            </a:fld>
            <a:endParaRPr kumimoji="1" lang="ja-JP" altLang="en-US"/>
          </a:p>
        </p:txBody>
      </p:sp>
    </p:spTree>
    <p:extLst>
      <p:ext uri="{BB962C8B-B14F-4D97-AF65-F5344CB8AC3E}">
        <p14:creationId xmlns:p14="http://schemas.microsoft.com/office/powerpoint/2010/main" val="2218602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そしてこれが準備を経たデータセットの特徴量になります。</a:t>
            </a:r>
            <a:endParaRPr kumimoji="1" lang="en-US" altLang="ja-JP" dirty="0"/>
          </a:p>
          <a:p>
            <a:endParaRPr kumimoji="1" lang="en-US" altLang="ja-JP" dirty="0"/>
          </a:p>
          <a:p>
            <a:r>
              <a:rPr kumimoji="1" lang="ja-JP" altLang="en-US"/>
              <a:t>主に時間と気象、交通量の変数に３分割できます。</a:t>
            </a:r>
          </a:p>
        </p:txBody>
      </p:sp>
      <p:sp>
        <p:nvSpPr>
          <p:cNvPr id="4" name="スライド番号プレースホルダー 3"/>
          <p:cNvSpPr>
            <a:spLocks noGrp="1"/>
          </p:cNvSpPr>
          <p:nvPr>
            <p:ph type="sldNum" sz="quarter" idx="5"/>
          </p:nvPr>
        </p:nvSpPr>
        <p:spPr/>
        <p:txBody>
          <a:bodyPr/>
          <a:lstStyle/>
          <a:p>
            <a:fld id="{83533E9B-1AF8-D34F-91F1-2C262D26B900}" type="slidenum">
              <a:rPr kumimoji="1" lang="ja-JP" altLang="en-US" smtClean="0"/>
              <a:t>7</a:t>
            </a:fld>
            <a:endParaRPr kumimoji="1" lang="ja-JP" altLang="en-US"/>
          </a:p>
        </p:txBody>
      </p:sp>
    </p:spTree>
    <p:extLst>
      <p:ext uri="{BB962C8B-B14F-4D97-AF65-F5344CB8AC3E}">
        <p14:creationId xmlns:p14="http://schemas.microsoft.com/office/powerpoint/2010/main" val="67249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a:t>次にデータ探索として変数の時系列的な季節性を見て行くのですが、交通量には右上に見られるように、</a:t>
            </a:r>
            <a:r>
              <a:rPr kumimoji="1" lang="en-US" altLang="ja-JP" dirty="0"/>
              <a:t>1</a:t>
            </a:r>
            <a:r>
              <a:rPr kumimoji="1" lang="ja-JP" altLang="en-US"/>
              <a:t>日の始まりと終わりに交通量が減少するほか、週末に交通量が減少する季節性が見られます。気温に関しては右下に見られるように</a:t>
            </a:r>
            <a:r>
              <a:rPr lang="en-US" altLang="ja-JP" dirty="0"/>
              <a:t>1</a:t>
            </a:r>
            <a:r>
              <a:rPr lang="ja-JP" altLang="en-US"/>
              <a:t>年の初めと終わりに気温が低くなり、</a:t>
            </a:r>
            <a:r>
              <a:rPr kumimoji="1" lang="ja-JP" altLang="en-US"/>
              <a:t>年の半ばに高くなる年次の季節性があるほか、日時の季節性も見られます。</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83533E9B-1AF8-D34F-91F1-2C262D26B900}" type="slidenum">
              <a:rPr kumimoji="1" lang="ja-JP" altLang="en-US" smtClean="0"/>
              <a:t>8</a:t>
            </a:fld>
            <a:endParaRPr kumimoji="1" lang="ja-JP" altLang="en-US"/>
          </a:p>
        </p:txBody>
      </p:sp>
    </p:spTree>
    <p:extLst>
      <p:ext uri="{BB962C8B-B14F-4D97-AF65-F5344CB8AC3E}">
        <p14:creationId xmlns:p14="http://schemas.microsoft.com/office/powerpoint/2010/main" val="401952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次に特徴量エンジニアリングについてですが、最初に</a:t>
            </a:r>
            <a:r>
              <a:rPr kumimoji="1" lang="en-US" altLang="ja-JP" dirty="0" err="1"/>
              <a:t>discribe</a:t>
            </a:r>
            <a:r>
              <a:rPr kumimoji="1" lang="ja-JP" altLang="en-US"/>
              <a:t>でデータを概観し、第</a:t>
            </a:r>
            <a:r>
              <a:rPr kumimoji="1" lang="en-US" altLang="ja-JP" dirty="0"/>
              <a:t>3</a:t>
            </a:r>
            <a:r>
              <a:rPr kumimoji="1" lang="ja-JP" altLang="en-US"/>
              <a:t>四分位</a:t>
            </a:r>
            <a:r>
              <a:rPr lang="ja-JP" altLang="en-US"/>
              <a:t>が</a:t>
            </a:r>
            <a:r>
              <a:rPr lang="en-US" altLang="ja-JP" dirty="0"/>
              <a:t>0</a:t>
            </a:r>
            <a:r>
              <a:rPr lang="ja-JP" altLang="en-US"/>
              <a:t>の</a:t>
            </a:r>
            <a:r>
              <a:rPr lang="en-US" altLang="ja-JP" dirty="0"/>
              <a:t>r</a:t>
            </a:r>
            <a:r>
              <a:rPr kumimoji="1" lang="en-US" altLang="ja-JP" dirty="0"/>
              <a:t>ain_1h</a:t>
            </a:r>
            <a:r>
              <a:rPr kumimoji="1" lang="ja-JP" altLang="en-US"/>
              <a:t>や</a:t>
            </a:r>
            <a:r>
              <a:rPr lang="ja-JP" altLang="en-US"/>
              <a:t>データセット全体が</a:t>
            </a:r>
            <a:r>
              <a:rPr lang="en-US" altLang="ja-JP" dirty="0"/>
              <a:t>0</a:t>
            </a:r>
            <a:r>
              <a:rPr lang="ja-JP" altLang="en-US"/>
              <a:t>の</a:t>
            </a:r>
            <a:r>
              <a:rPr lang="en-US" altLang="ja-JP" dirty="0"/>
              <a:t>snow_1h</a:t>
            </a:r>
            <a:r>
              <a:rPr lang="ja-JP" altLang="en-US"/>
              <a:t>をデータセットから削除します。また、</a:t>
            </a:r>
            <a:r>
              <a:rPr lang="en-US" altLang="ja-JP" dirty="0" err="1"/>
              <a:t>date_time</a:t>
            </a:r>
            <a:r>
              <a:rPr lang="ja-JP" altLang="en-US"/>
              <a:t>の変換としては日付を秒数で表す</a:t>
            </a:r>
            <a:r>
              <a:rPr lang="en-US" altLang="ja-JP" dirty="0"/>
              <a:t>timestamp</a:t>
            </a:r>
            <a:r>
              <a:rPr lang="ja-JP" altLang="en-US"/>
              <a:t>が単純な方法です。しかし、これでは時間の周期性が失われるため、一日で一周する円を想定し、その正弦と余弦を活用することで周期性をデータセットに組み込んでいます。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83533E9B-1AF8-D34F-91F1-2C262D26B900}" type="slidenum">
              <a:rPr kumimoji="1" lang="ja-JP" altLang="en-US" smtClean="0"/>
              <a:t>9</a:t>
            </a:fld>
            <a:endParaRPr kumimoji="1" lang="ja-JP" altLang="en-US"/>
          </a:p>
        </p:txBody>
      </p:sp>
    </p:spTree>
    <p:extLst>
      <p:ext uri="{BB962C8B-B14F-4D97-AF65-F5344CB8AC3E}">
        <p14:creationId xmlns:p14="http://schemas.microsoft.com/office/powerpoint/2010/main" val="1923173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最後にデータの分割とスケーリングについてですが、データの最初の</a:t>
            </a:r>
            <a:r>
              <a:rPr kumimoji="1" lang="en-US" altLang="ja-JP" dirty="0"/>
              <a:t>70%</a:t>
            </a:r>
            <a:r>
              <a:rPr kumimoji="1" lang="ja-JP" altLang="en-US"/>
              <a:t>を訓練用、</a:t>
            </a:r>
            <a:r>
              <a:rPr kumimoji="1" lang="en-US" altLang="ja-JP" dirty="0"/>
              <a:t>20</a:t>
            </a:r>
            <a:r>
              <a:rPr kumimoji="1" lang="ja-JP" altLang="en-US"/>
              <a:t>％を検証、残りの</a:t>
            </a:r>
            <a:r>
              <a:rPr kumimoji="1" lang="en-US" altLang="ja-JP" dirty="0"/>
              <a:t>10</a:t>
            </a:r>
            <a:r>
              <a:rPr kumimoji="1" lang="ja-JP" altLang="en-US"/>
              <a:t>％をテストに利用するとしている。またスケーリングでは訓練用データセットのスケールに合わせてスケーリングしており、最大値を</a:t>
            </a:r>
            <a:r>
              <a:rPr kumimoji="1" lang="en-US" altLang="ja-JP" dirty="0"/>
              <a:t>1</a:t>
            </a:r>
            <a:r>
              <a:rPr kumimoji="1" lang="ja-JP" altLang="en-US"/>
              <a:t>、最小値を</a:t>
            </a:r>
            <a:r>
              <a:rPr kumimoji="1" lang="en-US" altLang="ja-JP" dirty="0"/>
              <a:t>0</a:t>
            </a:r>
            <a:r>
              <a:rPr kumimoji="1" lang="ja-JP" altLang="en-US"/>
              <a:t>とする</a:t>
            </a:r>
            <a:r>
              <a:rPr kumimoji="1" lang="en-US" altLang="ja-JP" dirty="0" err="1"/>
              <a:t>MinMaxScaler</a:t>
            </a:r>
            <a:r>
              <a:rPr kumimoji="1" lang="ja-JP" altLang="en-US"/>
              <a:t>を訓練データに対して適用しています。これは、ディープラーニングの性能向上のために行われており、訓練用データセットしか使えないことを仮定しているからです。最後に正気かとの違いですが、</a:t>
            </a:r>
            <a:r>
              <a:rPr lang="ja-JP" altLang="en-US"/>
              <a:t>スケーリングは尺度のみに影響し、正規化は尺度と分布に影響しており、ディープラーニングは仮定を設けないため、正規化は不要です。</a:t>
            </a:r>
            <a:endParaRPr lang="en-US" altLang="ja-JP" dirty="0"/>
          </a:p>
        </p:txBody>
      </p:sp>
      <p:sp>
        <p:nvSpPr>
          <p:cNvPr id="4" name="スライド番号プレースホルダー 3"/>
          <p:cNvSpPr>
            <a:spLocks noGrp="1"/>
          </p:cNvSpPr>
          <p:nvPr>
            <p:ph type="sldNum" sz="quarter" idx="5"/>
          </p:nvPr>
        </p:nvSpPr>
        <p:spPr/>
        <p:txBody>
          <a:bodyPr/>
          <a:lstStyle/>
          <a:p>
            <a:fld id="{83533E9B-1AF8-D34F-91F1-2C262D26B900}" type="slidenum">
              <a:rPr kumimoji="1" lang="ja-JP" altLang="en-US" smtClean="0"/>
              <a:t>10</a:t>
            </a:fld>
            <a:endParaRPr kumimoji="1" lang="ja-JP" altLang="en-US"/>
          </a:p>
        </p:txBody>
      </p:sp>
    </p:spTree>
    <p:extLst>
      <p:ext uri="{BB962C8B-B14F-4D97-AF65-F5344CB8AC3E}">
        <p14:creationId xmlns:p14="http://schemas.microsoft.com/office/powerpoint/2010/main" val="1707608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C19EE8-1219-5250-5619-F7AE82A9135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E52849F-3CFB-7A66-5E29-DB9D68EFEF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DDC878A-EB81-95F4-CB14-4603E42B0077}"/>
              </a:ext>
            </a:extLst>
          </p:cNvPr>
          <p:cNvSpPr>
            <a:spLocks noGrp="1"/>
          </p:cNvSpPr>
          <p:nvPr>
            <p:ph type="dt" sz="half" idx="10"/>
          </p:nvPr>
        </p:nvSpPr>
        <p:spPr/>
        <p:txBody>
          <a:bodyPr/>
          <a:lstStyle/>
          <a:p>
            <a:fld id="{19AD2261-6D12-8F44-8C24-6053D2F5C448}" type="datetimeFigureOut">
              <a:rPr kumimoji="1" lang="ja-JP" altLang="en-US" smtClean="0"/>
              <a:t>2024/5/14</a:t>
            </a:fld>
            <a:endParaRPr kumimoji="1" lang="ja-JP" altLang="en-US"/>
          </a:p>
        </p:txBody>
      </p:sp>
      <p:sp>
        <p:nvSpPr>
          <p:cNvPr id="5" name="フッター プレースホルダー 4">
            <a:extLst>
              <a:ext uri="{FF2B5EF4-FFF2-40B4-BE49-F238E27FC236}">
                <a16:creationId xmlns:a16="http://schemas.microsoft.com/office/drawing/2014/main" id="{A6FEB4D4-CF13-D1F5-1876-06E8318207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4C608F-C603-B8E2-FDCF-D4C3FEC2B1C7}"/>
              </a:ext>
            </a:extLst>
          </p:cNvPr>
          <p:cNvSpPr>
            <a:spLocks noGrp="1"/>
          </p:cNvSpPr>
          <p:nvPr>
            <p:ph type="sldNum" sz="quarter" idx="12"/>
          </p:nvPr>
        </p:nvSpPr>
        <p:spPr/>
        <p:txBody>
          <a:bodyPr/>
          <a:lstStyle/>
          <a:p>
            <a:fld id="{499073FF-E998-BE48-9ACA-E30EE644C521}" type="slidenum">
              <a:rPr kumimoji="1" lang="ja-JP" altLang="en-US" smtClean="0"/>
              <a:t>‹#›</a:t>
            </a:fld>
            <a:endParaRPr kumimoji="1" lang="ja-JP" altLang="en-US"/>
          </a:p>
        </p:txBody>
      </p:sp>
    </p:spTree>
    <p:extLst>
      <p:ext uri="{BB962C8B-B14F-4D97-AF65-F5344CB8AC3E}">
        <p14:creationId xmlns:p14="http://schemas.microsoft.com/office/powerpoint/2010/main" val="1365135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6DE20C-EBBA-3A16-0888-E4E61C996A1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8988706-0187-91F5-1CFA-7C1A288A15A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8665CAF-864F-BCE0-738E-D0FCE6A5B320}"/>
              </a:ext>
            </a:extLst>
          </p:cNvPr>
          <p:cNvSpPr>
            <a:spLocks noGrp="1"/>
          </p:cNvSpPr>
          <p:nvPr>
            <p:ph type="dt" sz="half" idx="10"/>
          </p:nvPr>
        </p:nvSpPr>
        <p:spPr/>
        <p:txBody>
          <a:bodyPr/>
          <a:lstStyle/>
          <a:p>
            <a:fld id="{19AD2261-6D12-8F44-8C24-6053D2F5C448}" type="datetimeFigureOut">
              <a:rPr kumimoji="1" lang="ja-JP" altLang="en-US" smtClean="0"/>
              <a:t>2024/5/14</a:t>
            </a:fld>
            <a:endParaRPr kumimoji="1" lang="ja-JP" altLang="en-US"/>
          </a:p>
        </p:txBody>
      </p:sp>
      <p:sp>
        <p:nvSpPr>
          <p:cNvPr id="5" name="フッター プレースホルダー 4">
            <a:extLst>
              <a:ext uri="{FF2B5EF4-FFF2-40B4-BE49-F238E27FC236}">
                <a16:creationId xmlns:a16="http://schemas.microsoft.com/office/drawing/2014/main" id="{40ACBB8E-CE46-5B1E-9133-323C317DBF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63B376-F654-031B-22A2-DC0C3FE742EE}"/>
              </a:ext>
            </a:extLst>
          </p:cNvPr>
          <p:cNvSpPr>
            <a:spLocks noGrp="1"/>
          </p:cNvSpPr>
          <p:nvPr>
            <p:ph type="sldNum" sz="quarter" idx="12"/>
          </p:nvPr>
        </p:nvSpPr>
        <p:spPr/>
        <p:txBody>
          <a:bodyPr/>
          <a:lstStyle/>
          <a:p>
            <a:fld id="{499073FF-E998-BE48-9ACA-E30EE644C521}" type="slidenum">
              <a:rPr kumimoji="1" lang="ja-JP" altLang="en-US" smtClean="0"/>
              <a:t>‹#›</a:t>
            </a:fld>
            <a:endParaRPr kumimoji="1" lang="ja-JP" altLang="en-US"/>
          </a:p>
        </p:txBody>
      </p:sp>
    </p:spTree>
    <p:extLst>
      <p:ext uri="{BB962C8B-B14F-4D97-AF65-F5344CB8AC3E}">
        <p14:creationId xmlns:p14="http://schemas.microsoft.com/office/powerpoint/2010/main" val="49999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13CDC19-162D-09E2-8226-3F730B8AB2B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10DC9AE-2F65-1714-9658-78657883470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3B6380A-C893-0149-0DD3-6A84E8192B2E}"/>
              </a:ext>
            </a:extLst>
          </p:cNvPr>
          <p:cNvSpPr>
            <a:spLocks noGrp="1"/>
          </p:cNvSpPr>
          <p:nvPr>
            <p:ph type="dt" sz="half" idx="10"/>
          </p:nvPr>
        </p:nvSpPr>
        <p:spPr/>
        <p:txBody>
          <a:bodyPr/>
          <a:lstStyle/>
          <a:p>
            <a:fld id="{19AD2261-6D12-8F44-8C24-6053D2F5C448}" type="datetimeFigureOut">
              <a:rPr kumimoji="1" lang="ja-JP" altLang="en-US" smtClean="0"/>
              <a:t>2024/5/14</a:t>
            </a:fld>
            <a:endParaRPr kumimoji="1" lang="ja-JP" altLang="en-US"/>
          </a:p>
        </p:txBody>
      </p:sp>
      <p:sp>
        <p:nvSpPr>
          <p:cNvPr id="5" name="フッター プレースホルダー 4">
            <a:extLst>
              <a:ext uri="{FF2B5EF4-FFF2-40B4-BE49-F238E27FC236}">
                <a16:creationId xmlns:a16="http://schemas.microsoft.com/office/drawing/2014/main" id="{4658DC89-BB95-19B3-6BA7-CBCAA8C447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F4B2B88-99B6-9D50-1021-B10EDE407799}"/>
              </a:ext>
            </a:extLst>
          </p:cNvPr>
          <p:cNvSpPr>
            <a:spLocks noGrp="1"/>
          </p:cNvSpPr>
          <p:nvPr>
            <p:ph type="sldNum" sz="quarter" idx="12"/>
          </p:nvPr>
        </p:nvSpPr>
        <p:spPr/>
        <p:txBody>
          <a:bodyPr/>
          <a:lstStyle/>
          <a:p>
            <a:fld id="{499073FF-E998-BE48-9ACA-E30EE644C521}" type="slidenum">
              <a:rPr kumimoji="1" lang="ja-JP" altLang="en-US" smtClean="0"/>
              <a:t>‹#›</a:t>
            </a:fld>
            <a:endParaRPr kumimoji="1" lang="ja-JP" altLang="en-US"/>
          </a:p>
        </p:txBody>
      </p:sp>
    </p:spTree>
    <p:extLst>
      <p:ext uri="{BB962C8B-B14F-4D97-AF65-F5344CB8AC3E}">
        <p14:creationId xmlns:p14="http://schemas.microsoft.com/office/powerpoint/2010/main" val="2790142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91FB55-F938-0EF6-C0FF-FC8A7D26B0D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71EFE0-009F-FAE2-9047-4F2C39E5A73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8369BB8-198F-C469-2CBF-DF002EA15F1E}"/>
              </a:ext>
            </a:extLst>
          </p:cNvPr>
          <p:cNvSpPr>
            <a:spLocks noGrp="1"/>
          </p:cNvSpPr>
          <p:nvPr>
            <p:ph type="dt" sz="half" idx="10"/>
          </p:nvPr>
        </p:nvSpPr>
        <p:spPr/>
        <p:txBody>
          <a:bodyPr/>
          <a:lstStyle/>
          <a:p>
            <a:fld id="{19AD2261-6D12-8F44-8C24-6053D2F5C448}" type="datetimeFigureOut">
              <a:rPr kumimoji="1" lang="ja-JP" altLang="en-US" smtClean="0"/>
              <a:t>2024/5/14</a:t>
            </a:fld>
            <a:endParaRPr kumimoji="1" lang="ja-JP" altLang="en-US"/>
          </a:p>
        </p:txBody>
      </p:sp>
      <p:sp>
        <p:nvSpPr>
          <p:cNvPr id="5" name="フッター プレースホルダー 4">
            <a:extLst>
              <a:ext uri="{FF2B5EF4-FFF2-40B4-BE49-F238E27FC236}">
                <a16:creationId xmlns:a16="http://schemas.microsoft.com/office/drawing/2014/main" id="{7D369301-6E55-7699-C6FF-A01BC6FFF9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4435ED-6F49-8545-8051-EE7579E0A7A4}"/>
              </a:ext>
            </a:extLst>
          </p:cNvPr>
          <p:cNvSpPr>
            <a:spLocks noGrp="1"/>
          </p:cNvSpPr>
          <p:nvPr>
            <p:ph type="sldNum" sz="quarter" idx="12"/>
          </p:nvPr>
        </p:nvSpPr>
        <p:spPr/>
        <p:txBody>
          <a:bodyPr/>
          <a:lstStyle/>
          <a:p>
            <a:fld id="{499073FF-E998-BE48-9ACA-E30EE644C521}" type="slidenum">
              <a:rPr kumimoji="1" lang="ja-JP" altLang="en-US" smtClean="0"/>
              <a:t>‹#›</a:t>
            </a:fld>
            <a:endParaRPr kumimoji="1" lang="ja-JP" altLang="en-US"/>
          </a:p>
        </p:txBody>
      </p:sp>
    </p:spTree>
    <p:extLst>
      <p:ext uri="{BB962C8B-B14F-4D97-AF65-F5344CB8AC3E}">
        <p14:creationId xmlns:p14="http://schemas.microsoft.com/office/powerpoint/2010/main" val="3035656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CA33F9-57B5-823F-5644-807B1B39DE0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55A6CA3-4061-DF96-D32E-6AFA5A8286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25B840F-6DA0-DF07-D9F1-644A4653902F}"/>
              </a:ext>
            </a:extLst>
          </p:cNvPr>
          <p:cNvSpPr>
            <a:spLocks noGrp="1"/>
          </p:cNvSpPr>
          <p:nvPr>
            <p:ph type="dt" sz="half" idx="10"/>
          </p:nvPr>
        </p:nvSpPr>
        <p:spPr/>
        <p:txBody>
          <a:bodyPr/>
          <a:lstStyle/>
          <a:p>
            <a:fld id="{19AD2261-6D12-8F44-8C24-6053D2F5C448}" type="datetimeFigureOut">
              <a:rPr kumimoji="1" lang="ja-JP" altLang="en-US" smtClean="0"/>
              <a:t>2024/5/14</a:t>
            </a:fld>
            <a:endParaRPr kumimoji="1" lang="ja-JP" altLang="en-US"/>
          </a:p>
        </p:txBody>
      </p:sp>
      <p:sp>
        <p:nvSpPr>
          <p:cNvPr id="5" name="フッター プレースホルダー 4">
            <a:extLst>
              <a:ext uri="{FF2B5EF4-FFF2-40B4-BE49-F238E27FC236}">
                <a16:creationId xmlns:a16="http://schemas.microsoft.com/office/drawing/2014/main" id="{2C825277-257E-9415-96D6-FE56D2A430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B1D2CF-F273-A805-8333-1D8ACA006B4A}"/>
              </a:ext>
            </a:extLst>
          </p:cNvPr>
          <p:cNvSpPr>
            <a:spLocks noGrp="1"/>
          </p:cNvSpPr>
          <p:nvPr>
            <p:ph type="sldNum" sz="quarter" idx="12"/>
          </p:nvPr>
        </p:nvSpPr>
        <p:spPr/>
        <p:txBody>
          <a:bodyPr/>
          <a:lstStyle/>
          <a:p>
            <a:fld id="{499073FF-E998-BE48-9ACA-E30EE644C521}" type="slidenum">
              <a:rPr kumimoji="1" lang="ja-JP" altLang="en-US" smtClean="0"/>
              <a:t>‹#›</a:t>
            </a:fld>
            <a:endParaRPr kumimoji="1" lang="ja-JP" altLang="en-US"/>
          </a:p>
        </p:txBody>
      </p:sp>
    </p:spTree>
    <p:extLst>
      <p:ext uri="{BB962C8B-B14F-4D97-AF65-F5344CB8AC3E}">
        <p14:creationId xmlns:p14="http://schemas.microsoft.com/office/powerpoint/2010/main" val="3034670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A20D86-38C1-E66F-90D5-BB8000FE624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8328BF-5F70-4EB6-6A08-ED9386B6017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FE47D20-10C6-5F4E-2B85-D425F3AE7C4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14D0B8E-3878-1205-3BFE-019883B6CE4A}"/>
              </a:ext>
            </a:extLst>
          </p:cNvPr>
          <p:cNvSpPr>
            <a:spLocks noGrp="1"/>
          </p:cNvSpPr>
          <p:nvPr>
            <p:ph type="dt" sz="half" idx="10"/>
          </p:nvPr>
        </p:nvSpPr>
        <p:spPr/>
        <p:txBody>
          <a:bodyPr/>
          <a:lstStyle/>
          <a:p>
            <a:fld id="{19AD2261-6D12-8F44-8C24-6053D2F5C448}" type="datetimeFigureOut">
              <a:rPr kumimoji="1" lang="ja-JP" altLang="en-US" smtClean="0"/>
              <a:t>2024/5/14</a:t>
            </a:fld>
            <a:endParaRPr kumimoji="1" lang="ja-JP" altLang="en-US"/>
          </a:p>
        </p:txBody>
      </p:sp>
      <p:sp>
        <p:nvSpPr>
          <p:cNvPr id="6" name="フッター プレースホルダー 5">
            <a:extLst>
              <a:ext uri="{FF2B5EF4-FFF2-40B4-BE49-F238E27FC236}">
                <a16:creationId xmlns:a16="http://schemas.microsoft.com/office/drawing/2014/main" id="{B3F44F50-FD60-505D-E35D-BB84E0C0BB2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EECA53B-80CB-D5F6-8F49-292EE0A8BA9A}"/>
              </a:ext>
            </a:extLst>
          </p:cNvPr>
          <p:cNvSpPr>
            <a:spLocks noGrp="1"/>
          </p:cNvSpPr>
          <p:nvPr>
            <p:ph type="sldNum" sz="quarter" idx="12"/>
          </p:nvPr>
        </p:nvSpPr>
        <p:spPr/>
        <p:txBody>
          <a:bodyPr/>
          <a:lstStyle/>
          <a:p>
            <a:fld id="{499073FF-E998-BE48-9ACA-E30EE644C521}" type="slidenum">
              <a:rPr kumimoji="1" lang="ja-JP" altLang="en-US" smtClean="0"/>
              <a:t>‹#›</a:t>
            </a:fld>
            <a:endParaRPr kumimoji="1" lang="ja-JP" altLang="en-US"/>
          </a:p>
        </p:txBody>
      </p:sp>
    </p:spTree>
    <p:extLst>
      <p:ext uri="{BB962C8B-B14F-4D97-AF65-F5344CB8AC3E}">
        <p14:creationId xmlns:p14="http://schemas.microsoft.com/office/powerpoint/2010/main" val="133286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5F6C4E-1CE7-7F15-C29E-F1A1F757ECB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F6E8384-8AE9-C815-9E28-971E01C8BE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51D081C-2ADB-1FDE-3CAA-01A60D0D20D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DF822A2-A476-6AD4-C85B-4655CB1FA4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9FE0EC3-4194-0294-487A-51C73B900D2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BC1CF7D-1B55-29A2-D111-45A301DF0809}"/>
              </a:ext>
            </a:extLst>
          </p:cNvPr>
          <p:cNvSpPr>
            <a:spLocks noGrp="1"/>
          </p:cNvSpPr>
          <p:nvPr>
            <p:ph type="dt" sz="half" idx="10"/>
          </p:nvPr>
        </p:nvSpPr>
        <p:spPr/>
        <p:txBody>
          <a:bodyPr/>
          <a:lstStyle/>
          <a:p>
            <a:fld id="{19AD2261-6D12-8F44-8C24-6053D2F5C448}" type="datetimeFigureOut">
              <a:rPr kumimoji="1" lang="ja-JP" altLang="en-US" smtClean="0"/>
              <a:t>2024/5/14</a:t>
            </a:fld>
            <a:endParaRPr kumimoji="1" lang="ja-JP" altLang="en-US"/>
          </a:p>
        </p:txBody>
      </p:sp>
      <p:sp>
        <p:nvSpPr>
          <p:cNvPr id="8" name="フッター プレースホルダー 7">
            <a:extLst>
              <a:ext uri="{FF2B5EF4-FFF2-40B4-BE49-F238E27FC236}">
                <a16:creationId xmlns:a16="http://schemas.microsoft.com/office/drawing/2014/main" id="{D280867D-9D56-FD76-5194-A2F641569F2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D16A6B4-1CC0-B91E-8705-FE5A4063A8FB}"/>
              </a:ext>
            </a:extLst>
          </p:cNvPr>
          <p:cNvSpPr>
            <a:spLocks noGrp="1"/>
          </p:cNvSpPr>
          <p:nvPr>
            <p:ph type="sldNum" sz="quarter" idx="12"/>
          </p:nvPr>
        </p:nvSpPr>
        <p:spPr/>
        <p:txBody>
          <a:bodyPr/>
          <a:lstStyle/>
          <a:p>
            <a:fld id="{499073FF-E998-BE48-9ACA-E30EE644C521}" type="slidenum">
              <a:rPr kumimoji="1" lang="ja-JP" altLang="en-US" smtClean="0"/>
              <a:t>‹#›</a:t>
            </a:fld>
            <a:endParaRPr kumimoji="1" lang="ja-JP" altLang="en-US"/>
          </a:p>
        </p:txBody>
      </p:sp>
    </p:spTree>
    <p:extLst>
      <p:ext uri="{BB962C8B-B14F-4D97-AF65-F5344CB8AC3E}">
        <p14:creationId xmlns:p14="http://schemas.microsoft.com/office/powerpoint/2010/main" val="3092521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C73946-D7A7-9309-E62D-5E05DDA3638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887B5E8-C502-F1F2-2FB8-63CA4F1E8463}"/>
              </a:ext>
            </a:extLst>
          </p:cNvPr>
          <p:cNvSpPr>
            <a:spLocks noGrp="1"/>
          </p:cNvSpPr>
          <p:nvPr>
            <p:ph type="dt" sz="half" idx="10"/>
          </p:nvPr>
        </p:nvSpPr>
        <p:spPr/>
        <p:txBody>
          <a:bodyPr/>
          <a:lstStyle/>
          <a:p>
            <a:fld id="{19AD2261-6D12-8F44-8C24-6053D2F5C448}" type="datetimeFigureOut">
              <a:rPr kumimoji="1" lang="ja-JP" altLang="en-US" smtClean="0"/>
              <a:t>2024/5/14</a:t>
            </a:fld>
            <a:endParaRPr kumimoji="1" lang="ja-JP" altLang="en-US"/>
          </a:p>
        </p:txBody>
      </p:sp>
      <p:sp>
        <p:nvSpPr>
          <p:cNvPr id="4" name="フッター プレースホルダー 3">
            <a:extLst>
              <a:ext uri="{FF2B5EF4-FFF2-40B4-BE49-F238E27FC236}">
                <a16:creationId xmlns:a16="http://schemas.microsoft.com/office/drawing/2014/main" id="{F0D8B8B6-2997-1360-4333-480F4D27D80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EFC2C33-6A23-8788-EC20-6DC8D004D79A}"/>
              </a:ext>
            </a:extLst>
          </p:cNvPr>
          <p:cNvSpPr>
            <a:spLocks noGrp="1"/>
          </p:cNvSpPr>
          <p:nvPr>
            <p:ph type="sldNum" sz="quarter" idx="12"/>
          </p:nvPr>
        </p:nvSpPr>
        <p:spPr/>
        <p:txBody>
          <a:bodyPr/>
          <a:lstStyle/>
          <a:p>
            <a:fld id="{499073FF-E998-BE48-9ACA-E30EE644C521}" type="slidenum">
              <a:rPr kumimoji="1" lang="ja-JP" altLang="en-US" smtClean="0"/>
              <a:t>‹#›</a:t>
            </a:fld>
            <a:endParaRPr kumimoji="1" lang="ja-JP" altLang="en-US"/>
          </a:p>
        </p:txBody>
      </p:sp>
    </p:spTree>
    <p:extLst>
      <p:ext uri="{BB962C8B-B14F-4D97-AF65-F5344CB8AC3E}">
        <p14:creationId xmlns:p14="http://schemas.microsoft.com/office/powerpoint/2010/main" val="42749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A6B7C34-332E-61F5-FAE0-D4CB9350C357}"/>
              </a:ext>
            </a:extLst>
          </p:cNvPr>
          <p:cNvSpPr>
            <a:spLocks noGrp="1"/>
          </p:cNvSpPr>
          <p:nvPr>
            <p:ph type="dt" sz="half" idx="10"/>
          </p:nvPr>
        </p:nvSpPr>
        <p:spPr/>
        <p:txBody>
          <a:bodyPr/>
          <a:lstStyle/>
          <a:p>
            <a:fld id="{19AD2261-6D12-8F44-8C24-6053D2F5C448}" type="datetimeFigureOut">
              <a:rPr kumimoji="1" lang="ja-JP" altLang="en-US" smtClean="0"/>
              <a:t>2024/5/14</a:t>
            </a:fld>
            <a:endParaRPr kumimoji="1" lang="ja-JP" altLang="en-US"/>
          </a:p>
        </p:txBody>
      </p:sp>
      <p:sp>
        <p:nvSpPr>
          <p:cNvPr id="3" name="フッター プレースホルダー 2">
            <a:extLst>
              <a:ext uri="{FF2B5EF4-FFF2-40B4-BE49-F238E27FC236}">
                <a16:creationId xmlns:a16="http://schemas.microsoft.com/office/drawing/2014/main" id="{5399EAA8-DACE-E0B1-0B4E-089646BD67A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30C456B-B50B-B7D2-BB44-5CC886AC5F08}"/>
              </a:ext>
            </a:extLst>
          </p:cNvPr>
          <p:cNvSpPr>
            <a:spLocks noGrp="1"/>
          </p:cNvSpPr>
          <p:nvPr>
            <p:ph type="sldNum" sz="quarter" idx="12"/>
          </p:nvPr>
        </p:nvSpPr>
        <p:spPr/>
        <p:txBody>
          <a:bodyPr/>
          <a:lstStyle/>
          <a:p>
            <a:fld id="{499073FF-E998-BE48-9ACA-E30EE644C521}" type="slidenum">
              <a:rPr kumimoji="1" lang="ja-JP" altLang="en-US" smtClean="0"/>
              <a:t>‹#›</a:t>
            </a:fld>
            <a:endParaRPr kumimoji="1" lang="ja-JP" altLang="en-US"/>
          </a:p>
        </p:txBody>
      </p:sp>
    </p:spTree>
    <p:extLst>
      <p:ext uri="{BB962C8B-B14F-4D97-AF65-F5344CB8AC3E}">
        <p14:creationId xmlns:p14="http://schemas.microsoft.com/office/powerpoint/2010/main" val="2531182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7031D6-68EB-E862-F80F-AAE2C0A34A6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173B243-7B8E-D2D0-12A3-7CD2D5D218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0AA5F5D-937D-23A6-3211-C0F9576F8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D9EE16D-6E14-3104-DD42-792293F5796C}"/>
              </a:ext>
            </a:extLst>
          </p:cNvPr>
          <p:cNvSpPr>
            <a:spLocks noGrp="1"/>
          </p:cNvSpPr>
          <p:nvPr>
            <p:ph type="dt" sz="half" idx="10"/>
          </p:nvPr>
        </p:nvSpPr>
        <p:spPr/>
        <p:txBody>
          <a:bodyPr/>
          <a:lstStyle/>
          <a:p>
            <a:fld id="{19AD2261-6D12-8F44-8C24-6053D2F5C448}" type="datetimeFigureOut">
              <a:rPr kumimoji="1" lang="ja-JP" altLang="en-US" smtClean="0"/>
              <a:t>2024/5/14</a:t>
            </a:fld>
            <a:endParaRPr kumimoji="1" lang="ja-JP" altLang="en-US"/>
          </a:p>
        </p:txBody>
      </p:sp>
      <p:sp>
        <p:nvSpPr>
          <p:cNvPr id="6" name="フッター プレースホルダー 5">
            <a:extLst>
              <a:ext uri="{FF2B5EF4-FFF2-40B4-BE49-F238E27FC236}">
                <a16:creationId xmlns:a16="http://schemas.microsoft.com/office/drawing/2014/main" id="{234E8806-4A80-2A16-EBA7-DC3BE1A98AB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10B2F5-5CA8-D8C0-D448-2F90E5974D49}"/>
              </a:ext>
            </a:extLst>
          </p:cNvPr>
          <p:cNvSpPr>
            <a:spLocks noGrp="1"/>
          </p:cNvSpPr>
          <p:nvPr>
            <p:ph type="sldNum" sz="quarter" idx="12"/>
          </p:nvPr>
        </p:nvSpPr>
        <p:spPr/>
        <p:txBody>
          <a:bodyPr/>
          <a:lstStyle/>
          <a:p>
            <a:fld id="{499073FF-E998-BE48-9ACA-E30EE644C521}" type="slidenum">
              <a:rPr kumimoji="1" lang="ja-JP" altLang="en-US" smtClean="0"/>
              <a:t>‹#›</a:t>
            </a:fld>
            <a:endParaRPr kumimoji="1" lang="ja-JP" altLang="en-US"/>
          </a:p>
        </p:txBody>
      </p:sp>
    </p:spTree>
    <p:extLst>
      <p:ext uri="{BB962C8B-B14F-4D97-AF65-F5344CB8AC3E}">
        <p14:creationId xmlns:p14="http://schemas.microsoft.com/office/powerpoint/2010/main" val="4267312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9CD251-8AFF-5E00-8492-2FAA0DD2111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E67D06E-B3FD-D3FA-5D37-1627A56A4C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6A828BC-2133-6078-1731-DE95080657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B8CD828-23C7-5AB8-32BA-63F8B1B25CF4}"/>
              </a:ext>
            </a:extLst>
          </p:cNvPr>
          <p:cNvSpPr>
            <a:spLocks noGrp="1"/>
          </p:cNvSpPr>
          <p:nvPr>
            <p:ph type="dt" sz="half" idx="10"/>
          </p:nvPr>
        </p:nvSpPr>
        <p:spPr/>
        <p:txBody>
          <a:bodyPr/>
          <a:lstStyle/>
          <a:p>
            <a:fld id="{19AD2261-6D12-8F44-8C24-6053D2F5C448}" type="datetimeFigureOut">
              <a:rPr kumimoji="1" lang="ja-JP" altLang="en-US" smtClean="0"/>
              <a:t>2024/5/14</a:t>
            </a:fld>
            <a:endParaRPr kumimoji="1" lang="ja-JP" altLang="en-US"/>
          </a:p>
        </p:txBody>
      </p:sp>
      <p:sp>
        <p:nvSpPr>
          <p:cNvPr id="6" name="フッター プレースホルダー 5">
            <a:extLst>
              <a:ext uri="{FF2B5EF4-FFF2-40B4-BE49-F238E27FC236}">
                <a16:creationId xmlns:a16="http://schemas.microsoft.com/office/drawing/2014/main" id="{FA252410-0C1C-0A1A-9656-B34E4FC2E2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3E90C48-5BD6-3EED-B79A-E15AD4446A62}"/>
              </a:ext>
            </a:extLst>
          </p:cNvPr>
          <p:cNvSpPr>
            <a:spLocks noGrp="1"/>
          </p:cNvSpPr>
          <p:nvPr>
            <p:ph type="sldNum" sz="quarter" idx="12"/>
          </p:nvPr>
        </p:nvSpPr>
        <p:spPr/>
        <p:txBody>
          <a:bodyPr/>
          <a:lstStyle/>
          <a:p>
            <a:fld id="{499073FF-E998-BE48-9ACA-E30EE644C521}" type="slidenum">
              <a:rPr kumimoji="1" lang="ja-JP" altLang="en-US" smtClean="0"/>
              <a:t>‹#›</a:t>
            </a:fld>
            <a:endParaRPr kumimoji="1" lang="ja-JP" altLang="en-US"/>
          </a:p>
        </p:txBody>
      </p:sp>
    </p:spTree>
    <p:extLst>
      <p:ext uri="{BB962C8B-B14F-4D97-AF65-F5344CB8AC3E}">
        <p14:creationId xmlns:p14="http://schemas.microsoft.com/office/powerpoint/2010/main" val="2683264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C7AD120-F51E-EC2E-1855-D0704D6815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5A09A9A-3E14-2191-5E19-6CF6B1CC58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664BCF-E644-16AE-082D-963B9447F1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9AD2261-6D12-8F44-8C24-6053D2F5C448}" type="datetimeFigureOut">
              <a:rPr kumimoji="1" lang="ja-JP" altLang="en-US" smtClean="0"/>
              <a:t>2024/5/14</a:t>
            </a:fld>
            <a:endParaRPr kumimoji="1" lang="ja-JP" altLang="en-US"/>
          </a:p>
        </p:txBody>
      </p:sp>
      <p:sp>
        <p:nvSpPr>
          <p:cNvPr id="5" name="フッター プレースホルダー 4">
            <a:extLst>
              <a:ext uri="{FF2B5EF4-FFF2-40B4-BE49-F238E27FC236}">
                <a16:creationId xmlns:a16="http://schemas.microsoft.com/office/drawing/2014/main" id="{45014A65-37BD-EA97-B766-01BEA822F1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9123FF-3885-1649-AE01-1A7526D3B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99073FF-E998-BE48-9ACA-E30EE644C521}" type="slidenum">
              <a:rPr kumimoji="1" lang="ja-JP" altLang="en-US" smtClean="0"/>
              <a:t>‹#›</a:t>
            </a:fld>
            <a:endParaRPr kumimoji="1" lang="ja-JP" altLang="en-US"/>
          </a:p>
        </p:txBody>
      </p:sp>
    </p:spTree>
    <p:extLst>
      <p:ext uri="{BB962C8B-B14F-4D97-AF65-F5344CB8AC3E}">
        <p14:creationId xmlns:p14="http://schemas.microsoft.com/office/powerpoint/2010/main" val="2266751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B807E-605D-4FB4-E2AB-57397F778A68}"/>
              </a:ext>
            </a:extLst>
          </p:cNvPr>
          <p:cNvSpPr>
            <a:spLocks noGrp="1"/>
          </p:cNvSpPr>
          <p:nvPr>
            <p:ph type="ctrTitle"/>
          </p:nvPr>
        </p:nvSpPr>
        <p:spPr>
          <a:xfrm>
            <a:off x="1524000" y="1600200"/>
            <a:ext cx="9144000" cy="2387600"/>
          </a:xfrm>
        </p:spPr>
        <p:txBody>
          <a:bodyPr/>
          <a:lstStyle/>
          <a:p>
            <a:r>
              <a:rPr kumimoji="1" lang="en-US" altLang="ja-JP" dirty="0"/>
              <a:t>Python</a:t>
            </a:r>
            <a:r>
              <a:rPr kumimoji="1" lang="ja-JP" altLang="en-US"/>
              <a:t>による時系列予測</a:t>
            </a:r>
            <a:r>
              <a:rPr kumimoji="1" lang="en-US" altLang="ja-JP" dirty="0"/>
              <a:t>CH</a:t>
            </a:r>
            <a:r>
              <a:rPr lang="en-US" altLang="ja-JP" dirty="0"/>
              <a:t>12</a:t>
            </a:r>
            <a:endParaRPr kumimoji="1" lang="ja-JP" altLang="en-US"/>
          </a:p>
        </p:txBody>
      </p:sp>
      <p:sp>
        <p:nvSpPr>
          <p:cNvPr id="3" name="字幕 2">
            <a:extLst>
              <a:ext uri="{FF2B5EF4-FFF2-40B4-BE49-F238E27FC236}">
                <a16:creationId xmlns:a16="http://schemas.microsoft.com/office/drawing/2014/main" id="{C44FF649-9516-D95C-5078-AE542C770852}"/>
              </a:ext>
            </a:extLst>
          </p:cNvPr>
          <p:cNvSpPr>
            <a:spLocks noGrp="1"/>
          </p:cNvSpPr>
          <p:nvPr>
            <p:ph type="subTitle" idx="1"/>
          </p:nvPr>
        </p:nvSpPr>
        <p:spPr/>
        <p:txBody>
          <a:bodyPr anchor="ctr"/>
          <a:lstStyle/>
          <a:p>
            <a:r>
              <a:rPr kumimoji="1" lang="en-US" altLang="ja-JP" dirty="0"/>
              <a:t>2121069b </a:t>
            </a:r>
            <a:r>
              <a:rPr kumimoji="1" lang="ja-JP" altLang="en-US"/>
              <a:t>角野和治</a:t>
            </a:r>
          </a:p>
        </p:txBody>
      </p:sp>
    </p:spTree>
    <p:extLst>
      <p:ext uri="{BB962C8B-B14F-4D97-AF65-F5344CB8AC3E}">
        <p14:creationId xmlns:p14="http://schemas.microsoft.com/office/powerpoint/2010/main" val="1851101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C5A27E-DE8A-1ED3-66AA-64DCA0316DDF}"/>
              </a:ext>
            </a:extLst>
          </p:cNvPr>
          <p:cNvSpPr>
            <a:spLocks noGrp="1"/>
          </p:cNvSpPr>
          <p:nvPr>
            <p:ph type="title"/>
          </p:nvPr>
        </p:nvSpPr>
        <p:spPr/>
        <p:txBody>
          <a:bodyPr/>
          <a:lstStyle/>
          <a:p>
            <a:r>
              <a:rPr kumimoji="1" lang="ja-JP" altLang="en-US"/>
              <a:t>データの分割とスケーリング</a:t>
            </a:r>
          </a:p>
        </p:txBody>
      </p:sp>
      <p:sp>
        <p:nvSpPr>
          <p:cNvPr id="3" name="コンテンツ プレースホルダー 2">
            <a:extLst>
              <a:ext uri="{FF2B5EF4-FFF2-40B4-BE49-F238E27FC236}">
                <a16:creationId xmlns:a16="http://schemas.microsoft.com/office/drawing/2014/main" id="{C916ADC3-4ABC-75AF-A87A-B8C5D33D4552}"/>
              </a:ext>
            </a:extLst>
          </p:cNvPr>
          <p:cNvSpPr>
            <a:spLocks noGrp="1"/>
          </p:cNvSpPr>
          <p:nvPr>
            <p:ph idx="1"/>
          </p:nvPr>
        </p:nvSpPr>
        <p:spPr/>
        <p:txBody>
          <a:bodyPr>
            <a:normAutofit fontScale="92500" lnSpcReduction="20000"/>
          </a:bodyPr>
          <a:lstStyle/>
          <a:p>
            <a:pPr marL="0" indent="0">
              <a:buNone/>
            </a:pPr>
            <a:r>
              <a:rPr lang="ja-JP" altLang="en-US" b="1"/>
              <a:t>データの分割</a:t>
            </a:r>
            <a:endParaRPr lang="en-US" altLang="ja-JP" b="1" dirty="0"/>
          </a:p>
          <a:p>
            <a:r>
              <a:rPr lang="ja-JP" altLang="en-US"/>
              <a:t>最初の</a:t>
            </a:r>
            <a:r>
              <a:rPr lang="en-US" altLang="ja-JP" dirty="0"/>
              <a:t>70%</a:t>
            </a:r>
            <a:r>
              <a:rPr lang="ja-JP" altLang="en-US"/>
              <a:t>は訓練用データセット</a:t>
            </a:r>
            <a:endParaRPr lang="en-US" altLang="ja-JP" dirty="0"/>
          </a:p>
          <a:p>
            <a:r>
              <a:rPr kumimoji="1" lang="ja-JP" altLang="en-US"/>
              <a:t>次の</a:t>
            </a:r>
            <a:r>
              <a:rPr kumimoji="1" lang="en-US" altLang="ja-JP" dirty="0"/>
              <a:t>20</a:t>
            </a:r>
            <a:r>
              <a:rPr kumimoji="1" lang="ja-JP" altLang="en-US"/>
              <a:t>％は検証データセット</a:t>
            </a:r>
            <a:endParaRPr kumimoji="1" lang="en-US" altLang="ja-JP" dirty="0"/>
          </a:p>
          <a:p>
            <a:r>
              <a:rPr lang="ja-JP" altLang="en-US"/>
              <a:t>残りの</a:t>
            </a:r>
            <a:r>
              <a:rPr lang="en-US" altLang="ja-JP" dirty="0"/>
              <a:t>10</a:t>
            </a:r>
            <a:r>
              <a:rPr lang="ja-JP" altLang="en-US"/>
              <a:t>％はテストデータセット</a:t>
            </a:r>
            <a:endParaRPr lang="en-US" altLang="ja-JP" dirty="0"/>
          </a:p>
          <a:p>
            <a:pPr marL="0" indent="0">
              <a:buNone/>
            </a:pPr>
            <a:r>
              <a:rPr lang="ja-JP" altLang="en-US" b="1"/>
              <a:t>スケーリング</a:t>
            </a:r>
            <a:endParaRPr lang="en-US" altLang="ja-JP" b="1" dirty="0"/>
          </a:p>
          <a:p>
            <a:pPr marL="0" indent="0">
              <a:buNone/>
            </a:pPr>
            <a:r>
              <a:rPr lang="en-US" altLang="ja-JP" dirty="0" err="1"/>
              <a:t>MinMaxScaler</a:t>
            </a:r>
            <a:endParaRPr lang="en-US" altLang="ja-JP" dirty="0"/>
          </a:p>
          <a:p>
            <a:pPr marL="0" indent="0">
              <a:buNone/>
            </a:pPr>
            <a:r>
              <a:rPr lang="ja-JP" altLang="en-US"/>
              <a:t>利用できるデータを訓練データのみと仮定する</a:t>
            </a:r>
            <a:endParaRPr lang="en-US" altLang="ja-JP" dirty="0"/>
          </a:p>
          <a:p>
            <a:pPr marL="0" indent="0">
              <a:buNone/>
            </a:pPr>
            <a:endParaRPr lang="en-US" altLang="ja-JP" dirty="0"/>
          </a:p>
          <a:p>
            <a:r>
              <a:rPr lang="en-US" altLang="ja-JP" dirty="0"/>
              <a:t> </a:t>
            </a:r>
            <a:r>
              <a:rPr lang="ja-JP" altLang="en-US"/>
              <a:t>スケーリングは尺度のみに影響し、正規化は尺度と分布に影響</a:t>
            </a:r>
            <a:endParaRPr lang="en-US" altLang="ja-JP" dirty="0"/>
          </a:p>
          <a:p>
            <a:r>
              <a:rPr lang="ja-JP" altLang="en-US"/>
              <a:t>ディープラーニングは仮定を設けないため、正規化は不要</a:t>
            </a:r>
            <a:endParaRPr lang="en-US" altLang="ja-JP" dirty="0"/>
          </a:p>
          <a:p>
            <a:pPr marL="0" indent="0">
              <a:buNone/>
            </a:pPr>
            <a:endParaRPr kumimoji="1" lang="ja-JP" altLang="en-US"/>
          </a:p>
        </p:txBody>
      </p:sp>
    </p:spTree>
    <p:extLst>
      <p:ext uri="{BB962C8B-B14F-4D97-AF65-F5344CB8AC3E}">
        <p14:creationId xmlns:p14="http://schemas.microsoft.com/office/powerpoint/2010/main" val="3150867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8F3C18-636F-2608-CAE1-1816EDD0E1B3}"/>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6A74C20D-A99C-32F5-7188-DF6639939127}"/>
              </a:ext>
            </a:extLst>
          </p:cNvPr>
          <p:cNvSpPr>
            <a:spLocks noGrp="1"/>
          </p:cNvSpPr>
          <p:nvPr>
            <p:ph idx="1"/>
          </p:nvPr>
        </p:nvSpPr>
        <p:spPr/>
        <p:txBody>
          <a:bodyPr/>
          <a:lstStyle/>
          <a:p>
            <a:r>
              <a:rPr kumimoji="1" lang="ja-JP" altLang="en-US"/>
              <a:t>ディープラーニングと時系列予測</a:t>
            </a:r>
            <a:endParaRPr kumimoji="1" lang="en-US" altLang="ja-JP" dirty="0"/>
          </a:p>
          <a:p>
            <a:r>
              <a:rPr lang="en-US" altLang="ja-JP" dirty="0"/>
              <a:t>Preprocessing</a:t>
            </a:r>
          </a:p>
          <a:p>
            <a:pPr marL="457200" lvl="1" indent="0">
              <a:buNone/>
            </a:pPr>
            <a:r>
              <a:rPr lang="ja-JP" altLang="en-US"/>
              <a:t>本章で省略された、データの欠損値を除くクリーニング処理</a:t>
            </a:r>
            <a:endParaRPr lang="en-US" altLang="ja-JP" dirty="0"/>
          </a:p>
          <a:p>
            <a:r>
              <a:rPr lang="ja-JP" altLang="en-US"/>
              <a:t>データ探索</a:t>
            </a:r>
            <a:endParaRPr lang="en-US" altLang="ja-JP" dirty="0"/>
          </a:p>
          <a:p>
            <a:r>
              <a:rPr lang="ja-JP" altLang="en-US"/>
              <a:t>特徴量エンジニアリング</a:t>
            </a:r>
            <a:endParaRPr lang="en-US" altLang="ja-JP" dirty="0"/>
          </a:p>
          <a:p>
            <a:r>
              <a:rPr lang="ja-JP" altLang="en-US"/>
              <a:t>データ分割とスケーリング</a:t>
            </a:r>
            <a:endParaRPr lang="en-US" altLang="ja-JP" dirty="0"/>
          </a:p>
          <a:p>
            <a:endParaRPr kumimoji="1" lang="ja-JP" altLang="en-US"/>
          </a:p>
        </p:txBody>
      </p:sp>
    </p:spTree>
    <p:extLst>
      <p:ext uri="{BB962C8B-B14F-4D97-AF65-F5344CB8AC3E}">
        <p14:creationId xmlns:p14="http://schemas.microsoft.com/office/powerpoint/2010/main" val="877893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CCEE56-9647-D516-79BE-1A32C0EC887C}"/>
              </a:ext>
            </a:extLst>
          </p:cNvPr>
          <p:cNvSpPr>
            <a:spLocks noGrp="1"/>
          </p:cNvSpPr>
          <p:nvPr>
            <p:ph type="title"/>
          </p:nvPr>
        </p:nvSpPr>
        <p:spPr/>
        <p:txBody>
          <a:bodyPr/>
          <a:lstStyle/>
          <a:p>
            <a:r>
              <a:rPr kumimoji="1" lang="ja-JP" altLang="en-US"/>
              <a:t>ディープラーニングと時系列予測</a:t>
            </a:r>
          </a:p>
        </p:txBody>
      </p:sp>
      <p:graphicFrame>
        <p:nvGraphicFramePr>
          <p:cNvPr id="13" name="コンテンツ プレースホルダー 12">
            <a:extLst>
              <a:ext uri="{FF2B5EF4-FFF2-40B4-BE49-F238E27FC236}">
                <a16:creationId xmlns:a16="http://schemas.microsoft.com/office/drawing/2014/main" id="{B4598534-4525-9349-5607-91ECB7DAC5FF}"/>
              </a:ext>
            </a:extLst>
          </p:cNvPr>
          <p:cNvGraphicFramePr>
            <a:graphicFrameLocks noGrp="1"/>
          </p:cNvGraphicFramePr>
          <p:nvPr>
            <p:ph idx="1"/>
            <p:extLst>
              <p:ext uri="{D42A27DB-BD31-4B8C-83A1-F6EECF244321}">
                <p14:modId xmlns:p14="http://schemas.microsoft.com/office/powerpoint/2010/main" val="4085203205"/>
              </p:ext>
            </p:extLst>
          </p:nvPr>
        </p:nvGraphicFramePr>
        <p:xfrm>
          <a:off x="838199" y="4568173"/>
          <a:ext cx="10466615" cy="1584960"/>
        </p:xfrm>
        <a:graphic>
          <a:graphicData uri="http://schemas.openxmlformats.org/drawingml/2006/table">
            <a:tbl>
              <a:tblPr firstRow="1" bandRow="1">
                <a:tableStyleId>{5C22544A-7EE6-4342-B048-85BDC9FD1C3A}</a:tableStyleId>
              </a:tblPr>
              <a:tblGrid>
                <a:gridCol w="3743379">
                  <a:extLst>
                    <a:ext uri="{9D8B030D-6E8A-4147-A177-3AD203B41FA5}">
                      <a16:colId xmlns:a16="http://schemas.microsoft.com/office/drawing/2014/main" val="122601272"/>
                    </a:ext>
                  </a:extLst>
                </a:gridCol>
                <a:gridCol w="1988339">
                  <a:extLst>
                    <a:ext uri="{9D8B030D-6E8A-4147-A177-3AD203B41FA5}">
                      <a16:colId xmlns:a16="http://schemas.microsoft.com/office/drawing/2014/main" val="3247504147"/>
                    </a:ext>
                  </a:extLst>
                </a:gridCol>
                <a:gridCol w="2555678">
                  <a:extLst>
                    <a:ext uri="{9D8B030D-6E8A-4147-A177-3AD203B41FA5}">
                      <a16:colId xmlns:a16="http://schemas.microsoft.com/office/drawing/2014/main" val="3596460958"/>
                    </a:ext>
                  </a:extLst>
                </a:gridCol>
                <a:gridCol w="2179219">
                  <a:extLst>
                    <a:ext uri="{9D8B030D-6E8A-4147-A177-3AD203B41FA5}">
                      <a16:colId xmlns:a16="http://schemas.microsoft.com/office/drawing/2014/main" val="1285352372"/>
                    </a:ext>
                  </a:extLst>
                </a:gridCol>
              </a:tblGrid>
              <a:tr h="370840">
                <a:tc>
                  <a:txBody>
                    <a:bodyPr/>
                    <a:lstStyle/>
                    <a:p>
                      <a:pPr algn="ctr"/>
                      <a:endParaRPr kumimoji="1" lang="ja-JP" altLang="en-US" sz="2000"/>
                    </a:p>
                  </a:txBody>
                  <a:tcPr/>
                </a:tc>
                <a:tc>
                  <a:txBody>
                    <a:bodyPr/>
                    <a:lstStyle/>
                    <a:p>
                      <a:pPr algn="ctr"/>
                      <a:r>
                        <a:rPr kumimoji="1" lang="ja-JP" altLang="en-US" sz="2000"/>
                        <a:t>目的変数</a:t>
                      </a:r>
                      <a:r>
                        <a:rPr kumimoji="1" lang="en-US" altLang="ja-JP" sz="2000" dirty="0"/>
                        <a:t>(m)</a:t>
                      </a:r>
                      <a:endParaRPr kumimoji="1" lang="ja-JP" altLang="en-US" sz="2000"/>
                    </a:p>
                  </a:txBody>
                  <a:tcPr/>
                </a:tc>
                <a:tc>
                  <a:txBody>
                    <a:bodyPr/>
                    <a:lstStyle/>
                    <a:p>
                      <a:pPr algn="ctr"/>
                      <a:r>
                        <a:rPr kumimoji="1" lang="ja-JP" altLang="en-US" sz="2000"/>
                        <a:t>時間ステップ（</a:t>
                      </a:r>
                      <a:r>
                        <a:rPr kumimoji="1" lang="en-US" altLang="ja-JP" sz="2000" dirty="0"/>
                        <a:t>t)</a:t>
                      </a:r>
                      <a:endParaRPr kumimoji="1" lang="ja-JP" altLang="en-US" sz="2000"/>
                    </a:p>
                  </a:txBody>
                  <a:tcPr/>
                </a:tc>
                <a:tc>
                  <a:txBody>
                    <a:bodyPr/>
                    <a:lstStyle/>
                    <a:p>
                      <a:pPr algn="ctr"/>
                      <a:r>
                        <a:rPr kumimoji="1" lang="ja-JP" altLang="en-US" sz="2000"/>
                        <a:t>出力する予測値</a:t>
                      </a:r>
                    </a:p>
                  </a:txBody>
                  <a:tcPr/>
                </a:tc>
                <a:extLst>
                  <a:ext uri="{0D108BD9-81ED-4DB2-BD59-A6C34878D82A}">
                    <a16:rowId xmlns:a16="http://schemas.microsoft.com/office/drawing/2014/main" val="1771842980"/>
                  </a:ext>
                </a:extLst>
              </a:tr>
              <a:tr h="370840">
                <a:tc>
                  <a:txBody>
                    <a:bodyPr/>
                    <a:lstStyle/>
                    <a:p>
                      <a:pPr algn="ctr"/>
                      <a:r>
                        <a:rPr kumimoji="1" lang="ja-JP" altLang="en-US" sz="2000"/>
                        <a:t>シングルステップモデル</a:t>
                      </a:r>
                    </a:p>
                  </a:txBody>
                  <a:tcPr/>
                </a:tc>
                <a:tc>
                  <a:txBody>
                    <a:bodyPr/>
                    <a:lstStyle/>
                    <a:p>
                      <a:pPr algn="ctr"/>
                      <a:r>
                        <a:rPr kumimoji="1" lang="en-US" altLang="ja-JP" sz="2000" dirty="0"/>
                        <a:t>1</a:t>
                      </a:r>
                      <a:r>
                        <a:rPr kumimoji="1" lang="ja-JP" altLang="en-US" sz="2000"/>
                        <a:t>つ</a:t>
                      </a:r>
                    </a:p>
                  </a:txBody>
                  <a:tcPr/>
                </a:tc>
                <a:tc>
                  <a:txBody>
                    <a:bodyPr/>
                    <a:lstStyle/>
                    <a:p>
                      <a:pPr algn="ctr"/>
                      <a:r>
                        <a:rPr kumimoji="1" lang="ja-JP" altLang="en-US" sz="2000"/>
                        <a:t>１ステップ先</a:t>
                      </a:r>
                    </a:p>
                  </a:txBody>
                  <a:tcPr/>
                </a:tc>
                <a:tc>
                  <a:txBody>
                    <a:bodyPr/>
                    <a:lstStyle/>
                    <a:p>
                      <a:pPr algn="ctr"/>
                      <a:r>
                        <a:rPr kumimoji="1" lang="ja-JP" altLang="en-US" sz="2000"/>
                        <a:t>スカラー</a:t>
                      </a:r>
                    </a:p>
                  </a:txBody>
                  <a:tcPr/>
                </a:tc>
                <a:extLst>
                  <a:ext uri="{0D108BD9-81ED-4DB2-BD59-A6C34878D82A}">
                    <a16:rowId xmlns:a16="http://schemas.microsoft.com/office/drawing/2014/main" val="228617143"/>
                  </a:ext>
                </a:extLst>
              </a:tr>
              <a:tr h="370840">
                <a:tc>
                  <a:txBody>
                    <a:bodyPr/>
                    <a:lstStyle/>
                    <a:p>
                      <a:pPr algn="ctr"/>
                      <a:r>
                        <a:rPr kumimoji="1" lang="ja-JP" altLang="en-US" sz="2000"/>
                        <a:t>マルチステップモデル</a:t>
                      </a:r>
                    </a:p>
                  </a:txBody>
                  <a:tcPr/>
                </a:tc>
                <a:tc>
                  <a:txBody>
                    <a:bodyPr/>
                    <a:lstStyle/>
                    <a:p>
                      <a:pPr algn="ctr"/>
                      <a:r>
                        <a:rPr kumimoji="1" lang="en-US" altLang="ja-JP" sz="2000" dirty="0"/>
                        <a:t>1</a:t>
                      </a:r>
                      <a:r>
                        <a:rPr kumimoji="1" lang="ja-JP" altLang="en-US" sz="2000"/>
                        <a:t>つ</a:t>
                      </a:r>
                    </a:p>
                  </a:txBody>
                  <a:tcPr/>
                </a:tc>
                <a:tc>
                  <a:txBody>
                    <a:bodyPr/>
                    <a:lstStyle/>
                    <a:p>
                      <a:pPr algn="ctr"/>
                      <a:r>
                        <a:rPr kumimoji="1" lang="ja-JP" altLang="en-US" sz="2000"/>
                        <a:t>複数</a:t>
                      </a:r>
                    </a:p>
                  </a:txBody>
                  <a:tcPr/>
                </a:tc>
                <a:tc>
                  <a:txBody>
                    <a:bodyPr/>
                    <a:lstStyle/>
                    <a:p>
                      <a:pPr algn="ctr"/>
                      <a:r>
                        <a:rPr kumimoji="1" lang="en-US" altLang="ja-JP" sz="2000" dirty="0"/>
                        <a:t>t×1</a:t>
                      </a:r>
                      <a:r>
                        <a:rPr kumimoji="1" lang="ja-JP" altLang="en-US" sz="2000"/>
                        <a:t>行列</a:t>
                      </a:r>
                    </a:p>
                  </a:txBody>
                  <a:tcPr/>
                </a:tc>
                <a:extLst>
                  <a:ext uri="{0D108BD9-81ED-4DB2-BD59-A6C34878D82A}">
                    <a16:rowId xmlns:a16="http://schemas.microsoft.com/office/drawing/2014/main" val="1160612770"/>
                  </a:ext>
                </a:extLst>
              </a:tr>
              <a:tr h="370840">
                <a:tc>
                  <a:txBody>
                    <a:bodyPr/>
                    <a:lstStyle/>
                    <a:p>
                      <a:pPr algn="ctr"/>
                      <a:r>
                        <a:rPr kumimoji="1" lang="ja-JP" altLang="en-US" sz="2000"/>
                        <a:t>多出力モデル</a:t>
                      </a:r>
                    </a:p>
                  </a:txBody>
                  <a:tcPr/>
                </a:tc>
                <a:tc>
                  <a:txBody>
                    <a:bodyPr/>
                    <a:lstStyle/>
                    <a:p>
                      <a:pPr algn="ctr"/>
                      <a:r>
                        <a:rPr kumimoji="1" lang="ja-JP" altLang="en-US" sz="2000"/>
                        <a:t>複数</a:t>
                      </a:r>
                    </a:p>
                  </a:txBody>
                  <a:tcPr/>
                </a:tc>
                <a:tc>
                  <a:txBody>
                    <a:bodyPr/>
                    <a:lstStyle/>
                    <a:p>
                      <a:pPr algn="ctr"/>
                      <a:r>
                        <a:rPr kumimoji="1" lang="en-US" altLang="ja-JP" sz="2000" dirty="0"/>
                        <a:t>1</a:t>
                      </a:r>
                      <a:r>
                        <a:rPr kumimoji="1" lang="ja-JP" altLang="en-US" sz="2000"/>
                        <a:t>つ以上</a:t>
                      </a:r>
                    </a:p>
                  </a:txBody>
                  <a:tcPr/>
                </a:tc>
                <a:tc>
                  <a:txBody>
                    <a:bodyPr/>
                    <a:lstStyle/>
                    <a:p>
                      <a:pPr algn="ctr"/>
                      <a:r>
                        <a:rPr kumimoji="1" lang="en-US" altLang="ja-JP" sz="2000" dirty="0" err="1"/>
                        <a:t>t×m</a:t>
                      </a:r>
                      <a:r>
                        <a:rPr kumimoji="1" lang="ja-JP" altLang="en-US" sz="2000"/>
                        <a:t>行列</a:t>
                      </a:r>
                    </a:p>
                  </a:txBody>
                  <a:tcPr/>
                </a:tc>
                <a:extLst>
                  <a:ext uri="{0D108BD9-81ED-4DB2-BD59-A6C34878D82A}">
                    <a16:rowId xmlns:a16="http://schemas.microsoft.com/office/drawing/2014/main" val="3230967364"/>
                  </a:ext>
                </a:extLst>
              </a:tr>
            </a:tbl>
          </a:graphicData>
        </a:graphic>
      </p:graphicFrame>
      <p:sp>
        <p:nvSpPr>
          <p:cNvPr id="17" name="テキスト ボックス 16">
            <a:extLst>
              <a:ext uri="{FF2B5EF4-FFF2-40B4-BE49-F238E27FC236}">
                <a16:creationId xmlns:a16="http://schemas.microsoft.com/office/drawing/2014/main" id="{35633809-1409-1AA4-A1D1-48811C0D7E9F}"/>
              </a:ext>
            </a:extLst>
          </p:cNvPr>
          <p:cNvSpPr txBox="1"/>
          <p:nvPr/>
        </p:nvSpPr>
        <p:spPr>
          <a:xfrm>
            <a:off x="887186" y="1726520"/>
            <a:ext cx="10417628" cy="2308324"/>
          </a:xfrm>
          <a:prstGeom prst="rect">
            <a:avLst/>
          </a:prstGeom>
          <a:noFill/>
        </p:spPr>
        <p:txBody>
          <a:bodyPr wrap="square" rtlCol="0">
            <a:spAutoFit/>
          </a:bodyPr>
          <a:lstStyle/>
          <a:p>
            <a:r>
              <a:rPr kumimoji="1" lang="ja-JP" altLang="en-US" sz="2400" b="1"/>
              <a:t>ディープラーニングを時系列予測に使う場合</a:t>
            </a:r>
            <a:endParaRPr kumimoji="1" lang="en-US" altLang="ja-JP" sz="2400" b="1" dirty="0"/>
          </a:p>
          <a:p>
            <a:pPr marL="285750" indent="-285750">
              <a:buFont typeface="Arial" panose="020B0604020202020204" pitchFamily="34" charset="0"/>
              <a:buChar char="•"/>
            </a:pPr>
            <a:r>
              <a:rPr lang="ja-JP" altLang="en-US" sz="2400"/>
              <a:t>統計的モデルの適合に時間がかかりすぎる場合</a:t>
            </a:r>
            <a:endParaRPr lang="en-US" altLang="ja-JP" sz="2400" dirty="0"/>
          </a:p>
          <a:p>
            <a:pPr lvl="1"/>
            <a:r>
              <a:rPr lang="ja-JP" altLang="en-US" sz="2400"/>
              <a:t>データセットのサイズが大きい（</a:t>
            </a:r>
            <a:r>
              <a:rPr lang="en-US" altLang="ja-JP" sz="2400" dirty="0"/>
              <a:t>1</a:t>
            </a:r>
            <a:r>
              <a:rPr lang="ja-JP" altLang="en-US" sz="2400"/>
              <a:t>万を超える）</a:t>
            </a:r>
            <a:endParaRPr lang="en-US" altLang="ja-JP" sz="2400" dirty="0"/>
          </a:p>
          <a:p>
            <a:pPr marL="285750" indent="-285750">
              <a:buFont typeface="Arial" panose="020B0604020202020204" pitchFamily="34" charset="0"/>
              <a:buChar char="•"/>
            </a:pPr>
            <a:r>
              <a:rPr lang="ja-JP" altLang="en-US" sz="2400"/>
              <a:t>残差が相関してホワイトノイズを近似しない場合</a:t>
            </a:r>
            <a:endParaRPr lang="en-US" altLang="ja-JP" sz="2400" dirty="0"/>
          </a:p>
          <a:p>
            <a:pPr marL="800100" lvl="1" indent="-342900">
              <a:buFont typeface="+mj-lt"/>
              <a:buAutoNum type="arabicPeriod"/>
            </a:pPr>
            <a:r>
              <a:rPr lang="ja-JP" altLang="en-US" sz="2400"/>
              <a:t>モデルで考慮できない別の季節周期が存在する</a:t>
            </a:r>
            <a:endParaRPr lang="en-US" altLang="ja-JP" sz="2400" dirty="0"/>
          </a:p>
          <a:p>
            <a:pPr marL="800100" lvl="1" indent="-342900">
              <a:buFont typeface="+mj-lt"/>
              <a:buAutoNum type="arabicPeriod"/>
            </a:pPr>
            <a:r>
              <a:rPr lang="ja-JP" altLang="en-US" sz="2400"/>
              <a:t>特徴量と目的関数が非線形</a:t>
            </a:r>
            <a:endParaRPr lang="en-US" altLang="ja-JP" sz="2400" dirty="0"/>
          </a:p>
        </p:txBody>
      </p:sp>
      <p:sp>
        <p:nvSpPr>
          <p:cNvPr id="18" name="テキスト ボックス 17">
            <a:extLst>
              <a:ext uri="{FF2B5EF4-FFF2-40B4-BE49-F238E27FC236}">
                <a16:creationId xmlns:a16="http://schemas.microsoft.com/office/drawing/2014/main" id="{3A239F80-198D-7A8F-C32C-9CEF8C7D4933}"/>
              </a:ext>
            </a:extLst>
          </p:cNvPr>
          <p:cNvSpPr txBox="1"/>
          <p:nvPr/>
        </p:nvSpPr>
        <p:spPr>
          <a:xfrm>
            <a:off x="887186" y="4070676"/>
            <a:ext cx="8724900" cy="461665"/>
          </a:xfrm>
          <a:prstGeom prst="rect">
            <a:avLst/>
          </a:prstGeom>
          <a:noFill/>
        </p:spPr>
        <p:txBody>
          <a:bodyPr wrap="square" rtlCol="0">
            <a:spAutoFit/>
          </a:bodyPr>
          <a:lstStyle/>
          <a:p>
            <a:r>
              <a:rPr kumimoji="1" lang="ja-JP" altLang="en-US" sz="2400" b="1"/>
              <a:t>ディープラーニングモデルの種類</a:t>
            </a:r>
          </a:p>
        </p:txBody>
      </p:sp>
    </p:spTree>
    <p:extLst>
      <p:ext uri="{BB962C8B-B14F-4D97-AF65-F5344CB8AC3E}">
        <p14:creationId xmlns:p14="http://schemas.microsoft.com/office/powerpoint/2010/main" val="2319665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0186AC-F34D-5B0F-7733-48B64D87E81C}"/>
              </a:ext>
            </a:extLst>
          </p:cNvPr>
          <p:cNvSpPr>
            <a:spLocks noGrp="1"/>
          </p:cNvSpPr>
          <p:nvPr>
            <p:ph type="title"/>
          </p:nvPr>
        </p:nvSpPr>
        <p:spPr/>
        <p:txBody>
          <a:bodyPr/>
          <a:lstStyle/>
          <a:p>
            <a:r>
              <a:rPr kumimoji="1" lang="ja-JP" altLang="en-US"/>
              <a:t>予測の準備</a:t>
            </a:r>
          </a:p>
        </p:txBody>
      </p:sp>
      <p:sp>
        <p:nvSpPr>
          <p:cNvPr id="3" name="コンテンツ プレースホルダー 2">
            <a:extLst>
              <a:ext uri="{FF2B5EF4-FFF2-40B4-BE49-F238E27FC236}">
                <a16:creationId xmlns:a16="http://schemas.microsoft.com/office/drawing/2014/main" id="{0558242E-5928-0F08-067D-61DA95C0C7DA}"/>
              </a:ext>
            </a:extLst>
          </p:cNvPr>
          <p:cNvSpPr>
            <a:spLocks noGrp="1"/>
          </p:cNvSpPr>
          <p:nvPr>
            <p:ph idx="1"/>
          </p:nvPr>
        </p:nvSpPr>
        <p:spPr/>
        <p:txBody>
          <a:bodyPr/>
          <a:lstStyle/>
          <a:p>
            <a:pPr marL="0" indent="0" rtl="0" eaLnBrk="1" fontAlgn="t" latinLnBrk="0" hangingPunct="1">
              <a:spcBef>
                <a:spcPts val="0"/>
              </a:spcBef>
              <a:spcAft>
                <a:spcPts val="0"/>
              </a:spcAft>
              <a:buNone/>
            </a:pPr>
            <a:r>
              <a:rPr lang="en-US" altLang="ja-JP" sz="2400" b="0" i="0" u="none" strike="noStrike" dirty="0">
                <a:effectLst/>
                <a:latin typeface="Arial" panose="020B0604020202020204" pitchFamily="34" charset="0"/>
              </a:rPr>
              <a:t>Google </a:t>
            </a:r>
            <a:r>
              <a:rPr lang="en-US" altLang="ja-JP" sz="2400" b="0" i="0" u="none" strike="noStrike" dirty="0" err="1">
                <a:effectLst/>
                <a:latin typeface="Arial" panose="020B0604020202020204" pitchFamily="34" charset="0"/>
              </a:rPr>
              <a:t>Colab</a:t>
            </a:r>
            <a:r>
              <a:rPr lang="ja-JP" altLang="en-US" sz="2400" b="0" i="0" u="none" strike="noStrike">
                <a:effectLst/>
                <a:latin typeface="Arial" panose="020B0604020202020204" pitchFamily="34" charset="0"/>
              </a:rPr>
              <a:t>→ファイル→ノートブックを開く→</a:t>
            </a:r>
            <a:r>
              <a:rPr lang="en-US" altLang="ja-JP" sz="2400" b="0" i="0" u="none" strike="noStrike" dirty="0">
                <a:effectLst/>
                <a:latin typeface="Arial" panose="020B0604020202020204" pitchFamily="34" charset="0"/>
              </a:rPr>
              <a:t>GitHub</a:t>
            </a:r>
            <a:r>
              <a:rPr lang="ja-JP" altLang="en-US" sz="2400" b="0" i="0" u="none" strike="noStrike">
                <a:effectLst/>
                <a:latin typeface="Arial" panose="020B0604020202020204" pitchFamily="34" charset="0"/>
              </a:rPr>
              <a:t>→検索に</a:t>
            </a:r>
            <a:r>
              <a:rPr lang="en-US" altLang="ja-JP" sz="2400" b="0" i="0" u="none" strike="noStrike" dirty="0">
                <a:effectLst/>
                <a:latin typeface="Arial" panose="020B0604020202020204" pitchFamily="34" charset="0"/>
              </a:rPr>
              <a:t>”</a:t>
            </a:r>
            <a:r>
              <a:rPr lang="en-US" altLang="ja-JP" sz="2400" b="0" i="0" u="none" strike="noStrike" dirty="0" err="1">
                <a:effectLst/>
                <a:latin typeface="Arial" panose="020B0604020202020204" pitchFamily="34" charset="0"/>
              </a:rPr>
              <a:t>marcopeix</a:t>
            </a:r>
            <a:r>
              <a:rPr lang="en-US" altLang="ja-JP" sz="2400" b="0" i="0" u="none" strike="noStrike" dirty="0">
                <a:effectLst/>
                <a:latin typeface="Arial" panose="020B0604020202020204" pitchFamily="34" charset="0"/>
              </a:rPr>
              <a:t>”</a:t>
            </a:r>
            <a:r>
              <a:rPr lang="ja-JP" altLang="en-US" sz="2400" b="0" i="0" u="none" strike="noStrike">
                <a:effectLst/>
                <a:latin typeface="Arial" panose="020B0604020202020204" pitchFamily="34" charset="0"/>
              </a:rPr>
              <a:t>と入力→リポジトリから</a:t>
            </a:r>
            <a:r>
              <a:rPr lang="en-US" altLang="ja-JP" sz="2400" b="0" i="0" u="none" strike="noStrike" dirty="0" err="1">
                <a:effectLst/>
                <a:latin typeface="Arial" panose="020B0604020202020204" pitchFamily="34" charset="0"/>
              </a:rPr>
              <a:t>TimeSeriesForecastingInPython</a:t>
            </a:r>
            <a:r>
              <a:rPr lang="ja-JP" altLang="en-US" sz="2400" b="0" i="0" u="none" strike="noStrike">
                <a:effectLst/>
                <a:latin typeface="Arial" panose="020B0604020202020204" pitchFamily="34" charset="0"/>
              </a:rPr>
              <a:t>を選択（</a:t>
            </a:r>
            <a:r>
              <a:rPr lang="en-US" altLang="ja-JP" sz="2400" b="0" i="0" u="none" strike="noStrike" dirty="0">
                <a:effectLst/>
                <a:latin typeface="Arial" panose="020B0604020202020204" pitchFamily="34" charset="0"/>
              </a:rPr>
              <a:t>or</a:t>
            </a:r>
            <a:r>
              <a:rPr lang="ja-JP" altLang="en-US" sz="2400" b="0" i="0" u="none" strike="noStrike">
                <a:effectLst/>
                <a:latin typeface="Arial" panose="020B0604020202020204" pitchFamily="34" charset="0"/>
              </a:rPr>
              <a:t>検索に</a:t>
            </a:r>
            <a:r>
              <a:rPr lang="en-US" altLang="ja-JP" sz="2400" b="0" i="0" u="none" strike="noStrike" dirty="0">
                <a:effectLst/>
                <a:latin typeface="Arial" panose="020B0604020202020204" pitchFamily="34" charset="0"/>
              </a:rPr>
              <a:t>” </a:t>
            </a:r>
            <a:r>
              <a:rPr lang="en-US" altLang="ja-JP" sz="2400" b="0" i="0" u="none" strike="noStrike" dirty="0" err="1">
                <a:effectLst/>
                <a:latin typeface="Arial" panose="020B0604020202020204" pitchFamily="34" charset="0"/>
              </a:rPr>
              <a:t>marcopeix</a:t>
            </a:r>
            <a:r>
              <a:rPr lang="en-US" altLang="ja-JP" sz="2400" b="0" i="0" u="none" strike="noStrike" dirty="0">
                <a:effectLst/>
                <a:latin typeface="Arial" panose="020B0604020202020204" pitchFamily="34" charset="0"/>
              </a:rPr>
              <a:t>/</a:t>
            </a:r>
            <a:r>
              <a:rPr lang="en-US" altLang="ja-JP" sz="2400" b="0" i="0" u="none" strike="noStrike" dirty="0" err="1">
                <a:effectLst/>
                <a:latin typeface="Arial" panose="020B0604020202020204" pitchFamily="34" charset="0"/>
              </a:rPr>
              <a:t>TimeSeriesForecastingInPython</a:t>
            </a:r>
            <a:r>
              <a:rPr lang="en-US" altLang="ja-JP" sz="2400" b="0" i="0" u="none" strike="noStrike" dirty="0">
                <a:effectLst/>
                <a:latin typeface="Arial" panose="020B0604020202020204" pitchFamily="34" charset="0"/>
              </a:rPr>
              <a:t>”</a:t>
            </a:r>
            <a:r>
              <a:rPr lang="ja-JP" altLang="en-US" sz="2400" b="0" i="0" u="none" strike="noStrike">
                <a:effectLst/>
                <a:latin typeface="Arial" panose="020B0604020202020204" pitchFamily="34" charset="0"/>
              </a:rPr>
              <a:t>）</a:t>
            </a:r>
            <a:endParaRPr lang="en-US" altLang="ja-JP" sz="2400" b="0" i="0" u="none" strike="noStrike" dirty="0">
              <a:effectLst/>
              <a:latin typeface="Arial" panose="020B0604020202020204" pitchFamily="34" charset="0"/>
            </a:endParaRPr>
          </a:p>
          <a:p>
            <a:pPr marL="0" indent="0" rtl="0" eaLnBrk="1" fontAlgn="t" latinLnBrk="0" hangingPunct="1">
              <a:spcBef>
                <a:spcPts val="0"/>
              </a:spcBef>
              <a:spcAft>
                <a:spcPts val="0"/>
              </a:spcAft>
              <a:buNone/>
            </a:pPr>
            <a:endParaRPr lang="en-US" altLang="ja-JP" sz="2400" b="0" i="0" u="none" strike="noStrike" dirty="0">
              <a:effectLst/>
              <a:latin typeface="Arial" panose="020B0604020202020204" pitchFamily="34" charset="0"/>
            </a:endParaRPr>
          </a:p>
          <a:p>
            <a:pPr marL="0" indent="0" rtl="0" eaLnBrk="1" fontAlgn="t" latinLnBrk="0" hangingPunct="1">
              <a:spcBef>
                <a:spcPts val="0"/>
              </a:spcBef>
              <a:spcAft>
                <a:spcPts val="0"/>
              </a:spcAft>
              <a:buNone/>
            </a:pPr>
            <a:r>
              <a:rPr lang="en-US" altLang="ja-JP" sz="2400" b="1" dirty="0">
                <a:latin typeface="Arial" panose="020B0604020202020204" pitchFamily="34" charset="0"/>
              </a:rPr>
              <a:t>Preprocessing</a:t>
            </a:r>
          </a:p>
          <a:p>
            <a:pPr marL="342900" indent="-342900" rtl="0" eaLnBrk="1" fontAlgn="t" latinLnBrk="0" hangingPunct="1">
              <a:spcBef>
                <a:spcPts val="0"/>
              </a:spcBef>
              <a:spcAft>
                <a:spcPts val="0"/>
              </a:spcAft>
              <a:buFont typeface="+mj-lt"/>
              <a:buAutoNum type="arabicPeriod"/>
            </a:pPr>
            <a:r>
              <a:rPr lang="en-US" altLang="ja-JP" sz="2400" dirty="0" err="1">
                <a:latin typeface="Arial" panose="020B0604020202020204" pitchFamily="34" charset="0"/>
              </a:rPr>
              <a:t>pd.to_datetime</a:t>
            </a:r>
            <a:r>
              <a:rPr lang="ja-JP" altLang="en-US" sz="2400">
                <a:latin typeface="Arial" panose="020B0604020202020204" pitchFamily="34" charset="0"/>
              </a:rPr>
              <a:t>で文字列を</a:t>
            </a:r>
            <a:r>
              <a:rPr lang="en-US" altLang="ja-JP" sz="2400" dirty="0">
                <a:latin typeface="Arial" panose="020B0604020202020204" pitchFamily="34" charset="0"/>
              </a:rPr>
              <a:t>datetime64[ns]</a:t>
            </a:r>
            <a:r>
              <a:rPr lang="ja-JP" altLang="en-US" sz="2400">
                <a:latin typeface="Arial" panose="020B0604020202020204" pitchFamily="34" charset="0"/>
              </a:rPr>
              <a:t>型に変換</a:t>
            </a:r>
            <a:endParaRPr lang="en-US" altLang="ja-JP" sz="2400" dirty="0">
              <a:latin typeface="Arial" panose="020B0604020202020204" pitchFamily="34" charset="0"/>
            </a:endParaRPr>
          </a:p>
          <a:p>
            <a:pPr marL="342900" indent="-342900" rtl="0" eaLnBrk="1" fontAlgn="t" latinLnBrk="0" hangingPunct="1">
              <a:spcBef>
                <a:spcPts val="0"/>
              </a:spcBef>
              <a:spcAft>
                <a:spcPts val="0"/>
              </a:spcAft>
              <a:buFont typeface="+mj-lt"/>
              <a:buAutoNum type="arabicPeriod"/>
            </a:pPr>
            <a:r>
              <a:rPr lang="en-US" altLang="ja-JP" sz="2400" dirty="0" err="1">
                <a:latin typeface="Arial" panose="020B0604020202020204" pitchFamily="34" charset="0"/>
              </a:rPr>
              <a:t>df.drop_duplicates</a:t>
            </a:r>
            <a:r>
              <a:rPr lang="ja-JP" altLang="en-US" sz="2400">
                <a:latin typeface="Arial" panose="020B0604020202020204" pitchFamily="34" charset="0"/>
              </a:rPr>
              <a:t>で重複する行を削除（</a:t>
            </a:r>
            <a:r>
              <a:rPr lang="en-US" altLang="ja-JP" sz="2400" dirty="0">
                <a:latin typeface="Arial" panose="020B0604020202020204" pitchFamily="34" charset="0"/>
              </a:rPr>
              <a:t>subset</a:t>
            </a:r>
            <a:r>
              <a:rPr lang="ja-JP" altLang="en-US" sz="2400">
                <a:latin typeface="Arial" panose="020B0604020202020204" pitchFamily="34" charset="0"/>
              </a:rPr>
              <a:t>で重複を判定する行を指定、</a:t>
            </a:r>
            <a:r>
              <a:rPr lang="en-US" altLang="ja-JP" sz="2400" dirty="0" err="1">
                <a:latin typeface="Arial" panose="020B0604020202020204" pitchFamily="34" charset="0"/>
              </a:rPr>
              <a:t>ignore_index</a:t>
            </a:r>
            <a:r>
              <a:rPr lang="ja-JP" altLang="en-US" sz="2400">
                <a:latin typeface="Arial" panose="020B0604020202020204" pitchFamily="34" charset="0"/>
              </a:rPr>
              <a:t>でインデックスを振り直し）</a:t>
            </a:r>
            <a:endParaRPr lang="en-US" altLang="ja-JP" sz="2400" dirty="0">
              <a:latin typeface="Arial" panose="020B0604020202020204" pitchFamily="34" charset="0"/>
            </a:endParaRPr>
          </a:p>
          <a:p>
            <a:pPr marL="342900" indent="-342900" rtl="0" eaLnBrk="1" fontAlgn="t" latinLnBrk="0" hangingPunct="1">
              <a:spcBef>
                <a:spcPts val="0"/>
              </a:spcBef>
              <a:spcAft>
                <a:spcPts val="0"/>
              </a:spcAft>
              <a:buFont typeface="+mj-lt"/>
              <a:buAutoNum type="arabicPeriod"/>
            </a:pPr>
            <a:r>
              <a:rPr lang="en-US" altLang="ja-JP" sz="2400" dirty="0" err="1">
                <a:latin typeface="Arial" panose="020B0604020202020204" pitchFamily="34" charset="0"/>
              </a:rPr>
              <a:t>pd.date_range</a:t>
            </a:r>
            <a:r>
              <a:rPr lang="ja-JP" altLang="en-US" sz="2400">
                <a:latin typeface="Arial" panose="020B0604020202020204" pitchFamily="34" charset="0"/>
              </a:rPr>
              <a:t>で当該期間の</a:t>
            </a:r>
            <a:r>
              <a:rPr lang="en-US" altLang="ja-JP" sz="2400" dirty="0" err="1">
                <a:latin typeface="Arial" panose="020B0604020202020204" pitchFamily="34" charset="0"/>
              </a:rPr>
              <a:t>df</a:t>
            </a:r>
            <a:r>
              <a:rPr lang="ja-JP" altLang="en-US" sz="2400">
                <a:latin typeface="Arial" panose="020B0604020202020204" pitchFamily="34" charset="0"/>
              </a:rPr>
              <a:t>を</a:t>
            </a:r>
            <a:r>
              <a:rPr lang="en-US" altLang="ja-JP" sz="2400" dirty="0" err="1">
                <a:latin typeface="Arial" panose="020B0604020202020204" pitchFamily="34" charset="0"/>
              </a:rPr>
              <a:t>new_df</a:t>
            </a:r>
            <a:r>
              <a:rPr lang="ja-JP" altLang="en-US" sz="2400">
                <a:latin typeface="Arial" panose="020B0604020202020204" pitchFamily="34" charset="0"/>
              </a:rPr>
              <a:t>に</a:t>
            </a:r>
            <a:r>
              <a:rPr lang="en-US" altLang="ja-JP" sz="2400" dirty="0" err="1">
                <a:latin typeface="Arial" panose="020B0604020202020204" pitchFamily="34" charset="0"/>
              </a:rPr>
              <a:t>date_time</a:t>
            </a:r>
            <a:r>
              <a:rPr lang="ja-JP" altLang="en-US" sz="2400">
                <a:latin typeface="Arial" panose="020B0604020202020204" pitchFamily="34" charset="0"/>
              </a:rPr>
              <a:t>として改めて定め、</a:t>
            </a:r>
            <a:endParaRPr lang="en-US" altLang="ja-JP" sz="2400" dirty="0">
              <a:latin typeface="Arial" panose="020B0604020202020204" pitchFamily="34" charset="0"/>
            </a:endParaRPr>
          </a:p>
          <a:p>
            <a:pPr marL="342900" indent="-342900" rtl="0" eaLnBrk="1" fontAlgn="t" latinLnBrk="0" hangingPunct="1">
              <a:spcBef>
                <a:spcPts val="0"/>
              </a:spcBef>
              <a:spcAft>
                <a:spcPts val="0"/>
              </a:spcAft>
              <a:buFont typeface="+mj-lt"/>
              <a:buAutoNum type="arabicPeriod"/>
            </a:pPr>
            <a:r>
              <a:rPr lang="en-US" altLang="ja-JP" sz="2400" dirty="0" err="1">
                <a:latin typeface="Arial" panose="020B0604020202020204" pitchFamily="34" charset="0"/>
              </a:rPr>
              <a:t>pd.merge</a:t>
            </a:r>
            <a:r>
              <a:rPr lang="ja-JP" altLang="en-US" sz="2400">
                <a:latin typeface="Arial" panose="020B0604020202020204" pitchFamily="34" charset="0"/>
              </a:rPr>
              <a:t>で</a:t>
            </a:r>
            <a:r>
              <a:rPr lang="en-US" altLang="ja-JP" sz="2400" dirty="0" err="1">
                <a:latin typeface="Arial" panose="020B0604020202020204" pitchFamily="34" charset="0"/>
              </a:rPr>
              <a:t>new_df</a:t>
            </a:r>
            <a:r>
              <a:rPr lang="ja-JP" altLang="en-US" sz="2400">
                <a:latin typeface="Arial" panose="020B0604020202020204" pitchFamily="34" charset="0"/>
              </a:rPr>
              <a:t>に</a:t>
            </a:r>
            <a:r>
              <a:rPr lang="en-US" altLang="ja-JP" sz="2400" dirty="0" err="1">
                <a:latin typeface="Arial" panose="020B0604020202020204" pitchFamily="34" charset="0"/>
              </a:rPr>
              <a:t>df</a:t>
            </a:r>
            <a:r>
              <a:rPr lang="ja-JP" altLang="en-US" sz="2400">
                <a:latin typeface="Arial" panose="020B0604020202020204" pitchFamily="34" charset="0"/>
              </a:rPr>
              <a:t>を、</a:t>
            </a:r>
            <a:r>
              <a:rPr lang="en-US" altLang="ja-JP" sz="2400" dirty="0" err="1">
                <a:latin typeface="Arial" panose="020B0604020202020204" pitchFamily="34" charset="0"/>
              </a:rPr>
              <a:t>date_time</a:t>
            </a:r>
            <a:r>
              <a:rPr lang="ja-JP" altLang="en-US" sz="2400">
                <a:latin typeface="Arial" panose="020B0604020202020204" pitchFamily="34" charset="0"/>
              </a:rPr>
              <a:t>をキーとして左結合、これを</a:t>
            </a:r>
            <a:r>
              <a:rPr lang="en-US" altLang="ja-JP" sz="2400" dirty="0" err="1">
                <a:latin typeface="Arial" panose="020B0604020202020204" pitchFamily="34" charset="0"/>
              </a:rPr>
              <a:t>full_df</a:t>
            </a:r>
            <a:r>
              <a:rPr lang="ja-JP" altLang="en-US" sz="2400">
                <a:latin typeface="Arial" panose="020B0604020202020204" pitchFamily="34" charset="0"/>
              </a:rPr>
              <a:t>とする</a:t>
            </a:r>
            <a:endParaRPr lang="en-US" altLang="ja-JP" sz="2400" dirty="0">
              <a:latin typeface="Arial" panose="020B0604020202020204" pitchFamily="34" charset="0"/>
            </a:endParaRPr>
          </a:p>
          <a:p>
            <a:pPr marL="342900" indent="-342900" rtl="0" eaLnBrk="1" fontAlgn="t" latinLnBrk="0" hangingPunct="1">
              <a:spcBef>
                <a:spcPts val="0"/>
              </a:spcBef>
              <a:spcAft>
                <a:spcPts val="0"/>
              </a:spcAft>
              <a:buFont typeface="+mj-lt"/>
              <a:buAutoNum type="arabicPeriod"/>
            </a:pPr>
            <a:r>
              <a:rPr lang="en-US" altLang="ja-JP" sz="2400" dirty="0" err="1">
                <a:latin typeface="Arial" panose="020B0604020202020204" pitchFamily="34" charset="0"/>
              </a:rPr>
              <a:t>full_df.sina</a:t>
            </a:r>
            <a:r>
              <a:rPr lang="en-US" altLang="ja-JP" sz="2400" dirty="0">
                <a:latin typeface="Arial" panose="020B0604020202020204" pitchFamily="34" charset="0"/>
              </a:rPr>
              <a:t>().sum()</a:t>
            </a:r>
            <a:r>
              <a:rPr lang="ja-JP" altLang="en-US" sz="2400">
                <a:latin typeface="Arial" panose="020B0604020202020204" pitchFamily="34" charset="0"/>
              </a:rPr>
              <a:t>でそれぞれの列で欠損値</a:t>
            </a:r>
            <a:r>
              <a:rPr lang="en-US" altLang="ja-JP" sz="2400" dirty="0" err="1">
                <a:latin typeface="Arial" panose="020B0604020202020204" pitchFamily="34" charset="0"/>
              </a:rPr>
              <a:t>NaN</a:t>
            </a:r>
            <a:r>
              <a:rPr lang="ja-JP" altLang="en-US" sz="2400">
                <a:latin typeface="Arial" panose="020B0604020202020204" pitchFamily="34" charset="0"/>
              </a:rPr>
              <a:t>の個数をカウント</a:t>
            </a:r>
            <a:endParaRPr lang="en-US" altLang="ja-JP" sz="2400" dirty="0">
              <a:latin typeface="Arial" panose="020B0604020202020204" pitchFamily="34" charset="0"/>
            </a:endParaRPr>
          </a:p>
          <a:p>
            <a:pPr marL="0" indent="0" rtl="0" eaLnBrk="1" fontAlgn="t" latinLnBrk="0" hangingPunct="1">
              <a:spcBef>
                <a:spcPts val="0"/>
              </a:spcBef>
              <a:spcAft>
                <a:spcPts val="0"/>
              </a:spcAft>
              <a:buNone/>
            </a:pPr>
            <a:endParaRPr lang="en-US" altLang="ja-JP" sz="1800" dirty="0">
              <a:latin typeface="Arial" panose="020B0604020202020204" pitchFamily="34" charset="0"/>
            </a:endParaRPr>
          </a:p>
        </p:txBody>
      </p:sp>
    </p:spTree>
    <p:extLst>
      <p:ext uri="{BB962C8B-B14F-4D97-AF65-F5344CB8AC3E}">
        <p14:creationId xmlns:p14="http://schemas.microsoft.com/office/powerpoint/2010/main" val="2293131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6EB2AD-7855-58CA-2653-C3C2C62973EB}"/>
              </a:ext>
            </a:extLst>
          </p:cNvPr>
          <p:cNvSpPr>
            <a:spLocks noGrp="1"/>
          </p:cNvSpPr>
          <p:nvPr>
            <p:ph type="title"/>
          </p:nvPr>
        </p:nvSpPr>
        <p:spPr/>
        <p:txBody>
          <a:bodyPr/>
          <a:lstStyle/>
          <a:p>
            <a:r>
              <a:rPr kumimoji="1" lang="en-US" altLang="ja-JP" dirty="0"/>
              <a:t>Preprocessing-2</a:t>
            </a:r>
            <a:endParaRPr kumimoji="1" lang="ja-JP" altLang="en-US"/>
          </a:p>
        </p:txBody>
      </p:sp>
      <p:pic>
        <p:nvPicPr>
          <p:cNvPr id="3074" name="Picture 2">
            <a:extLst>
              <a:ext uri="{FF2B5EF4-FFF2-40B4-BE49-F238E27FC236}">
                <a16:creationId xmlns:a16="http://schemas.microsoft.com/office/drawing/2014/main" id="{C2E36119-A6CC-6478-DCFC-1FC348956C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9185" y="1658646"/>
            <a:ext cx="7668904" cy="354070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FAE9B6AA-D340-4F40-A611-31C7CAB6B762}"/>
              </a:ext>
            </a:extLst>
          </p:cNvPr>
          <p:cNvSpPr txBox="1"/>
          <p:nvPr/>
        </p:nvSpPr>
        <p:spPr>
          <a:xfrm>
            <a:off x="630640" y="5065724"/>
            <a:ext cx="10930719" cy="1200329"/>
          </a:xfrm>
          <a:prstGeom prst="rect">
            <a:avLst/>
          </a:prstGeom>
          <a:noFill/>
        </p:spPr>
        <p:txBody>
          <a:bodyPr wrap="square" rtlCol="0">
            <a:spAutoFit/>
          </a:bodyPr>
          <a:lstStyle/>
          <a:p>
            <a:pPr marL="342900" indent="-342900" rtl="0" eaLnBrk="1" fontAlgn="t" latinLnBrk="0" hangingPunct="1">
              <a:spcBef>
                <a:spcPts val="0"/>
              </a:spcBef>
              <a:spcAft>
                <a:spcPts val="0"/>
              </a:spcAft>
              <a:buFont typeface="+mj-lt"/>
              <a:buAutoNum type="arabicPeriod" startAt="6"/>
            </a:pPr>
            <a:r>
              <a:rPr lang="en-US" altLang="ja-JP" sz="2400" dirty="0">
                <a:latin typeface="Arial" panose="020B0604020202020204" pitchFamily="34" charset="0"/>
              </a:rPr>
              <a:t>17500</a:t>
            </a:r>
            <a:r>
              <a:rPr lang="ja-JP" altLang="en-US" sz="2400">
                <a:latin typeface="Arial" panose="020B0604020202020204" pitchFamily="34" charset="0"/>
              </a:rPr>
              <a:t>辺りから</a:t>
            </a:r>
            <a:r>
              <a:rPr lang="en-US" altLang="ja-JP" sz="2400" dirty="0">
                <a:latin typeface="Arial" panose="020B0604020202020204" pitchFamily="34" charset="0"/>
              </a:rPr>
              <a:t>24000</a:t>
            </a:r>
            <a:r>
              <a:rPr lang="ja-JP" altLang="en-US" sz="2400">
                <a:latin typeface="Arial" panose="020B0604020202020204" pitchFamily="34" charset="0"/>
              </a:rPr>
              <a:t>あたりに大きな欠損、</a:t>
            </a:r>
            <a:r>
              <a:rPr lang="en-US" altLang="ja-JP" sz="2400" dirty="0">
                <a:latin typeface="Arial" panose="020B0604020202020204" pitchFamily="34" charset="0"/>
              </a:rPr>
              <a:t>29000</a:t>
            </a:r>
            <a:r>
              <a:rPr lang="ja-JP" altLang="en-US" sz="2400">
                <a:latin typeface="Arial" panose="020B0604020202020204" pitchFamily="34" charset="0"/>
              </a:rPr>
              <a:t>前後にも欠損が見られる</a:t>
            </a:r>
            <a:endParaRPr lang="en-US" altLang="ja-JP" sz="2400" dirty="0">
              <a:latin typeface="Arial" panose="020B0604020202020204" pitchFamily="34" charset="0"/>
            </a:endParaRPr>
          </a:p>
          <a:p>
            <a:pPr marL="342900" indent="-342900" rtl="0" eaLnBrk="1" fontAlgn="t" latinLnBrk="0" hangingPunct="1">
              <a:spcBef>
                <a:spcPts val="0"/>
              </a:spcBef>
              <a:spcAft>
                <a:spcPts val="0"/>
              </a:spcAft>
              <a:buFont typeface="+mj-lt"/>
              <a:buAutoNum type="arabicPeriod" startAt="6"/>
            </a:pPr>
            <a:r>
              <a:rPr lang="en-US" altLang="ja-JP" sz="2400" dirty="0" err="1">
                <a:latin typeface="Arial" panose="020B0604020202020204" pitchFamily="34" charset="0"/>
              </a:rPr>
              <a:t>full_df</a:t>
            </a:r>
            <a:r>
              <a:rPr lang="en-US" altLang="ja-JP" sz="2400" dirty="0">
                <a:latin typeface="Arial" panose="020B0604020202020204" pitchFamily="34" charset="0"/>
              </a:rPr>
              <a:t>[35000:].</a:t>
            </a:r>
            <a:r>
              <a:rPr lang="en-US" altLang="ja-JP" sz="2400" dirty="0" err="1">
                <a:latin typeface="Arial" panose="020B0604020202020204" pitchFamily="34" charset="0"/>
              </a:rPr>
              <a:t>sina</a:t>
            </a:r>
            <a:r>
              <a:rPr lang="en-US" altLang="ja-JP" sz="2400" dirty="0">
                <a:latin typeface="Arial" panose="020B0604020202020204" pitchFamily="34" charset="0"/>
              </a:rPr>
              <a:t>().sum()</a:t>
            </a:r>
            <a:r>
              <a:rPr lang="ja-JP" altLang="en-US" sz="2400">
                <a:latin typeface="Arial" panose="020B0604020202020204" pitchFamily="34" charset="0"/>
              </a:rPr>
              <a:t>でそれぞれの列で</a:t>
            </a:r>
            <a:r>
              <a:rPr lang="en-US" altLang="ja-JP" sz="2400" dirty="0">
                <a:latin typeface="Arial" panose="020B0604020202020204" pitchFamily="34" charset="0"/>
              </a:rPr>
              <a:t>35000</a:t>
            </a:r>
            <a:r>
              <a:rPr lang="ja-JP" altLang="en-US" sz="2400">
                <a:latin typeface="Arial" panose="020B0604020202020204" pitchFamily="34" charset="0"/>
              </a:rPr>
              <a:t>行目以降の欠損値</a:t>
            </a:r>
            <a:r>
              <a:rPr lang="en-US" altLang="ja-JP" sz="2400" dirty="0" err="1">
                <a:latin typeface="Arial" panose="020B0604020202020204" pitchFamily="34" charset="0"/>
              </a:rPr>
              <a:t>NaN</a:t>
            </a:r>
            <a:r>
              <a:rPr lang="ja-JP" altLang="en-US" sz="2400">
                <a:latin typeface="Arial" panose="020B0604020202020204" pitchFamily="34" charset="0"/>
              </a:rPr>
              <a:t>の個数をカウント</a:t>
            </a:r>
            <a:endParaRPr lang="en-US" altLang="ja-JP" sz="2400" dirty="0">
              <a:latin typeface="Arial" panose="020B0604020202020204" pitchFamily="34" charset="0"/>
            </a:endParaRPr>
          </a:p>
        </p:txBody>
      </p:sp>
    </p:spTree>
    <p:extLst>
      <p:ext uri="{BB962C8B-B14F-4D97-AF65-F5344CB8AC3E}">
        <p14:creationId xmlns:p14="http://schemas.microsoft.com/office/powerpoint/2010/main" val="409981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A6D89-7972-7889-005E-8126BC50ACB7}"/>
              </a:ext>
            </a:extLst>
          </p:cNvPr>
          <p:cNvSpPr>
            <a:spLocks noGrp="1"/>
          </p:cNvSpPr>
          <p:nvPr>
            <p:ph type="title"/>
          </p:nvPr>
        </p:nvSpPr>
        <p:spPr/>
        <p:txBody>
          <a:bodyPr/>
          <a:lstStyle/>
          <a:p>
            <a:r>
              <a:rPr kumimoji="1" lang="en-US" altLang="ja-JP" dirty="0"/>
              <a:t>Preprocessing-3</a:t>
            </a:r>
            <a:endParaRPr kumimoji="1" lang="ja-JP" altLang="en-US"/>
          </a:p>
        </p:txBody>
      </p:sp>
      <p:sp>
        <p:nvSpPr>
          <p:cNvPr id="3" name="コンテンツ プレースホルダー 2">
            <a:extLst>
              <a:ext uri="{FF2B5EF4-FFF2-40B4-BE49-F238E27FC236}">
                <a16:creationId xmlns:a16="http://schemas.microsoft.com/office/drawing/2014/main" id="{B71822C6-151F-A189-0F77-C525C1045BB1}"/>
              </a:ext>
            </a:extLst>
          </p:cNvPr>
          <p:cNvSpPr>
            <a:spLocks noGrp="1"/>
          </p:cNvSpPr>
          <p:nvPr>
            <p:ph idx="1"/>
          </p:nvPr>
        </p:nvSpPr>
        <p:spPr/>
        <p:txBody>
          <a:bodyPr/>
          <a:lstStyle/>
          <a:p>
            <a:pPr marL="514350" indent="-514350" rtl="0" eaLnBrk="1" fontAlgn="t" latinLnBrk="0" hangingPunct="1">
              <a:spcBef>
                <a:spcPts val="0"/>
              </a:spcBef>
              <a:spcAft>
                <a:spcPts val="0"/>
              </a:spcAft>
              <a:buFont typeface="+mj-lt"/>
              <a:buAutoNum type="arabicPeriod" startAt="8"/>
            </a:pPr>
            <a:r>
              <a:rPr lang="en-US" altLang="ja-JP" sz="2800" dirty="0">
                <a:latin typeface="Arial" panose="020B0604020202020204" pitchFamily="34" charset="0"/>
              </a:rPr>
              <a:t>35000</a:t>
            </a:r>
            <a:r>
              <a:rPr lang="ja-JP" altLang="en-US" sz="2800">
                <a:latin typeface="Arial" panose="020B0604020202020204" pitchFamily="34" charset="0"/>
              </a:rPr>
              <a:t>行目以前を</a:t>
            </a:r>
            <a:r>
              <a:rPr lang="en-US" altLang="ja-JP" sz="2800" dirty="0" err="1">
                <a:latin typeface="Arial" panose="020B0604020202020204" pitchFamily="34" charset="0"/>
              </a:rPr>
              <a:t>df</a:t>
            </a:r>
            <a:r>
              <a:rPr lang="ja-JP" altLang="en-US" sz="2800">
                <a:latin typeface="Arial" panose="020B0604020202020204" pitchFamily="34" charset="0"/>
              </a:rPr>
              <a:t>から</a:t>
            </a:r>
            <a:r>
              <a:rPr lang="en-US" altLang="ja-JP" sz="2800" dirty="0">
                <a:latin typeface="Arial" panose="020B0604020202020204" pitchFamily="34" charset="0"/>
              </a:rPr>
              <a:t>drop</a:t>
            </a:r>
            <a:r>
              <a:rPr lang="ja-JP" altLang="en-US" sz="2800">
                <a:latin typeface="Arial" panose="020B0604020202020204" pitchFamily="34" charset="0"/>
              </a:rPr>
              <a:t>し、インデックスをリセットした上で</a:t>
            </a:r>
            <a:r>
              <a:rPr lang="en-US" altLang="ja-JP" sz="2800" dirty="0">
                <a:latin typeface="Arial" panose="020B0604020202020204" pitchFamily="34" charset="0"/>
              </a:rPr>
              <a:t>holiday</a:t>
            </a:r>
            <a:r>
              <a:rPr lang="ja-JP" altLang="en-US" sz="2800">
                <a:latin typeface="Arial" panose="020B0604020202020204" pitchFamily="34" charset="0"/>
              </a:rPr>
              <a:t>、</a:t>
            </a:r>
            <a:r>
              <a:rPr lang="en-US" altLang="ja-JP" sz="2800" dirty="0" err="1">
                <a:latin typeface="Arial" panose="020B0604020202020204" pitchFamily="34" charset="0"/>
              </a:rPr>
              <a:t>weather_main</a:t>
            </a:r>
            <a:r>
              <a:rPr lang="ja-JP" altLang="en-US" sz="2800">
                <a:latin typeface="Arial" panose="020B0604020202020204" pitchFamily="34" charset="0"/>
              </a:rPr>
              <a:t>、</a:t>
            </a:r>
            <a:r>
              <a:rPr lang="en-US" altLang="ja-JP" sz="2800" dirty="0" err="1">
                <a:latin typeface="Arial" panose="020B0604020202020204" pitchFamily="34" charset="0"/>
              </a:rPr>
              <a:t>weather_descriotion</a:t>
            </a:r>
            <a:r>
              <a:rPr lang="ja-JP" altLang="en-US" sz="2800">
                <a:latin typeface="Arial" panose="020B0604020202020204" pitchFamily="34" charset="0"/>
              </a:rPr>
              <a:t>の列（</a:t>
            </a:r>
            <a:r>
              <a:rPr lang="en-US" altLang="ja-JP" sz="2800" dirty="0">
                <a:latin typeface="Arial" panose="020B0604020202020204" pitchFamily="34" charset="0"/>
              </a:rPr>
              <a:t>axis=1</a:t>
            </a:r>
            <a:r>
              <a:rPr lang="ja-JP" altLang="en-US" sz="2800">
                <a:latin typeface="Arial" panose="020B0604020202020204" pitchFamily="34" charset="0"/>
              </a:rPr>
              <a:t>）を削除する</a:t>
            </a:r>
            <a:endParaRPr lang="en-US" altLang="ja-JP" sz="2800" dirty="0">
              <a:latin typeface="Arial" panose="020B0604020202020204" pitchFamily="34" charset="0"/>
            </a:endParaRPr>
          </a:p>
          <a:p>
            <a:pPr marL="342900" indent="-342900" rtl="0" eaLnBrk="1" fontAlgn="t" latinLnBrk="0" hangingPunct="1">
              <a:spcBef>
                <a:spcPts val="0"/>
              </a:spcBef>
              <a:spcAft>
                <a:spcPts val="0"/>
              </a:spcAft>
              <a:buFont typeface="+mj-lt"/>
              <a:buAutoNum type="arabicPeriod" startAt="8"/>
            </a:pPr>
            <a:r>
              <a:rPr lang="en-US" altLang="ja-JP" sz="2800" dirty="0" err="1">
                <a:latin typeface="Arial" panose="020B0604020202020204" pitchFamily="34" charset="0"/>
              </a:rPr>
              <a:t>NaN</a:t>
            </a:r>
            <a:r>
              <a:rPr lang="ja-JP" altLang="en-US" sz="2800">
                <a:latin typeface="Arial" panose="020B0604020202020204" pitchFamily="34" charset="0"/>
              </a:rPr>
              <a:t>の値を</a:t>
            </a:r>
            <a:r>
              <a:rPr lang="en-US" altLang="ja-JP" sz="2800" dirty="0" err="1">
                <a:latin typeface="Arial" panose="020B0604020202020204" pitchFamily="34" charset="0"/>
              </a:rPr>
              <a:t>full_df</a:t>
            </a:r>
            <a:r>
              <a:rPr lang="ja-JP" altLang="en-US" sz="2800">
                <a:latin typeface="Arial" panose="020B0604020202020204" pitchFamily="34" charset="0"/>
              </a:rPr>
              <a:t>の</a:t>
            </a:r>
            <a:r>
              <a:rPr lang="en-US" altLang="ja-JP" sz="2800" dirty="0" err="1">
                <a:latin typeface="Arial" panose="020B0604020202020204" pitchFamily="34" charset="0"/>
              </a:rPr>
              <a:t>date_time</a:t>
            </a:r>
            <a:r>
              <a:rPr lang="ja-JP" altLang="en-US" sz="2800">
                <a:latin typeface="Arial" panose="020B0604020202020204" pitchFamily="34" charset="0"/>
              </a:rPr>
              <a:t>の</a:t>
            </a:r>
            <a:r>
              <a:rPr lang="en-US" altLang="ja-JP" sz="2800" dirty="0">
                <a:latin typeface="Arial" panose="020B0604020202020204" pitchFamily="34" charset="0"/>
              </a:rPr>
              <a:t>hour</a:t>
            </a:r>
            <a:r>
              <a:rPr lang="ja-JP" altLang="en-US" sz="2800">
                <a:latin typeface="Arial" panose="020B0604020202020204" pitchFamily="34" charset="0"/>
              </a:rPr>
              <a:t>でグルーピングした（</a:t>
            </a:r>
            <a:r>
              <a:rPr lang="en-US" altLang="ja-JP" sz="2800" dirty="0" err="1">
                <a:latin typeface="Arial" panose="020B0604020202020204" pitchFamily="34" charset="0"/>
              </a:rPr>
              <a:t>df.groupby</a:t>
            </a:r>
            <a:r>
              <a:rPr lang="ja-JP" altLang="en-US" sz="2800">
                <a:latin typeface="Arial" panose="020B0604020202020204" pitchFamily="34" charset="0"/>
              </a:rPr>
              <a:t>）中央値（</a:t>
            </a:r>
            <a:r>
              <a:rPr lang="en-US" altLang="ja-JP" sz="2800" dirty="0">
                <a:latin typeface="Arial" panose="020B0604020202020204" pitchFamily="34" charset="0"/>
              </a:rPr>
              <a:t>median</a:t>
            </a:r>
            <a:r>
              <a:rPr lang="ja-JP" altLang="en-US" sz="2800">
                <a:latin typeface="Arial" panose="020B0604020202020204" pitchFamily="34" charset="0"/>
              </a:rPr>
              <a:t>）で埋める</a:t>
            </a:r>
            <a:endParaRPr lang="en-US" altLang="ja-JP" sz="2800" dirty="0">
              <a:latin typeface="Arial" panose="020B0604020202020204" pitchFamily="34" charset="0"/>
            </a:endParaRPr>
          </a:p>
          <a:p>
            <a:pPr marL="0" indent="0" rtl="0" eaLnBrk="1" fontAlgn="t" latinLnBrk="0" hangingPunct="1">
              <a:spcBef>
                <a:spcPts val="0"/>
              </a:spcBef>
              <a:spcAft>
                <a:spcPts val="0"/>
              </a:spcAft>
              <a:buNone/>
            </a:pPr>
            <a:endParaRPr lang="en-US" altLang="ja-JP" dirty="0">
              <a:latin typeface="Arial" panose="020B0604020202020204" pitchFamily="34" charset="0"/>
            </a:endParaRPr>
          </a:p>
          <a:p>
            <a:pPr marL="0" indent="0" rtl="0" eaLnBrk="1" fontAlgn="t" latinLnBrk="0" hangingPunct="1">
              <a:spcBef>
                <a:spcPts val="0"/>
              </a:spcBef>
              <a:spcAft>
                <a:spcPts val="0"/>
              </a:spcAft>
              <a:buNone/>
            </a:pPr>
            <a:endParaRPr lang="en-US" altLang="ja-JP" sz="2800" dirty="0">
              <a:latin typeface="Arial" panose="020B0604020202020204" pitchFamily="34" charset="0"/>
            </a:endParaRPr>
          </a:p>
          <a:p>
            <a:r>
              <a:rPr kumimoji="1" lang="ja-JP" altLang="en-US"/>
              <a:t>時間が重複する行を削除、</a:t>
            </a:r>
            <a:r>
              <a:rPr kumimoji="1" lang="en-US" altLang="ja-JP" dirty="0"/>
              <a:t>35000</a:t>
            </a:r>
            <a:r>
              <a:rPr kumimoji="1" lang="ja-JP" altLang="en-US"/>
              <a:t>行目以降に限定した上で天気と休日に関する情報を削除、</a:t>
            </a:r>
            <a:r>
              <a:rPr lang="ja-JP" altLang="en-US"/>
              <a:t>欠損値を同時間の中央値で補完</a:t>
            </a:r>
            <a:endParaRPr kumimoji="1" lang="en-US" altLang="ja-JP" dirty="0"/>
          </a:p>
          <a:p>
            <a:endParaRPr kumimoji="1" lang="ja-JP" altLang="en-US"/>
          </a:p>
        </p:txBody>
      </p:sp>
    </p:spTree>
    <p:extLst>
      <p:ext uri="{BB962C8B-B14F-4D97-AF65-F5344CB8AC3E}">
        <p14:creationId xmlns:p14="http://schemas.microsoft.com/office/powerpoint/2010/main" val="1630497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90592F-0EC1-40DD-8A75-688A14D65D16}"/>
              </a:ext>
            </a:extLst>
          </p:cNvPr>
          <p:cNvSpPr>
            <a:spLocks noGrp="1"/>
          </p:cNvSpPr>
          <p:nvPr>
            <p:ph type="title"/>
          </p:nvPr>
        </p:nvSpPr>
        <p:spPr/>
        <p:txBody>
          <a:bodyPr/>
          <a:lstStyle/>
          <a:p>
            <a:r>
              <a:rPr kumimoji="1" lang="ja-JP" altLang="en-US"/>
              <a:t>データセットの特徴量</a:t>
            </a:r>
          </a:p>
        </p:txBody>
      </p:sp>
      <p:graphicFrame>
        <p:nvGraphicFramePr>
          <p:cNvPr id="4" name="コンテンツ プレースホルダー 3">
            <a:extLst>
              <a:ext uri="{FF2B5EF4-FFF2-40B4-BE49-F238E27FC236}">
                <a16:creationId xmlns:a16="http://schemas.microsoft.com/office/drawing/2014/main" id="{E8353E94-BF9D-A6EA-25A9-2697A08467DC}"/>
              </a:ext>
            </a:extLst>
          </p:cNvPr>
          <p:cNvGraphicFramePr>
            <a:graphicFrameLocks noGrp="1"/>
          </p:cNvGraphicFramePr>
          <p:nvPr>
            <p:ph idx="1"/>
            <p:extLst>
              <p:ext uri="{D42A27DB-BD31-4B8C-83A1-F6EECF244321}">
                <p14:modId xmlns:p14="http://schemas.microsoft.com/office/powerpoint/2010/main" val="122764131"/>
              </p:ext>
            </p:extLst>
          </p:nvPr>
        </p:nvGraphicFramePr>
        <p:xfrm>
          <a:off x="838200" y="1825625"/>
          <a:ext cx="10515600" cy="31343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600624086"/>
                    </a:ext>
                  </a:extLst>
                </a:gridCol>
                <a:gridCol w="5257800">
                  <a:extLst>
                    <a:ext uri="{9D8B030D-6E8A-4147-A177-3AD203B41FA5}">
                      <a16:colId xmlns:a16="http://schemas.microsoft.com/office/drawing/2014/main" val="839748426"/>
                    </a:ext>
                  </a:extLst>
                </a:gridCol>
              </a:tblGrid>
              <a:tr h="370840">
                <a:tc>
                  <a:txBody>
                    <a:bodyPr/>
                    <a:lstStyle/>
                    <a:p>
                      <a:endParaRPr kumimoji="1" lang="ja-JP" altLang="en-US"/>
                    </a:p>
                  </a:txBody>
                  <a:tcPr/>
                </a:tc>
                <a:tc>
                  <a:txBody>
                    <a:bodyPr/>
                    <a:lstStyle/>
                    <a:p>
                      <a:r>
                        <a:rPr kumimoji="1" lang="ja-JP" altLang="en-US"/>
                        <a:t>説明</a:t>
                      </a:r>
                    </a:p>
                  </a:txBody>
                  <a:tcPr/>
                </a:tc>
                <a:extLst>
                  <a:ext uri="{0D108BD9-81ED-4DB2-BD59-A6C34878D82A}">
                    <a16:rowId xmlns:a16="http://schemas.microsoft.com/office/drawing/2014/main" val="4058940829"/>
                  </a:ext>
                </a:extLst>
              </a:tr>
              <a:tr h="370840">
                <a:tc>
                  <a:txBody>
                    <a:bodyPr/>
                    <a:lstStyle/>
                    <a:p>
                      <a:r>
                        <a:rPr kumimoji="1" lang="en-US" altLang="ja-JP" dirty="0" err="1"/>
                        <a:t>date_time</a:t>
                      </a:r>
                      <a:endParaRPr kumimoji="1" lang="ja-JP" altLang="en-US"/>
                    </a:p>
                  </a:txBody>
                  <a:tcPr/>
                </a:tc>
                <a:tc>
                  <a:txBody>
                    <a:bodyPr/>
                    <a:lstStyle/>
                    <a:p>
                      <a:r>
                        <a:rPr kumimoji="1" lang="en-US" altLang="ja-JP" dirty="0"/>
                        <a:t>CST</a:t>
                      </a:r>
                      <a:r>
                        <a:rPr kumimoji="1" lang="ja-JP" altLang="en-US"/>
                        <a:t>タイムゾーンでの日付と時刻（</a:t>
                      </a:r>
                      <a:r>
                        <a:rPr kumimoji="1" lang="en-US" altLang="ja-JP" dirty="0"/>
                        <a:t>UTC-6</a:t>
                      </a:r>
                      <a:r>
                        <a:rPr kumimoji="1" lang="ja-JP" altLang="en-US"/>
                        <a:t>時間）</a:t>
                      </a:r>
                      <a:endParaRPr kumimoji="1" lang="en-US" altLang="ja-JP" dirty="0"/>
                    </a:p>
                    <a:p>
                      <a:r>
                        <a:rPr kumimoji="1" lang="en-US" altLang="ja-JP" dirty="0"/>
                        <a:t>YYYY-MM-DDHH:MM:SS</a:t>
                      </a:r>
                      <a:endParaRPr kumimoji="1" lang="ja-JP" altLang="en-US"/>
                    </a:p>
                  </a:txBody>
                  <a:tcPr/>
                </a:tc>
                <a:extLst>
                  <a:ext uri="{0D108BD9-81ED-4DB2-BD59-A6C34878D82A}">
                    <a16:rowId xmlns:a16="http://schemas.microsoft.com/office/drawing/2014/main" val="1817334118"/>
                  </a:ext>
                </a:extLst>
              </a:tr>
              <a:tr h="370840">
                <a:tc>
                  <a:txBody>
                    <a:bodyPr/>
                    <a:lstStyle/>
                    <a:p>
                      <a:r>
                        <a:rPr kumimoji="1" lang="en-US" altLang="ja-JP" dirty="0"/>
                        <a:t>temp</a:t>
                      </a:r>
                    </a:p>
                  </a:txBody>
                  <a:tcPr/>
                </a:tc>
                <a:tc>
                  <a:txBody>
                    <a:bodyPr/>
                    <a:lstStyle/>
                    <a:p>
                      <a:r>
                        <a:rPr kumimoji="1" lang="en-US" altLang="ja-JP" dirty="0"/>
                        <a:t>1</a:t>
                      </a:r>
                      <a:r>
                        <a:rPr kumimoji="1" lang="ja-JP" altLang="en-US"/>
                        <a:t>時間の平均気温（</a:t>
                      </a:r>
                      <a:r>
                        <a:rPr kumimoji="1" lang="en-US" altLang="ja-JP" dirty="0"/>
                        <a:t>K</a:t>
                      </a:r>
                      <a:r>
                        <a:rPr kumimoji="1" lang="ja-JP" altLang="en-US"/>
                        <a:t>）</a:t>
                      </a:r>
                    </a:p>
                  </a:txBody>
                  <a:tcPr/>
                </a:tc>
                <a:extLst>
                  <a:ext uri="{0D108BD9-81ED-4DB2-BD59-A6C34878D82A}">
                    <a16:rowId xmlns:a16="http://schemas.microsoft.com/office/drawing/2014/main" val="3188223665"/>
                  </a:ext>
                </a:extLst>
              </a:tr>
              <a:tr h="370840">
                <a:tc>
                  <a:txBody>
                    <a:bodyPr/>
                    <a:lstStyle/>
                    <a:p>
                      <a:r>
                        <a:rPr kumimoji="1" lang="en-US" altLang="ja-JP" dirty="0"/>
                        <a:t>rain_1h</a:t>
                      </a:r>
                    </a:p>
                  </a:txBody>
                  <a:tcPr/>
                </a:tc>
                <a:tc>
                  <a:txBody>
                    <a:bodyPr/>
                    <a:lstStyle/>
                    <a:p>
                      <a:r>
                        <a:rPr kumimoji="1" lang="en-US" altLang="ja-JP" dirty="0"/>
                        <a:t>1</a:t>
                      </a:r>
                      <a:r>
                        <a:rPr kumimoji="1" lang="ja-JP" altLang="en-US"/>
                        <a:t>時間の雨量（</a:t>
                      </a:r>
                      <a:r>
                        <a:rPr kumimoji="1" lang="en-US" altLang="ja-JP" dirty="0"/>
                        <a:t>mm</a:t>
                      </a:r>
                      <a:r>
                        <a:rPr kumimoji="1" lang="ja-JP" altLang="en-US"/>
                        <a:t>）</a:t>
                      </a:r>
                    </a:p>
                  </a:txBody>
                  <a:tcPr/>
                </a:tc>
                <a:extLst>
                  <a:ext uri="{0D108BD9-81ED-4DB2-BD59-A6C34878D82A}">
                    <a16:rowId xmlns:a16="http://schemas.microsoft.com/office/drawing/2014/main" val="4242779861"/>
                  </a:ext>
                </a:extLst>
              </a:tr>
              <a:tr h="370840">
                <a:tc>
                  <a:txBody>
                    <a:bodyPr/>
                    <a:lstStyle/>
                    <a:p>
                      <a:r>
                        <a:rPr kumimoji="1" lang="en-US" altLang="ja-JP" dirty="0"/>
                        <a:t>snow_1h</a:t>
                      </a:r>
                    </a:p>
                  </a:txBody>
                  <a:tcPr/>
                </a:tc>
                <a:tc>
                  <a:txBody>
                    <a:bodyPr/>
                    <a:lstStyle/>
                    <a:p>
                      <a:r>
                        <a:rPr kumimoji="1" lang="en-US" altLang="ja-JP" dirty="0"/>
                        <a:t>1</a:t>
                      </a:r>
                      <a:r>
                        <a:rPr kumimoji="1" lang="ja-JP" altLang="en-US"/>
                        <a:t>時間の雪の量（</a:t>
                      </a:r>
                      <a:r>
                        <a:rPr kumimoji="1" lang="en-US" altLang="ja-JP" dirty="0"/>
                        <a:t>mm</a:t>
                      </a:r>
                      <a:r>
                        <a:rPr kumimoji="1" lang="ja-JP" altLang="en-US"/>
                        <a:t>）</a:t>
                      </a:r>
                    </a:p>
                  </a:txBody>
                  <a:tcPr/>
                </a:tc>
                <a:extLst>
                  <a:ext uri="{0D108BD9-81ED-4DB2-BD59-A6C34878D82A}">
                    <a16:rowId xmlns:a16="http://schemas.microsoft.com/office/drawing/2014/main" val="2600922040"/>
                  </a:ext>
                </a:extLst>
              </a:tr>
              <a:tr h="370840">
                <a:tc>
                  <a:txBody>
                    <a:bodyPr/>
                    <a:lstStyle/>
                    <a:p>
                      <a:r>
                        <a:rPr kumimoji="1" lang="en-US" altLang="ja-JP" dirty="0" err="1"/>
                        <a:t>clouds_all</a:t>
                      </a:r>
                      <a:endParaRPr kumimoji="1" lang="ja-JP" altLang="en-US"/>
                    </a:p>
                  </a:txBody>
                  <a:tcPr/>
                </a:tc>
                <a:tc>
                  <a:txBody>
                    <a:bodyPr/>
                    <a:lstStyle/>
                    <a:p>
                      <a:r>
                        <a:rPr kumimoji="1" lang="en-US" altLang="ja-JP" dirty="0"/>
                        <a:t>1</a:t>
                      </a:r>
                      <a:r>
                        <a:rPr kumimoji="1" lang="ja-JP" altLang="en-US"/>
                        <a:t>時間の雲の量の割合</a:t>
                      </a:r>
                    </a:p>
                  </a:txBody>
                  <a:tcPr/>
                </a:tc>
                <a:extLst>
                  <a:ext uri="{0D108BD9-81ED-4DB2-BD59-A6C34878D82A}">
                    <a16:rowId xmlns:a16="http://schemas.microsoft.com/office/drawing/2014/main" val="1883308425"/>
                  </a:ext>
                </a:extLst>
              </a:tr>
              <a:tr h="370840">
                <a:tc>
                  <a:txBody>
                    <a:bodyPr/>
                    <a:lstStyle/>
                    <a:p>
                      <a:r>
                        <a:rPr kumimoji="1" lang="en-US" altLang="ja-JP" dirty="0" err="1"/>
                        <a:t>traffic_volume</a:t>
                      </a:r>
                      <a:endParaRPr kumimoji="1" lang="ja-JP" altLang="en-US"/>
                    </a:p>
                  </a:txBody>
                  <a:tcPr/>
                </a:tc>
                <a:tc>
                  <a:txBody>
                    <a:bodyPr/>
                    <a:lstStyle/>
                    <a:p>
                      <a:r>
                        <a:rPr kumimoji="1" lang="en-US" altLang="ja-JP" dirty="0"/>
                        <a:t>1</a:t>
                      </a:r>
                      <a:r>
                        <a:rPr kumimoji="1" lang="ja-JP" altLang="en-US"/>
                        <a:t>時間に報告された</a:t>
                      </a:r>
                      <a:endParaRPr kumimoji="1" lang="en-US" altLang="ja-JP" dirty="0"/>
                    </a:p>
                    <a:p>
                      <a:r>
                        <a:rPr kumimoji="1" lang="ja-JP" altLang="en-US"/>
                        <a:t>州間高速道路</a:t>
                      </a:r>
                      <a:r>
                        <a:rPr kumimoji="1" lang="en-US" altLang="ja-JP" dirty="0"/>
                        <a:t>94</a:t>
                      </a:r>
                      <a:r>
                        <a:rPr kumimoji="1" lang="ja-JP" altLang="en-US"/>
                        <a:t>号線の西行き車線の交通量</a:t>
                      </a:r>
                    </a:p>
                  </a:txBody>
                  <a:tcPr/>
                </a:tc>
                <a:extLst>
                  <a:ext uri="{0D108BD9-81ED-4DB2-BD59-A6C34878D82A}">
                    <a16:rowId xmlns:a16="http://schemas.microsoft.com/office/drawing/2014/main" val="2788078483"/>
                  </a:ext>
                </a:extLst>
              </a:tr>
            </a:tbl>
          </a:graphicData>
        </a:graphic>
      </p:graphicFrame>
    </p:spTree>
    <p:extLst>
      <p:ext uri="{BB962C8B-B14F-4D97-AF65-F5344CB8AC3E}">
        <p14:creationId xmlns:p14="http://schemas.microsoft.com/office/powerpoint/2010/main" val="349608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D485B6-C758-D694-763E-ECA156A92691}"/>
              </a:ext>
            </a:extLst>
          </p:cNvPr>
          <p:cNvSpPr>
            <a:spLocks noGrp="1"/>
          </p:cNvSpPr>
          <p:nvPr>
            <p:ph type="title"/>
          </p:nvPr>
        </p:nvSpPr>
        <p:spPr/>
        <p:txBody>
          <a:bodyPr/>
          <a:lstStyle/>
          <a:p>
            <a:r>
              <a:rPr kumimoji="1" lang="ja-JP" altLang="en-US"/>
              <a:t>データ探索</a:t>
            </a:r>
          </a:p>
        </p:txBody>
      </p:sp>
      <p:sp>
        <p:nvSpPr>
          <p:cNvPr id="3" name="コンテンツ プレースホルダー 2">
            <a:extLst>
              <a:ext uri="{FF2B5EF4-FFF2-40B4-BE49-F238E27FC236}">
                <a16:creationId xmlns:a16="http://schemas.microsoft.com/office/drawing/2014/main" id="{16DBB833-9A56-8808-DDAC-EDF986321E9A}"/>
              </a:ext>
            </a:extLst>
          </p:cNvPr>
          <p:cNvSpPr>
            <a:spLocks noGrp="1"/>
          </p:cNvSpPr>
          <p:nvPr>
            <p:ph idx="1"/>
          </p:nvPr>
        </p:nvSpPr>
        <p:spPr/>
        <p:txBody>
          <a:bodyPr>
            <a:normAutofit fontScale="92500" lnSpcReduction="20000"/>
          </a:bodyPr>
          <a:lstStyle/>
          <a:p>
            <a:pPr marL="0" indent="0">
              <a:buNone/>
            </a:pPr>
            <a:r>
              <a:rPr lang="ja-JP" altLang="en-US" b="1"/>
              <a:t>経時的</a:t>
            </a:r>
            <a:r>
              <a:rPr kumimoji="1" lang="ja-JP" altLang="en-US" b="1"/>
              <a:t>な交通量の変化</a:t>
            </a:r>
            <a:endParaRPr kumimoji="1" lang="en-US" altLang="ja-JP" b="1" dirty="0"/>
          </a:p>
          <a:p>
            <a:pPr marL="0" indent="0">
              <a:buNone/>
            </a:pPr>
            <a:r>
              <a:rPr lang="ja-JP" altLang="en-US"/>
              <a:t>最初の</a:t>
            </a:r>
            <a:r>
              <a:rPr lang="en-US" altLang="ja-JP" dirty="0"/>
              <a:t>400</a:t>
            </a:r>
            <a:r>
              <a:rPr lang="ja-JP" altLang="en-US"/>
              <a:t>データ（およそ</a:t>
            </a:r>
            <a:r>
              <a:rPr lang="en-US" altLang="ja-JP" dirty="0"/>
              <a:t>2</a:t>
            </a:r>
            <a:r>
              <a:rPr lang="ja-JP" altLang="en-US"/>
              <a:t>週間分）</a:t>
            </a:r>
            <a:endParaRPr lang="en-US" altLang="ja-JP" dirty="0"/>
          </a:p>
          <a:p>
            <a:pPr marL="0" indent="0">
              <a:buNone/>
            </a:pPr>
            <a:r>
              <a:rPr kumimoji="1" lang="ja-JP" altLang="en-US"/>
              <a:t>日次の季節性：</a:t>
            </a:r>
            <a:r>
              <a:rPr kumimoji="1" lang="en-US" altLang="ja-JP" dirty="0"/>
              <a:t>1</a:t>
            </a:r>
            <a:r>
              <a:rPr kumimoji="1" lang="ja-JP" altLang="en-US"/>
              <a:t>日の始まりと終わりに</a:t>
            </a:r>
            <a:endParaRPr kumimoji="1" lang="en-US" altLang="ja-JP" dirty="0"/>
          </a:p>
          <a:p>
            <a:pPr marL="0" indent="0">
              <a:buNone/>
            </a:pPr>
            <a:r>
              <a:rPr kumimoji="1" lang="ja-JP" altLang="en-US"/>
              <a:t>交通量が減少、週末に交通量が減少</a:t>
            </a:r>
            <a:endParaRPr kumimoji="1" lang="en-US" altLang="ja-JP" dirty="0"/>
          </a:p>
          <a:p>
            <a:pPr marL="0" indent="0">
              <a:buNone/>
            </a:pPr>
            <a:r>
              <a:rPr kumimoji="1" lang="ja-JP" altLang="en-US" b="1"/>
              <a:t>気温の年次の季節性</a:t>
            </a:r>
            <a:endParaRPr kumimoji="1" lang="en-US" altLang="ja-JP" b="1" dirty="0"/>
          </a:p>
          <a:p>
            <a:pPr marL="0" indent="0">
              <a:buNone/>
            </a:pPr>
            <a:r>
              <a:rPr lang="en-US" altLang="ja-JP" dirty="0"/>
              <a:t>1</a:t>
            </a:r>
            <a:r>
              <a:rPr lang="ja-JP" altLang="en-US"/>
              <a:t>年の初めと終わりに気温が低くなり、</a:t>
            </a:r>
            <a:endParaRPr lang="en-US" altLang="ja-JP" dirty="0"/>
          </a:p>
          <a:p>
            <a:pPr marL="0" indent="0">
              <a:buNone/>
            </a:pPr>
            <a:r>
              <a:rPr kumimoji="1" lang="ja-JP" altLang="en-US"/>
              <a:t>年の半ばに高くなる</a:t>
            </a:r>
            <a:endParaRPr kumimoji="1" lang="en-US" altLang="ja-JP" dirty="0"/>
          </a:p>
          <a:p>
            <a:pPr marL="0" indent="0">
              <a:buNone/>
            </a:pPr>
            <a:r>
              <a:rPr lang="ja-JP" altLang="en-US" b="1"/>
              <a:t>気温の日時の季節性</a:t>
            </a:r>
            <a:endParaRPr lang="en-US" altLang="ja-JP" b="1" dirty="0"/>
          </a:p>
          <a:p>
            <a:pPr marL="0" indent="0">
              <a:buNone/>
            </a:pPr>
            <a:r>
              <a:rPr kumimoji="1" lang="en-US" altLang="ja-JP" dirty="0"/>
              <a:t>1</a:t>
            </a:r>
            <a:r>
              <a:rPr kumimoji="1" lang="ja-JP" altLang="en-US"/>
              <a:t>日の初めと終わりに気温が低くなり、</a:t>
            </a:r>
            <a:endParaRPr kumimoji="1" lang="en-US" altLang="ja-JP" dirty="0"/>
          </a:p>
          <a:p>
            <a:pPr marL="0" indent="0">
              <a:buNone/>
            </a:pPr>
            <a:r>
              <a:rPr lang="ja-JP" altLang="en-US"/>
              <a:t>日中にかけて最高気温に達する</a:t>
            </a:r>
            <a:endParaRPr kumimoji="1" lang="ja-JP" altLang="en-US"/>
          </a:p>
        </p:txBody>
      </p:sp>
      <p:pic>
        <p:nvPicPr>
          <p:cNvPr id="4098" name="Picture 2">
            <a:extLst>
              <a:ext uri="{FF2B5EF4-FFF2-40B4-BE49-F238E27FC236}">
                <a16:creationId xmlns:a16="http://schemas.microsoft.com/office/drawing/2014/main" id="{B829A5EF-EB8E-6CB4-8585-618D30154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4254" y="753035"/>
            <a:ext cx="3629545" cy="271196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EAD1AAA-EC08-A8C7-8965-80B12BCA53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4254" y="3780911"/>
            <a:ext cx="3629546" cy="2711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370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1648FE-918A-F439-281C-B14041F63016}"/>
              </a:ext>
            </a:extLst>
          </p:cNvPr>
          <p:cNvSpPr>
            <a:spLocks noGrp="1"/>
          </p:cNvSpPr>
          <p:nvPr>
            <p:ph type="title"/>
          </p:nvPr>
        </p:nvSpPr>
        <p:spPr/>
        <p:txBody>
          <a:bodyPr/>
          <a:lstStyle/>
          <a:p>
            <a:r>
              <a:rPr kumimoji="1" lang="ja-JP" altLang="en-US"/>
              <a:t>特徴量エンジニアリング</a:t>
            </a:r>
          </a:p>
        </p:txBody>
      </p:sp>
      <p:sp>
        <p:nvSpPr>
          <p:cNvPr id="3" name="コンテンツ プレースホルダー 2">
            <a:extLst>
              <a:ext uri="{FF2B5EF4-FFF2-40B4-BE49-F238E27FC236}">
                <a16:creationId xmlns:a16="http://schemas.microsoft.com/office/drawing/2014/main" id="{7FAB5F39-E1C1-2289-A7E3-4CDE617D297D}"/>
              </a:ext>
            </a:extLst>
          </p:cNvPr>
          <p:cNvSpPr>
            <a:spLocks noGrp="1"/>
          </p:cNvSpPr>
          <p:nvPr>
            <p:ph idx="1"/>
          </p:nvPr>
        </p:nvSpPr>
        <p:spPr/>
        <p:txBody>
          <a:bodyPr>
            <a:normAutofit fontScale="92500" lnSpcReduction="20000"/>
          </a:bodyPr>
          <a:lstStyle/>
          <a:p>
            <a:r>
              <a:rPr lang="en-US" altLang="ja-JP" dirty="0"/>
              <a:t>r</a:t>
            </a:r>
            <a:r>
              <a:rPr kumimoji="1" lang="en-US" altLang="ja-JP" dirty="0"/>
              <a:t>ain_1h…</a:t>
            </a:r>
            <a:r>
              <a:rPr kumimoji="1" lang="ja-JP" altLang="en-US"/>
              <a:t>第</a:t>
            </a:r>
            <a:r>
              <a:rPr kumimoji="1" lang="en-US" altLang="ja-JP" dirty="0"/>
              <a:t>3</a:t>
            </a:r>
            <a:r>
              <a:rPr kumimoji="1" lang="ja-JP" altLang="en-US"/>
              <a:t>四分位</a:t>
            </a:r>
            <a:r>
              <a:rPr lang="ja-JP" altLang="en-US"/>
              <a:t>が</a:t>
            </a:r>
            <a:r>
              <a:rPr lang="en-US" altLang="ja-JP" dirty="0"/>
              <a:t>0</a:t>
            </a:r>
          </a:p>
          <a:p>
            <a:r>
              <a:rPr lang="en-US" altLang="ja-JP" dirty="0"/>
              <a:t>snow_1h…</a:t>
            </a:r>
            <a:r>
              <a:rPr lang="ja-JP" altLang="en-US"/>
              <a:t>データセット全体が</a:t>
            </a:r>
            <a:r>
              <a:rPr lang="en-US" altLang="ja-JP" dirty="0"/>
              <a:t>0</a:t>
            </a:r>
          </a:p>
          <a:p>
            <a:pPr marL="0" indent="0">
              <a:buNone/>
            </a:pPr>
            <a:r>
              <a:rPr lang="ja-JP" altLang="en-US"/>
              <a:t>→データセットから削除</a:t>
            </a:r>
            <a:endParaRPr lang="en-US" altLang="ja-JP" dirty="0"/>
          </a:p>
          <a:p>
            <a:r>
              <a:rPr lang="en-US" altLang="ja-JP" dirty="0" err="1"/>
              <a:t>date_time</a:t>
            </a:r>
            <a:r>
              <a:rPr lang="en-US" altLang="ja-JP" dirty="0"/>
              <a:t>…datetime</a:t>
            </a:r>
            <a:r>
              <a:rPr lang="ja-JP" altLang="en-US"/>
              <a:t>ライブラリ</a:t>
            </a:r>
            <a:endParaRPr lang="en-US" altLang="ja-JP" dirty="0"/>
          </a:p>
          <a:p>
            <a:pPr marL="0" indent="0">
              <a:buNone/>
            </a:pPr>
            <a:r>
              <a:rPr lang="en-US" altLang="ja-JP" dirty="0"/>
              <a:t>timestamp</a:t>
            </a:r>
            <a:r>
              <a:rPr lang="ja-JP" altLang="en-US"/>
              <a:t>で秒数に変換、</a:t>
            </a:r>
            <a:endParaRPr lang="en-US" altLang="ja-JP" dirty="0"/>
          </a:p>
          <a:p>
            <a:pPr marL="0" indent="0">
              <a:buNone/>
            </a:pPr>
            <a:r>
              <a:rPr lang="ja-JP" altLang="en-US"/>
              <a:t>周期性のために正弦変換、</a:t>
            </a:r>
            <a:endParaRPr lang="en-US" altLang="ja-JP" dirty="0"/>
          </a:p>
          <a:p>
            <a:pPr marL="0" indent="0">
              <a:buNone/>
            </a:pPr>
            <a:r>
              <a:rPr lang="ja-JP" altLang="en-US"/>
              <a:t>午前と午後の区別のために</a:t>
            </a:r>
            <a:endParaRPr lang="en-US" altLang="ja-JP" dirty="0"/>
          </a:p>
          <a:p>
            <a:pPr marL="0" indent="0">
              <a:buNone/>
            </a:pPr>
            <a:r>
              <a:rPr lang="ja-JP" altLang="en-US"/>
              <a:t>余弦変換を適用する。</a:t>
            </a:r>
            <a:endParaRPr lang="en-US" altLang="ja-JP" dirty="0"/>
          </a:p>
          <a:p>
            <a:pPr marL="0" indent="0">
              <a:buNone/>
            </a:pPr>
            <a:r>
              <a:rPr lang="ja-JP" altLang="en-US"/>
              <a:t>それぞれ周期は</a:t>
            </a:r>
            <a:r>
              <a:rPr lang="en-US" altLang="ja-JP" dirty="0"/>
              <a:t>2π</a:t>
            </a:r>
            <a:r>
              <a:rPr lang="ja-JP" altLang="en-US"/>
              <a:t>より、</a:t>
            </a:r>
            <a:endParaRPr lang="en-US" altLang="ja-JP" dirty="0"/>
          </a:p>
          <a:p>
            <a:pPr marL="0" indent="0">
              <a:buNone/>
            </a:pPr>
            <a:r>
              <a:rPr lang="ja-JP" altLang="en-US"/>
              <a:t>式の</a:t>
            </a:r>
            <a:r>
              <a:rPr lang="en-US" altLang="ja-JP" dirty="0"/>
              <a:t>timestamp=day</a:t>
            </a:r>
            <a:r>
              <a:rPr lang="ja-JP" altLang="en-US"/>
              <a:t>の</a:t>
            </a:r>
            <a:r>
              <a:rPr lang="en-US" altLang="ja-JP" dirty="0"/>
              <a:t>1</a:t>
            </a:r>
            <a:r>
              <a:rPr lang="ja-JP" altLang="en-US"/>
              <a:t>日周期</a:t>
            </a:r>
            <a:endParaRPr lang="en-US" altLang="ja-JP" dirty="0"/>
          </a:p>
        </p:txBody>
      </p:sp>
      <p:pic>
        <p:nvPicPr>
          <p:cNvPr id="5122" name="Picture 2">
            <a:extLst>
              <a:ext uri="{FF2B5EF4-FFF2-40B4-BE49-F238E27FC236}">
                <a16:creationId xmlns:a16="http://schemas.microsoft.com/office/drawing/2014/main" id="{751494CE-B944-39D9-8E14-06CBABE1F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7439" y="1936376"/>
            <a:ext cx="4736361" cy="4556499"/>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7E284C06-A368-D164-9F67-429AD937D430}"/>
              </a:ext>
            </a:extLst>
          </p:cNvPr>
          <p:cNvSpPr txBox="1"/>
          <p:nvPr/>
        </p:nvSpPr>
        <p:spPr>
          <a:xfrm rot="10800000">
            <a:off x="6386606" y="3837611"/>
            <a:ext cx="461665" cy="1775012"/>
          </a:xfrm>
          <a:prstGeom prst="rect">
            <a:avLst/>
          </a:prstGeom>
          <a:noFill/>
        </p:spPr>
        <p:txBody>
          <a:bodyPr vert="eaVert" wrap="square" rtlCol="0">
            <a:spAutoFit/>
          </a:bodyPr>
          <a:lstStyle/>
          <a:p>
            <a:r>
              <a:rPr kumimoji="1" lang="en-US" altLang="ja-JP" dirty="0" err="1"/>
              <a:t>day_cos</a:t>
            </a:r>
            <a:endParaRPr kumimoji="1" lang="ja-JP" altLang="en-US"/>
          </a:p>
        </p:txBody>
      </p:sp>
      <p:sp>
        <p:nvSpPr>
          <p:cNvPr id="5" name="テキスト ボックス 4">
            <a:extLst>
              <a:ext uri="{FF2B5EF4-FFF2-40B4-BE49-F238E27FC236}">
                <a16:creationId xmlns:a16="http://schemas.microsoft.com/office/drawing/2014/main" id="{D04BFB56-B898-E6D9-F6CB-BCB8D04BC317}"/>
              </a:ext>
            </a:extLst>
          </p:cNvPr>
          <p:cNvSpPr txBox="1"/>
          <p:nvPr/>
        </p:nvSpPr>
        <p:spPr>
          <a:xfrm>
            <a:off x="8700247" y="6492875"/>
            <a:ext cx="1075764" cy="646331"/>
          </a:xfrm>
          <a:prstGeom prst="rect">
            <a:avLst/>
          </a:prstGeom>
          <a:noFill/>
        </p:spPr>
        <p:txBody>
          <a:bodyPr wrap="square" rtlCol="0">
            <a:spAutoFit/>
          </a:bodyPr>
          <a:lstStyle/>
          <a:p>
            <a:r>
              <a:rPr kumimoji="1" lang="en-US" altLang="ja-JP" dirty="0" err="1"/>
              <a:t>day_sin</a:t>
            </a:r>
            <a:endParaRPr kumimoji="1" lang="en-US" altLang="ja-JP" dirty="0"/>
          </a:p>
          <a:p>
            <a:endParaRPr kumimoji="1" lang="ja-JP" altLang="en-US"/>
          </a:p>
        </p:txBody>
      </p:sp>
      <p:pic>
        <p:nvPicPr>
          <p:cNvPr id="7" name="図 6">
            <a:extLst>
              <a:ext uri="{FF2B5EF4-FFF2-40B4-BE49-F238E27FC236}">
                <a16:creationId xmlns:a16="http://schemas.microsoft.com/office/drawing/2014/main" id="{E625707C-2214-F06E-C87D-3A88F8D6AAAA}"/>
              </a:ext>
            </a:extLst>
          </p:cNvPr>
          <p:cNvPicPr>
            <a:picLocks noChangeAspect="1"/>
          </p:cNvPicPr>
          <p:nvPr/>
        </p:nvPicPr>
        <p:blipFill>
          <a:blip r:embed="rId4"/>
          <a:stretch>
            <a:fillRect/>
          </a:stretch>
        </p:blipFill>
        <p:spPr>
          <a:xfrm>
            <a:off x="7253559" y="1375640"/>
            <a:ext cx="5405826" cy="336907"/>
          </a:xfrm>
          <a:prstGeom prst="rect">
            <a:avLst/>
          </a:prstGeom>
        </p:spPr>
      </p:pic>
      <p:pic>
        <p:nvPicPr>
          <p:cNvPr id="9" name="図 8">
            <a:extLst>
              <a:ext uri="{FF2B5EF4-FFF2-40B4-BE49-F238E27FC236}">
                <a16:creationId xmlns:a16="http://schemas.microsoft.com/office/drawing/2014/main" id="{7F160018-22BA-1F22-91CD-12314CEF08FE}"/>
              </a:ext>
            </a:extLst>
          </p:cNvPr>
          <p:cNvPicPr>
            <a:picLocks noChangeAspect="1"/>
          </p:cNvPicPr>
          <p:nvPr/>
        </p:nvPicPr>
        <p:blipFill>
          <a:blip r:embed="rId5"/>
          <a:stretch>
            <a:fillRect/>
          </a:stretch>
        </p:blipFill>
        <p:spPr>
          <a:xfrm>
            <a:off x="7253559" y="1690221"/>
            <a:ext cx="5343729" cy="334934"/>
          </a:xfrm>
          <a:prstGeom prst="rect">
            <a:avLst/>
          </a:prstGeom>
        </p:spPr>
      </p:pic>
      <p:pic>
        <p:nvPicPr>
          <p:cNvPr id="11" name="図 10">
            <a:extLst>
              <a:ext uri="{FF2B5EF4-FFF2-40B4-BE49-F238E27FC236}">
                <a16:creationId xmlns:a16="http://schemas.microsoft.com/office/drawing/2014/main" id="{17B08639-80F6-EDB3-1DDD-7E7584C5EFE5}"/>
              </a:ext>
            </a:extLst>
          </p:cNvPr>
          <p:cNvPicPr>
            <a:picLocks noChangeAspect="1"/>
          </p:cNvPicPr>
          <p:nvPr/>
        </p:nvPicPr>
        <p:blipFill>
          <a:blip r:embed="rId6"/>
          <a:stretch>
            <a:fillRect/>
          </a:stretch>
        </p:blipFill>
        <p:spPr>
          <a:xfrm>
            <a:off x="9036423" y="1049696"/>
            <a:ext cx="2897131" cy="331101"/>
          </a:xfrm>
          <a:prstGeom prst="rect">
            <a:avLst/>
          </a:prstGeom>
        </p:spPr>
      </p:pic>
    </p:spTree>
    <p:extLst>
      <p:ext uri="{BB962C8B-B14F-4D97-AF65-F5344CB8AC3E}">
        <p14:creationId xmlns:p14="http://schemas.microsoft.com/office/powerpoint/2010/main" val="315166113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3322</TotalTime>
  <Words>1558</Words>
  <Application>Microsoft Macintosh PowerPoint</Application>
  <PresentationFormat>ワイド画面</PresentationFormat>
  <Paragraphs>121</Paragraphs>
  <Slides>10</Slides>
  <Notes>9</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Pythonによる時系列予測CH12</vt:lpstr>
      <vt:lpstr>目次</vt:lpstr>
      <vt:lpstr>ディープラーニングと時系列予測</vt:lpstr>
      <vt:lpstr>予測の準備</vt:lpstr>
      <vt:lpstr>Preprocessing-2</vt:lpstr>
      <vt:lpstr>Preprocessing-3</vt:lpstr>
      <vt:lpstr>データセットの特徴量</vt:lpstr>
      <vt:lpstr>データ探索</vt:lpstr>
      <vt:lpstr>特徴量エンジニアリング</vt:lpstr>
      <vt:lpstr>データの分割とスケーリング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Pythonによる時系列予測CH12</dc:title>
  <dc:creator>角野和治</dc:creator>
  <cp:lastModifiedBy>角野和治</cp:lastModifiedBy>
  <cp:revision>5</cp:revision>
  <dcterms:created xsi:type="dcterms:W3CDTF">2024-05-11T07:50:41Z</dcterms:created>
  <dcterms:modified xsi:type="dcterms:W3CDTF">2024-05-14T10:46:57Z</dcterms:modified>
</cp:coreProperties>
</file>