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/1ki7+/RDTd/WA3x9ykbDVfNP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75f9d26b6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75f9d26b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99def284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99def28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9def2846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9def284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99def2846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99def284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75f9d26b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75f9d26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75f9d26b6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75f9d26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75f9d26b6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75f9d26b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Jaws: Este programa convierte a voz la información que se muestra en la pantalla.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Zommtext: Este software permite ampliar hasta 16 veces el tamaño de las letras de una pantalla, variar el color y el contraste beneficiando a personas que comienzan a tener una baja visión.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75f9d26b6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75f9d26b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75f9d26b6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75f9d26b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75f9d26b6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75f9d26b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" name="Google Shape;17;p6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6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DAC1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7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8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0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BC7C9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1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13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arquitecturadelsoftware08.blogspot.com/2014/06/unidad-2-requerimientos-no-funcionales.html#:~:text=REQUERIMIENTOS%20NO%20FUNCIONALES.&amp;text=Algunos%20ejemplos%20de%20requisitos%20no,%2C%20concurrencia%2C%20mantenibilidad%20e%20interfaz" TargetMode="External"/><Relationship Id="rId4" Type="http://schemas.openxmlformats.org/officeDocument/2006/relationships/hyperlink" Target="http://arquitecturadelsoftware08.blogspot.com/2014/06/unidad-2-requerimientos-no-funcionales.html#:~:text=REQUERIMIENTOS%20NO%20FUNCIONALES.&amp;text=Algunos%20ejemplos%20de%20requisitos%20no,%2C%20concurrencia%2C%20mantenibilidad%20e%20interfaz" TargetMode="External"/><Relationship Id="rId11" Type="http://schemas.openxmlformats.org/officeDocument/2006/relationships/hyperlink" Target="http://arquitecturadelsoftware08.blogspot.com/2014/06/unidad-2-requerimientos-no-funcionales.html#:~:text=REQUERIMIENTOS%20NO%20FUNCIONALES.&amp;text=Algunos%20ejemplos%20de%20requisitos%20no,%2C%20concurrencia%2C%20mantenibilidad%20e%20interfaz" TargetMode="External"/><Relationship Id="rId10" Type="http://schemas.openxmlformats.org/officeDocument/2006/relationships/hyperlink" Target="http://www.pmoinformatica.com/2015/04/requerimientos-no-funcionales-una.html" TargetMode="External"/><Relationship Id="rId12" Type="http://schemas.openxmlformats.org/officeDocument/2006/relationships/hyperlink" Target="https://personales.unican.es/blancobc/apuntesis/modeladoUML/RNF/index.html" TargetMode="External"/><Relationship Id="rId9" Type="http://schemas.openxmlformats.org/officeDocument/2006/relationships/hyperlink" Target="http://arquitecturadelsoftware08.blogspot.com/2014/06/unidad-2-requerimientos-no-funcionales.html#:~:text=REQUERIMIENTOS%20NO%20FUNCIONALES.&amp;text=Algunos%20ejemplos%20de%20requisitos%20no,%2C%20concurrencia%2C%20mantenibilidad%20e%20interfaz" TargetMode="External"/><Relationship Id="rId5" Type="http://schemas.openxmlformats.org/officeDocument/2006/relationships/hyperlink" Target="http://arquitecturadelsoftware08.blogspot.com/2014/06/unidad-2-requerimientos-no-funcionales.html#:~:text=REQUERIMIENTOS%20NO%20FUNCIONALES.&amp;text=Algunos%20ejemplos%20de%20requisitos%20no,%2C%20concurrencia%2C%20mantenibilidad%20e%20interfaz" TargetMode="External"/><Relationship Id="rId6" Type="http://schemas.openxmlformats.org/officeDocument/2006/relationships/hyperlink" Target="http://arquitecturadelsoftware08.blogspot.com/2014/06/unidad-2-requerimientos-no-funcionales.html#:~:text=REQUERIMIENTOS%20NO%20FUNCIONALES.&amp;text=Algunos%20ejemplos%20de%20requisitos%20no,%2C%20concurrencia%2C%20mantenibilidad%20e%20interfaz" TargetMode="External"/><Relationship Id="rId7" Type="http://schemas.openxmlformats.org/officeDocument/2006/relationships/hyperlink" Target="http://www.pmoinformatica.com/2013/01/requerimientos-no-funcionales-porque.html" TargetMode="External"/><Relationship Id="rId8" Type="http://schemas.openxmlformats.org/officeDocument/2006/relationships/hyperlink" Target="http://www.pmoinformatica.com/2013/01/requerimientos-no-funcionales-porqu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Una mancha de polvo de colores" id="104" name="Google Shape;104;p1"/>
          <p:cNvPicPr preferRelativeResize="0"/>
          <p:nvPr/>
        </p:nvPicPr>
        <p:blipFill rotWithShape="1">
          <a:blip r:embed="rId3">
            <a:alphaModFix/>
          </a:blip>
          <a:srcRect b="-1" l="9492" r="6134" t="0"/>
          <a:stretch/>
        </p:blipFill>
        <p:spPr>
          <a:xfrm>
            <a:off x="20" y="10"/>
            <a:ext cx="866849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 flipH="1">
            <a:off x="3711653" y="0"/>
            <a:ext cx="8480347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7848600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lang="es-ES" sz="4800"/>
              <a:t>Requisitos No Funcionales</a:t>
            </a:r>
            <a:endParaRPr sz="4800"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7067749" y="4785631"/>
            <a:ext cx="4023360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s-ES" sz="2400"/>
              <a:t>POWERSOFT</a:t>
            </a:r>
            <a:endParaRPr b="1" sz="2000"/>
          </a:p>
        </p:txBody>
      </p:sp>
      <p:sp>
        <p:nvSpPr>
          <p:cNvPr id="108" name="Google Shape;108;p1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arrollo de software para la transformación digital - varadero.es" id="109" name="Google Shape;10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1744" y="4807291"/>
            <a:ext cx="2438400" cy="185669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AC1BD"/>
          </a:solidFill>
          <a:ln cap="flat" cmpd="sng" w="9525">
            <a:solidFill>
              <a:srgbClr val="DAC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1844200" y="-15925"/>
            <a:ext cx="350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1844200" y="7025"/>
            <a:ext cx="3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K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75f9d26b6_0_62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Implementación:</a:t>
            </a:r>
            <a:endParaRPr/>
          </a:p>
        </p:txBody>
      </p:sp>
      <p:sp>
        <p:nvSpPr>
          <p:cNvPr id="185" name="Google Shape;185;gc75f9d26b6_0_62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c75f9d26b6_0_62"/>
          <p:cNvSpPr txBox="1"/>
          <p:nvPr/>
        </p:nvSpPr>
        <p:spPr>
          <a:xfrm>
            <a:off x="11844200" y="7025"/>
            <a:ext cx="3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J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7" name="Google Shape;187;gc75f9d26b6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175" y="2150400"/>
            <a:ext cx="10651002" cy="40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99def2846_1_0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Extensibilidad</a:t>
            </a:r>
            <a:endParaRPr/>
          </a:p>
        </p:txBody>
      </p:sp>
      <p:sp>
        <p:nvSpPr>
          <p:cNvPr id="193" name="Google Shape;193;gc99def2846_1_0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La aplicación fue hecha de forma estructurada, definiendo clases y métodos, tomando en cuenta la ampliación que esta puede tener en un futuro, de </a:t>
            </a:r>
            <a:r>
              <a:rPr lang="es-ES"/>
              <a:t>esta</a:t>
            </a:r>
            <a:r>
              <a:rPr lang="es-ES"/>
              <a:t> forma puede ser extendida si fuera necesario, agregando funciones o modificando </a:t>
            </a:r>
            <a:r>
              <a:rPr lang="es-ES"/>
              <a:t>fácilmente</a:t>
            </a:r>
            <a:r>
              <a:rPr lang="es-ES"/>
              <a:t> el código actual.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Mantener el código limpio y ordenado, también facilita la comprensión y </a:t>
            </a:r>
            <a:r>
              <a:rPr b="1" lang="es-ES"/>
              <a:t>reusabilidad </a:t>
            </a:r>
            <a:r>
              <a:rPr lang="es-ES"/>
              <a:t>del código.</a:t>
            </a:r>
            <a:endParaRPr/>
          </a:p>
        </p:txBody>
      </p:sp>
      <p:sp>
        <p:nvSpPr>
          <p:cNvPr id="194" name="Google Shape;194;gc99def2846_1_0"/>
          <p:cNvSpPr txBox="1"/>
          <p:nvPr/>
        </p:nvSpPr>
        <p:spPr>
          <a:xfrm>
            <a:off x="11844200" y="7025"/>
            <a:ext cx="3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J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99def2846_1_31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Code</a:t>
            </a:r>
            <a:endParaRPr/>
          </a:p>
        </p:txBody>
      </p:sp>
      <p:sp>
        <p:nvSpPr>
          <p:cNvPr id="200" name="Google Shape;200;gc99def2846_1_31"/>
          <p:cNvSpPr txBox="1"/>
          <p:nvPr/>
        </p:nvSpPr>
        <p:spPr>
          <a:xfrm>
            <a:off x="11844200" y="7025"/>
            <a:ext cx="3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J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1" name="Google Shape;201;gc99def2846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11038"/>
            <a:ext cx="520065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c99def2846_1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363" y="2315713"/>
            <a:ext cx="6524625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c99def2846_1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6425" y="411475"/>
            <a:ext cx="1459225" cy="14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99def2846_1_36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Main</a:t>
            </a:r>
            <a:endParaRPr/>
          </a:p>
        </p:txBody>
      </p:sp>
      <p:sp>
        <p:nvSpPr>
          <p:cNvPr id="209" name="Google Shape;209;gc99def2846_1_36"/>
          <p:cNvSpPr txBox="1"/>
          <p:nvPr/>
        </p:nvSpPr>
        <p:spPr>
          <a:xfrm>
            <a:off x="11844200" y="7025"/>
            <a:ext cx="3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J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0" name="Google Shape;210;gc99def2846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825" y="690550"/>
            <a:ext cx="7505700" cy="54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c99def2846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93" y="1728238"/>
            <a:ext cx="3239151" cy="17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c99def2846_1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425" y="3871450"/>
            <a:ext cx="2422300" cy="24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s-ES"/>
              <a:t>Cibergrafía</a:t>
            </a:r>
            <a:endParaRPr/>
          </a:p>
        </p:txBody>
      </p:sp>
      <p:sp>
        <p:nvSpPr>
          <p:cNvPr id="218" name="Google Shape;218;p4"/>
          <p:cNvSpPr txBox="1"/>
          <p:nvPr>
            <p:ph idx="1" type="body"/>
          </p:nvPr>
        </p:nvSpPr>
        <p:spPr>
          <a:xfrm>
            <a:off x="611425" y="2214400"/>
            <a:ext cx="111546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s-ES" sz="1450"/>
              <a:t>González, V.  (</a:t>
            </a:r>
            <a:r>
              <a:rPr lang="es-ES" sz="1450" u="sng">
                <a:solidFill>
                  <a:schemeClr val="hlink"/>
                </a:solidFill>
                <a:hlinkClick r:id="rId3"/>
              </a:rPr>
              <a:t>(08-06-2014)  </a:t>
            </a:r>
            <a:r>
              <a:rPr lang="es-ES" sz="1450" u="sng">
                <a:solidFill>
                  <a:schemeClr val="hlink"/>
                </a:solidFill>
                <a:hlinkClick r:id="rId4"/>
              </a:rPr>
              <a:t>blogspot</a:t>
            </a:r>
            <a:r>
              <a:rPr lang="es-ES" sz="1450" u="sng">
                <a:solidFill>
                  <a:schemeClr val="hlink"/>
                </a:solidFill>
                <a:hlinkClick r:id="rId5"/>
              </a:rPr>
              <a:t>. Obtenido de http://arquitecturadelsoftware08.blogspot.com/2014/06/unidad-2-requerimientos-no-funcionales.html#:~:text=REQUERIMIENTOS%20NO%20FUNCIONALES.&amp;text=Algunos%20ejemplos%20de%20requisitos%20no,%2C%20concurrencia%2C%20mantenibilidad%20e%20interfaz</a:t>
            </a:r>
            <a:r>
              <a:rPr lang="es-ES" sz="1450"/>
              <a:t>.</a:t>
            </a:r>
            <a:endParaRPr sz="14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4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s-ES" sz="1450"/>
              <a:t>Pmoinforamtica</a:t>
            </a:r>
            <a:r>
              <a:rPr lang="es-ES" sz="1450"/>
              <a:t>.  (</a:t>
            </a:r>
            <a:r>
              <a:rPr lang="es-ES" sz="1450" u="sng">
                <a:solidFill>
                  <a:schemeClr val="hlink"/>
                </a:solidFill>
                <a:hlinkClick r:id="rId6"/>
              </a:rPr>
              <a:t>(21-01-2013)  blogspot de </a:t>
            </a:r>
            <a:r>
              <a:rPr lang="es-ES" sz="1450" u="sng">
                <a:solidFill>
                  <a:schemeClr val="hlink"/>
                </a:solidFill>
                <a:hlinkClick r:id="rId7"/>
              </a:rPr>
              <a:t>h</a:t>
            </a:r>
            <a:r>
              <a:rPr lang="es-ES" sz="1450" u="sng">
                <a:solidFill>
                  <a:schemeClr val="hlink"/>
                </a:solidFill>
                <a:hlinkClick r:id="rId8"/>
              </a:rPr>
              <a:t>ttp://www.pmoinformatica.com/2013/01/requerimientos-no-funcionales-porque.html</a:t>
            </a:r>
            <a:endParaRPr sz="14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4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s-ES" sz="1450"/>
              <a:t>Pmoinforamtica.  (</a:t>
            </a:r>
            <a:r>
              <a:rPr lang="es-ES" sz="1450" u="sng">
                <a:solidFill>
                  <a:schemeClr val="hlink"/>
                </a:solidFill>
                <a:hlinkClick r:id="rId9"/>
              </a:rPr>
              <a:t>(15-04-2015)  blogspot de</a:t>
            </a:r>
            <a:r>
              <a:rPr lang="es-ES" sz="1450"/>
              <a:t> </a:t>
            </a:r>
            <a:r>
              <a:rPr lang="es-ES" sz="1450" u="sng">
                <a:solidFill>
                  <a:schemeClr val="hlink"/>
                </a:solidFill>
                <a:hlinkClick r:id="rId10"/>
              </a:rPr>
              <a:t>http://www.pmoinformatica.com/2015/04/requerimientos-no-funcionales-una.html</a:t>
            </a:r>
            <a:endParaRPr sz="14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45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s-ES" sz="1450"/>
              <a:t>Unican</a:t>
            </a:r>
            <a:r>
              <a:rPr lang="es-ES" sz="1450"/>
              <a:t>.  (</a:t>
            </a:r>
            <a:r>
              <a:rPr lang="es-ES" sz="1450" u="sng">
                <a:solidFill>
                  <a:schemeClr val="hlink"/>
                </a:solidFill>
                <a:hlinkClick r:id="rId11"/>
              </a:rPr>
              <a:t>(2021)  unican de</a:t>
            </a:r>
            <a:r>
              <a:rPr lang="es-ES" sz="1450"/>
              <a:t> </a:t>
            </a:r>
            <a:r>
              <a:rPr lang="es-ES" sz="1450" u="sng">
                <a:solidFill>
                  <a:schemeClr val="hlink"/>
                </a:solidFill>
                <a:hlinkClick r:id="rId12"/>
              </a:rPr>
              <a:t>https://personales.unican.es/blancobc/apuntesis/modeladoUML/RNF/index.html</a:t>
            </a:r>
            <a:endParaRPr sz="14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75f9d26b6_0_0"/>
          <p:cNvSpPr txBox="1"/>
          <p:nvPr>
            <p:ph idx="1" type="subTitle"/>
          </p:nvPr>
        </p:nvSpPr>
        <p:spPr>
          <a:xfrm>
            <a:off x="576075" y="1154955"/>
            <a:ext cx="11036700" cy="505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Integrantes: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    Cristian Camilo Julio Mejía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    Johan Daniel Zuluaga Gómez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    Kadyha Paz Gutierrez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    Sebastian Londoño Tobón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c75f9d26b6_0_0"/>
          <p:cNvSpPr txBox="1"/>
          <p:nvPr/>
        </p:nvSpPr>
        <p:spPr>
          <a:xfrm>
            <a:off x="11844200" y="7025"/>
            <a:ext cx="3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K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s-ES"/>
              <a:t>Requisitos No Funcionales</a:t>
            </a:r>
            <a:endParaRPr/>
          </a:p>
        </p:txBody>
      </p:sp>
      <p:sp>
        <p:nvSpPr>
          <p:cNvPr id="124" name="Google Shape;124;p2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Son todos aquellos elementos que se utilizan para evaluar la arquitectura del software. Estos no describen la información a guardar, ni muchos menos las funciones a realizar. Están </a:t>
            </a:r>
            <a:r>
              <a:rPr lang="es-ES"/>
              <a:t>más</a:t>
            </a:r>
            <a:r>
              <a:rPr lang="es-ES"/>
              <a:t> encaminados a la estabilidad, portabilidad y al costo del producto que a su funcionamiento.</a:t>
            </a:r>
            <a:endParaRPr/>
          </a:p>
        </p:txBody>
      </p:sp>
      <p:pic>
        <p:nvPicPr>
          <p:cNvPr descr="Pruebas no funcionales" id="125" name="Google Shape;125;p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0031" y="2715419"/>
            <a:ext cx="442912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 txBox="1"/>
          <p:nvPr/>
        </p:nvSpPr>
        <p:spPr>
          <a:xfrm>
            <a:off x="11844200" y="7025"/>
            <a:ext cx="3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K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s-ES"/>
              <a:t>Requisitos No Funcionales</a:t>
            </a:r>
            <a:endParaRPr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1115568" y="2478024"/>
            <a:ext cx="4937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/>
              <a:t>Recuperabilidad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/>
              <a:t>Accesibilidad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/>
              <a:t>Extensibilidad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/>
              <a:t>Capacidad de aprendizaje</a:t>
            </a:r>
            <a:endParaRPr b="1"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s-ES"/>
              <a:t>Reusabilidad</a:t>
            </a:r>
            <a:endParaRPr b="1"/>
          </a:p>
        </p:txBody>
      </p:sp>
      <p:pic>
        <p:nvPicPr>
          <p:cNvPr descr="Ingeniería de Requerimientos by gusta2715p on emaze" id="133" name="Google Shape;133;p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1296" y="2478088"/>
            <a:ext cx="4766595" cy="369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 txBox="1"/>
          <p:nvPr/>
        </p:nvSpPr>
        <p:spPr>
          <a:xfrm>
            <a:off x="11844200" y="7025"/>
            <a:ext cx="3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K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c75f9d26b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325" y="7017"/>
            <a:ext cx="7433285" cy="168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c75f9d26b6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1675" y="2706257"/>
            <a:ext cx="6390325" cy="313111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c75f9d26b6_0_7"/>
          <p:cNvSpPr txBox="1"/>
          <p:nvPr>
            <p:ph type="title"/>
          </p:nvPr>
        </p:nvSpPr>
        <p:spPr>
          <a:xfrm>
            <a:off x="829068" y="5665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Recuperación</a:t>
            </a:r>
            <a:endParaRPr/>
          </a:p>
        </p:txBody>
      </p:sp>
      <p:sp>
        <p:nvSpPr>
          <p:cNvPr id="142" name="Google Shape;142;gc75f9d26b6_0_7"/>
          <p:cNvSpPr txBox="1"/>
          <p:nvPr>
            <p:ph idx="1" type="body"/>
          </p:nvPr>
        </p:nvSpPr>
        <p:spPr>
          <a:xfrm>
            <a:off x="184475" y="2513825"/>
            <a:ext cx="5617200" cy="414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Es la c</a:t>
            </a:r>
            <a:r>
              <a:rPr lang="es-ES"/>
              <a:t>apacidad que tiene el producto software de recuperar los datos directamente afectados y </a:t>
            </a:r>
            <a:r>
              <a:rPr lang="es-ES"/>
              <a:t>restablecer</a:t>
            </a:r>
            <a:r>
              <a:rPr lang="es-ES"/>
              <a:t> el estado deseado del sistema en caso de interrupción o fallo.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Ejemplo: Recursos Google drive</a:t>
            </a:r>
            <a:endParaRPr/>
          </a:p>
        </p:txBody>
      </p:sp>
      <p:sp>
        <p:nvSpPr>
          <p:cNvPr id="143" name="Google Shape;143;gc75f9d26b6_0_7"/>
          <p:cNvSpPr txBox="1"/>
          <p:nvPr/>
        </p:nvSpPr>
        <p:spPr>
          <a:xfrm>
            <a:off x="11844200" y="7025"/>
            <a:ext cx="3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c75f9d26b6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688" y="245138"/>
            <a:ext cx="36480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c75f9d26b6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6650" y="7013"/>
            <a:ext cx="26479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c75f9d26b6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0883" y="2298901"/>
            <a:ext cx="6851118" cy="45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c75f9d26b6_0_37"/>
          <p:cNvSpPr txBox="1"/>
          <p:nvPr>
            <p:ph type="title"/>
          </p:nvPr>
        </p:nvSpPr>
        <p:spPr>
          <a:xfrm>
            <a:off x="793268" y="5128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</a:t>
            </a:r>
            <a:r>
              <a:rPr lang="es-ES"/>
              <a:t>ccesibilidad </a:t>
            </a:r>
            <a:endParaRPr/>
          </a:p>
        </p:txBody>
      </p:sp>
      <p:sp>
        <p:nvSpPr>
          <p:cNvPr id="152" name="Google Shape;152;gc75f9d26b6_0_37"/>
          <p:cNvSpPr txBox="1"/>
          <p:nvPr>
            <p:ph idx="1" type="body"/>
          </p:nvPr>
        </p:nvSpPr>
        <p:spPr>
          <a:xfrm>
            <a:off x="0" y="2298950"/>
            <a:ext cx="5264400" cy="45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Es la c</a:t>
            </a:r>
            <a:r>
              <a:rPr lang="es-ES"/>
              <a:t>apacidad que tiene el producto de permitir que sea utilizado por usuarios con determinadas características y discapacidades.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Por ejemplo: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s-ES"/>
              <a:t>Jaws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/>
              <a:t>Zommtext</a:t>
            </a:r>
            <a:endParaRPr/>
          </a:p>
        </p:txBody>
      </p:sp>
      <p:sp>
        <p:nvSpPr>
          <p:cNvPr id="153" name="Google Shape;153;gc75f9d26b6_0_37"/>
          <p:cNvSpPr txBox="1"/>
          <p:nvPr/>
        </p:nvSpPr>
        <p:spPr>
          <a:xfrm>
            <a:off x="11844200" y="7025"/>
            <a:ext cx="3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75f9d26b6_0_42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Extensibilidad</a:t>
            </a:r>
            <a:endParaRPr/>
          </a:p>
        </p:txBody>
      </p:sp>
      <p:sp>
        <p:nvSpPr>
          <p:cNvPr id="159" name="Google Shape;159;gc75f9d26b6_0_42"/>
          <p:cNvSpPr txBox="1"/>
          <p:nvPr>
            <p:ph idx="1" type="body"/>
          </p:nvPr>
        </p:nvSpPr>
        <p:spPr>
          <a:xfrm>
            <a:off x="1115572" y="2478025"/>
            <a:ext cx="56709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Grado en que la implementación del sistema toma en consideración y facilita su crecimiento en el futuro.</a:t>
            </a:r>
            <a:endParaRPr/>
          </a:p>
        </p:txBody>
      </p:sp>
      <p:sp>
        <p:nvSpPr>
          <p:cNvPr id="160" name="Google Shape;160;gc75f9d26b6_0_42"/>
          <p:cNvSpPr txBox="1"/>
          <p:nvPr/>
        </p:nvSpPr>
        <p:spPr>
          <a:xfrm>
            <a:off x="11844200" y="7025"/>
            <a:ext cx="3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C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1" name="Google Shape;161;gc75f9d26b6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100" y="2478013"/>
            <a:ext cx="47625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75f9d26b6_0_47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Capacidad de aprendizaje</a:t>
            </a:r>
            <a:endParaRPr/>
          </a:p>
        </p:txBody>
      </p:sp>
      <p:sp>
        <p:nvSpPr>
          <p:cNvPr id="167" name="Google Shape;167;gc75f9d26b6_0_47"/>
          <p:cNvSpPr txBox="1"/>
          <p:nvPr>
            <p:ph idx="1" type="body"/>
          </p:nvPr>
        </p:nvSpPr>
        <p:spPr>
          <a:xfrm>
            <a:off x="1115571" y="2478025"/>
            <a:ext cx="38265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Capacidad del producto que permite al usuario aprender su aplicación.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c75f9d26b6_0_47"/>
          <p:cNvSpPr txBox="1"/>
          <p:nvPr/>
        </p:nvSpPr>
        <p:spPr>
          <a:xfrm>
            <a:off x="11844200" y="7025"/>
            <a:ext cx="3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C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9" name="Google Shape;169;gc75f9d26b6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259" y="2478025"/>
            <a:ext cx="6049340" cy="403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75f9d26b6_0_67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Reusabilidad</a:t>
            </a:r>
            <a:endParaRPr/>
          </a:p>
        </p:txBody>
      </p:sp>
      <p:sp>
        <p:nvSpPr>
          <p:cNvPr id="175" name="Google Shape;175;gc75f9d26b6_0_67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Es la capacidad que tiene un activo </a:t>
            </a:r>
            <a:r>
              <a:rPr lang="es-ES"/>
              <a:t>que permite que sea utilizado en más de una aplicación, o que sea utilizado en la construcción de otras, puede ser adaptado y aprovechado </a:t>
            </a:r>
            <a:r>
              <a:rPr lang="es-ES"/>
              <a:t>fácilmente</a:t>
            </a:r>
            <a:r>
              <a:rPr lang="es-ES"/>
              <a:t> ahorrando tiempos y costos.</a:t>
            </a:r>
            <a:endParaRPr/>
          </a:p>
        </p:txBody>
      </p:sp>
      <p:sp>
        <p:nvSpPr>
          <p:cNvPr id="176" name="Google Shape;176;gc75f9d26b6_0_67"/>
          <p:cNvSpPr txBox="1"/>
          <p:nvPr/>
        </p:nvSpPr>
        <p:spPr>
          <a:xfrm>
            <a:off x="11844200" y="7025"/>
            <a:ext cx="3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K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7" name="Google Shape;177;gc75f9d26b6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225" y="489650"/>
            <a:ext cx="21907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c75f9d26b6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3606" y="4277006"/>
            <a:ext cx="2491125" cy="21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c75f9d26b6_0_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7675" y="263850"/>
            <a:ext cx="1910309" cy="15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BoxVTI">
  <a:themeElements>
    <a:clrScheme name="AnalogousFromLightSeedLef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EE7D6E"/>
      </a:accent1>
      <a:accent2>
        <a:srgbClr val="EB4E7D"/>
      </a:accent2>
      <a:accent3>
        <a:srgbClr val="EE6ECA"/>
      </a:accent3>
      <a:accent4>
        <a:srgbClr val="D54EEB"/>
      </a:accent4>
      <a:accent5>
        <a:srgbClr val="A76EEE"/>
      </a:accent5>
      <a:accent6>
        <a:srgbClr val="534EEB"/>
      </a:accent6>
      <a:hlink>
        <a:srgbClr val="598C93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2021-03-13T20:10:30Z</dcterms:created>
  <dc:creator>julio</dc:creator>
</cp:coreProperties>
</file>