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29"/>
  </p:notesMasterIdLst>
  <p:sldIdLst>
    <p:sldId id="256" r:id="rId2"/>
    <p:sldId id="286" r:id="rId3"/>
    <p:sldId id="258" r:id="rId4"/>
    <p:sldId id="307" r:id="rId5"/>
    <p:sldId id="306" r:id="rId6"/>
    <p:sldId id="288" r:id="rId7"/>
    <p:sldId id="289" r:id="rId8"/>
    <p:sldId id="291" r:id="rId9"/>
    <p:sldId id="292" r:id="rId10"/>
    <p:sldId id="304" r:id="rId11"/>
    <p:sldId id="293" r:id="rId12"/>
    <p:sldId id="290" r:id="rId13"/>
    <p:sldId id="308" r:id="rId14"/>
    <p:sldId id="294" r:id="rId15"/>
    <p:sldId id="295" r:id="rId16"/>
    <p:sldId id="296" r:id="rId17"/>
    <p:sldId id="299" r:id="rId18"/>
    <p:sldId id="298" r:id="rId19"/>
    <p:sldId id="297" r:id="rId20"/>
    <p:sldId id="300" r:id="rId21"/>
    <p:sldId id="301" r:id="rId22"/>
    <p:sldId id="302" r:id="rId23"/>
    <p:sldId id="303" r:id="rId24"/>
    <p:sldId id="305" r:id="rId25"/>
    <p:sldId id="311" r:id="rId26"/>
    <p:sldId id="309" r:id="rId27"/>
    <p:sldId id="310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Playfair Display" panose="020B0604020202020204" charset="-52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883FB5-9538-4B3F-9D37-8E31F7340D89}">
  <a:tblStyle styleId="{6F883FB5-9538-4B3F-9D37-8E31F7340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5" autoAdjust="0"/>
    <p:restoredTop sz="79320"/>
  </p:normalViewPr>
  <p:slideViewPr>
    <p:cSldViewPr snapToGrid="0">
      <p:cViewPr varScale="1">
        <p:scale>
          <a:sx n="103" d="100"/>
          <a:sy n="103" d="100"/>
        </p:scale>
        <p:origin x="3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195a0f6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195a0f6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3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1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19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8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62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3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4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41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5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0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195a0f6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195a0f6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02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18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234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32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1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99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93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031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36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9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71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5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53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1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pring.io/spring-boot/docs/current/reference/html/using-spring-boot.html#using-boot-start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pring.io/spring-boot/docs/current/reference/html/appendix-application-properties.html#common-application-properti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ctrTitle" idx="4294967295"/>
          </p:nvPr>
        </p:nvSpPr>
        <p:spPr>
          <a:xfrm>
            <a:off x="630600" y="1080275"/>
            <a:ext cx="7893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Spring boot. </a:t>
            </a:r>
            <a:r>
              <a:rPr lang="ru-RU" sz="4800" dirty="0"/>
              <a:t>Знакомство</a:t>
            </a:r>
            <a:endParaRPr sz="4800" dirty="0"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630675" y="4450400"/>
            <a:ext cx="7893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C208"/>
                </a:solidFill>
              </a:rPr>
              <a:t>Progwards - Академия компьютерного мастерства</a:t>
            </a:r>
            <a:endParaRPr>
              <a:solidFill>
                <a:srgbClr val="F2C208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00" y="136800"/>
            <a:ext cx="952875" cy="10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630600" y="2392500"/>
            <a:ext cx="7207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Курс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Java Developer, level 3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25"/>
          <p:cNvCxnSpPr/>
          <p:nvPr/>
        </p:nvCxnSpPr>
        <p:spPr>
          <a:xfrm rot="10800000" flipH="1">
            <a:off x="500600" y="2091450"/>
            <a:ext cx="7952400" cy="1980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Starters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9E5821FE-B87F-FD47-9AE5-7DDA79DCE193}"/>
              </a:ext>
            </a:extLst>
          </p:cNvPr>
          <p:cNvSpPr txBox="1">
            <a:spLocks/>
          </p:cNvSpPr>
          <p:nvPr/>
        </p:nvSpPr>
        <p:spPr>
          <a:xfrm>
            <a:off x="311700" y="638600"/>
            <a:ext cx="8520600" cy="101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Стартеры содержат множество зависимостей, например, подключение </a:t>
            </a:r>
            <a:b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 базе данных или настройка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635167B-8836-9D45-8A22-463C73CE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56431"/>
              </p:ext>
            </p:extLst>
          </p:nvPr>
        </p:nvGraphicFramePr>
        <p:xfrm>
          <a:off x="310600" y="1526084"/>
          <a:ext cx="8521700" cy="1829395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val="1454060435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1385205447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22246"/>
                  </a:ext>
                </a:extLst>
              </a:tr>
              <a:tr h="4859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Core starter, including auto-configuration support, logging and YAML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95704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spring-boot-starter-activemq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JMS messaging using Apache ActiveMQ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046737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spring-boot-starter-amqp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AMQP and Rabbit MQ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110"/>
                  </a:ext>
                </a:extLst>
              </a:tr>
              <a:tr h="4859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spring-boot-starter-aop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aspect-oriented programming with Spring AOP and AspectJ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84485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10985B-4159-F64E-AE75-D3C297E3D2AE}"/>
              </a:ext>
            </a:extLst>
          </p:cNvPr>
          <p:cNvSpPr/>
          <p:nvPr/>
        </p:nvSpPr>
        <p:spPr>
          <a:xfrm>
            <a:off x="310600" y="3615931"/>
            <a:ext cx="8521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https://docs.spring.io/spring-boot/docs/current/reference/html/using-spring-boot.html#using-boot-starter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9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Starters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386AE-792C-9A41-A509-B570BFF7F01E}"/>
              </a:ext>
            </a:extLst>
          </p:cNvPr>
          <p:cNvSpPr/>
          <p:nvPr/>
        </p:nvSpPr>
        <p:spPr>
          <a:xfrm>
            <a:off x="311700" y="558225"/>
            <a:ext cx="75083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Аннотация @</a:t>
            </a:r>
            <a:r>
              <a:rPr lang="en-US" sz="2200" dirty="0" err="1"/>
              <a:t>EnableAutoConfiguration</a:t>
            </a:r>
            <a:r>
              <a:rPr lang="en-US" sz="2200" dirty="0"/>
              <a:t> </a:t>
            </a:r>
            <a:r>
              <a:rPr lang="ru-RU" sz="2200" dirty="0"/>
              <a:t>включает автоматическую настройку </a:t>
            </a:r>
            <a:r>
              <a:rPr lang="en-US" sz="2200" dirty="0"/>
              <a:t>Spring </a:t>
            </a:r>
            <a:r>
              <a:rPr lang="en-US" sz="2200" dirty="0" err="1"/>
              <a:t>ApplicationContext</a:t>
            </a:r>
            <a:r>
              <a:rPr lang="en-US" sz="2200" dirty="0"/>
              <a:t> </a:t>
            </a:r>
            <a:r>
              <a:rPr lang="ru-RU" sz="2200" dirty="0"/>
              <a:t>путем сканирования компонентов пути к классам и регистрации </a:t>
            </a:r>
            <a:r>
              <a:rPr lang="ru-RU" sz="2200" dirty="0" err="1"/>
              <a:t>бинов</a:t>
            </a:r>
            <a:r>
              <a:rPr lang="ru-RU" sz="2200" dirty="0"/>
              <a:t>, соответствующих различным условиям.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283D7F-BC52-EB4E-802C-468E011477EC}"/>
              </a:ext>
            </a:extLst>
          </p:cNvPr>
          <p:cNvSpPr/>
          <p:nvPr/>
        </p:nvSpPr>
        <p:spPr>
          <a:xfrm>
            <a:off x="311700" y="293947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&gt;spring-boot-starter-web&lt;/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&gt;${spring-</a:t>
            </a:r>
            <a:r>
              <a:rPr lang="en-US" dirty="0" err="1"/>
              <a:t>boot.version</a:t>
            </a:r>
            <a:r>
              <a:rPr lang="en-US" dirty="0"/>
              <a:t>}&lt;/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09358-19CB-6348-9FF6-92278F9253A9}"/>
              </a:ext>
            </a:extLst>
          </p:cNvPr>
          <p:cNvSpPr txBox="1"/>
          <p:nvPr/>
        </p:nvSpPr>
        <p:spPr>
          <a:xfrm>
            <a:off x="311700" y="2646283"/>
            <a:ext cx="5562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Конфигурация </a:t>
            </a:r>
            <a:r>
              <a:rPr lang="en-US" b="1" dirty="0"/>
              <a:t>Spring MVC </a:t>
            </a:r>
            <a:r>
              <a:rPr lang="ru-RU" b="1" dirty="0"/>
              <a:t>и </a:t>
            </a:r>
            <a:r>
              <a:rPr lang="en-US" b="1" dirty="0"/>
              <a:t>Tomcat </a:t>
            </a:r>
            <a:r>
              <a:rPr lang="ru-RU" b="1" dirty="0"/>
              <a:t>при старте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5480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SpringApplication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SpringApplication.run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App.class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запускает приложение и возвращает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098BBE-E1A8-BC4E-851C-6DECEC82452F}"/>
              </a:ext>
            </a:extLst>
          </p:cNvPr>
          <p:cNvSpPr/>
          <p:nvPr/>
        </p:nvSpPr>
        <p:spPr>
          <a:xfrm>
            <a:off x="381000" y="2016919"/>
            <a:ext cx="7486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EnableAutoConfiguration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ComponentScan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App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ConfigurableApplicationContext</a:t>
            </a:r>
            <a:r>
              <a:rPr lang="en-US" dirty="0"/>
              <a:t> context =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context.getBeanDefinitionCount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52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SpringApplication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SpringApplication.run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App.class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запускает приложение и возвращает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ru-RU"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Два типа контекста: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AnnotationConfigEmbeddedWebApplicationContext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AnnotationConfigApplicationContext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95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Создание запускаемого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jar 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файла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9BACF-8B6D-2941-8ABD-C0A4F306F4BE}"/>
              </a:ext>
            </a:extLst>
          </p:cNvPr>
          <p:cNvSpPr/>
          <p:nvPr/>
        </p:nvSpPr>
        <p:spPr>
          <a:xfrm>
            <a:off x="504824" y="1556087"/>
            <a:ext cx="6296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build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&gt;spring-boot-maven-plugin&lt;/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dirty="0">
                <a:solidFill>
                  <a:srgbClr val="0033B3"/>
                </a:solidFill>
              </a:rPr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build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7" name="Google Shape;133;p27">
            <a:extLst>
              <a:ext uri="{FF2B5EF4-FFF2-40B4-BE49-F238E27FC236}">
                <a16:creationId xmlns:a16="http://schemas.microsoft.com/office/drawing/2014/main" id="{2B8CE486-B7D2-CA42-8915-B2D577EF484C}"/>
              </a:ext>
            </a:extLst>
          </p:cNvPr>
          <p:cNvSpPr txBox="1">
            <a:spLocks/>
          </p:cNvSpPr>
          <p:nvPr/>
        </p:nvSpPr>
        <p:spPr>
          <a:xfrm>
            <a:off x="311700" y="610975"/>
            <a:ext cx="8520600" cy="1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Добавляем плагин для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spring-boot,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иначе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maven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создаст собственный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jar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сборке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04BE8E-9174-BB44-9372-775DA0EDF3C5}"/>
              </a:ext>
            </a:extLst>
          </p:cNvPr>
          <p:cNvSpPr/>
          <p:nvPr/>
        </p:nvSpPr>
        <p:spPr>
          <a:xfrm>
            <a:off x="504824" y="3513237"/>
            <a:ext cx="6189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test-1.0-SNAPSHOT.jar – переупакованный с</a:t>
            </a:r>
            <a:r>
              <a:rPr lang="en-US" dirty="0"/>
              <a:t> </a:t>
            </a:r>
            <a:r>
              <a:rPr lang="ru-RU" dirty="0"/>
              <a:t>помощью </a:t>
            </a:r>
            <a:r>
              <a:rPr lang="en-US" dirty="0"/>
              <a:t>Spring boot plugin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1AEB9D5-9E88-AF4F-A571-8656CC86D40C}"/>
              </a:ext>
            </a:extLst>
          </p:cNvPr>
          <p:cNvSpPr/>
          <p:nvPr/>
        </p:nvSpPr>
        <p:spPr>
          <a:xfrm>
            <a:off x="504824" y="3943114"/>
            <a:ext cx="4580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test-1.0-SNAPSHOT.jar</a:t>
            </a:r>
            <a:r>
              <a:rPr lang="en-US" dirty="0"/>
              <a:t>.original</a:t>
            </a:r>
            <a:r>
              <a:rPr lang="ru-RU" dirty="0"/>
              <a:t> – упакованный </a:t>
            </a:r>
            <a:r>
              <a:rPr lang="en-US" dirty="0"/>
              <a:t>Maven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5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Файлы свойств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умолчанию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 файл свойств, который находится в папке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resources.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может быть файл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applicaition.properties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application.yaml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задать собственный файл свойств через аннотацию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PropertySource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классе с аннотацией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@Configuration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использовать разные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файлы свойств в зависимости от профиля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application-{profile}.properties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91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Профили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позволяет разделить конфигурацию в зависимости от среды выполнения, допустим, в тестовой среде создавать подключение к СУБД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H2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а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продакшене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PostgreSQL. 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этого существует аннотация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@Profile.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Эту аннотацию можно применять вместе с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@Configuration, @Component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70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Профили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9077BC-6F1F-0841-9667-FA55F7310FF0}"/>
              </a:ext>
            </a:extLst>
          </p:cNvPr>
          <p:cNvSpPr/>
          <p:nvPr/>
        </p:nvSpPr>
        <p:spPr>
          <a:xfrm>
            <a:off x="311700" y="59700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@Profile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"prod"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ProdConfig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Calculator </a:t>
            </a:r>
            <a:r>
              <a:rPr lang="en-US" dirty="0">
                <a:solidFill>
                  <a:srgbClr val="00627A"/>
                </a:solidFill>
              </a:rPr>
              <a:t>calc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ProdCalculator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5AD5AA-02A2-9B49-9D0C-D952D901F5AA}"/>
              </a:ext>
            </a:extLst>
          </p:cNvPr>
          <p:cNvSpPr/>
          <p:nvPr/>
        </p:nvSpPr>
        <p:spPr>
          <a:xfrm>
            <a:off x="5095551" y="49062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@Profile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"dev"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DevConfig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Calculator </a:t>
            </a:r>
            <a:r>
              <a:rPr lang="en-US" dirty="0">
                <a:solidFill>
                  <a:srgbClr val="00627A"/>
                </a:solidFill>
              </a:rPr>
              <a:t>calc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DevCalculator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AC4E5F-B9CF-7843-8BBB-BA3D8939D5C4}"/>
              </a:ext>
            </a:extLst>
          </p:cNvPr>
          <p:cNvSpPr/>
          <p:nvPr/>
        </p:nvSpPr>
        <p:spPr>
          <a:xfrm>
            <a:off x="311700" y="273061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ConfigurableApplicationContext</a:t>
            </a:r>
            <a:r>
              <a:rPr lang="en-US" dirty="0"/>
              <a:t> context =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Calculator calculator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Calculator.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8C021E-BE30-6E4D-A3A6-60E08C006922}"/>
              </a:ext>
            </a:extLst>
          </p:cNvPr>
          <p:cNvSpPr/>
          <p:nvPr/>
        </p:nvSpPr>
        <p:spPr>
          <a:xfrm>
            <a:off x="5095551" y="2718968"/>
            <a:ext cx="2278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83080"/>
                </a:solidFill>
              </a:rPr>
              <a:t>spring.profiles.active</a:t>
            </a:r>
            <a:r>
              <a:rPr lang="en-US" dirty="0"/>
              <a:t>=</a:t>
            </a:r>
            <a:r>
              <a:rPr lang="en-US" dirty="0">
                <a:solidFill>
                  <a:srgbClr val="067D17"/>
                </a:solidFill>
              </a:rPr>
              <a:t>prod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1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Логирование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поддерживает разные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логеры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Util Logging, Log4j2,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Logback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Когда мы используем стартеры, по умолчанию для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логирования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используется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Logback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68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Логирование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1724024"/>
            <a:ext cx="8520600" cy="284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Дата и время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Уровень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логирования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>
              <a:buClr>
                <a:srgbClr val="000000"/>
              </a:buClr>
              <a:buSzPts val="3000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процесса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Поток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Имя класса</a:t>
            </a:r>
          </a:p>
          <a:p>
            <a:pPr marL="381000">
              <a:buClr>
                <a:srgbClr val="000000"/>
              </a:buClr>
              <a:buSzPts val="3000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Сообщение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5F1D0E-0233-FD4D-8D90-4F986D9AD379}"/>
              </a:ext>
            </a:extLst>
          </p:cNvPr>
          <p:cNvSpPr/>
          <p:nvPr/>
        </p:nvSpPr>
        <p:spPr>
          <a:xfrm>
            <a:off x="231012" y="757227"/>
            <a:ext cx="8681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2019-03-05 10:57:51.112 INFO 45469 --- [ main] </a:t>
            </a:r>
            <a:r>
              <a:rPr lang="en-US" dirty="0" err="1"/>
              <a:t>org.apache.catalina.core.StandardEngine</a:t>
            </a:r>
            <a:r>
              <a:rPr lang="en-US" dirty="0"/>
              <a:t> : Starting Servlet Engine: Apache Tomcat/7.0.52 </a:t>
            </a:r>
            <a:endParaRPr lang="ru-RU" dirty="0"/>
          </a:p>
          <a:p>
            <a:r>
              <a:rPr lang="en-US" dirty="0"/>
              <a:t>2019-03-05 10:57:51.253 INFO 45469 --- [ost-startStop-1] </a:t>
            </a:r>
            <a:r>
              <a:rPr lang="en-US" dirty="0" err="1"/>
              <a:t>o.a.c.c.C</a:t>
            </a:r>
            <a:r>
              <a:rPr lang="en-US" dirty="0"/>
              <a:t>.[Tomcat].[localhost].[/] : Initializing Spring embedded </a:t>
            </a:r>
            <a:r>
              <a:rPr lang="en-US" dirty="0" err="1"/>
              <a:t>WebApplicationContext</a:t>
            </a:r>
            <a:r>
              <a:rPr lang="en-US" dirty="0"/>
              <a:t> </a:t>
            </a:r>
            <a:endParaRPr lang="ru-RU" dirty="0"/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2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6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6"/>
          <p:cNvSpPr txBox="1">
            <a:spLocks noGrp="1"/>
          </p:cNvSpPr>
          <p:nvPr>
            <p:ph type="title" idx="4294967295"/>
          </p:nvPr>
        </p:nvSpPr>
        <p:spPr>
          <a:xfrm>
            <a:off x="311700" y="-48650"/>
            <a:ext cx="71376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Содержание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4294967295"/>
          </p:nvPr>
        </p:nvSpPr>
        <p:spPr>
          <a:xfrm>
            <a:off x="311700" y="753900"/>
            <a:ext cx="8520600" cy="3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Системные требования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Конфигурация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Spring-boot-starter-parent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класс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Starters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Запускаемый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jar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Свойства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Профили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ru-RU" sz="22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Логирование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3096275" y="5929450"/>
            <a:ext cx="1167300" cy="1167300"/>
          </a:xfrm>
          <a:prstGeom prst="straightConnector1">
            <a:avLst/>
          </a:prstGeom>
          <a:noFill/>
          <a:ln w="76200" cap="flat" cmpd="sng">
            <a:solidFill>
              <a:srgbClr val="12173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3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Вывод в консоль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умолчанию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выводит записи уровня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INFO, WARN, ERROR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консоль.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включить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debug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режим через параметр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--debug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запуске приложения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указать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debug=true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application.properties</a:t>
            </a:r>
            <a:endParaRPr sz="2400" b="1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483B28-1276-FA4B-A79B-E42599BCB281}"/>
              </a:ext>
            </a:extLst>
          </p:cNvPr>
          <p:cNvSpPr/>
          <p:nvPr/>
        </p:nvSpPr>
        <p:spPr>
          <a:xfrm>
            <a:off x="3993951" y="2341662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java -jar </a:t>
            </a:r>
            <a:r>
              <a:rPr lang="en-US" dirty="0" err="1"/>
              <a:t>myapp.jar</a:t>
            </a:r>
            <a:r>
              <a:rPr lang="en-US" dirty="0"/>
              <a:t> --debug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4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Запись в файл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вы хотите писать лог в файл, то установите параметр </a:t>
            </a:r>
            <a:r>
              <a:rPr lang="en-US" sz="24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logging.file.name</a:t>
            </a:r>
            <a:r>
              <a:rPr lang="ru-RU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r>
              <a:rPr lang="ru-RU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logging.file.path</a:t>
            </a:r>
            <a:r>
              <a:rPr lang="ru-RU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файле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application.properties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умолчанию, лог файл занимает 10Мб. При достижении 10Мб создается новый файл с логом. Изменить размер можно с помощью </a:t>
            </a:r>
            <a:r>
              <a:rPr lang="en-US" sz="24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logging.file.max</a:t>
            </a:r>
            <a:r>
              <a:rPr lang="en-US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-size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Файлы с логами хранятся 7 дней, если не менять настройку </a:t>
            </a:r>
            <a:r>
              <a:rPr lang="en-US" sz="24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logging.file.max</a:t>
            </a:r>
            <a:r>
              <a:rPr lang="en-US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-history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05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Уровни </a:t>
            </a:r>
            <a:r>
              <a:rPr lang="ru-RU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логирование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1"/>
            <a:ext cx="8520600" cy="1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позволяет гибко настраивать разные уровни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логирования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как для всего проекта, так и для отдельного файла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FC2C4A-4603-7A46-A325-DEED0B77AACA}"/>
              </a:ext>
            </a:extLst>
          </p:cNvPr>
          <p:cNvSpPr/>
          <p:nvPr/>
        </p:nvSpPr>
        <p:spPr>
          <a:xfrm>
            <a:off x="311699" y="2284095"/>
            <a:ext cx="4822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99999"/>
                </a:solidFill>
                <a:latin typeface="Monaco" pitchFamily="2" charset="0"/>
              </a:rPr>
              <a:t>logging.level.root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warn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 err="1">
                <a:solidFill>
                  <a:srgbClr val="999999"/>
                </a:solidFill>
                <a:latin typeface="Monaco" pitchFamily="2" charset="0"/>
              </a:rPr>
              <a:t>logging.level.org.springframework.web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debug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 err="1">
                <a:solidFill>
                  <a:srgbClr val="999999"/>
                </a:solidFill>
                <a:latin typeface="Monaco" pitchFamily="2" charset="0"/>
              </a:rPr>
              <a:t>logging.level.org.hibernate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11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Свойства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225975" y="7356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Свойства можно указывать в файле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application.properties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application.yaml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или в качестве ключей командной строки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019AB78-8D17-1941-B5CD-000BE54D3939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2121410"/>
          <a:ext cx="8521701" cy="1743643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249568704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97291834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786544526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3846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debug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Enable debug logs.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69659"/>
                  </a:ext>
                </a:extLst>
              </a:tr>
              <a:tr h="4859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info.*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ru-RU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Arbitrary properties to add to the info endpoint.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35"/>
                  </a:ext>
                </a:extLst>
              </a:tr>
              <a:tr h="6860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logging.config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ru-RU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Location of the logging configuration file. For instance, `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classpath:logback.xml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 for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Logback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6361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1FEE05-DBA4-DC48-B09C-DBBA0366A190}"/>
              </a:ext>
            </a:extLst>
          </p:cNvPr>
          <p:cNvSpPr/>
          <p:nvPr/>
        </p:nvSpPr>
        <p:spPr>
          <a:xfrm>
            <a:off x="311149" y="3964067"/>
            <a:ext cx="7914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https://docs.spring.io/spring-boot/docs/current/reference/html/appendix-application-properties.html#common-application-properties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00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225975" y="7356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Создать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 Tracking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систему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Создать модели для манипуляции 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Task, Project, User,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ProjectRules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Role)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Создать сервисы для манипуляции данными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-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просмотр списка проектов отфильтрованных по пользователю у которого есть права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- удаление проекта, добавление проекта, редактирование проекта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-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просмотра списка задач проекта с возможностью сортировки по (дате создания и названию), с возможность фильтрации по (автору, типу задачи, статусу и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т.д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- удаление задачи, добавление задачи, редактирование задачи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- обновления статуса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- назначение исполнителя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сервис управления пользователями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Создать пользовательский интерфейс для управления сущностями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Информацию храним в файловом хранилище в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виде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файлов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71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225975" y="7356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Task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id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name;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description;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TaskType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type;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PriorityType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priority;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List&lt;Attachment&gt; attachments;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User author;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User executor;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LocalDate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created;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LocalDate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updated;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int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storyPoint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List&lt;Task&gt; subtask;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List&lt;Task&gt;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relatedTask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40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225975" y="735600"/>
            <a:ext cx="309825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-User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id;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name;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Role role;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List&lt;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ProjectRules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 rules;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ProjectRules</a:t>
            </a: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private Project project;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RuleType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[] types;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3;p27">
            <a:extLst>
              <a:ext uri="{FF2B5EF4-FFF2-40B4-BE49-F238E27FC236}">
                <a16:creationId xmlns:a16="http://schemas.microsoft.com/office/drawing/2014/main" id="{BE1E1956-AB84-154A-A48D-D903B24A94C3}"/>
              </a:ext>
            </a:extLst>
          </p:cNvPr>
          <p:cNvSpPr txBox="1">
            <a:spLocks/>
          </p:cNvSpPr>
          <p:nvPr/>
        </p:nvSpPr>
        <p:spPr>
          <a:xfrm>
            <a:off x="3235874" y="896300"/>
            <a:ext cx="5596425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-Project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id;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name;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description;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prefix -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Сокращение названия проекта Например,</a:t>
            </a:r>
            <a:b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Progwards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Task Tracker - PTT;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User manager;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-Role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id;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private String name;</a:t>
            </a:r>
          </a:p>
        </p:txBody>
      </p:sp>
    </p:spTree>
    <p:extLst>
      <p:ext uri="{BB962C8B-B14F-4D97-AF65-F5344CB8AC3E}">
        <p14:creationId xmlns:p14="http://schemas.microsoft.com/office/powerpoint/2010/main" val="148613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3F9396-6469-D240-9F4E-F606F714630B}"/>
              </a:ext>
            </a:extLst>
          </p:cNvPr>
          <p:cNvSpPr/>
          <p:nvPr/>
        </p:nvSpPr>
        <p:spPr>
          <a:xfrm>
            <a:off x="311700" y="65710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 err="1"/>
              <a:t>ProjectService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List&lt;Project&gt;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Task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create</a:t>
            </a:r>
            <a:r>
              <a:rPr lang="en-US" dirty="0"/>
              <a:t>(Project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update</a:t>
            </a:r>
            <a:r>
              <a:rPr lang="en-US" dirty="0"/>
              <a:t>(Project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delete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A1A2E8-42BA-9D47-B4D7-26331101D811}"/>
              </a:ext>
            </a:extLst>
          </p:cNvPr>
          <p:cNvSpPr/>
          <p:nvPr/>
        </p:nvSpPr>
        <p:spPr>
          <a:xfrm>
            <a:off x="3653801" y="65710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 err="1"/>
              <a:t>TaskService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List&lt;Task&gt;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Task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create</a:t>
            </a:r>
            <a:r>
              <a:rPr lang="en-US" dirty="0"/>
              <a:t>(Task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update</a:t>
            </a:r>
            <a:r>
              <a:rPr lang="en-US" dirty="0"/>
              <a:t>(Task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delete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5820B6-48DD-8A43-88FA-AA91A69A9F1C}"/>
              </a:ext>
            </a:extLst>
          </p:cNvPr>
          <p:cNvSpPr/>
          <p:nvPr/>
        </p:nvSpPr>
        <p:spPr>
          <a:xfrm>
            <a:off x="311700" y="27240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 err="1"/>
              <a:t>UserService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List&lt;User&gt;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User </a:t>
            </a:r>
            <a:r>
              <a:rPr lang="en-US" dirty="0">
                <a:solidFill>
                  <a:srgbClr val="00627A"/>
                </a:solidFill>
              </a:rPr>
              <a:t>get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create</a:t>
            </a:r>
            <a:r>
              <a:rPr lang="en-US" dirty="0"/>
              <a:t>(User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update</a:t>
            </a:r>
            <a:r>
              <a:rPr lang="en-US" dirty="0"/>
              <a:t>(User 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delete</a:t>
            </a:r>
            <a:r>
              <a:rPr lang="en-US" dirty="0"/>
              <a:t>(String id);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548592-0E84-E344-A30E-32FCC882FC53}"/>
              </a:ext>
            </a:extLst>
          </p:cNvPr>
          <p:cNvSpPr/>
          <p:nvPr/>
        </p:nvSpPr>
        <p:spPr>
          <a:xfrm>
            <a:off x="3653801" y="27240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/>
              <a:t>Workflow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/**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 * </a:t>
            </a:r>
            <a:r>
              <a:rPr lang="ru-RU" i="1" dirty="0">
                <a:solidFill>
                  <a:srgbClr val="8C8C8C"/>
                </a:solidFill>
              </a:rPr>
              <a:t>Тип на который изменяется статус </a:t>
            </a:r>
            <a:r>
              <a:rPr lang="en-US" i="1" dirty="0">
                <a:solidFill>
                  <a:srgbClr val="8C8C8C"/>
                </a:solidFill>
              </a:rPr>
              <a:t>Task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 * @param </a:t>
            </a:r>
            <a:r>
              <a:rPr lang="en-US" i="1" dirty="0">
                <a:solidFill>
                  <a:srgbClr val="3D3D3D"/>
                </a:solidFill>
              </a:rPr>
              <a:t>type </a:t>
            </a:r>
            <a:r>
              <a:rPr lang="en-US" i="1" dirty="0">
                <a:solidFill>
                  <a:srgbClr val="8C8C8C"/>
                </a:solidFill>
              </a:rPr>
              <a:t>- change type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 */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void </a:t>
            </a:r>
            <a:r>
              <a:rPr lang="en-US" dirty="0">
                <a:solidFill>
                  <a:srgbClr val="00627A"/>
                </a:solidFill>
              </a:rPr>
              <a:t>change</a:t>
            </a:r>
            <a:r>
              <a:rPr lang="en-US" dirty="0"/>
              <a:t>(</a:t>
            </a:r>
            <a:r>
              <a:rPr lang="en-US" dirty="0" err="1"/>
              <a:t>TaskType</a:t>
            </a:r>
            <a:r>
              <a:rPr lang="en-US" dirty="0"/>
              <a:t> type);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3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Из-за громоздкой конфигурации зависимостей, настройка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корпоративных приложений превратилась в весьма утомительное и подверженное ошибкам занятие. Особенно это относится к приложениям, которые используют также несколько сторонних библиотек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890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Каждый раз, создавая очередное корпоративное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Java-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приложение на основе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Framewoork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Boot),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вам необходимо повторять одни и те же рутинные шаги по его настройке: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зависимости от типа создаваемого приложения (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MVC, Spring JDBC, Spring ORM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т.д.) импортировать необходимые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модули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Импортировать библиотеку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контейнеров (в случае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приложений)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Импортировать необходимые сторонние библиотеки (например,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Hibernate, Jackson),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этом вы должны искать версии, совместимые с указанной версией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Конфигурировать компоненты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DAO,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такие, как: источники данных, управление транзакциями и т.д.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Конфигурировать компоненты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слоя, такие, как: диспетчер ресурсов,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resolver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Определить класс, который загрузит все необходимые конфигурации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3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–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надстройка над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значительно ускоряющая процесс создания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Enterprise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приложений. 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предоставляет возможность автоматического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деплоя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запуска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Enterprise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приложений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standalone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сервер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tomcat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Конфигурировать приложения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без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Решается конфликт версий библиотек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6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Системные требования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101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Минимальные требования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 2.3.4.RELEASE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8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Также требуется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Framework 5.2.9.RELEASE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 выше.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633711D-12E5-624D-A460-EC538954E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9343"/>
              </p:ext>
            </p:extLst>
          </p:nvPr>
        </p:nvGraphicFramePr>
        <p:xfrm>
          <a:off x="311700" y="1656825"/>
          <a:ext cx="7594050" cy="1057619"/>
        </p:xfrm>
        <a:graphic>
          <a:graphicData uri="http://schemas.openxmlformats.org/drawingml/2006/table">
            <a:tbl>
              <a:tblPr/>
              <a:tblGrid>
                <a:gridCol w="3797025">
                  <a:extLst>
                    <a:ext uri="{9D8B030D-6E8A-4147-A177-3AD203B41FA5}">
                      <a16:colId xmlns:a16="http://schemas.microsoft.com/office/drawing/2014/main" val="1733181683"/>
                    </a:ext>
                  </a:extLst>
                </a:gridCol>
                <a:gridCol w="3797025">
                  <a:extLst>
                    <a:ext uri="{9D8B030D-6E8A-4147-A177-3AD203B41FA5}">
                      <a16:colId xmlns:a16="http://schemas.microsoft.com/office/drawing/2014/main" val="513841017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Build Tool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0873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Maven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3.3+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36687"/>
                  </a:ext>
                </a:extLst>
              </a:tr>
              <a:tr h="4859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Gradle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6 (6.3 or later). 5.6.x is also supported but in a deprecated form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7142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6908DB8-A11A-1844-A203-D7BA6A12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07357"/>
              </p:ext>
            </p:extLst>
          </p:nvPr>
        </p:nvGraphicFramePr>
        <p:xfrm>
          <a:off x="310600" y="3160983"/>
          <a:ext cx="7594050" cy="1143372"/>
        </p:xfrm>
        <a:graphic>
          <a:graphicData uri="http://schemas.openxmlformats.org/drawingml/2006/table">
            <a:tbl>
              <a:tblPr/>
              <a:tblGrid>
                <a:gridCol w="3797025">
                  <a:extLst>
                    <a:ext uri="{9D8B030D-6E8A-4147-A177-3AD203B41FA5}">
                      <a16:colId xmlns:a16="http://schemas.microsoft.com/office/drawing/2014/main" val="1300102842"/>
                    </a:ext>
                  </a:extLst>
                </a:gridCol>
                <a:gridCol w="3797025">
                  <a:extLst>
                    <a:ext uri="{9D8B030D-6E8A-4147-A177-3AD203B41FA5}">
                      <a16:colId xmlns:a16="http://schemas.microsoft.com/office/drawing/2014/main" val="3336164428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Servlet Version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93933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Tomcat 9.0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70860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Jetty 9.4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3.1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89213"/>
                  </a:ext>
                </a:extLst>
              </a:tr>
              <a:tr h="2858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Undertow 2.0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3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85753" marR="85753" marT="42876" marB="42876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3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Конфигурируем 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D3AC5E-C2CC-F847-81D0-AE731437899E}"/>
              </a:ext>
            </a:extLst>
          </p:cNvPr>
          <p:cNvSpPr/>
          <p:nvPr/>
        </p:nvSpPr>
        <p:spPr>
          <a:xfrm>
            <a:off x="311700" y="638600"/>
            <a:ext cx="8225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174AD4"/>
                </a:solidFill>
              </a:rPr>
              <a:t>xml version</a:t>
            </a:r>
            <a:r>
              <a:rPr lang="en-US" sz="1200" dirty="0">
                <a:solidFill>
                  <a:srgbClr val="067D17"/>
                </a:solidFill>
              </a:rPr>
              <a:t>="1.0" </a:t>
            </a:r>
            <a:r>
              <a:rPr lang="en-US" sz="1200" dirty="0">
                <a:solidFill>
                  <a:srgbClr val="174AD4"/>
                </a:solidFill>
              </a:rPr>
              <a:t>encoding</a:t>
            </a:r>
            <a:r>
              <a:rPr lang="en-US" sz="1200" dirty="0">
                <a:solidFill>
                  <a:srgbClr val="067D17"/>
                </a:solidFill>
              </a:rPr>
              <a:t>="UTF-8"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33B3"/>
                </a:solidFill>
              </a:rPr>
              <a:t>project </a:t>
            </a:r>
            <a:r>
              <a:rPr lang="en-US" sz="1200" dirty="0" err="1">
                <a:solidFill>
                  <a:srgbClr val="174AD4"/>
                </a:solidFill>
              </a:rPr>
              <a:t>xmlns</a:t>
            </a:r>
            <a:r>
              <a:rPr lang="en-US" sz="1200" dirty="0">
                <a:solidFill>
                  <a:srgbClr val="067D17"/>
                </a:solidFill>
              </a:rPr>
              <a:t>="http://</a:t>
            </a:r>
            <a:r>
              <a:rPr lang="en-US" sz="1200" dirty="0" err="1">
                <a:solidFill>
                  <a:srgbClr val="067D17"/>
                </a:solidFill>
              </a:rPr>
              <a:t>maven.apache.org</a:t>
            </a:r>
            <a:r>
              <a:rPr lang="en-US" sz="1200" dirty="0">
                <a:solidFill>
                  <a:srgbClr val="067D17"/>
                </a:solidFill>
              </a:rPr>
              <a:t>/POM/4.0.0"</a:t>
            </a:r>
            <a:br>
              <a:rPr lang="en-US" sz="1200" dirty="0">
                <a:solidFill>
                  <a:srgbClr val="067D17"/>
                </a:solidFill>
              </a:rPr>
            </a:br>
            <a:r>
              <a:rPr lang="en-US" sz="1200" dirty="0">
                <a:solidFill>
                  <a:srgbClr val="067D17"/>
                </a:solidFill>
              </a:rPr>
              <a:t>         </a:t>
            </a:r>
            <a:r>
              <a:rPr lang="en-US" sz="1200" dirty="0" err="1">
                <a:solidFill>
                  <a:srgbClr val="174AD4"/>
                </a:solidFill>
              </a:rPr>
              <a:t>xmlns:</a:t>
            </a:r>
            <a:r>
              <a:rPr lang="en-US" sz="1200" dirty="0" err="1">
                <a:solidFill>
                  <a:srgbClr val="871094"/>
                </a:solidFill>
              </a:rPr>
              <a:t>xsi</a:t>
            </a:r>
            <a:r>
              <a:rPr lang="en-US" sz="1200" dirty="0">
                <a:solidFill>
                  <a:srgbClr val="067D17"/>
                </a:solidFill>
              </a:rPr>
              <a:t>="http://www.w3.org/2001/</a:t>
            </a:r>
            <a:r>
              <a:rPr lang="en-US" sz="1200" dirty="0" err="1">
                <a:solidFill>
                  <a:srgbClr val="067D17"/>
                </a:solidFill>
              </a:rPr>
              <a:t>XMLSchema</a:t>
            </a:r>
            <a:r>
              <a:rPr lang="en-US" sz="1200" dirty="0">
                <a:solidFill>
                  <a:srgbClr val="067D17"/>
                </a:solidFill>
              </a:rPr>
              <a:t>-instance"</a:t>
            </a:r>
            <a:br>
              <a:rPr lang="en-US" sz="1200" dirty="0">
                <a:solidFill>
                  <a:srgbClr val="067D17"/>
                </a:solidFill>
              </a:rPr>
            </a:br>
            <a:r>
              <a:rPr lang="en-US" sz="1200" dirty="0">
                <a:solidFill>
                  <a:srgbClr val="067D17"/>
                </a:solidFill>
              </a:rPr>
              <a:t>         </a:t>
            </a:r>
            <a:r>
              <a:rPr lang="en-US" sz="1200" dirty="0" err="1">
                <a:solidFill>
                  <a:srgbClr val="871094"/>
                </a:solidFill>
              </a:rPr>
              <a:t>xsi</a:t>
            </a:r>
            <a:r>
              <a:rPr lang="en-US" sz="1200" dirty="0" err="1">
                <a:solidFill>
                  <a:srgbClr val="174AD4"/>
                </a:solidFill>
              </a:rPr>
              <a:t>:schemaLocation</a:t>
            </a:r>
            <a:r>
              <a:rPr lang="en-US" sz="1200" dirty="0">
                <a:solidFill>
                  <a:srgbClr val="067D17"/>
                </a:solidFill>
              </a:rPr>
              <a:t>="http://</a:t>
            </a:r>
            <a:r>
              <a:rPr lang="en-US" sz="1200" dirty="0" err="1">
                <a:solidFill>
                  <a:srgbClr val="067D17"/>
                </a:solidFill>
              </a:rPr>
              <a:t>maven.apache.org</a:t>
            </a:r>
            <a:r>
              <a:rPr lang="en-US" sz="1200" dirty="0">
                <a:solidFill>
                  <a:srgbClr val="067D17"/>
                </a:solidFill>
              </a:rPr>
              <a:t>/POM/4.0.0 http://</a:t>
            </a:r>
            <a:r>
              <a:rPr lang="en-US" sz="1200" dirty="0" err="1">
                <a:solidFill>
                  <a:srgbClr val="067D17"/>
                </a:solidFill>
              </a:rPr>
              <a:t>maven.apache.org</a:t>
            </a:r>
            <a:r>
              <a:rPr lang="en-US" sz="1200" dirty="0">
                <a:solidFill>
                  <a:srgbClr val="067D17"/>
                </a:solidFill>
              </a:rPr>
              <a:t>/</a:t>
            </a:r>
            <a:r>
              <a:rPr lang="en-US" sz="1200" dirty="0" err="1">
                <a:solidFill>
                  <a:srgbClr val="067D17"/>
                </a:solidFill>
              </a:rPr>
              <a:t>xsd</a:t>
            </a:r>
            <a:r>
              <a:rPr lang="en-US" sz="1200" dirty="0">
                <a:solidFill>
                  <a:srgbClr val="067D17"/>
                </a:solidFill>
              </a:rPr>
              <a:t>/maven-4.0.0.xsd"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modelVersion</a:t>
            </a:r>
            <a:r>
              <a:rPr lang="en-US" sz="1200" dirty="0"/>
              <a:t>&gt;4.0.0&lt;/</a:t>
            </a:r>
            <a:r>
              <a:rPr lang="en-US" sz="1200" dirty="0" err="1">
                <a:solidFill>
                  <a:srgbClr val="0033B3"/>
                </a:solidFill>
              </a:rPr>
              <a:t>modelVersion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com.trunov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&gt;test&lt;/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&gt;1.0-SNAPSHOT&lt;/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parent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&gt;spring-boot-starter-parent&lt;/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&gt;2.3.2.RELEASE&lt;/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33B3"/>
                </a:solidFill>
              </a:rPr>
              <a:t>parent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dependencies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&gt;spring-boot-starter&lt;/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33B3"/>
                </a:solidFill>
              </a:rPr>
              <a:t>dependencies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33B3"/>
                </a:solidFill>
              </a:rPr>
              <a:t>project</a:t>
            </a:r>
            <a:r>
              <a:rPr lang="en-US" sz="1200" dirty="0"/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435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spring-boot-starter-parent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09AD90-FBB4-E94C-916A-7B7E751ABD35}"/>
              </a:ext>
            </a:extLst>
          </p:cNvPr>
          <p:cNvSpPr/>
          <p:nvPr/>
        </p:nvSpPr>
        <p:spPr>
          <a:xfrm>
            <a:off x="311700" y="6630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parent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&gt;spring-boot-starter-parent&lt;/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&gt;2.3.2.RELEASE&lt;/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parent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F5891D-1CAC-8F41-839E-0541C44ADED1}"/>
              </a:ext>
            </a:extLst>
          </p:cNvPr>
          <p:cNvSpPr/>
          <p:nvPr/>
        </p:nvSpPr>
        <p:spPr>
          <a:xfrm>
            <a:off x="311700" y="274965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parent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&gt;spring-boot-dependencies&lt;/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&gt;2.3.2.RELEASE&lt;/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&gt;spring-boot-starter-parent&lt;/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packaging</a:t>
            </a:r>
            <a:r>
              <a:rPr lang="en-US" dirty="0"/>
              <a:t>&gt;pom&lt;/</a:t>
            </a:r>
            <a:r>
              <a:rPr lang="en-US" dirty="0">
                <a:solidFill>
                  <a:srgbClr val="0033B3"/>
                </a:solidFill>
              </a:rPr>
              <a:t>packaging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name</a:t>
            </a:r>
            <a:r>
              <a:rPr lang="en-US" dirty="0"/>
              <a:t>&gt;spring-boot-starter-parent&lt;/</a:t>
            </a:r>
            <a:r>
              <a:rPr lang="en-US" dirty="0">
                <a:solidFill>
                  <a:srgbClr val="0033B3"/>
                </a:solidFill>
              </a:rPr>
              <a:t>name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58DEAF-E782-2E44-AA3C-63AE9FFB169C}"/>
              </a:ext>
            </a:extLst>
          </p:cNvPr>
          <p:cNvSpPr/>
          <p:nvPr/>
        </p:nvSpPr>
        <p:spPr>
          <a:xfrm>
            <a:off x="666219" y="2355741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spring-boot-starter-parent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8113F8-9C41-164C-9CFB-619BA75A753C}"/>
              </a:ext>
            </a:extLst>
          </p:cNvPr>
          <p:cNvSpPr/>
          <p:nvPr/>
        </p:nvSpPr>
        <p:spPr>
          <a:xfrm>
            <a:off x="5436455" y="1312439"/>
            <a:ext cx="2427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spring-boot-dependencies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8BC634-2AEE-344D-9707-81D956981A00}"/>
              </a:ext>
            </a:extLst>
          </p:cNvPr>
          <p:cNvSpPr/>
          <p:nvPr/>
        </p:nvSpPr>
        <p:spPr>
          <a:xfrm>
            <a:off x="5436455" y="177551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rgbClr val="0033B3"/>
                </a:solidFill>
              </a:rPr>
              <a:t>dependencyManagement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>
                <a:solidFill>
                  <a:srgbClr val="0033B3"/>
                </a:solidFill>
              </a:rPr>
              <a:t>dependencies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45FD22-28C4-E941-B3F6-7F3A02F0B0DD}"/>
              </a:ext>
            </a:extLst>
          </p:cNvPr>
          <p:cNvSpPr/>
          <p:nvPr/>
        </p:nvSpPr>
        <p:spPr>
          <a:xfrm>
            <a:off x="5710500" y="223263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org.springframework.boot</a:t>
            </a:r>
            <a:r>
              <a:rPr lang="en-US" sz="1000" dirty="0"/>
              <a:t>&lt;/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&gt;spring-boot&lt;/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&gt;${spring-</a:t>
            </a:r>
            <a:r>
              <a:rPr lang="en-US" sz="1000" dirty="0" err="1"/>
              <a:t>boot.version</a:t>
            </a:r>
            <a:r>
              <a:rPr lang="en-US" sz="1000" dirty="0"/>
              <a:t>}&lt;/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&lt;/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endParaRPr lang="ru-RU" sz="1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B39AB9-26FD-F843-9E20-7A4153399667}"/>
              </a:ext>
            </a:extLst>
          </p:cNvPr>
          <p:cNvSpPr/>
          <p:nvPr/>
        </p:nvSpPr>
        <p:spPr>
          <a:xfrm>
            <a:off x="5710500" y="2967813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org.springframework.boot</a:t>
            </a:r>
            <a:r>
              <a:rPr lang="en-US" sz="1000" dirty="0"/>
              <a:t>&lt;/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&gt;spring-boot-starter&lt;/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&gt;${spring-</a:t>
            </a:r>
            <a:r>
              <a:rPr lang="en-US" sz="1000" dirty="0" err="1"/>
              <a:t>boot.version</a:t>
            </a:r>
            <a:r>
              <a:rPr lang="en-US" sz="1000" dirty="0"/>
              <a:t>}&lt;/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&lt;/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&lt;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org.springframework.boot</a:t>
            </a:r>
            <a:r>
              <a:rPr lang="en-US" sz="1000" dirty="0"/>
              <a:t>&lt;/</a:t>
            </a:r>
            <a:r>
              <a:rPr lang="en-US" sz="1000" dirty="0" err="1">
                <a:solidFill>
                  <a:srgbClr val="0033B3"/>
                </a:solidFill>
              </a:rPr>
              <a:t>groupId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&gt;spring-boot-starter-</a:t>
            </a:r>
            <a:r>
              <a:rPr lang="en-US" sz="1000" dirty="0" err="1"/>
              <a:t>activemq</a:t>
            </a:r>
            <a:r>
              <a:rPr lang="en-US" sz="1000" dirty="0"/>
              <a:t>&lt;/</a:t>
            </a:r>
            <a:r>
              <a:rPr lang="en-US" sz="1000" dirty="0" err="1">
                <a:solidFill>
                  <a:srgbClr val="0033B3"/>
                </a:solidFill>
              </a:rPr>
              <a:t>artifactId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  &lt;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&gt;${spring-</a:t>
            </a:r>
            <a:r>
              <a:rPr lang="en-US" sz="1000" dirty="0" err="1"/>
              <a:t>boot.version</a:t>
            </a:r>
            <a:r>
              <a:rPr lang="en-US" sz="1000" dirty="0"/>
              <a:t>}&lt;/</a:t>
            </a:r>
            <a:r>
              <a:rPr lang="en-US" sz="1000" dirty="0">
                <a:solidFill>
                  <a:srgbClr val="0033B3"/>
                </a:solidFill>
              </a:rPr>
              <a:t>version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&lt;/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&lt;</a:t>
            </a:r>
            <a:r>
              <a:rPr lang="en-US" sz="1000" dirty="0">
                <a:solidFill>
                  <a:srgbClr val="0033B3"/>
                </a:solidFill>
              </a:rPr>
              <a:t>dependency</a:t>
            </a:r>
            <a:r>
              <a:rPr lang="en-US" sz="1000" dirty="0"/>
              <a:t>&gt;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4297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 класс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41ACB5-9103-2742-BB63-9BDF1B159E84}"/>
              </a:ext>
            </a:extLst>
          </p:cNvPr>
          <p:cNvSpPr/>
          <p:nvPr/>
        </p:nvSpPr>
        <p:spPr>
          <a:xfrm>
            <a:off x="311700" y="76188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SpringBootApplication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App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"Hello"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C971A8-5634-3A41-B88B-E9E1BD001CDD}"/>
              </a:ext>
            </a:extLst>
          </p:cNvPr>
          <p:cNvSpPr/>
          <p:nvPr/>
        </p:nvSpPr>
        <p:spPr>
          <a:xfrm>
            <a:off x="4572000" y="76188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/>
              <a:t>ElementType.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/>
              <a:t>RetentionPolicy.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@Inherited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SpringBootConfiguration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EnableAutoConfiguration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ComponentScan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excludeFilters</a:t>
            </a:r>
            <a:r>
              <a:rPr lang="en-US" dirty="0"/>
              <a:t> = {</a:t>
            </a:r>
            <a:r>
              <a:rPr lang="en-US" dirty="0">
                <a:solidFill>
                  <a:srgbClr val="9E880D"/>
                </a:solidFill>
              </a:rPr>
              <a:t>@Filter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type = </a:t>
            </a:r>
            <a:r>
              <a:rPr lang="en-US" dirty="0" err="1"/>
              <a:t>FilterType.</a:t>
            </a:r>
            <a:r>
              <a:rPr lang="en-US" i="1" dirty="0" err="1">
                <a:solidFill>
                  <a:srgbClr val="871094"/>
                </a:solidFill>
              </a:rPr>
              <a:t>CUSTOM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classes = {</a:t>
            </a:r>
            <a:r>
              <a:rPr lang="en-US" dirty="0" err="1"/>
              <a:t>TypeExcludeFilter.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), </a:t>
            </a:r>
            <a:r>
              <a:rPr lang="en-US" dirty="0">
                <a:solidFill>
                  <a:srgbClr val="9E880D"/>
                </a:solidFill>
              </a:rPr>
              <a:t>@Filter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type = </a:t>
            </a:r>
            <a:r>
              <a:rPr lang="en-US" dirty="0" err="1"/>
              <a:t>FilterType.</a:t>
            </a:r>
            <a:r>
              <a:rPr lang="en-US" i="1" dirty="0" err="1">
                <a:solidFill>
                  <a:srgbClr val="871094"/>
                </a:solidFill>
              </a:rPr>
              <a:t>CUSTOM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classes = {</a:t>
            </a:r>
            <a:r>
              <a:rPr lang="en-US" dirty="0" err="1"/>
              <a:t>AutoConfigurationExcludeFilter.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)}</a:t>
            </a:r>
            <a:br>
              <a:rPr lang="en-US" dirty="0"/>
            </a:br>
            <a:r>
              <a:rPr lang="en-US" dirty="0"/>
              <a:t>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FE71BE-C4CF-3C43-9FA4-8F830827515F}"/>
              </a:ext>
            </a:extLst>
          </p:cNvPr>
          <p:cNvSpPr/>
          <p:nvPr/>
        </p:nvSpPr>
        <p:spPr>
          <a:xfrm>
            <a:off x="311700" y="25902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EnableAutoConfiguration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ComponentScan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App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"Hello"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0533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2312</Words>
  <Application>Microsoft Office PowerPoint</Application>
  <PresentationFormat>Экран (16:9)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Lato</vt:lpstr>
      <vt:lpstr>Arial</vt:lpstr>
      <vt:lpstr>Roboto</vt:lpstr>
      <vt:lpstr>Monaco</vt:lpstr>
      <vt:lpstr>inherit</vt:lpstr>
      <vt:lpstr>Wingdings</vt:lpstr>
      <vt:lpstr>Playfair Display</vt:lpstr>
      <vt:lpstr>Blue &amp; Gold</vt:lpstr>
      <vt:lpstr>Spring boot. Знакомство</vt:lpstr>
      <vt:lpstr>Содержание</vt:lpstr>
      <vt:lpstr>Spring boot</vt:lpstr>
      <vt:lpstr>Spring boot</vt:lpstr>
      <vt:lpstr>Spring boot</vt:lpstr>
      <vt:lpstr>Системные требования</vt:lpstr>
      <vt:lpstr>Конфигурируем pom.xml</vt:lpstr>
      <vt:lpstr>spring-boot-starter-parent</vt:lpstr>
      <vt:lpstr>Main класс</vt:lpstr>
      <vt:lpstr>Starters</vt:lpstr>
      <vt:lpstr>Starters</vt:lpstr>
      <vt:lpstr>SpringApplication</vt:lpstr>
      <vt:lpstr>SpringApplication</vt:lpstr>
      <vt:lpstr>Создание запускаемого jar файла</vt:lpstr>
      <vt:lpstr>Файлы свойств</vt:lpstr>
      <vt:lpstr>Профили</vt:lpstr>
      <vt:lpstr>Профили</vt:lpstr>
      <vt:lpstr>Логирование</vt:lpstr>
      <vt:lpstr>Логирование</vt:lpstr>
      <vt:lpstr>Вывод в консоль</vt:lpstr>
      <vt:lpstr>Запись в файл</vt:lpstr>
      <vt:lpstr>Уровни логирование</vt:lpstr>
      <vt:lpstr>Свойства</vt:lpstr>
      <vt:lpstr>Домашнее задание</vt:lpstr>
      <vt:lpstr>Домашнее задание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 SE</dc:title>
  <cp:lastModifiedBy>OlegPC</cp:lastModifiedBy>
  <cp:revision>50</cp:revision>
  <dcterms:modified xsi:type="dcterms:W3CDTF">2020-09-25T09:08:09Z</dcterms:modified>
</cp:coreProperties>
</file>