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03" r:id="rId2"/>
    <p:sldId id="283" r:id="rId3"/>
    <p:sldId id="284" r:id="rId4"/>
    <p:sldId id="286" r:id="rId5"/>
    <p:sldId id="285" r:id="rId6"/>
    <p:sldId id="304" r:id="rId7"/>
    <p:sldId id="288" r:id="rId8"/>
    <p:sldId id="289" r:id="rId9"/>
    <p:sldId id="290" r:id="rId10"/>
    <p:sldId id="292" r:id="rId11"/>
    <p:sldId id="305" r:id="rId12"/>
    <p:sldId id="293" r:id="rId13"/>
    <p:sldId id="294" r:id="rId14"/>
    <p:sldId id="295" r:id="rId15"/>
    <p:sldId id="298" r:id="rId16"/>
    <p:sldId id="299" r:id="rId17"/>
    <p:sldId id="307" r:id="rId18"/>
    <p:sldId id="308" r:id="rId19"/>
    <p:sldId id="300" r:id="rId20"/>
    <p:sldId id="287" r:id="rId21"/>
    <p:sldId id="30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762"/>
  </p:normalViewPr>
  <p:slideViewPr>
    <p:cSldViewPr snapToGrid="0" snapToObjects="1">
      <p:cViewPr varScale="1">
        <p:scale>
          <a:sx n="113" d="100"/>
          <a:sy n="11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81322-B47F-9C45-A476-D3422C1E66F1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5674D-4782-8F42-8A9D-7CC8959D4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32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BF5EE-D102-394D-A279-2BC0C2ADE67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59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BF5EE-D102-394D-A279-2BC0C2ADE67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1B61D-8316-8947-AC3B-8E07D984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F0500A-240E-AE4F-B26C-D0BBF9BD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08AC61-39C6-2C4A-A9DF-F0F4833F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45A590-BFDB-9844-8D15-129031EC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8ECEC7-D313-9443-9A26-B93E52D9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7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0C31A-D115-584C-9E0E-EF25439F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CB603D-1F22-FA43-9876-96F0F822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9BE6C-3364-0246-ABB8-78ECE5D1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02AF4B-342D-B74A-994C-E0FCE813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2947A6-27ED-724B-8D7E-26A35D0E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57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E41887-0161-AE41-9A3A-F178B4381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0BE8CB-B521-1943-B791-AB286E91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58150F-5F86-7846-955E-EE02DF20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67388-0934-9F41-87A2-09ABC07A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B5DB61-C1BE-4045-8A2C-01B890C8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50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3ADEC-7145-954E-9607-3D0F21DC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A31B4-C0D9-F541-A96A-49A8D1EF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82D32-53E2-F844-8FD3-9A4BFA48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0A64A4-B5AE-6546-AC73-AA552CCE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CD8DB-D70A-7442-A740-823A3092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77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5B99-2D15-F848-BB6B-9E4B581A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62E054-5858-A64F-A25E-5275DD95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5D2CC-F698-CB4D-B7D8-D75A5557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384EA-6D1D-E34C-8EAC-E5AC97D1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4FD0E6-F940-BC4E-ACC8-D58F8FFF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2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2CB97-9752-6845-9028-359F0C0F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05F86-2A09-9748-AD98-917624116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E6A789-A9C7-3446-BBBE-C30E5D605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D6A88F-B033-1D46-8A40-6D89F2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1AF234-C597-CA40-A1B2-77E35261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C03AB3-0BC5-9E44-8B67-CA615927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29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A6B90-4B43-A647-A1EC-1591305F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4A6B77-2C39-4745-BDFC-D4CB0ABA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8362BF-84CD-9F44-969C-678DCB147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909D2C-1AFA-8146-9B38-01D7E836C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22BF21-482B-184C-9C0C-D36077ED0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F939C4-07F9-C549-A53D-0407D411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0AE477-F384-2C4D-948C-1E0BA89C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BC2513-448C-8849-9F51-792352A7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5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0FBD1-093D-AE41-BBBC-B9EA678E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741262-A859-384B-9E51-3D61DCE9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04FE32-710F-C942-9705-BF33B595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7409DD-6D13-B147-A41B-A0804EE3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44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BB3D0D-8533-4D43-9E87-81265233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1E03AF-7DCD-A142-B82C-A93A4A52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FC57EF-320A-114F-8515-CBC06967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5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0FC4-BB6A-C84A-894A-ECACF663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07D05-DCF3-3E48-AA32-ADD74FAF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2E77B5-ECC1-E04D-8992-983A4928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84831A-6176-4F44-850C-5B783E56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BE3F3B-3A9B-454B-BFE7-D3B467DD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B717F6-69C6-DF42-AC00-F4C2D739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9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FED8D-80A6-8444-9B14-F2C4ABFC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9AF97C-CAE7-494E-9F3B-323025172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90FF1A-CF94-FD49-B990-35066F7F4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C0C8F2-1772-514F-996C-57F557DF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1D1AEE-651B-2F4E-A2A5-39D2FFD8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F179C8-AC0E-C94E-9F06-501713A2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80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5548-4939-1545-B7F5-541A3F27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E123B-6640-B64D-91C1-56A4E31E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07B73-312C-F848-B949-2B80B64C8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5484-A06F-644B-B8EF-F235EACC13EC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DBB30F-8207-CD45-925C-E083CF89A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16407-8583-294A-A1FE-F7CB727F4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A953-DD94-944B-AFE6-CA4AAF62B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spring-framework-reference/core.html#beans-factory-scopes-prototype" TargetMode="External"/><Relationship Id="rId7" Type="http://schemas.openxmlformats.org/officeDocument/2006/relationships/hyperlink" Target="https://docs.spring.io/spring/docs/current/spring-framework-reference/web.html#websocket-stomp-websocket-scope" TargetMode="External"/><Relationship Id="rId2" Type="http://schemas.openxmlformats.org/officeDocument/2006/relationships/hyperlink" Target="https://docs.spring.io/spring/docs/current/spring-framework-reference/core.html#beans-factory-scopes-singlet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pring.io/spring/docs/current/spring-framework-reference/core.html#beans-factory-scopes-application" TargetMode="External"/><Relationship Id="rId5" Type="http://schemas.openxmlformats.org/officeDocument/2006/relationships/hyperlink" Target="https://docs.spring.io/spring/docs/current/spring-framework-reference/core.html#beans-factory-scopes-session" TargetMode="External"/><Relationship Id="rId4" Type="http://schemas.openxmlformats.org/officeDocument/2006/relationships/hyperlink" Target="https://docs.spring.io/spring/docs/current/spring-framework-reference/core.html#beans-factory-scopes-reques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3227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Внедрение зависимостей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5DC307B-9AB1-614C-93EF-6966C459725F}"/>
              </a:ext>
            </a:extLst>
          </p:cNvPr>
          <p:cNvSpPr/>
          <p:nvPr/>
        </p:nvSpPr>
        <p:spPr>
          <a:xfrm>
            <a:off x="152399" y="825596"/>
            <a:ext cx="11524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Внедрение зависимостей (</a:t>
            </a:r>
            <a:r>
              <a:rPr lang="en-US" dirty="0"/>
              <a:t>DI) - </a:t>
            </a:r>
            <a:r>
              <a:rPr lang="ru-RU" dirty="0"/>
              <a:t>это процесс, при котором объекты определяют свои зависимости</a:t>
            </a:r>
            <a:r>
              <a:rPr lang="en-US" dirty="0"/>
              <a:t>. </a:t>
            </a:r>
            <a:r>
              <a:rPr lang="ru-RU" dirty="0"/>
              <a:t>Например, класс </a:t>
            </a:r>
            <a:r>
              <a:rPr lang="en-US" dirty="0"/>
              <a:t>Person.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AD7245-05AA-1A47-A5C5-ACA7ABE70CA2}"/>
              </a:ext>
            </a:extLst>
          </p:cNvPr>
          <p:cNvSpPr/>
          <p:nvPr/>
        </p:nvSpPr>
        <p:spPr>
          <a:xfrm>
            <a:off x="4908333" y="1549624"/>
            <a:ext cx="71312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Внедрение зависимостей (</a:t>
            </a:r>
            <a:r>
              <a:rPr lang="en-US" dirty="0"/>
              <a:t>DI) - </a:t>
            </a:r>
            <a:r>
              <a:rPr lang="ru-RU" dirty="0"/>
              <a:t>это процесс, при котором объекты определяют свои зависимости</a:t>
            </a:r>
            <a:r>
              <a:rPr lang="en-US" dirty="0"/>
              <a:t>. </a:t>
            </a:r>
            <a:r>
              <a:rPr lang="ru-RU" dirty="0"/>
              <a:t>Например, класс </a:t>
            </a:r>
            <a:r>
              <a:rPr lang="en-US" dirty="0"/>
              <a:t>Person. </a:t>
            </a:r>
            <a:r>
              <a:rPr lang="ru-RU" dirty="0"/>
              <a:t>У него есть зависимость от класса </a:t>
            </a:r>
            <a:r>
              <a:rPr lang="en-US" dirty="0"/>
              <a:t>Date. </a:t>
            </a:r>
            <a:r>
              <a:rPr lang="ru-RU" dirty="0"/>
              <a:t>Таких зависимостей может быть много и чем их становится больше, тем сложнее поддерживать код</a:t>
            </a:r>
          </a:p>
          <a:p>
            <a:endParaRPr lang="ru-RU" dirty="0"/>
          </a:p>
          <a:p>
            <a:r>
              <a:rPr lang="en-US" dirty="0"/>
              <a:t>Spring </a:t>
            </a:r>
            <a:r>
              <a:rPr lang="ru-RU" dirty="0"/>
              <a:t>предлагает внедрять в </a:t>
            </a:r>
            <a:r>
              <a:rPr lang="ru-RU" dirty="0" err="1"/>
              <a:t>бины</a:t>
            </a:r>
            <a:r>
              <a:rPr lang="ru-RU" dirty="0"/>
              <a:t> другие </a:t>
            </a:r>
            <a:r>
              <a:rPr lang="ru-RU" dirty="0" err="1"/>
              <a:t>бины</a:t>
            </a:r>
            <a:r>
              <a:rPr lang="ru-RU" dirty="0"/>
              <a:t>, что делает код более гибким. В </a:t>
            </a:r>
            <a:r>
              <a:rPr lang="en-US" dirty="0"/>
              <a:t>Spring </a:t>
            </a:r>
            <a:r>
              <a:rPr lang="ru-RU" dirty="0"/>
              <a:t>возможно внедрение </a:t>
            </a:r>
            <a:r>
              <a:rPr lang="ru-RU" dirty="0" err="1"/>
              <a:t>бинов</a:t>
            </a:r>
            <a:r>
              <a:rPr lang="ru-RU" dirty="0"/>
              <a:t> через конструктор или методы получения и установки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E5C1908E-A32B-484E-A67C-CA5B7275D17C}"/>
              </a:ext>
            </a:extLst>
          </p:cNvPr>
          <p:cNvSpPr/>
          <p:nvPr/>
        </p:nvSpPr>
        <p:spPr>
          <a:xfrm>
            <a:off x="294290" y="1933903"/>
            <a:ext cx="1776248" cy="1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Bean1</a:t>
            </a:r>
            <a:endParaRPr lang="ru-RU" dirty="0"/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10D0A4BB-15B5-524C-BA5E-7E5FC46D9358}"/>
              </a:ext>
            </a:extLst>
          </p:cNvPr>
          <p:cNvSpPr/>
          <p:nvPr/>
        </p:nvSpPr>
        <p:spPr>
          <a:xfrm>
            <a:off x="1051034" y="2680138"/>
            <a:ext cx="914400" cy="830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Bean2</a:t>
            </a:r>
            <a:endParaRPr lang="ru-RU" dirty="0"/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F4BE91E7-DCC6-E841-8A17-C71F4067AC3E}"/>
              </a:ext>
            </a:extLst>
          </p:cNvPr>
          <p:cNvSpPr/>
          <p:nvPr/>
        </p:nvSpPr>
        <p:spPr>
          <a:xfrm>
            <a:off x="2601311" y="1976596"/>
            <a:ext cx="1776248" cy="1744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Context</a:t>
            </a:r>
          </a:p>
          <a:p>
            <a:r>
              <a:rPr lang="en-US" dirty="0"/>
              <a:t>	</a:t>
            </a:r>
            <a:endParaRPr lang="ru-RU" dirty="0"/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852AFFF1-CFF6-644B-803A-30ACFF5038AE}"/>
              </a:ext>
            </a:extLst>
          </p:cNvPr>
          <p:cNvSpPr/>
          <p:nvPr/>
        </p:nvSpPr>
        <p:spPr>
          <a:xfrm>
            <a:off x="2722178" y="2966546"/>
            <a:ext cx="1487702" cy="543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Bean2</a:t>
            </a:r>
            <a:endParaRPr lang="ru-RU" dirty="0"/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108B354E-2A28-4E4B-8619-2DF79FEDB100}"/>
              </a:ext>
            </a:extLst>
          </p:cNvPr>
          <p:cNvSpPr/>
          <p:nvPr/>
        </p:nvSpPr>
        <p:spPr>
          <a:xfrm>
            <a:off x="2722178" y="2408183"/>
            <a:ext cx="1487702" cy="543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25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30354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latin typeface="+mj-lt"/>
              </a:rPr>
              <a:t>Autowiring</a:t>
            </a:r>
            <a:r>
              <a:rPr lang="en-US" sz="2200" b="1" dirty="0">
                <a:latin typeface="+mj-lt"/>
              </a:rPr>
              <a:t> collaborators </a:t>
            </a:r>
            <a:endParaRPr lang="ru-RU" sz="22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45086-7FDF-CF48-9959-488518CE08B6}"/>
              </a:ext>
            </a:extLst>
          </p:cNvPr>
          <p:cNvSpPr txBox="1"/>
          <p:nvPr/>
        </p:nvSpPr>
        <p:spPr>
          <a:xfrm>
            <a:off x="252249" y="578068"/>
            <a:ext cx="1175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 </a:t>
            </a:r>
            <a:r>
              <a:rPr lang="ru-RU" dirty="0"/>
              <a:t>может автоматически устанавливать связи между </a:t>
            </a:r>
            <a:r>
              <a:rPr lang="ru-RU" dirty="0" err="1"/>
              <a:t>бинами</a:t>
            </a:r>
            <a:r>
              <a:rPr lang="ru-RU" dirty="0"/>
              <a:t>. Это позволяет не указывать свойства или аргументы конструктора для </a:t>
            </a:r>
            <a:r>
              <a:rPr lang="ru-RU" dirty="0" err="1"/>
              <a:t>бинов</a:t>
            </a:r>
            <a:r>
              <a:rPr lang="ru-RU" dirty="0"/>
              <a:t>. Для </a:t>
            </a:r>
            <a:r>
              <a:rPr lang="en-US" dirty="0"/>
              <a:t>xml  </a:t>
            </a:r>
            <a:r>
              <a:rPr lang="ru-RU" dirty="0"/>
              <a:t>конфигурации необходимо установить свойство </a:t>
            </a:r>
            <a:r>
              <a:rPr lang="ru-RU" dirty="0" err="1"/>
              <a:t>бина</a:t>
            </a:r>
            <a:r>
              <a:rPr lang="ru-RU" dirty="0"/>
              <a:t> </a:t>
            </a:r>
            <a:r>
              <a:rPr lang="en-US" dirty="0" err="1"/>
              <a:t>autowire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360EA-FE23-BF43-ABFA-C0CC0723F9AC}"/>
              </a:ext>
            </a:extLst>
          </p:cNvPr>
          <p:cNvSpPr txBox="1"/>
          <p:nvPr/>
        </p:nvSpPr>
        <p:spPr>
          <a:xfrm>
            <a:off x="252248" y="1224399"/>
            <a:ext cx="1175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Типы связывания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440EB-E88A-A948-82C0-F3F30F0F8704}"/>
              </a:ext>
            </a:extLst>
          </p:cNvPr>
          <p:cNvSpPr txBox="1"/>
          <p:nvPr/>
        </p:nvSpPr>
        <p:spPr>
          <a:xfrm>
            <a:off x="341587" y="1686064"/>
            <a:ext cx="89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FB7AB5-2465-F84B-B037-713590DDCD57}"/>
              </a:ext>
            </a:extLst>
          </p:cNvPr>
          <p:cNvSpPr/>
          <p:nvPr/>
        </p:nvSpPr>
        <p:spPr>
          <a:xfrm>
            <a:off x="788277" y="1725895"/>
            <a:ext cx="9038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app.autowire.Engine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id</a:t>
            </a:r>
            <a:r>
              <a:rPr lang="en-US" dirty="0">
                <a:solidFill>
                  <a:srgbClr val="067D17"/>
                </a:solidFill>
              </a:rPr>
              <a:t>="engine"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property </a:t>
            </a:r>
            <a:r>
              <a:rPr lang="en-US" dirty="0">
                <a:solidFill>
                  <a:srgbClr val="174AD4"/>
                </a:solidFill>
              </a:rPr>
              <a:t>name</a:t>
            </a:r>
            <a:r>
              <a:rPr lang="en-US" dirty="0">
                <a:solidFill>
                  <a:srgbClr val="067D17"/>
                </a:solidFill>
              </a:rPr>
              <a:t>="name" </a:t>
            </a:r>
            <a:r>
              <a:rPr lang="en-US" dirty="0">
                <a:solidFill>
                  <a:srgbClr val="174AD4"/>
                </a:solidFill>
              </a:rPr>
              <a:t>value</a:t>
            </a:r>
            <a:r>
              <a:rPr lang="en-US" dirty="0">
                <a:solidFill>
                  <a:srgbClr val="067D17"/>
                </a:solidFill>
              </a:rPr>
              <a:t>="Engine"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bean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app.autowire.Car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id</a:t>
            </a:r>
            <a:r>
              <a:rPr lang="en-US" dirty="0">
                <a:solidFill>
                  <a:srgbClr val="067D17"/>
                </a:solidFill>
              </a:rPr>
              <a:t>="car"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5A96C-529F-434B-A3E9-C0F7DD08B0DB}"/>
              </a:ext>
            </a:extLst>
          </p:cNvPr>
          <p:cNvSpPr txBox="1"/>
          <p:nvPr/>
        </p:nvSpPr>
        <p:spPr>
          <a:xfrm>
            <a:off x="0" y="3244334"/>
            <a:ext cx="100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byName</a:t>
            </a:r>
            <a:endParaRPr lang="ru-RU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7E338E-2997-B144-86CD-5E300B18E9B8}"/>
              </a:ext>
            </a:extLst>
          </p:cNvPr>
          <p:cNvSpPr/>
          <p:nvPr/>
        </p:nvSpPr>
        <p:spPr>
          <a:xfrm>
            <a:off x="871337" y="32443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app.autowire.Engine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id</a:t>
            </a:r>
            <a:r>
              <a:rPr lang="en-US" dirty="0">
                <a:solidFill>
                  <a:srgbClr val="067D17"/>
                </a:solidFill>
              </a:rPr>
              <a:t>="engine"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property </a:t>
            </a:r>
            <a:r>
              <a:rPr lang="en-US" dirty="0">
                <a:solidFill>
                  <a:srgbClr val="174AD4"/>
                </a:solidFill>
              </a:rPr>
              <a:t>name</a:t>
            </a:r>
            <a:r>
              <a:rPr lang="en-US" dirty="0">
                <a:solidFill>
                  <a:srgbClr val="067D17"/>
                </a:solidFill>
              </a:rPr>
              <a:t>="name" </a:t>
            </a:r>
            <a:r>
              <a:rPr lang="en-US" dirty="0">
                <a:solidFill>
                  <a:srgbClr val="174AD4"/>
                </a:solidFill>
              </a:rPr>
              <a:t>value</a:t>
            </a:r>
            <a:r>
              <a:rPr lang="en-US" dirty="0">
                <a:solidFill>
                  <a:srgbClr val="067D17"/>
                </a:solidFill>
              </a:rPr>
              <a:t>="Engine"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bean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app.autowire.Car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id</a:t>
            </a:r>
            <a:r>
              <a:rPr lang="en-US" dirty="0">
                <a:solidFill>
                  <a:srgbClr val="067D17"/>
                </a:solidFill>
              </a:rPr>
              <a:t>="car" </a:t>
            </a:r>
            <a:r>
              <a:rPr lang="en-US" dirty="0" err="1">
                <a:solidFill>
                  <a:srgbClr val="174AD4"/>
                </a:solidFill>
              </a:rPr>
              <a:t>autowire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byName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90271-1B3F-1249-A1CE-3B460BA20E1A}"/>
              </a:ext>
            </a:extLst>
          </p:cNvPr>
          <p:cNvSpPr txBox="1"/>
          <p:nvPr/>
        </p:nvSpPr>
        <p:spPr>
          <a:xfrm>
            <a:off x="1" y="5079603"/>
            <a:ext cx="100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byType</a:t>
            </a:r>
            <a:endParaRPr lang="ru-RU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5AB9578-E329-7448-BB41-29E0730D4A14}"/>
              </a:ext>
            </a:extLst>
          </p:cNvPr>
          <p:cNvSpPr/>
          <p:nvPr/>
        </p:nvSpPr>
        <p:spPr>
          <a:xfrm>
            <a:off x="788277" y="5079603"/>
            <a:ext cx="5015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app.autowire.Engine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id</a:t>
            </a:r>
            <a:r>
              <a:rPr lang="en-US" dirty="0">
                <a:solidFill>
                  <a:srgbClr val="067D17"/>
                </a:solidFill>
              </a:rPr>
              <a:t>="engine"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property </a:t>
            </a:r>
            <a:r>
              <a:rPr lang="en-US" dirty="0">
                <a:solidFill>
                  <a:srgbClr val="174AD4"/>
                </a:solidFill>
              </a:rPr>
              <a:t>name</a:t>
            </a:r>
            <a:r>
              <a:rPr lang="en-US" dirty="0">
                <a:solidFill>
                  <a:srgbClr val="067D17"/>
                </a:solidFill>
              </a:rPr>
              <a:t>="name" </a:t>
            </a:r>
            <a:r>
              <a:rPr lang="en-US" dirty="0">
                <a:solidFill>
                  <a:srgbClr val="174AD4"/>
                </a:solidFill>
              </a:rPr>
              <a:t>value</a:t>
            </a:r>
            <a:r>
              <a:rPr lang="en-US" dirty="0">
                <a:solidFill>
                  <a:srgbClr val="067D17"/>
                </a:solidFill>
              </a:rPr>
              <a:t>="Engine"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bean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app.autowire.Car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id</a:t>
            </a:r>
            <a:r>
              <a:rPr lang="en-US" dirty="0">
                <a:solidFill>
                  <a:srgbClr val="067D17"/>
                </a:solidFill>
              </a:rPr>
              <a:t>="car" </a:t>
            </a:r>
            <a:r>
              <a:rPr lang="en-US" dirty="0" err="1">
                <a:solidFill>
                  <a:srgbClr val="174AD4"/>
                </a:solidFill>
              </a:rPr>
              <a:t>autowire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byType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0163C-FBDA-5541-B832-B8576D328E36}"/>
              </a:ext>
            </a:extLst>
          </p:cNvPr>
          <p:cNvSpPr txBox="1"/>
          <p:nvPr/>
        </p:nvSpPr>
        <p:spPr>
          <a:xfrm>
            <a:off x="5623544" y="1686064"/>
            <a:ext cx="134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constructor</a:t>
            </a:r>
            <a:endParaRPr lang="ru-RU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FD311B-E99D-7643-BA01-B17022A40C7A}"/>
              </a:ext>
            </a:extLst>
          </p:cNvPr>
          <p:cNvSpPr/>
          <p:nvPr/>
        </p:nvSpPr>
        <p:spPr>
          <a:xfrm>
            <a:off x="6967337" y="172095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app.autowire.Engine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id</a:t>
            </a:r>
            <a:r>
              <a:rPr lang="en-US" dirty="0">
                <a:solidFill>
                  <a:srgbClr val="067D17"/>
                </a:solidFill>
              </a:rPr>
              <a:t>="engine"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property </a:t>
            </a:r>
            <a:r>
              <a:rPr lang="en-US" dirty="0">
                <a:solidFill>
                  <a:srgbClr val="174AD4"/>
                </a:solidFill>
              </a:rPr>
              <a:t>name</a:t>
            </a:r>
            <a:r>
              <a:rPr lang="en-US" dirty="0">
                <a:solidFill>
                  <a:srgbClr val="067D17"/>
                </a:solidFill>
              </a:rPr>
              <a:t>="name" </a:t>
            </a:r>
            <a:r>
              <a:rPr lang="en-US" dirty="0">
                <a:solidFill>
                  <a:srgbClr val="174AD4"/>
                </a:solidFill>
              </a:rPr>
              <a:t>value</a:t>
            </a:r>
            <a:r>
              <a:rPr lang="en-US" dirty="0">
                <a:solidFill>
                  <a:srgbClr val="067D17"/>
                </a:solidFill>
              </a:rPr>
              <a:t>="Engine"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bean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app.autowire.LightWeightCar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 err="1">
                <a:solidFill>
                  <a:srgbClr val="174AD4"/>
                </a:solidFill>
              </a:rPr>
              <a:t>autowire</a:t>
            </a:r>
            <a:r>
              <a:rPr lang="en-US" dirty="0">
                <a:solidFill>
                  <a:srgbClr val="067D17"/>
                </a:solidFill>
              </a:rPr>
              <a:t>="constructor"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21B59-D609-2446-AFCD-ADA166DB5108}"/>
              </a:ext>
            </a:extLst>
          </p:cNvPr>
          <p:cNvSpPr txBox="1"/>
          <p:nvPr/>
        </p:nvSpPr>
        <p:spPr>
          <a:xfrm>
            <a:off x="5623544" y="3307072"/>
            <a:ext cx="134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autodetect</a:t>
            </a:r>
            <a:endParaRPr lang="ru-RU" b="1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6A3F051-DF4E-634A-A108-EFB798BE22A6}"/>
              </a:ext>
            </a:extLst>
          </p:cNvPr>
          <p:cNvSpPr/>
          <p:nvPr/>
        </p:nvSpPr>
        <p:spPr>
          <a:xfrm>
            <a:off x="6967337" y="33996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app.autowire.Engine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id</a:t>
            </a:r>
            <a:r>
              <a:rPr lang="en-US" dirty="0">
                <a:solidFill>
                  <a:srgbClr val="067D17"/>
                </a:solidFill>
              </a:rPr>
              <a:t>="engine"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property </a:t>
            </a:r>
            <a:r>
              <a:rPr lang="en-US" dirty="0">
                <a:solidFill>
                  <a:srgbClr val="174AD4"/>
                </a:solidFill>
              </a:rPr>
              <a:t>name</a:t>
            </a:r>
            <a:r>
              <a:rPr lang="en-US" dirty="0">
                <a:solidFill>
                  <a:srgbClr val="067D17"/>
                </a:solidFill>
              </a:rPr>
              <a:t>="name" </a:t>
            </a:r>
            <a:r>
              <a:rPr lang="en-US" dirty="0">
                <a:solidFill>
                  <a:srgbClr val="174AD4"/>
                </a:solidFill>
              </a:rPr>
              <a:t>value</a:t>
            </a:r>
            <a:r>
              <a:rPr lang="en-US" dirty="0">
                <a:solidFill>
                  <a:srgbClr val="067D17"/>
                </a:solidFill>
              </a:rPr>
              <a:t>="Engine"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bean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app.autowire.LightWeightCar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 err="1">
                <a:solidFill>
                  <a:srgbClr val="174AD4"/>
                </a:solidFill>
              </a:rPr>
              <a:t>autowire</a:t>
            </a:r>
            <a:r>
              <a:rPr lang="en-US" dirty="0">
                <a:solidFill>
                  <a:srgbClr val="067D17"/>
                </a:solidFill>
              </a:rPr>
              <a:t>="autodetect"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E1A0D3-E86E-7D41-BCD4-C32420124A3F}"/>
              </a:ext>
            </a:extLst>
          </p:cNvPr>
          <p:cNvSpPr txBox="1"/>
          <p:nvPr/>
        </p:nvSpPr>
        <p:spPr>
          <a:xfrm>
            <a:off x="6967337" y="4939521"/>
            <a:ext cx="4005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Использует связывание по типу или по конструктору. </a:t>
            </a:r>
            <a:r>
              <a:rPr lang="en-US" dirty="0"/>
              <a:t>Autodetect </a:t>
            </a:r>
            <a:r>
              <a:rPr lang="ru-RU" dirty="0"/>
              <a:t>работает на схемах 2</a:t>
            </a:r>
            <a:r>
              <a:rPr lang="en-US" dirty="0"/>
              <a:t>.0 </a:t>
            </a:r>
            <a:r>
              <a:rPr lang="ru-RU" dirty="0"/>
              <a:t> и </a:t>
            </a:r>
            <a:r>
              <a:rPr lang="en-US" dirty="0"/>
              <a:t>2.5</a:t>
            </a:r>
            <a:r>
              <a:rPr lang="ru-RU" dirty="0"/>
              <a:t>, на схеме 3.0 не работает. </a:t>
            </a:r>
          </a:p>
        </p:txBody>
      </p:sp>
    </p:spTree>
    <p:extLst>
      <p:ext uri="{BB962C8B-B14F-4D97-AF65-F5344CB8AC3E}">
        <p14:creationId xmlns:p14="http://schemas.microsoft.com/office/powerpoint/2010/main" val="43297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42262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Область видимости </a:t>
            </a:r>
            <a:r>
              <a:rPr lang="ru-RU" sz="2200" b="1" dirty="0" err="1">
                <a:latin typeface="+mj-lt"/>
              </a:rPr>
              <a:t>бинов</a:t>
            </a:r>
            <a:r>
              <a:rPr lang="en-US" sz="2200" b="1" dirty="0">
                <a:latin typeface="+mj-lt"/>
              </a:rPr>
              <a:t> </a:t>
            </a:r>
            <a:r>
              <a:rPr lang="ru-RU" sz="2200" b="1" dirty="0">
                <a:latin typeface="+mj-lt"/>
              </a:rPr>
              <a:t>(</a:t>
            </a:r>
            <a:r>
              <a:rPr lang="en-US" sz="2200" b="1" dirty="0">
                <a:latin typeface="+mj-lt"/>
              </a:rPr>
              <a:t>Scope)</a:t>
            </a:r>
            <a:endParaRPr lang="ru-RU" sz="2200" b="1" dirty="0">
              <a:latin typeface="+mj-lt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7FA795F-ED96-9649-BBFD-5893C56E0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98529"/>
              </p:ext>
            </p:extLst>
          </p:nvPr>
        </p:nvGraphicFramePr>
        <p:xfrm>
          <a:off x="814549" y="634215"/>
          <a:ext cx="9958553" cy="4351340"/>
        </p:xfrm>
        <a:graphic>
          <a:graphicData uri="http://schemas.openxmlformats.org/drawingml/2006/table">
            <a:tbl>
              <a:tblPr/>
              <a:tblGrid>
                <a:gridCol w="1765305">
                  <a:extLst>
                    <a:ext uri="{9D8B030D-6E8A-4147-A177-3AD203B41FA5}">
                      <a16:colId xmlns:a16="http://schemas.microsoft.com/office/drawing/2014/main" val="97584763"/>
                    </a:ext>
                  </a:extLst>
                </a:gridCol>
                <a:gridCol w="8193248">
                  <a:extLst>
                    <a:ext uri="{9D8B030D-6E8A-4147-A177-3AD203B41FA5}">
                      <a16:colId xmlns:a16="http://schemas.microsoft.com/office/drawing/2014/main" val="3123164792"/>
                    </a:ext>
                  </a:extLst>
                </a:gridCol>
              </a:tblGrid>
              <a:tr h="6592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u="none" strike="noStrike" dirty="0">
                          <a:solidFill>
                            <a:srgbClr val="086DC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singleton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Область видимости по умолчанию. Создается один экземпляр на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 Context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229462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u="none" strike="noStrike" dirty="0">
                          <a:solidFill>
                            <a:srgbClr val="086DC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prototype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Создается новый экземпляр </a:t>
                      </a:r>
                      <a:r>
                        <a:rPr lang="ru-RU" sz="18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бина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при обращении к нему.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9723"/>
                  </a:ext>
                </a:extLst>
              </a:tr>
              <a:tr h="125265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u="none" strike="noStrike" dirty="0">
                          <a:solidFill>
                            <a:srgbClr val="086DC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request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Время жизни этого </a:t>
                      </a:r>
                      <a:r>
                        <a:rPr lang="ru-RU" sz="18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бина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HTTP-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запрос и ответ. После этого бин уничтожается. При следующем запросе создается новый. Работает только в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Application Context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85376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u="none" strike="noStrike" dirty="0">
                          <a:solidFill>
                            <a:srgbClr val="086DC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session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Время жизни </a:t>
                      </a:r>
                      <a:r>
                        <a:rPr lang="ru-RU" sz="18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бина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HTTP-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сессия. Работает только в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Application Context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43425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u="none" strike="noStrike" dirty="0">
                          <a:solidFill>
                            <a:srgbClr val="086DC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/>
                        </a:rPr>
                        <a:t>application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Время жизни </a:t>
                      </a:r>
                      <a:r>
                        <a:rPr lang="ru-RU" sz="18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бина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пока живет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ServletContext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Работает только в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Application Context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35768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u="none" strike="noStrike">
                          <a:solidFill>
                            <a:srgbClr val="086DC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/>
                        </a:rPr>
                        <a:t>websocket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Время жизни </a:t>
                      </a:r>
                      <a:r>
                        <a:rPr lang="ru-RU" sz="18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бина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соединение по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WebSocket.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Работает только в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Application Context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5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02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12417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Singleton</a:t>
            </a:r>
            <a:endParaRPr lang="ru-RU" sz="2200" b="1" dirty="0">
              <a:latin typeface="+mj-lt"/>
            </a:endParaRPr>
          </a:p>
        </p:txBody>
      </p:sp>
      <p:pic>
        <p:nvPicPr>
          <p:cNvPr id="2050" name="Picture 2" descr="singleton">
            <a:extLst>
              <a:ext uri="{FF2B5EF4-FFF2-40B4-BE49-F238E27FC236}">
                <a16:creationId xmlns:a16="http://schemas.microsoft.com/office/drawing/2014/main" id="{11A01735-81A7-944C-9523-1D4C385F4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92070"/>
            <a:ext cx="101600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30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1306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Prototype</a:t>
            </a:r>
            <a:endParaRPr lang="ru-RU" sz="2200" b="1" dirty="0">
              <a:latin typeface="+mj-lt"/>
            </a:endParaRPr>
          </a:p>
        </p:txBody>
      </p:sp>
      <p:pic>
        <p:nvPicPr>
          <p:cNvPr id="3074" name="Picture 2" descr="prototype">
            <a:extLst>
              <a:ext uri="{FF2B5EF4-FFF2-40B4-BE49-F238E27FC236}">
                <a16:creationId xmlns:a16="http://schemas.microsoft.com/office/drawing/2014/main" id="{1D5F0E94-BB02-FD4E-A849-FA88FC7C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591058"/>
            <a:ext cx="101600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99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Singleton with prototype</a:t>
            </a:r>
            <a:endParaRPr lang="ru-RU" sz="2200" b="1" dirty="0">
              <a:latin typeface="+mj-lt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F242779B-AF2D-4F49-8D99-AE4FEFEF6177}"/>
              </a:ext>
            </a:extLst>
          </p:cNvPr>
          <p:cNvSpPr/>
          <p:nvPr/>
        </p:nvSpPr>
        <p:spPr>
          <a:xfrm>
            <a:off x="152399" y="693683"/>
            <a:ext cx="5002925" cy="3972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 context started</a:t>
            </a:r>
            <a:endParaRPr lang="ru-RU" dirty="0"/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260E2CFE-4DA7-F149-A7B5-C4C89007B4E4}"/>
              </a:ext>
            </a:extLst>
          </p:cNvPr>
          <p:cNvSpPr/>
          <p:nvPr/>
        </p:nvSpPr>
        <p:spPr>
          <a:xfrm>
            <a:off x="299544" y="1476704"/>
            <a:ext cx="2554014" cy="14399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Singleton bean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799CC37E-88E6-C144-9DFB-E1EE16CEF5CF}"/>
              </a:ext>
            </a:extLst>
          </p:cNvPr>
          <p:cNvSpPr/>
          <p:nvPr/>
        </p:nvSpPr>
        <p:spPr>
          <a:xfrm>
            <a:off x="1492468" y="2325414"/>
            <a:ext cx="1255987" cy="5183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Prototype bean</a:t>
            </a: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1B594A46-11DF-5F44-9AA7-276FF4AF5183}"/>
              </a:ext>
            </a:extLst>
          </p:cNvPr>
          <p:cNvSpPr/>
          <p:nvPr/>
        </p:nvSpPr>
        <p:spPr>
          <a:xfrm>
            <a:off x="2225564" y="3013841"/>
            <a:ext cx="2554014" cy="14399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Prototype bean</a:t>
            </a: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9E8739B7-47C6-364E-B9E9-91D268CBAA29}"/>
              </a:ext>
            </a:extLst>
          </p:cNvPr>
          <p:cNvSpPr/>
          <p:nvPr/>
        </p:nvSpPr>
        <p:spPr>
          <a:xfrm>
            <a:off x="3584028" y="3915103"/>
            <a:ext cx="1114096" cy="4414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Singleton bean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4AEFF-E9BB-7A44-88EC-8A949A7CA7BB}"/>
              </a:ext>
            </a:extLst>
          </p:cNvPr>
          <p:cNvSpPr txBox="1"/>
          <p:nvPr/>
        </p:nvSpPr>
        <p:spPr>
          <a:xfrm>
            <a:off x="6096000" y="840828"/>
            <a:ext cx="5943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создавать </a:t>
            </a:r>
            <a:r>
              <a:rPr lang="ru-RU" dirty="0" err="1"/>
              <a:t>бины</a:t>
            </a:r>
            <a:r>
              <a:rPr lang="ru-RU" dirty="0"/>
              <a:t> </a:t>
            </a:r>
            <a:r>
              <a:rPr lang="en-US" dirty="0"/>
              <a:t>singleton </a:t>
            </a:r>
            <a:r>
              <a:rPr lang="ru-RU" dirty="0"/>
              <a:t>и внедрять </a:t>
            </a:r>
            <a:r>
              <a:rPr lang="en-US" dirty="0"/>
              <a:t>prototype</a:t>
            </a:r>
          </a:p>
          <a:p>
            <a:endParaRPr lang="en-US" dirty="0"/>
          </a:p>
          <a:p>
            <a:r>
              <a:rPr lang="ru-RU" dirty="0"/>
              <a:t>Можно создавать </a:t>
            </a:r>
            <a:r>
              <a:rPr lang="en-US" dirty="0"/>
              <a:t>prototype </a:t>
            </a:r>
            <a:r>
              <a:rPr lang="ru-RU" dirty="0"/>
              <a:t>и внедрять </a:t>
            </a:r>
            <a:r>
              <a:rPr lang="en-US" dirty="0"/>
              <a:t>singleton</a:t>
            </a:r>
          </a:p>
          <a:p>
            <a:endParaRPr lang="en-US" dirty="0"/>
          </a:p>
          <a:p>
            <a:r>
              <a:rPr lang="ru-RU" dirty="0"/>
              <a:t>Но если в </a:t>
            </a:r>
            <a:r>
              <a:rPr lang="en-US" dirty="0"/>
              <a:t>singleton  </a:t>
            </a:r>
            <a:r>
              <a:rPr lang="ru-RU" dirty="0"/>
              <a:t>бин внедрен </a:t>
            </a:r>
            <a:r>
              <a:rPr lang="en-US" dirty="0"/>
              <a:t>prototype, </a:t>
            </a:r>
            <a:r>
              <a:rPr lang="ru-RU" dirty="0"/>
              <a:t>то при повторном вызове </a:t>
            </a:r>
            <a:r>
              <a:rPr lang="en-US" dirty="0"/>
              <a:t>singleton </a:t>
            </a:r>
            <a:r>
              <a:rPr lang="ru-RU" dirty="0" err="1"/>
              <a:t>бина</a:t>
            </a:r>
            <a:r>
              <a:rPr lang="ru-RU" dirty="0"/>
              <a:t>, </a:t>
            </a:r>
            <a:r>
              <a:rPr lang="en-US" dirty="0"/>
              <a:t>prototype </a:t>
            </a:r>
            <a:r>
              <a:rPr lang="ru-RU" dirty="0"/>
              <a:t>бин не будет заново создан.</a:t>
            </a:r>
          </a:p>
        </p:txBody>
      </p:sp>
    </p:spTree>
    <p:extLst>
      <p:ext uri="{BB962C8B-B14F-4D97-AF65-F5344CB8AC3E}">
        <p14:creationId xmlns:p14="http://schemas.microsoft.com/office/powerpoint/2010/main" val="259469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872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Жизненный цикл </a:t>
            </a:r>
            <a:r>
              <a:rPr lang="ru-RU" sz="2200" b="1" dirty="0" err="1">
                <a:latin typeface="+mj-lt"/>
              </a:rPr>
              <a:t>бина</a:t>
            </a:r>
            <a:endParaRPr lang="ru-RU" sz="2200" b="1" dirty="0">
              <a:latin typeface="+mj-lt"/>
            </a:endParaRPr>
          </a:p>
        </p:txBody>
      </p:sp>
      <p:pic>
        <p:nvPicPr>
          <p:cNvPr id="4098" name="Picture 2" descr="Опишите жизненный цикл Spring Bean – Java Interview Review">
            <a:extLst>
              <a:ext uri="{FF2B5EF4-FFF2-40B4-BE49-F238E27FC236}">
                <a16:creationId xmlns:a16="http://schemas.microsoft.com/office/drawing/2014/main" id="{873953F9-AC58-7A4B-8678-D66F745F0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48" y="533400"/>
            <a:ext cx="10160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00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1713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Init </a:t>
            </a:r>
            <a:r>
              <a:rPr lang="ru-RU" sz="2200" b="1" dirty="0">
                <a:latin typeface="+mj-lt"/>
              </a:rPr>
              <a:t>и </a:t>
            </a:r>
            <a:r>
              <a:rPr lang="en-US" sz="2200" b="1" dirty="0" err="1">
                <a:latin typeface="+mj-lt"/>
              </a:rPr>
              <a:t>Destory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389338-E616-C54C-90C2-9C4043A0A093}"/>
              </a:ext>
            </a:extLst>
          </p:cNvPr>
          <p:cNvSpPr/>
          <p:nvPr/>
        </p:nvSpPr>
        <p:spPr>
          <a:xfrm>
            <a:off x="152398" y="722067"/>
            <a:ext cx="86380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private static final </a:t>
            </a:r>
            <a:r>
              <a:rPr lang="en-US" dirty="0">
                <a:solidFill>
                  <a:srgbClr val="000000"/>
                </a:solidFill>
              </a:rPr>
              <a:t>Logger </a:t>
            </a:r>
            <a:r>
              <a:rPr lang="en-US" i="1" dirty="0">
                <a:solidFill>
                  <a:srgbClr val="871094"/>
                </a:solidFill>
              </a:rPr>
              <a:t>LOGGER </a:t>
            </a:r>
            <a:r>
              <a:rPr lang="en-US" dirty="0"/>
              <a:t>= </a:t>
            </a:r>
            <a:r>
              <a:rPr lang="en-US" dirty="0" err="1">
                <a:solidFill>
                  <a:srgbClr val="000000"/>
                </a:solidFill>
              </a:rPr>
              <a:t>Logger</a:t>
            </a:r>
            <a:r>
              <a:rPr lang="en-US" dirty="0" err="1"/>
              <a:t>.</a:t>
            </a:r>
            <a:r>
              <a:rPr lang="en-US" i="1" dirty="0" err="1"/>
              <a:t>getLogger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</a:rPr>
              <a:t>Main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 err="1"/>
              <a:t>.getName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static void </a:t>
            </a:r>
            <a:r>
              <a:rPr lang="en-US" dirty="0">
                <a:solidFill>
                  <a:srgbClr val="00627A"/>
                </a:solidFill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</a:rPr>
              <a:t>ConfigurableApplicationContext</a:t>
            </a:r>
            <a:r>
              <a:rPr lang="en-US" dirty="0">
                <a:solidFill>
                  <a:srgbClr val="000000"/>
                </a:solidFill>
              </a:rPr>
              <a:t> context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ClassPathXmlApplicationContext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lifecycleContext.xml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solidFill>
                  <a:srgbClr val="871094"/>
                </a:solidFill>
              </a:rPr>
              <a:t>LOGGER</a:t>
            </a:r>
            <a:r>
              <a:rPr lang="en-US" dirty="0" err="1"/>
              <a:t>.info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"Context </a:t>
            </a:r>
            <a:r>
              <a:rPr lang="en-US" dirty="0" err="1">
                <a:solidFill>
                  <a:srgbClr val="067D17"/>
                </a:solidFill>
              </a:rPr>
              <a:t>StartUP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</a:rPr>
              <a:t>context</a:t>
            </a:r>
            <a:r>
              <a:rPr lang="en-US" dirty="0" err="1"/>
              <a:t>.registerShutdownHook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solidFill>
                  <a:srgbClr val="871094"/>
                </a:solidFill>
              </a:rPr>
              <a:t>LOGGER</a:t>
            </a:r>
            <a:r>
              <a:rPr lang="en-US" dirty="0" err="1"/>
              <a:t>.info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"Context </a:t>
            </a:r>
            <a:r>
              <a:rPr lang="en-US" dirty="0" err="1">
                <a:solidFill>
                  <a:srgbClr val="067D17"/>
                </a:solidFill>
              </a:rPr>
              <a:t>ShootDown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BD96464-49FA-3047-9A01-8CC9509098BF}"/>
              </a:ext>
            </a:extLst>
          </p:cNvPr>
          <p:cNvSpPr/>
          <p:nvPr/>
        </p:nvSpPr>
        <p:spPr>
          <a:xfrm>
            <a:off x="152398" y="3260388"/>
            <a:ext cx="9735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id</a:t>
            </a:r>
            <a:r>
              <a:rPr lang="en-US" dirty="0">
                <a:solidFill>
                  <a:srgbClr val="067D17"/>
                </a:solidFill>
              </a:rPr>
              <a:t>="people"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app.lifecycle.People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 err="1">
                <a:solidFill>
                  <a:srgbClr val="174AD4"/>
                </a:solidFill>
              </a:rPr>
              <a:t>init</a:t>
            </a:r>
            <a:r>
              <a:rPr lang="en-US" dirty="0">
                <a:solidFill>
                  <a:srgbClr val="174AD4"/>
                </a:solidFill>
              </a:rPr>
              <a:t>-method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init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destroy-method</a:t>
            </a:r>
            <a:r>
              <a:rPr lang="en-US" dirty="0">
                <a:solidFill>
                  <a:srgbClr val="067D17"/>
                </a:solidFill>
              </a:rPr>
              <a:t>="destroy" </a:t>
            </a:r>
            <a:r>
              <a:rPr lang="en-US" dirty="0"/>
              <a:t>/&gt;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05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5363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latin typeface="+mj-lt"/>
              </a:rPr>
              <a:t>ApplicationContextAware</a:t>
            </a:r>
            <a:r>
              <a:rPr lang="en-US" sz="2200" b="1" dirty="0">
                <a:latin typeface="+mj-lt"/>
              </a:rPr>
              <a:t> </a:t>
            </a:r>
            <a:r>
              <a:rPr lang="ru-RU" sz="2200" b="1" dirty="0">
                <a:latin typeface="+mj-lt"/>
              </a:rPr>
              <a:t>и  </a:t>
            </a:r>
            <a:r>
              <a:rPr lang="en-US" sz="2200" b="1" dirty="0" err="1">
                <a:latin typeface="+mj-lt"/>
              </a:rPr>
              <a:t>BeanNameAware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75DAF3-F05D-A143-9772-491B252AC0A2}"/>
              </a:ext>
            </a:extLst>
          </p:cNvPr>
          <p:cNvSpPr/>
          <p:nvPr/>
        </p:nvSpPr>
        <p:spPr>
          <a:xfrm>
            <a:off x="152399" y="6498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@Override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setApplicationContext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</a:rPr>
              <a:t>ApplicationContext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/>
              <a:t>applicationContext</a:t>
            </a:r>
            <a:r>
              <a:rPr lang="en-US" dirty="0"/>
              <a:t>) </a:t>
            </a:r>
            <a:r>
              <a:rPr lang="en-US" dirty="0">
                <a:solidFill>
                  <a:srgbClr val="0033B3"/>
                </a:solidFill>
              </a:rPr>
              <a:t>throws </a:t>
            </a:r>
            <a:r>
              <a:rPr lang="en-US" dirty="0" err="1">
                <a:solidFill>
                  <a:srgbClr val="000000"/>
                </a:solidFill>
              </a:rPr>
              <a:t>BeansException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</a:rPr>
              <a:t>People p </a:t>
            </a:r>
            <a:r>
              <a:rPr lang="en-US" dirty="0"/>
              <a:t>= </a:t>
            </a:r>
            <a:r>
              <a:rPr lang="en-US" dirty="0" err="1"/>
              <a:t>applicationContext.getBean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</a:rPr>
              <a:t>People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497D3F3-2209-C34A-B6C4-40EF6D0883D3}"/>
              </a:ext>
            </a:extLst>
          </p:cNvPr>
          <p:cNvSpPr/>
          <p:nvPr/>
        </p:nvSpPr>
        <p:spPr>
          <a:xfrm>
            <a:off x="152399" y="27191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@Override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setBeanName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/>
              <a:t>name)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(name);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06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340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latin typeface="+mj-lt"/>
              </a:rPr>
              <a:t>BeanPostProcessor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AF6C1-712E-CB4A-933A-97E5B011A42A}"/>
              </a:ext>
            </a:extLst>
          </p:cNvPr>
          <p:cNvSpPr/>
          <p:nvPr/>
        </p:nvSpPr>
        <p:spPr>
          <a:xfrm>
            <a:off x="152399" y="71676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MyPostProcessor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33B3"/>
                </a:solidFill>
              </a:rPr>
              <a:t>implements </a:t>
            </a:r>
            <a:r>
              <a:rPr lang="en-US" dirty="0" err="1">
                <a:solidFill>
                  <a:srgbClr val="000000"/>
                </a:solidFill>
              </a:rPr>
              <a:t>BeanPostProcessor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@Override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Object </a:t>
            </a:r>
            <a:r>
              <a:rPr lang="en-US" dirty="0" err="1">
                <a:solidFill>
                  <a:srgbClr val="00627A"/>
                </a:solidFill>
              </a:rPr>
              <a:t>postProcessBeforeInitialization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Object </a:t>
            </a:r>
            <a:r>
              <a:rPr lang="en-US" dirty="0"/>
              <a:t>bean,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 err="1"/>
              <a:t>beanName</a:t>
            </a:r>
            <a:r>
              <a:rPr lang="en-US" dirty="0"/>
              <a:t>) </a:t>
            </a:r>
            <a:r>
              <a:rPr lang="en-US" dirty="0">
                <a:solidFill>
                  <a:srgbClr val="0033B3"/>
                </a:solidFill>
              </a:rPr>
              <a:t>throws </a:t>
            </a:r>
            <a:r>
              <a:rPr lang="en-US" dirty="0" err="1">
                <a:solidFill>
                  <a:srgbClr val="000000"/>
                </a:solidFill>
              </a:rPr>
              <a:t>BeansException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postProcessBeforeInitialization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/>
              <a:t>bean;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@Override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Object </a:t>
            </a:r>
            <a:r>
              <a:rPr lang="en-US" dirty="0" err="1">
                <a:solidFill>
                  <a:srgbClr val="00627A"/>
                </a:solidFill>
              </a:rPr>
              <a:t>postProcessAfterInitialization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</a:rPr>
              <a:t>Object </a:t>
            </a:r>
            <a:r>
              <a:rPr lang="en-US" dirty="0"/>
              <a:t>bean, </a:t>
            </a: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 err="1"/>
              <a:t>beanName</a:t>
            </a:r>
            <a:r>
              <a:rPr lang="en-US" dirty="0"/>
              <a:t>) </a:t>
            </a:r>
            <a:r>
              <a:rPr lang="en-US" dirty="0">
                <a:solidFill>
                  <a:srgbClr val="0033B3"/>
                </a:solidFill>
              </a:rPr>
              <a:t>throws </a:t>
            </a:r>
            <a:r>
              <a:rPr lang="en-US" dirty="0" err="1">
                <a:solidFill>
                  <a:srgbClr val="000000"/>
                </a:solidFill>
              </a:rPr>
              <a:t>BeansException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postProcessAfterInitialization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/>
              <a:t>bean;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31A920-3282-9946-A6EF-74840869A1CF}"/>
              </a:ext>
            </a:extLst>
          </p:cNvPr>
          <p:cNvSpPr/>
          <p:nvPr/>
        </p:nvSpPr>
        <p:spPr>
          <a:xfrm>
            <a:off x="7021576" y="716763"/>
            <a:ext cx="481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app.definition.MyPostProcessor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9569C0-0C90-504D-88A4-04EB509424F6}"/>
              </a:ext>
            </a:extLst>
          </p:cNvPr>
          <p:cNvSpPr/>
          <p:nvPr/>
        </p:nvSpPr>
        <p:spPr>
          <a:xfrm>
            <a:off x="5943601" y="152605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ru-RU" dirty="0">
                <a:solidFill>
                  <a:srgbClr val="222222"/>
                </a:solidFill>
                <a:latin typeface="-apple-system"/>
              </a:rPr>
              <a:t>Оба метода вызываются для каждого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бина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 У обоих методов параметры абсолютно одинаковые. Разница только в порядке их вызова. Первый вызывается до </a:t>
            </a:r>
            <a:r>
              <a:rPr lang="en-US" dirty="0" err="1">
                <a:solidFill>
                  <a:srgbClr val="222222"/>
                </a:solidFill>
                <a:latin typeface="-apple-system"/>
              </a:rPr>
              <a:t>init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-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метода,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воторой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после. Важно понимать, что на данном этапе экземпляр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бина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уже создан и идет его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донастройка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. Тут есть два важных момента:</a:t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Оба метода в итоге должны вернуть бин. Если в методе вы вернете 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null,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то при получении этого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бина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из контекста вы получите 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null,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а поскольку через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бинпостпроцессор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проходят все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бины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после поднятия контекста, при запросе любого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бина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вы будете получать фиг, в смысле 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null.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222222"/>
                </a:solidFill>
                <a:latin typeface="-apple-system"/>
              </a:rPr>
              <a:t>Если вы хотите сделать прокси над вашим объектом, то имейте ввиду, что это принято делать после вызова </a:t>
            </a:r>
            <a:r>
              <a:rPr lang="en-US" dirty="0" err="1">
                <a:solidFill>
                  <a:srgbClr val="222222"/>
                </a:solidFill>
                <a:latin typeface="-apple-system"/>
              </a:rPr>
              <a:t>init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метода, иначе говоря это нужно делать в методе </a:t>
            </a:r>
            <a:r>
              <a:rPr lang="en-US" b="1" dirty="0" err="1">
                <a:solidFill>
                  <a:srgbClr val="222222"/>
                </a:solidFill>
                <a:latin typeface="-apple-system"/>
              </a:rPr>
              <a:t>postProcessAfterInitialization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6613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3177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latin typeface="+mj-lt"/>
              </a:rPr>
              <a:t>BeanFactoryPostProcessor</a:t>
            </a:r>
            <a:endParaRPr lang="ru-RU" sz="2200" b="1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82E1031-439B-5042-AFD1-5734446523D4}"/>
              </a:ext>
            </a:extLst>
          </p:cNvPr>
          <p:cNvSpPr/>
          <p:nvPr/>
        </p:nvSpPr>
        <p:spPr>
          <a:xfrm>
            <a:off x="152399" y="748974"/>
            <a:ext cx="7930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>
                <a:solidFill>
                  <a:srgbClr val="000000"/>
                </a:solidFill>
              </a:rPr>
              <a:t>MyFactoryPostProcessor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33B3"/>
                </a:solidFill>
              </a:rPr>
              <a:t>implements </a:t>
            </a:r>
            <a:r>
              <a:rPr lang="en-US" dirty="0" err="1">
                <a:solidFill>
                  <a:srgbClr val="000000"/>
                </a:solidFill>
              </a:rPr>
              <a:t>BeanFactoryPostProcessor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@Override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    </a:t>
            </a:r>
            <a:r>
              <a:rPr lang="en-US" dirty="0">
                <a:solidFill>
                  <a:srgbClr val="0033B3"/>
                </a:solidFill>
              </a:rPr>
              <a:t>public void </a:t>
            </a:r>
            <a:r>
              <a:rPr lang="en-US" dirty="0" err="1">
                <a:solidFill>
                  <a:srgbClr val="00627A"/>
                </a:solidFill>
              </a:rPr>
              <a:t>postProcessBeanFactory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</a:rPr>
              <a:t>ConfigurableListableBeanFactory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/>
              <a:t>beanFactory</a:t>
            </a:r>
            <a:r>
              <a:rPr lang="en-US" dirty="0"/>
              <a:t>) </a:t>
            </a:r>
            <a:r>
              <a:rPr lang="en-US" dirty="0">
                <a:solidFill>
                  <a:srgbClr val="0033B3"/>
                </a:solidFill>
              </a:rPr>
              <a:t>throws </a:t>
            </a:r>
            <a:r>
              <a:rPr lang="en-US" dirty="0" err="1">
                <a:solidFill>
                  <a:srgbClr val="000000"/>
                </a:solidFill>
              </a:rPr>
              <a:t>BeansException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postProcessBeanFactory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A99BA9-DB85-2241-BEAC-7FC0E5D88169}"/>
              </a:ext>
            </a:extLst>
          </p:cNvPr>
          <p:cNvSpPr/>
          <p:nvPr/>
        </p:nvSpPr>
        <p:spPr>
          <a:xfrm>
            <a:off x="152399" y="3037203"/>
            <a:ext cx="5502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app.definition.MyFactoryPostProcessor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/>
              <a:t>/&gt;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68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5485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Внедрение зависимостей через конструктор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0EE70A-17FE-724F-A2FE-DBE342A87602}"/>
              </a:ext>
            </a:extLst>
          </p:cNvPr>
          <p:cNvSpPr/>
          <p:nvPr/>
        </p:nvSpPr>
        <p:spPr>
          <a:xfrm>
            <a:off x="641131" y="548953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</a:rPr>
              <a:t>public class </a:t>
            </a:r>
            <a:r>
              <a:rPr lang="en-US" sz="1600" dirty="0">
                <a:solidFill>
                  <a:srgbClr val="000000"/>
                </a:solidFill>
              </a:rPr>
              <a:t>Person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private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>
                <a:solidFill>
                  <a:srgbClr val="871094"/>
                </a:solidFill>
              </a:rPr>
              <a:t>name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private int </a:t>
            </a:r>
            <a:r>
              <a:rPr lang="en-US" sz="1600" dirty="0">
                <a:solidFill>
                  <a:srgbClr val="871094"/>
                </a:solidFill>
              </a:rPr>
              <a:t>age</a:t>
            </a:r>
            <a:r>
              <a:rPr lang="en-US" sz="1600" dirty="0"/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public </a:t>
            </a:r>
            <a:r>
              <a:rPr lang="en-US" sz="1600" dirty="0">
                <a:solidFill>
                  <a:srgbClr val="00627A"/>
                </a:solidFill>
              </a:rPr>
              <a:t>Person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/>
              <a:t>name, </a:t>
            </a:r>
            <a:r>
              <a:rPr lang="en-US" sz="1600" dirty="0">
                <a:solidFill>
                  <a:srgbClr val="0033B3"/>
                </a:solidFill>
              </a:rPr>
              <a:t>int </a:t>
            </a:r>
            <a:r>
              <a:rPr lang="en-US" sz="1600" dirty="0"/>
              <a:t>age)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33B3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871094"/>
                </a:solidFill>
              </a:rPr>
              <a:t>name</a:t>
            </a:r>
            <a:r>
              <a:rPr lang="en-US" sz="1600" dirty="0">
                <a:solidFill>
                  <a:srgbClr val="871094"/>
                </a:solidFill>
              </a:rPr>
              <a:t> </a:t>
            </a:r>
            <a:r>
              <a:rPr lang="en-US" sz="1600" dirty="0"/>
              <a:t>= name;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33B3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871094"/>
                </a:solidFill>
              </a:rPr>
              <a:t>age</a:t>
            </a:r>
            <a:r>
              <a:rPr lang="en-US" sz="1600" dirty="0">
                <a:solidFill>
                  <a:srgbClr val="871094"/>
                </a:solidFill>
              </a:rPr>
              <a:t> </a:t>
            </a:r>
            <a:r>
              <a:rPr lang="en-US" sz="1600" dirty="0"/>
              <a:t>= age;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public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 err="1">
                <a:solidFill>
                  <a:srgbClr val="00627A"/>
                </a:solidFill>
              </a:rPr>
              <a:t>getName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33B3"/>
                </a:solidFill>
              </a:rPr>
              <a:t>return </a:t>
            </a:r>
            <a:r>
              <a:rPr lang="en-US" sz="1600" dirty="0">
                <a:solidFill>
                  <a:srgbClr val="871094"/>
                </a:solidFill>
              </a:rPr>
              <a:t>name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public int </a:t>
            </a:r>
            <a:r>
              <a:rPr lang="en-US" sz="1600" dirty="0" err="1">
                <a:solidFill>
                  <a:srgbClr val="00627A"/>
                </a:solidFill>
              </a:rPr>
              <a:t>getAge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33B3"/>
                </a:solidFill>
              </a:rPr>
              <a:t>return </a:t>
            </a:r>
            <a:r>
              <a:rPr lang="en-US" sz="1600" dirty="0">
                <a:solidFill>
                  <a:srgbClr val="871094"/>
                </a:solidFill>
              </a:rPr>
              <a:t>age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9E880D"/>
                </a:solidFill>
              </a:rPr>
              <a:t>@Override</a:t>
            </a:r>
            <a:br>
              <a:rPr lang="en-US" sz="1600" dirty="0">
                <a:solidFill>
                  <a:srgbClr val="9E880D"/>
                </a:solidFill>
              </a:rPr>
            </a:br>
            <a:r>
              <a:rPr lang="en-US" sz="1600" dirty="0">
                <a:solidFill>
                  <a:srgbClr val="9E880D"/>
                </a:solidFill>
              </a:rPr>
              <a:t>    </a:t>
            </a:r>
            <a:r>
              <a:rPr lang="en-US" sz="1600" dirty="0">
                <a:solidFill>
                  <a:srgbClr val="0033B3"/>
                </a:solidFill>
              </a:rPr>
              <a:t>public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 err="1">
                <a:solidFill>
                  <a:srgbClr val="00627A"/>
                </a:solidFill>
              </a:rPr>
              <a:t>toString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33B3"/>
                </a:solidFill>
              </a:rPr>
              <a:t>return </a:t>
            </a:r>
            <a:r>
              <a:rPr lang="en-US" sz="1600" dirty="0">
                <a:solidFill>
                  <a:srgbClr val="067D17"/>
                </a:solidFill>
              </a:rPr>
              <a:t>"Person{" </a:t>
            </a:r>
            <a:r>
              <a:rPr lang="en-US" sz="1600" dirty="0"/>
              <a:t>+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>
                <a:solidFill>
                  <a:srgbClr val="067D17"/>
                </a:solidFill>
              </a:rPr>
              <a:t>"name='"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871094"/>
                </a:solidFill>
              </a:rPr>
              <a:t>name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067D17"/>
                </a:solidFill>
              </a:rPr>
              <a:t>'</a:t>
            </a:r>
            <a:r>
              <a:rPr lang="en-US" sz="1600" dirty="0">
                <a:solidFill>
                  <a:srgbClr val="0037A6"/>
                </a:solidFill>
              </a:rPr>
              <a:t>\'</a:t>
            </a:r>
            <a:r>
              <a:rPr lang="en-US" sz="1600" dirty="0">
                <a:solidFill>
                  <a:srgbClr val="067D17"/>
                </a:solidFill>
              </a:rPr>
              <a:t>' </a:t>
            </a:r>
            <a:r>
              <a:rPr lang="en-US" sz="1600" dirty="0"/>
              <a:t>+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>
                <a:solidFill>
                  <a:srgbClr val="067D17"/>
                </a:solidFill>
              </a:rPr>
              <a:t>", age="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871094"/>
                </a:solidFill>
              </a:rPr>
              <a:t>age </a:t>
            </a:r>
            <a:r>
              <a:rPr lang="en-US" sz="1600" dirty="0"/>
              <a:t>+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>
                <a:solidFill>
                  <a:srgbClr val="067D17"/>
                </a:solidFill>
              </a:rPr>
              <a:t>'}'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3ED9B6-CB57-F945-B65B-79211FABAEB2}"/>
              </a:ext>
            </a:extLst>
          </p:cNvPr>
          <p:cNvSpPr/>
          <p:nvPr/>
        </p:nvSpPr>
        <p:spPr>
          <a:xfrm>
            <a:off x="5728138" y="49207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>
                <a:solidFill>
                  <a:srgbClr val="0033B3"/>
                </a:solidFill>
              </a:rPr>
              <a:t>bean </a:t>
            </a:r>
            <a:r>
              <a:rPr lang="en-US" sz="1600" dirty="0">
                <a:solidFill>
                  <a:srgbClr val="174AD4"/>
                </a:solidFill>
              </a:rPr>
              <a:t>id</a:t>
            </a:r>
            <a:r>
              <a:rPr lang="en-US" sz="1600" dirty="0">
                <a:solidFill>
                  <a:srgbClr val="067D17"/>
                </a:solidFill>
              </a:rPr>
              <a:t>="person" </a:t>
            </a:r>
            <a:r>
              <a:rPr lang="en-US" sz="1600" dirty="0">
                <a:solidFill>
                  <a:srgbClr val="174AD4"/>
                </a:solidFill>
              </a:rPr>
              <a:t>class</a:t>
            </a:r>
            <a:r>
              <a:rPr lang="en-US" sz="1600" dirty="0">
                <a:solidFill>
                  <a:srgbClr val="067D17"/>
                </a:solidFill>
              </a:rPr>
              <a:t>="</a:t>
            </a:r>
            <a:r>
              <a:rPr lang="en-US" sz="1600" dirty="0" err="1">
                <a:solidFill>
                  <a:srgbClr val="067D17"/>
                </a:solidFill>
              </a:rPr>
              <a:t>app.di.var.Person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>
                <a:solidFill>
                  <a:srgbClr val="0033B3"/>
                </a:solidFill>
              </a:rPr>
              <a:t>constructor-</a:t>
            </a:r>
            <a:r>
              <a:rPr lang="en-US" sz="1600" dirty="0" err="1">
                <a:solidFill>
                  <a:srgbClr val="0033B3"/>
                </a:solidFill>
              </a:rPr>
              <a:t>arg</a:t>
            </a:r>
            <a:r>
              <a:rPr lang="en-US" sz="1600" dirty="0">
                <a:solidFill>
                  <a:srgbClr val="0033B3"/>
                </a:solidFill>
              </a:rPr>
              <a:t>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="name" </a:t>
            </a:r>
            <a:r>
              <a:rPr lang="en-US" sz="1600" dirty="0">
                <a:solidFill>
                  <a:srgbClr val="174AD4"/>
                </a:solidFill>
              </a:rPr>
              <a:t>value</a:t>
            </a:r>
            <a:r>
              <a:rPr lang="en-US" sz="1600" dirty="0">
                <a:solidFill>
                  <a:srgbClr val="067D17"/>
                </a:solidFill>
              </a:rPr>
              <a:t>="Artem"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>
                <a:solidFill>
                  <a:srgbClr val="0033B3"/>
                </a:solidFill>
              </a:rPr>
              <a:t>constructor-</a:t>
            </a:r>
            <a:r>
              <a:rPr lang="en-US" sz="1600" dirty="0" err="1">
                <a:solidFill>
                  <a:srgbClr val="0033B3"/>
                </a:solidFill>
              </a:rPr>
              <a:t>arg</a:t>
            </a:r>
            <a:r>
              <a:rPr lang="en-US" sz="1600" dirty="0">
                <a:solidFill>
                  <a:srgbClr val="0033B3"/>
                </a:solidFill>
              </a:rPr>
              <a:t>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="age" </a:t>
            </a:r>
            <a:r>
              <a:rPr lang="en-US" sz="1600" dirty="0">
                <a:solidFill>
                  <a:srgbClr val="174AD4"/>
                </a:solidFill>
              </a:rPr>
              <a:t>value</a:t>
            </a:r>
            <a:r>
              <a:rPr lang="en-US" sz="1600" dirty="0">
                <a:solidFill>
                  <a:srgbClr val="067D17"/>
                </a:solidFill>
              </a:rPr>
              <a:t>="34"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>
                <a:solidFill>
                  <a:srgbClr val="0033B3"/>
                </a:solidFill>
              </a:rPr>
              <a:t>bean</a:t>
            </a:r>
            <a:r>
              <a:rPr lang="en-US" sz="1600" dirty="0"/>
              <a:t>&gt;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0AC46D-A7F8-F049-AA29-DD4CC6EBE44A}"/>
              </a:ext>
            </a:extLst>
          </p:cNvPr>
          <p:cNvSpPr/>
          <p:nvPr/>
        </p:nvSpPr>
        <p:spPr>
          <a:xfrm>
            <a:off x="5728138" y="178831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</a:rPr>
              <a:t> context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0033B3"/>
                </a:solidFill>
              </a:rPr>
              <a:t>new </a:t>
            </a:r>
            <a:r>
              <a:rPr lang="en-US" sz="1600" dirty="0" err="1"/>
              <a:t>ClassPathXmlApplicationContext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 err="1">
                <a:solidFill>
                  <a:srgbClr val="067D17"/>
                </a:solidFill>
              </a:rPr>
              <a:t>context.xml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</a:rPr>
              <a:t>Person person </a:t>
            </a:r>
            <a:r>
              <a:rPr lang="en-US" sz="1600" dirty="0"/>
              <a:t>= </a:t>
            </a:r>
            <a:r>
              <a:rPr lang="en-US" sz="1600" dirty="0" err="1">
                <a:solidFill>
                  <a:srgbClr val="000000"/>
                </a:solidFill>
              </a:rPr>
              <a:t>context</a:t>
            </a:r>
            <a:r>
              <a:rPr lang="en-US" sz="1600" dirty="0" err="1"/>
              <a:t>.getBean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000000"/>
                </a:solidFill>
              </a:rPr>
              <a:t>Person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0033B3"/>
                </a:solidFill>
              </a:rPr>
              <a:t>class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>
                <a:solidFill>
                  <a:srgbClr val="000000"/>
                </a:solidFill>
              </a:rPr>
              <a:t>System</a:t>
            </a:r>
            <a:r>
              <a:rPr lang="en-US" sz="1600" dirty="0" err="1"/>
              <a:t>.</a:t>
            </a:r>
            <a:r>
              <a:rPr lang="en-US" sz="1600" i="1" dirty="0" err="1">
                <a:solidFill>
                  <a:srgbClr val="871094"/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person</a:t>
            </a:r>
            <a:r>
              <a:rPr lang="en-US" sz="1600" dirty="0"/>
              <a:t>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5373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C074CDB5-C27E-1D4B-A032-2A29CA3E8A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35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b="1" dirty="0"/>
              <a:t>Домашнее задание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B5979A-30D5-6C42-835A-8BD4A941521D}"/>
              </a:ext>
            </a:extLst>
          </p:cNvPr>
          <p:cNvSpPr/>
          <p:nvPr/>
        </p:nvSpPr>
        <p:spPr>
          <a:xfrm>
            <a:off x="0" y="350971"/>
            <a:ext cx="11846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1. Реализовать класс </a:t>
            </a:r>
            <a:r>
              <a:rPr lang="en-US" sz="1600" dirty="0"/>
              <a:t>Account  c </a:t>
            </a:r>
            <a:r>
              <a:rPr lang="ru-RU" sz="1600" dirty="0"/>
              <a:t>полями: </a:t>
            </a:r>
            <a:r>
              <a:rPr lang="en-US" sz="1600" dirty="0"/>
              <a:t>id – </a:t>
            </a:r>
            <a:r>
              <a:rPr lang="ru-RU" sz="1600" dirty="0"/>
              <a:t>уникальный идентификатор счета</a:t>
            </a:r>
            <a:r>
              <a:rPr lang="en-US" sz="1600" dirty="0"/>
              <a:t>, holder – </a:t>
            </a:r>
            <a:r>
              <a:rPr lang="ru-RU" sz="1600" dirty="0"/>
              <a:t>владелец счета</a:t>
            </a:r>
            <a:r>
              <a:rPr lang="en-US" sz="1600" dirty="0"/>
              <a:t>, amount – </a:t>
            </a:r>
            <a:r>
              <a:rPr lang="ru-RU" sz="1600" dirty="0"/>
              <a:t>сумма на счете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84F0D5-18BB-7548-86CE-866E4739BE61}"/>
              </a:ext>
            </a:extLst>
          </p:cNvPr>
          <p:cNvSpPr/>
          <p:nvPr/>
        </p:nvSpPr>
        <p:spPr>
          <a:xfrm>
            <a:off x="0" y="704216"/>
            <a:ext cx="11846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2. Реализовать интерфейс </a:t>
            </a:r>
            <a:r>
              <a:rPr lang="en-US" sz="1600" dirty="0" err="1"/>
              <a:t>AccountService</a:t>
            </a:r>
            <a:r>
              <a:rPr lang="ru-RU" sz="1600" dirty="0"/>
              <a:t>, который производит манипуляцию со счетами пользователей. Информация о счете должна хранится в файловой системе.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A8EC9C7-FA30-C548-B7F3-A129646EE64F}"/>
              </a:ext>
            </a:extLst>
          </p:cNvPr>
          <p:cNvSpPr/>
          <p:nvPr/>
        </p:nvSpPr>
        <p:spPr>
          <a:xfrm>
            <a:off x="0" y="1392489"/>
            <a:ext cx="10736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</a:rPr>
              <a:t>AccountService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void </a:t>
            </a:r>
            <a:r>
              <a:rPr lang="en-US" sz="1600" dirty="0">
                <a:solidFill>
                  <a:srgbClr val="00627A"/>
                </a:solidFill>
              </a:rPr>
              <a:t>withdraw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33B3"/>
                </a:solidFill>
              </a:rPr>
              <a:t>int </a:t>
            </a:r>
            <a:r>
              <a:rPr lang="en-US" sz="1600" dirty="0" err="1"/>
              <a:t>accountId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33B3"/>
                </a:solidFill>
              </a:rPr>
              <a:t>int </a:t>
            </a:r>
            <a:r>
              <a:rPr lang="en-US" sz="1600" dirty="0"/>
              <a:t>amount) </a:t>
            </a:r>
            <a:r>
              <a:rPr lang="en-US" sz="1600" dirty="0">
                <a:solidFill>
                  <a:srgbClr val="0033B3"/>
                </a:solidFill>
              </a:rPr>
              <a:t>throws </a:t>
            </a:r>
            <a:r>
              <a:rPr lang="en-US" sz="1600" dirty="0" err="1"/>
              <a:t>NotEnoughMoneyException</a:t>
            </a:r>
            <a:r>
              <a:rPr lang="en-US" sz="1600" dirty="0"/>
              <a:t>, </a:t>
            </a:r>
            <a:r>
              <a:rPr lang="en-US" sz="1600" dirty="0" err="1"/>
              <a:t>UnknownAccountException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void </a:t>
            </a:r>
            <a:r>
              <a:rPr lang="en-US" sz="1600" dirty="0">
                <a:solidFill>
                  <a:srgbClr val="00627A"/>
                </a:solidFill>
              </a:rPr>
              <a:t>balance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33B3"/>
                </a:solidFill>
              </a:rPr>
              <a:t>int </a:t>
            </a:r>
            <a:r>
              <a:rPr lang="en-US" sz="1600" dirty="0" err="1"/>
              <a:t>accountId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0033B3"/>
                </a:solidFill>
              </a:rPr>
              <a:t>throws </a:t>
            </a:r>
            <a:r>
              <a:rPr lang="en-US" sz="1600" dirty="0" err="1"/>
              <a:t>UnknownAccountException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void </a:t>
            </a:r>
            <a:r>
              <a:rPr lang="en-US" sz="1600" dirty="0">
                <a:solidFill>
                  <a:srgbClr val="00627A"/>
                </a:solidFill>
              </a:rPr>
              <a:t>deposit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33B3"/>
                </a:solidFill>
              </a:rPr>
              <a:t>int </a:t>
            </a:r>
            <a:r>
              <a:rPr lang="en-US" sz="1600" dirty="0" err="1"/>
              <a:t>accountId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33B3"/>
                </a:solidFill>
              </a:rPr>
              <a:t>int </a:t>
            </a:r>
            <a:r>
              <a:rPr lang="en-US" sz="1600" dirty="0"/>
              <a:t>amount) </a:t>
            </a:r>
            <a:r>
              <a:rPr lang="en-US" sz="1600" dirty="0">
                <a:solidFill>
                  <a:srgbClr val="0033B3"/>
                </a:solidFill>
              </a:rPr>
              <a:t>throws </a:t>
            </a:r>
            <a:r>
              <a:rPr lang="en-US" sz="1600" dirty="0" err="1"/>
              <a:t>NotEnoughMoneyException</a:t>
            </a:r>
            <a:r>
              <a:rPr lang="en-US" sz="1600" dirty="0"/>
              <a:t>, </a:t>
            </a:r>
            <a:r>
              <a:rPr lang="en-US" sz="1600" dirty="0" err="1"/>
              <a:t>UnknownAccountException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void </a:t>
            </a:r>
            <a:r>
              <a:rPr lang="en-US" sz="1600" dirty="0">
                <a:solidFill>
                  <a:srgbClr val="00627A"/>
                </a:solidFill>
              </a:rPr>
              <a:t>transfer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33B3"/>
                </a:solidFill>
              </a:rPr>
              <a:t>int </a:t>
            </a:r>
            <a:r>
              <a:rPr lang="en-US" sz="1600" dirty="0"/>
              <a:t>from, </a:t>
            </a:r>
            <a:r>
              <a:rPr lang="en-US" sz="1600" dirty="0">
                <a:solidFill>
                  <a:srgbClr val="0033B3"/>
                </a:solidFill>
              </a:rPr>
              <a:t>int </a:t>
            </a:r>
            <a:r>
              <a:rPr lang="en-US" sz="1600" dirty="0"/>
              <a:t>to, </a:t>
            </a:r>
            <a:r>
              <a:rPr lang="en-US" sz="1600" dirty="0">
                <a:solidFill>
                  <a:srgbClr val="0033B3"/>
                </a:solidFill>
              </a:rPr>
              <a:t>int </a:t>
            </a:r>
            <a:r>
              <a:rPr lang="en-US" sz="1600" dirty="0"/>
              <a:t>amount) </a:t>
            </a:r>
            <a:r>
              <a:rPr lang="en-US" sz="1600" dirty="0">
                <a:solidFill>
                  <a:srgbClr val="0033B3"/>
                </a:solidFill>
              </a:rPr>
              <a:t>throws </a:t>
            </a:r>
            <a:r>
              <a:rPr lang="en-US" sz="1600" dirty="0" err="1"/>
              <a:t>NotEnoughMoneyException</a:t>
            </a:r>
            <a:r>
              <a:rPr lang="en-US" sz="1600" dirty="0"/>
              <a:t>, </a:t>
            </a:r>
            <a:r>
              <a:rPr lang="en-US" sz="1600" dirty="0" err="1"/>
              <a:t>UnknownAccountException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6192012-51D0-4745-AAE3-1FD00FB37869}"/>
              </a:ext>
            </a:extLst>
          </p:cNvPr>
          <p:cNvSpPr/>
          <p:nvPr/>
        </p:nvSpPr>
        <p:spPr>
          <a:xfrm>
            <a:off x="0" y="3105834"/>
            <a:ext cx="11939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3. </a:t>
            </a:r>
            <a:r>
              <a:rPr lang="ru-RU" sz="1600" dirty="0"/>
              <a:t>Для доступа к файловому хранилищу реализовать интерфейс </a:t>
            </a:r>
            <a:r>
              <a:rPr lang="en-US" sz="1600" dirty="0"/>
              <a:t>Store c </a:t>
            </a:r>
            <a:r>
              <a:rPr lang="ru-RU" sz="1600" dirty="0"/>
              <a:t>помощью символьных потоков ввода/вывода.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47849F9-8A18-6F47-B158-97053BD1D6C0}"/>
              </a:ext>
            </a:extLst>
          </p:cNvPr>
          <p:cNvSpPr/>
          <p:nvPr/>
        </p:nvSpPr>
        <p:spPr>
          <a:xfrm>
            <a:off x="252248" y="3552373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rgbClr val="8C8C8C"/>
                </a:solidFill>
              </a:rPr>
              <a:t>/**</a:t>
            </a:r>
            <a:br>
              <a:rPr lang="en-US" sz="1600" i="1" dirty="0">
                <a:solidFill>
                  <a:srgbClr val="8C8C8C"/>
                </a:solidFill>
              </a:rPr>
            </a:br>
            <a:r>
              <a:rPr lang="en-US" sz="1600" i="1" dirty="0">
                <a:solidFill>
                  <a:srgbClr val="8C8C8C"/>
                </a:solidFill>
              </a:rPr>
              <a:t> * </a:t>
            </a:r>
            <a:br>
              <a:rPr lang="en-US" sz="1600" i="1" dirty="0">
                <a:solidFill>
                  <a:srgbClr val="8C8C8C"/>
                </a:solidFill>
              </a:rPr>
            </a:br>
            <a:r>
              <a:rPr lang="en-US" sz="1600" i="1" dirty="0">
                <a:solidFill>
                  <a:srgbClr val="8C8C8C"/>
                </a:solidFill>
              </a:rPr>
              <a:t> * @param </a:t>
            </a:r>
            <a:r>
              <a:rPr lang="en-US" sz="1600" i="1" dirty="0">
                <a:solidFill>
                  <a:srgbClr val="3D3D3D"/>
                </a:solidFill>
              </a:rPr>
              <a:t>&lt;E&gt; </a:t>
            </a:r>
            <a:r>
              <a:rPr lang="en-US" sz="1600" i="1" dirty="0">
                <a:solidFill>
                  <a:srgbClr val="8C8C8C"/>
                </a:solidFill>
              </a:rPr>
              <a:t>- </a:t>
            </a:r>
            <a:r>
              <a:rPr lang="ru-RU" sz="1600" i="1" dirty="0">
                <a:solidFill>
                  <a:srgbClr val="8C8C8C"/>
                </a:solidFill>
              </a:rPr>
              <a:t>сущность, например, </a:t>
            </a:r>
            <a:r>
              <a:rPr lang="en-US" sz="1600" i="1" dirty="0">
                <a:solidFill>
                  <a:srgbClr val="8C8C8C"/>
                </a:solidFill>
              </a:rPr>
              <a:t>Account</a:t>
            </a:r>
            <a:br>
              <a:rPr lang="en-US" sz="1600" i="1" dirty="0">
                <a:solidFill>
                  <a:srgbClr val="8C8C8C"/>
                </a:solidFill>
              </a:rPr>
            </a:br>
            <a:r>
              <a:rPr lang="en-US" sz="1600" i="1" dirty="0">
                <a:solidFill>
                  <a:srgbClr val="8C8C8C"/>
                </a:solidFill>
              </a:rPr>
              <a:t> */</a:t>
            </a:r>
            <a:br>
              <a:rPr lang="en-US" sz="1600" i="1" dirty="0">
                <a:solidFill>
                  <a:srgbClr val="8C8C8C"/>
                </a:solidFill>
              </a:rPr>
            </a:br>
            <a:r>
              <a:rPr lang="en-US" sz="1600" dirty="0">
                <a:solidFill>
                  <a:srgbClr val="0033B3"/>
                </a:solidFill>
              </a:rPr>
              <a:t>public interface </a:t>
            </a:r>
            <a:r>
              <a:rPr lang="en-US" sz="1600" dirty="0">
                <a:solidFill>
                  <a:srgbClr val="000000"/>
                </a:solidFill>
              </a:rPr>
              <a:t>Store</a:t>
            </a:r>
            <a:r>
              <a:rPr lang="en-US" sz="1600" dirty="0"/>
              <a:t>&lt;</a:t>
            </a:r>
            <a:r>
              <a:rPr lang="en-US" sz="1600" dirty="0">
                <a:solidFill>
                  <a:srgbClr val="007E8A"/>
                </a:solidFill>
              </a:rPr>
              <a:t>E</a:t>
            </a:r>
            <a:r>
              <a:rPr lang="en-US" sz="1600" dirty="0"/>
              <a:t>&gt;{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void </a:t>
            </a:r>
            <a:r>
              <a:rPr lang="en-US" sz="1600" dirty="0">
                <a:solidFill>
                  <a:srgbClr val="00627A"/>
                </a:solidFill>
              </a:rPr>
              <a:t>write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7E8A"/>
                </a:solidFill>
              </a:rPr>
              <a:t>E </a:t>
            </a:r>
            <a:r>
              <a:rPr lang="en-US" sz="1600" dirty="0"/>
              <a:t>item);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0000"/>
                </a:solidFill>
              </a:rPr>
              <a:t>List</a:t>
            </a:r>
            <a:r>
              <a:rPr lang="en-US" sz="1600" dirty="0"/>
              <a:t>&lt;</a:t>
            </a:r>
            <a:r>
              <a:rPr lang="en-US" sz="1600" dirty="0">
                <a:solidFill>
                  <a:srgbClr val="007E8A"/>
                </a:solidFill>
              </a:rPr>
              <a:t>E</a:t>
            </a:r>
            <a:r>
              <a:rPr lang="en-US" sz="1600" dirty="0"/>
              <a:t>&gt; </a:t>
            </a:r>
            <a:r>
              <a:rPr lang="en-US" sz="1600" dirty="0">
                <a:solidFill>
                  <a:srgbClr val="00627A"/>
                </a:solidFill>
              </a:rPr>
              <a:t>read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1797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E75E50-1A1C-3F4E-BD92-2FADE8AE0952}"/>
              </a:ext>
            </a:extLst>
          </p:cNvPr>
          <p:cNvSpPr/>
          <p:nvPr/>
        </p:nvSpPr>
        <p:spPr>
          <a:xfrm>
            <a:off x="-2" y="427043"/>
            <a:ext cx="11846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3. Реализовать пользовательский класс для управления аккаунтами: </a:t>
            </a:r>
          </a:p>
          <a:p>
            <a:r>
              <a:rPr lang="ru-RU" sz="1600" dirty="0"/>
              <a:t> - при вводе в </a:t>
            </a:r>
            <a:r>
              <a:rPr lang="ru-RU" sz="1600" dirty="0" err="1"/>
              <a:t>консоле</a:t>
            </a:r>
            <a:r>
              <a:rPr lang="ru-RU" sz="1600" dirty="0"/>
              <a:t> команды </a:t>
            </a:r>
            <a:r>
              <a:rPr lang="en-US" sz="1600" dirty="0"/>
              <a:t>balance [id] – </a:t>
            </a:r>
            <a:r>
              <a:rPr lang="ru-RU" sz="1600" dirty="0"/>
              <a:t>вывеси информацию о счёте</a:t>
            </a:r>
          </a:p>
          <a:p>
            <a:r>
              <a:rPr lang="ru-RU" sz="1600" dirty="0"/>
              <a:t> - при вводе в </a:t>
            </a:r>
            <a:r>
              <a:rPr lang="ru-RU" sz="1600" dirty="0" err="1"/>
              <a:t>консоле</a:t>
            </a:r>
            <a:r>
              <a:rPr lang="ru-RU" sz="1600" dirty="0"/>
              <a:t> команды </a:t>
            </a:r>
            <a:r>
              <a:rPr lang="en-US" sz="1600" dirty="0"/>
              <a:t>withdraw [id] [amount] – </a:t>
            </a:r>
            <a:r>
              <a:rPr lang="ru-RU" sz="1600" dirty="0"/>
              <a:t>снять указанную сумму</a:t>
            </a:r>
          </a:p>
          <a:p>
            <a:r>
              <a:rPr lang="ru-RU" sz="1600" dirty="0"/>
              <a:t> - при вводе в </a:t>
            </a:r>
            <a:r>
              <a:rPr lang="ru-RU" sz="1600" dirty="0" err="1"/>
              <a:t>консоле</a:t>
            </a:r>
            <a:r>
              <a:rPr lang="ru-RU" sz="1600" dirty="0"/>
              <a:t> команды </a:t>
            </a:r>
            <a:r>
              <a:rPr lang="en-US" sz="1600" dirty="0" err="1"/>
              <a:t>deposite</a:t>
            </a:r>
            <a:r>
              <a:rPr lang="en-US" sz="1600" dirty="0"/>
              <a:t> [id] [amount] – </a:t>
            </a:r>
            <a:r>
              <a:rPr lang="ru-RU" sz="1600" dirty="0"/>
              <a:t>внести на счет указанную сумму</a:t>
            </a:r>
          </a:p>
          <a:p>
            <a:r>
              <a:rPr lang="ru-RU" sz="1600" dirty="0"/>
              <a:t> - при вводе в </a:t>
            </a:r>
            <a:r>
              <a:rPr lang="ru-RU" sz="1600" dirty="0" err="1"/>
              <a:t>консоле</a:t>
            </a:r>
            <a:r>
              <a:rPr lang="ru-RU" sz="1600" dirty="0"/>
              <a:t> команды</a:t>
            </a:r>
            <a:r>
              <a:rPr lang="en-US" sz="1600" dirty="0"/>
              <a:t> transfer [from] [to] [amount] – </a:t>
            </a:r>
            <a:r>
              <a:rPr lang="ru-RU" sz="1600" dirty="0"/>
              <a:t>перевести сумму с одного счета на другой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3EF75C-DDEE-3B48-97C1-373051D1D67A}"/>
              </a:ext>
            </a:extLst>
          </p:cNvPr>
          <p:cNvSpPr/>
          <p:nvPr/>
        </p:nvSpPr>
        <p:spPr>
          <a:xfrm>
            <a:off x="-1" y="1974038"/>
            <a:ext cx="11846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4. Классы для </a:t>
            </a:r>
            <a:r>
              <a:rPr lang="en-US" sz="1600" dirty="0" err="1"/>
              <a:t>AccountService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/>
              <a:t>Store  </a:t>
            </a:r>
            <a:r>
              <a:rPr lang="ru-RU" sz="1600" dirty="0"/>
              <a:t>должны быть </a:t>
            </a:r>
            <a:r>
              <a:rPr lang="ru-RU" sz="1600" dirty="0" err="1"/>
              <a:t>бинами</a:t>
            </a:r>
            <a:r>
              <a:rPr lang="ru-RU" sz="1600" dirty="0"/>
              <a:t>. При поднятие контекста </a:t>
            </a:r>
            <a:r>
              <a:rPr lang="ru-RU" sz="1600" dirty="0" err="1"/>
              <a:t>запонить</a:t>
            </a:r>
            <a:r>
              <a:rPr lang="ru-RU" sz="1600" dirty="0"/>
              <a:t> файловое хранилище 10 записями</a:t>
            </a: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56305A6A-FB18-6042-BCDC-A8BDF72996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35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244416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7564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Внедрение зависимостей через методы получения/установки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A3B357-00A3-BE40-AE58-9C8AF3C12CFA}"/>
              </a:ext>
            </a:extLst>
          </p:cNvPr>
          <p:cNvSpPr/>
          <p:nvPr/>
        </p:nvSpPr>
        <p:spPr>
          <a:xfrm>
            <a:off x="273269" y="448112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</a:rPr>
              <a:t>public class </a:t>
            </a:r>
            <a:r>
              <a:rPr lang="en-US" sz="1600" dirty="0">
                <a:solidFill>
                  <a:srgbClr val="000000"/>
                </a:solidFill>
              </a:rPr>
              <a:t>Animal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private </a:t>
            </a:r>
            <a:r>
              <a:rPr lang="en-US" sz="1600" dirty="0" err="1">
                <a:solidFill>
                  <a:srgbClr val="000000"/>
                </a:solidFill>
              </a:rPr>
              <a:t>ColorType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71094"/>
                </a:solidFill>
              </a:rPr>
              <a:t>type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private int </a:t>
            </a:r>
            <a:r>
              <a:rPr lang="en-US" sz="1600" dirty="0">
                <a:solidFill>
                  <a:srgbClr val="871094"/>
                </a:solidFill>
              </a:rPr>
              <a:t>age</a:t>
            </a:r>
            <a:r>
              <a:rPr lang="en-US" sz="1600" dirty="0"/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public </a:t>
            </a:r>
            <a:r>
              <a:rPr lang="en-US" sz="1600" dirty="0" err="1">
                <a:solidFill>
                  <a:srgbClr val="000000"/>
                </a:solidFill>
              </a:rPr>
              <a:t>ColorType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627A"/>
                </a:solidFill>
              </a:rPr>
              <a:t>getType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33B3"/>
                </a:solidFill>
              </a:rPr>
              <a:t>return </a:t>
            </a:r>
            <a:r>
              <a:rPr lang="en-US" sz="1600" dirty="0">
                <a:solidFill>
                  <a:srgbClr val="871094"/>
                </a:solidFill>
              </a:rPr>
              <a:t>type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public void </a:t>
            </a:r>
            <a:r>
              <a:rPr lang="en-US" sz="1600" dirty="0" err="1">
                <a:solidFill>
                  <a:srgbClr val="00627A"/>
                </a:solidFill>
              </a:rPr>
              <a:t>setType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000000"/>
                </a:solidFill>
              </a:rPr>
              <a:t>ColorType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type)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33B3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871094"/>
                </a:solidFill>
              </a:rPr>
              <a:t>type</a:t>
            </a:r>
            <a:r>
              <a:rPr lang="en-US" sz="1600" dirty="0">
                <a:solidFill>
                  <a:srgbClr val="871094"/>
                </a:solidFill>
              </a:rPr>
              <a:t> </a:t>
            </a:r>
            <a:r>
              <a:rPr lang="en-US" sz="1600" dirty="0"/>
              <a:t>= type;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public int </a:t>
            </a:r>
            <a:r>
              <a:rPr lang="en-US" sz="1600" dirty="0" err="1">
                <a:solidFill>
                  <a:srgbClr val="00627A"/>
                </a:solidFill>
              </a:rPr>
              <a:t>getAge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33B3"/>
                </a:solidFill>
              </a:rPr>
              <a:t>return </a:t>
            </a:r>
            <a:r>
              <a:rPr lang="en-US" sz="1600" dirty="0">
                <a:solidFill>
                  <a:srgbClr val="871094"/>
                </a:solidFill>
              </a:rPr>
              <a:t>age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public void </a:t>
            </a:r>
            <a:r>
              <a:rPr lang="en-US" sz="1600" dirty="0" err="1">
                <a:solidFill>
                  <a:srgbClr val="00627A"/>
                </a:solidFill>
              </a:rPr>
              <a:t>setAge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33B3"/>
                </a:solidFill>
              </a:rPr>
              <a:t>int </a:t>
            </a:r>
            <a:r>
              <a:rPr lang="en-US" sz="1600" dirty="0"/>
              <a:t>age)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33B3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871094"/>
                </a:solidFill>
              </a:rPr>
              <a:t>age</a:t>
            </a:r>
            <a:r>
              <a:rPr lang="en-US" sz="1600" dirty="0">
                <a:solidFill>
                  <a:srgbClr val="871094"/>
                </a:solidFill>
              </a:rPr>
              <a:t> </a:t>
            </a:r>
            <a:r>
              <a:rPr lang="en-US" sz="1600" dirty="0"/>
              <a:t>= age;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9E880D"/>
                </a:solidFill>
              </a:rPr>
              <a:t>@Override</a:t>
            </a:r>
            <a:br>
              <a:rPr lang="en-US" sz="1600" dirty="0">
                <a:solidFill>
                  <a:srgbClr val="9E880D"/>
                </a:solidFill>
              </a:rPr>
            </a:br>
            <a:r>
              <a:rPr lang="en-US" sz="1600" dirty="0">
                <a:solidFill>
                  <a:srgbClr val="9E880D"/>
                </a:solidFill>
              </a:rPr>
              <a:t>    </a:t>
            </a:r>
            <a:r>
              <a:rPr lang="en-US" sz="1600" dirty="0">
                <a:solidFill>
                  <a:srgbClr val="0033B3"/>
                </a:solidFill>
              </a:rPr>
              <a:t>public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 err="1">
                <a:solidFill>
                  <a:srgbClr val="00627A"/>
                </a:solidFill>
              </a:rPr>
              <a:t>toString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33B3"/>
                </a:solidFill>
              </a:rPr>
              <a:t>return </a:t>
            </a:r>
            <a:r>
              <a:rPr lang="en-US" sz="1600" dirty="0">
                <a:solidFill>
                  <a:srgbClr val="067D17"/>
                </a:solidFill>
              </a:rPr>
              <a:t>"Animal{" </a:t>
            </a:r>
            <a:r>
              <a:rPr lang="en-US" sz="1600" dirty="0"/>
              <a:t>+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>
                <a:solidFill>
                  <a:srgbClr val="067D17"/>
                </a:solidFill>
              </a:rPr>
              <a:t>"type="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871094"/>
                </a:solidFill>
              </a:rPr>
              <a:t>type </a:t>
            </a:r>
            <a:r>
              <a:rPr lang="en-US" sz="1600" dirty="0"/>
              <a:t>+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>
                <a:solidFill>
                  <a:srgbClr val="067D17"/>
                </a:solidFill>
              </a:rPr>
              <a:t>", age="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871094"/>
                </a:solidFill>
              </a:rPr>
              <a:t>age </a:t>
            </a:r>
            <a:r>
              <a:rPr lang="en-US" sz="1600" dirty="0"/>
              <a:t>+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>
                <a:solidFill>
                  <a:srgbClr val="067D17"/>
                </a:solidFill>
              </a:rPr>
              <a:t>'}'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2D37121-B8C3-9F45-8C18-77731032440B}"/>
              </a:ext>
            </a:extLst>
          </p:cNvPr>
          <p:cNvSpPr/>
          <p:nvPr/>
        </p:nvSpPr>
        <p:spPr>
          <a:xfrm>
            <a:off x="4790160" y="49207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>
                <a:solidFill>
                  <a:srgbClr val="0033B3"/>
                </a:solidFill>
              </a:rPr>
              <a:t>bean </a:t>
            </a:r>
            <a:r>
              <a:rPr lang="en-US" sz="1400" dirty="0">
                <a:solidFill>
                  <a:srgbClr val="174AD4"/>
                </a:solidFill>
              </a:rPr>
              <a:t>id</a:t>
            </a:r>
            <a:r>
              <a:rPr lang="en-US" sz="1400" dirty="0">
                <a:solidFill>
                  <a:srgbClr val="067D17"/>
                </a:solidFill>
              </a:rPr>
              <a:t>="animal" </a:t>
            </a:r>
            <a:r>
              <a:rPr lang="en-US" sz="1400" dirty="0">
                <a:solidFill>
                  <a:srgbClr val="174AD4"/>
                </a:solidFill>
              </a:rPr>
              <a:t>class</a:t>
            </a:r>
            <a:r>
              <a:rPr lang="en-US" sz="1400" dirty="0">
                <a:solidFill>
                  <a:srgbClr val="067D17"/>
                </a:solidFill>
              </a:rPr>
              <a:t>="</a:t>
            </a:r>
            <a:r>
              <a:rPr lang="en-US" sz="1400" dirty="0" err="1">
                <a:solidFill>
                  <a:srgbClr val="067D17"/>
                </a:solidFill>
              </a:rPr>
              <a:t>app.di.var.Animal</a:t>
            </a:r>
            <a:r>
              <a:rPr lang="en-US" sz="1400" dirty="0">
                <a:solidFill>
                  <a:srgbClr val="067D17"/>
                </a:solidFill>
              </a:rPr>
              <a:t>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dirty="0">
                <a:solidFill>
                  <a:srgbClr val="0033B3"/>
                </a:solidFill>
              </a:rPr>
              <a:t>property </a:t>
            </a:r>
            <a:r>
              <a:rPr lang="en-US" sz="1400" dirty="0">
                <a:solidFill>
                  <a:srgbClr val="174AD4"/>
                </a:solidFill>
              </a:rPr>
              <a:t>name</a:t>
            </a:r>
            <a:r>
              <a:rPr lang="en-US" sz="1400" dirty="0">
                <a:solidFill>
                  <a:srgbClr val="067D17"/>
                </a:solidFill>
              </a:rPr>
              <a:t>="type" </a:t>
            </a:r>
            <a:r>
              <a:rPr lang="en-US" sz="1400" dirty="0">
                <a:solidFill>
                  <a:srgbClr val="174AD4"/>
                </a:solidFill>
              </a:rPr>
              <a:t>value</a:t>
            </a:r>
            <a:r>
              <a:rPr lang="en-US" sz="1400" dirty="0">
                <a:solidFill>
                  <a:srgbClr val="067D17"/>
                </a:solidFill>
              </a:rPr>
              <a:t>="DARK" </a:t>
            </a:r>
            <a:r>
              <a:rPr lang="en-US" sz="1400" dirty="0"/>
              <a:t>/&gt;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dirty="0">
                <a:solidFill>
                  <a:srgbClr val="0033B3"/>
                </a:solidFill>
              </a:rPr>
              <a:t>property </a:t>
            </a:r>
            <a:r>
              <a:rPr lang="en-US" sz="1400" dirty="0">
                <a:solidFill>
                  <a:srgbClr val="174AD4"/>
                </a:solidFill>
              </a:rPr>
              <a:t>name</a:t>
            </a:r>
            <a:r>
              <a:rPr lang="en-US" sz="1400" dirty="0">
                <a:solidFill>
                  <a:srgbClr val="067D17"/>
                </a:solidFill>
              </a:rPr>
              <a:t>="age" </a:t>
            </a:r>
            <a:r>
              <a:rPr lang="en-US" sz="1400" dirty="0">
                <a:solidFill>
                  <a:srgbClr val="174AD4"/>
                </a:solidFill>
              </a:rPr>
              <a:t>value</a:t>
            </a:r>
            <a:r>
              <a:rPr lang="en-US" sz="1400" dirty="0">
                <a:solidFill>
                  <a:srgbClr val="067D17"/>
                </a:solidFill>
              </a:rPr>
              <a:t>="10"</a:t>
            </a:r>
            <a:r>
              <a:rPr lang="en-US" sz="1400" dirty="0"/>
              <a:t>/&gt;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dirty="0">
                <a:solidFill>
                  <a:srgbClr val="0033B3"/>
                </a:solidFill>
              </a:rPr>
              <a:t>bean</a:t>
            </a:r>
            <a:r>
              <a:rPr lang="en-US" sz="1400" dirty="0"/>
              <a:t>&gt;</a:t>
            </a:r>
            <a:endParaRPr lang="ru-RU" sz="1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7D5B25-8631-B040-9EFF-6D934A3377D5}"/>
              </a:ext>
            </a:extLst>
          </p:cNvPr>
          <p:cNvSpPr/>
          <p:nvPr/>
        </p:nvSpPr>
        <p:spPr>
          <a:xfrm>
            <a:off x="4753375" y="1581155"/>
            <a:ext cx="69341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</a:rPr>
              <a:t>public static void </a:t>
            </a:r>
            <a:r>
              <a:rPr lang="en-US" sz="1600" dirty="0">
                <a:solidFill>
                  <a:srgbClr val="00627A"/>
                </a:solidFill>
              </a:rPr>
              <a:t>main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String</a:t>
            </a:r>
            <a:r>
              <a:rPr lang="en-US" sz="1600" dirty="0"/>
              <a:t>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000000"/>
                </a:solidFill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</a:rPr>
              <a:t> context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0033B3"/>
                </a:solidFill>
              </a:rPr>
              <a:t>new </a:t>
            </a:r>
            <a:r>
              <a:rPr lang="en-US" sz="1600" dirty="0" err="1"/>
              <a:t>ClassPathXmlApplicationContext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 err="1">
                <a:solidFill>
                  <a:srgbClr val="067D17"/>
                </a:solidFill>
              </a:rPr>
              <a:t>context.xml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0000"/>
                </a:solidFill>
              </a:rPr>
              <a:t>Animal animal </a:t>
            </a:r>
            <a:r>
              <a:rPr lang="en-US" sz="1600" dirty="0"/>
              <a:t>= </a:t>
            </a:r>
            <a:r>
              <a:rPr lang="en-US" sz="1600" dirty="0" err="1">
                <a:solidFill>
                  <a:srgbClr val="000000"/>
                </a:solidFill>
              </a:rPr>
              <a:t>context</a:t>
            </a:r>
            <a:r>
              <a:rPr lang="en-US" sz="1600" dirty="0" err="1"/>
              <a:t>.getBean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000000"/>
                </a:solidFill>
              </a:rPr>
              <a:t>Animal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0033B3"/>
                </a:solidFill>
              </a:rPr>
              <a:t>class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000000"/>
                </a:solidFill>
              </a:rPr>
              <a:t>System</a:t>
            </a:r>
            <a:r>
              <a:rPr lang="en-US" sz="1600" dirty="0" err="1"/>
              <a:t>.</a:t>
            </a:r>
            <a:r>
              <a:rPr lang="en-US" sz="1600" i="1" dirty="0" err="1">
                <a:solidFill>
                  <a:srgbClr val="871094"/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animal</a:t>
            </a:r>
            <a:r>
              <a:rPr lang="en-US" sz="1600" dirty="0"/>
              <a:t>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678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Ссылки на другие </a:t>
            </a:r>
            <a:r>
              <a:rPr lang="ru-RU" sz="2200" b="1" dirty="0" err="1">
                <a:latin typeface="+mj-lt"/>
              </a:rPr>
              <a:t>бины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94EBFC-104A-314C-B584-883109558C8F}"/>
              </a:ext>
            </a:extLst>
          </p:cNvPr>
          <p:cNvSpPr/>
          <p:nvPr/>
        </p:nvSpPr>
        <p:spPr>
          <a:xfrm>
            <a:off x="220179" y="49207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</a:rPr>
              <a:t>public class </a:t>
            </a:r>
            <a:r>
              <a:rPr lang="en-US" sz="1600" dirty="0">
                <a:solidFill>
                  <a:srgbClr val="000000"/>
                </a:solidFill>
              </a:rPr>
              <a:t>Car </a:t>
            </a:r>
            <a:r>
              <a:rPr lang="en-US" sz="1600" dirty="0"/>
              <a:t>{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private </a:t>
            </a:r>
            <a:r>
              <a:rPr lang="en-US" sz="1600" dirty="0">
                <a:solidFill>
                  <a:srgbClr val="000000"/>
                </a:solidFill>
              </a:rPr>
              <a:t>Engine </a:t>
            </a:r>
            <a:r>
              <a:rPr lang="en-US" sz="1600" dirty="0">
                <a:solidFill>
                  <a:srgbClr val="871094"/>
                </a:solidFill>
              </a:rPr>
              <a:t>engine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private </a:t>
            </a:r>
            <a:r>
              <a:rPr lang="en-US" sz="1600" dirty="0" err="1">
                <a:solidFill>
                  <a:srgbClr val="000000"/>
                </a:solidFill>
              </a:rPr>
              <a:t>ColorType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71094"/>
                </a:solidFill>
              </a:rPr>
              <a:t>color</a:t>
            </a:r>
            <a:r>
              <a:rPr lang="en-US" sz="1600" dirty="0"/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public </a:t>
            </a:r>
            <a:r>
              <a:rPr lang="en-US" sz="1600" dirty="0">
                <a:solidFill>
                  <a:srgbClr val="00627A"/>
                </a:solidFill>
              </a:rPr>
              <a:t>Car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Engine </a:t>
            </a:r>
            <a:r>
              <a:rPr lang="en-US" sz="1600" dirty="0"/>
              <a:t>engine)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33B3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871094"/>
                </a:solidFill>
              </a:rPr>
              <a:t>engine</a:t>
            </a:r>
            <a:r>
              <a:rPr lang="en-US" sz="1600" dirty="0">
                <a:solidFill>
                  <a:srgbClr val="871094"/>
                </a:solidFill>
              </a:rPr>
              <a:t> </a:t>
            </a:r>
            <a:r>
              <a:rPr lang="en-US" sz="1600" dirty="0"/>
              <a:t>= engine;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public </a:t>
            </a:r>
            <a:r>
              <a:rPr lang="en-US" sz="1600" dirty="0">
                <a:solidFill>
                  <a:srgbClr val="000000"/>
                </a:solidFill>
              </a:rPr>
              <a:t>Engine </a:t>
            </a:r>
            <a:r>
              <a:rPr lang="en-US" sz="1600" dirty="0" err="1">
                <a:solidFill>
                  <a:srgbClr val="00627A"/>
                </a:solidFill>
              </a:rPr>
              <a:t>getEngine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33B3"/>
                </a:solidFill>
              </a:rPr>
              <a:t>return </a:t>
            </a:r>
            <a:r>
              <a:rPr lang="en-US" sz="1600" dirty="0">
                <a:solidFill>
                  <a:srgbClr val="871094"/>
                </a:solidFill>
              </a:rPr>
              <a:t>engine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public </a:t>
            </a:r>
            <a:r>
              <a:rPr lang="en-US" sz="1600" dirty="0" err="1">
                <a:solidFill>
                  <a:srgbClr val="000000"/>
                </a:solidFill>
              </a:rPr>
              <a:t>ColorType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627A"/>
                </a:solidFill>
              </a:rPr>
              <a:t>getColor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33B3"/>
                </a:solidFill>
              </a:rPr>
              <a:t>return </a:t>
            </a:r>
            <a:r>
              <a:rPr lang="en-US" sz="1600" dirty="0">
                <a:solidFill>
                  <a:srgbClr val="871094"/>
                </a:solidFill>
              </a:rPr>
              <a:t>color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public void </a:t>
            </a:r>
            <a:r>
              <a:rPr lang="en-US" sz="1600" dirty="0" err="1">
                <a:solidFill>
                  <a:srgbClr val="00627A"/>
                </a:solidFill>
              </a:rPr>
              <a:t>setColor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000000"/>
                </a:solidFill>
              </a:rPr>
              <a:t>ColorType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color)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33B3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871094"/>
                </a:solidFill>
              </a:rPr>
              <a:t>color</a:t>
            </a:r>
            <a:r>
              <a:rPr lang="en-US" sz="1600" dirty="0">
                <a:solidFill>
                  <a:srgbClr val="871094"/>
                </a:solidFill>
              </a:rPr>
              <a:t> </a:t>
            </a:r>
            <a:r>
              <a:rPr lang="en-US" sz="1600" dirty="0"/>
              <a:t>= color;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9E880D"/>
                </a:solidFill>
              </a:rPr>
              <a:t>@Override</a:t>
            </a:r>
            <a:br>
              <a:rPr lang="en-US" sz="1600" dirty="0">
                <a:solidFill>
                  <a:srgbClr val="9E880D"/>
                </a:solidFill>
              </a:rPr>
            </a:br>
            <a:r>
              <a:rPr lang="en-US" sz="1600" dirty="0">
                <a:solidFill>
                  <a:srgbClr val="9E880D"/>
                </a:solidFill>
              </a:rPr>
              <a:t>    </a:t>
            </a:r>
            <a:r>
              <a:rPr lang="en-US" sz="1600" dirty="0">
                <a:solidFill>
                  <a:srgbClr val="0033B3"/>
                </a:solidFill>
              </a:rPr>
              <a:t>public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 err="1">
                <a:solidFill>
                  <a:srgbClr val="00627A"/>
                </a:solidFill>
              </a:rPr>
              <a:t>toString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33B3"/>
                </a:solidFill>
              </a:rPr>
              <a:t>return </a:t>
            </a:r>
            <a:r>
              <a:rPr lang="en-US" sz="1600" dirty="0">
                <a:solidFill>
                  <a:srgbClr val="067D17"/>
                </a:solidFill>
              </a:rPr>
              <a:t>"Car{" </a:t>
            </a:r>
            <a:r>
              <a:rPr lang="en-US" sz="1600" dirty="0"/>
              <a:t>+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>
                <a:solidFill>
                  <a:srgbClr val="067D17"/>
                </a:solidFill>
              </a:rPr>
              <a:t>"engine="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871094"/>
                </a:solidFill>
              </a:rPr>
              <a:t>engine </a:t>
            </a:r>
            <a:r>
              <a:rPr lang="en-US" sz="1600" dirty="0"/>
              <a:t>+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>
                <a:solidFill>
                  <a:srgbClr val="067D17"/>
                </a:solidFill>
              </a:rPr>
              <a:t>", color="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871094"/>
                </a:solidFill>
              </a:rPr>
              <a:t>color </a:t>
            </a:r>
            <a:r>
              <a:rPr lang="en-US" sz="1600" dirty="0"/>
              <a:t>+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>
                <a:solidFill>
                  <a:srgbClr val="067D17"/>
                </a:solidFill>
              </a:rPr>
              <a:t>'}'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B650A1-9210-DC43-9E46-CD1F37C8A97E}"/>
              </a:ext>
            </a:extLst>
          </p:cNvPr>
          <p:cNvSpPr/>
          <p:nvPr/>
        </p:nvSpPr>
        <p:spPr>
          <a:xfrm>
            <a:off x="4025462" y="49207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</a:rPr>
              <a:t>public </a:t>
            </a:r>
            <a:r>
              <a:rPr lang="en-US" sz="1600" dirty="0" err="1">
                <a:solidFill>
                  <a:srgbClr val="0033B3"/>
                </a:solidFill>
              </a:rPr>
              <a:t>enum</a:t>
            </a:r>
            <a:r>
              <a:rPr lang="en-US" sz="1600" dirty="0">
                <a:solidFill>
                  <a:srgbClr val="0033B3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ColorType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i="1" dirty="0">
                <a:solidFill>
                  <a:srgbClr val="871094"/>
                </a:solidFill>
              </a:rPr>
              <a:t>BLUE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871094"/>
                </a:solidFill>
              </a:rPr>
              <a:t>WHITE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871094"/>
                </a:solidFill>
              </a:rPr>
              <a:t>BLACK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871094"/>
                </a:solidFill>
              </a:rPr>
              <a:t>SILVER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871094"/>
                </a:solidFill>
              </a:rPr>
              <a:t>RED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5982C6-ED88-6B43-89CE-4A48719E1F66}"/>
              </a:ext>
            </a:extLst>
          </p:cNvPr>
          <p:cNvSpPr/>
          <p:nvPr/>
        </p:nvSpPr>
        <p:spPr>
          <a:xfrm>
            <a:off x="4025462" y="1438246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</a:rPr>
              <a:t>public class </a:t>
            </a:r>
            <a:r>
              <a:rPr lang="en-US" sz="1600" dirty="0">
                <a:solidFill>
                  <a:srgbClr val="000000"/>
                </a:solidFill>
              </a:rPr>
              <a:t>Engine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private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>
                <a:solidFill>
                  <a:srgbClr val="871094"/>
                </a:solidFill>
              </a:rPr>
              <a:t>model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private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>
                <a:solidFill>
                  <a:srgbClr val="871094"/>
                </a:solidFill>
              </a:rPr>
              <a:t>volume</a:t>
            </a:r>
            <a:r>
              <a:rPr lang="en-US" sz="1600" dirty="0"/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</a:rPr>
              <a:t>public </a:t>
            </a:r>
            <a:r>
              <a:rPr lang="en-US" sz="1600" dirty="0">
                <a:solidFill>
                  <a:srgbClr val="00627A"/>
                </a:solidFill>
              </a:rPr>
              <a:t>Engine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/>
              <a:t>model,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/>
              <a:t>volume)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33B3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871094"/>
                </a:solidFill>
              </a:rPr>
              <a:t>model</a:t>
            </a:r>
            <a:r>
              <a:rPr lang="en-US" sz="1600" dirty="0">
                <a:solidFill>
                  <a:srgbClr val="871094"/>
                </a:solidFill>
              </a:rPr>
              <a:t> </a:t>
            </a:r>
            <a:r>
              <a:rPr lang="en-US" sz="1600" dirty="0"/>
              <a:t>= model;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>
                <a:solidFill>
                  <a:srgbClr val="0033B3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871094"/>
                </a:solidFill>
              </a:rPr>
              <a:t>volume</a:t>
            </a:r>
            <a:r>
              <a:rPr lang="en-US" sz="1600" dirty="0">
                <a:solidFill>
                  <a:srgbClr val="871094"/>
                </a:solidFill>
              </a:rPr>
              <a:t> </a:t>
            </a:r>
            <a:r>
              <a:rPr lang="en-US" sz="1600" dirty="0"/>
              <a:t>= volume;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9E880D"/>
                </a:solidFill>
              </a:rPr>
              <a:t>@Override</a:t>
            </a:r>
            <a:br>
              <a:rPr lang="en-US" sz="1600" dirty="0">
                <a:solidFill>
                  <a:srgbClr val="9E880D"/>
                </a:solidFill>
              </a:rPr>
            </a:br>
            <a:r>
              <a:rPr lang="en-US" sz="1600" dirty="0">
                <a:solidFill>
                  <a:srgbClr val="9E880D"/>
                </a:solidFill>
              </a:rPr>
              <a:t>    </a:t>
            </a:r>
            <a:r>
              <a:rPr lang="en-US" sz="1600" dirty="0">
                <a:solidFill>
                  <a:srgbClr val="0033B3"/>
                </a:solidFill>
              </a:rPr>
              <a:t>public </a:t>
            </a:r>
            <a:r>
              <a:rPr lang="en-US" sz="1600" dirty="0">
                <a:solidFill>
                  <a:srgbClr val="000000"/>
                </a:solidFill>
              </a:rPr>
              <a:t>String </a:t>
            </a:r>
            <a:r>
              <a:rPr lang="en-US" sz="1600" dirty="0" err="1">
                <a:solidFill>
                  <a:srgbClr val="00627A"/>
                </a:solidFill>
              </a:rPr>
              <a:t>toString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33B3"/>
                </a:solidFill>
              </a:rPr>
              <a:t>return </a:t>
            </a:r>
            <a:r>
              <a:rPr lang="en-US" sz="1600" dirty="0">
                <a:solidFill>
                  <a:srgbClr val="067D17"/>
                </a:solidFill>
              </a:rPr>
              <a:t>"Engine{" </a:t>
            </a:r>
            <a:r>
              <a:rPr lang="en-US" sz="1600" dirty="0"/>
              <a:t>+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>
                <a:solidFill>
                  <a:srgbClr val="067D17"/>
                </a:solidFill>
              </a:rPr>
              <a:t>"model='"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871094"/>
                </a:solidFill>
              </a:rPr>
              <a:t>model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067D17"/>
                </a:solidFill>
              </a:rPr>
              <a:t>'</a:t>
            </a:r>
            <a:r>
              <a:rPr lang="en-US" sz="1600" dirty="0">
                <a:solidFill>
                  <a:srgbClr val="0037A6"/>
                </a:solidFill>
              </a:rPr>
              <a:t>\'</a:t>
            </a:r>
            <a:r>
              <a:rPr lang="en-US" sz="1600" dirty="0">
                <a:solidFill>
                  <a:srgbClr val="067D17"/>
                </a:solidFill>
              </a:rPr>
              <a:t>' </a:t>
            </a:r>
            <a:r>
              <a:rPr lang="en-US" sz="1600" dirty="0"/>
              <a:t>+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>
                <a:solidFill>
                  <a:srgbClr val="067D17"/>
                </a:solidFill>
              </a:rPr>
              <a:t>", volume='"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871094"/>
                </a:solidFill>
              </a:rPr>
              <a:t>volume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067D17"/>
                </a:solidFill>
              </a:rPr>
              <a:t>'</a:t>
            </a:r>
            <a:r>
              <a:rPr lang="en-US" sz="1600" dirty="0">
                <a:solidFill>
                  <a:srgbClr val="0037A6"/>
                </a:solidFill>
              </a:rPr>
              <a:t>\'</a:t>
            </a:r>
            <a:r>
              <a:rPr lang="en-US" sz="1600" dirty="0">
                <a:solidFill>
                  <a:srgbClr val="067D17"/>
                </a:solidFill>
              </a:rPr>
              <a:t>' </a:t>
            </a:r>
            <a:r>
              <a:rPr lang="en-US" sz="1600" dirty="0"/>
              <a:t>+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>
                <a:solidFill>
                  <a:srgbClr val="067D17"/>
                </a:solidFill>
              </a:rPr>
              <a:t>'}'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89970F8-8A3F-AD47-BE53-6BAA398CD5E0}"/>
              </a:ext>
            </a:extLst>
          </p:cNvPr>
          <p:cNvSpPr/>
          <p:nvPr/>
        </p:nvSpPr>
        <p:spPr>
          <a:xfrm>
            <a:off x="7525407" y="3616002"/>
            <a:ext cx="67896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>
                <a:solidFill>
                  <a:srgbClr val="0033B3"/>
                </a:solidFill>
              </a:rPr>
              <a:t>bean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="engine" </a:t>
            </a:r>
            <a:r>
              <a:rPr lang="en-US" sz="1600" dirty="0">
                <a:solidFill>
                  <a:srgbClr val="174AD4"/>
                </a:solidFill>
              </a:rPr>
              <a:t>class</a:t>
            </a:r>
            <a:r>
              <a:rPr lang="en-US" sz="1600" dirty="0">
                <a:solidFill>
                  <a:srgbClr val="067D17"/>
                </a:solidFill>
              </a:rPr>
              <a:t>="</a:t>
            </a:r>
            <a:r>
              <a:rPr lang="en-US" sz="1600" dirty="0" err="1">
                <a:solidFill>
                  <a:srgbClr val="067D17"/>
                </a:solidFill>
              </a:rPr>
              <a:t>app.di.ref.Engine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>
                <a:solidFill>
                  <a:srgbClr val="0033B3"/>
                </a:solidFill>
              </a:rPr>
              <a:t>constructor-</a:t>
            </a:r>
            <a:r>
              <a:rPr lang="en-US" sz="1600" dirty="0" err="1">
                <a:solidFill>
                  <a:srgbClr val="0033B3"/>
                </a:solidFill>
              </a:rPr>
              <a:t>arg</a:t>
            </a:r>
            <a:r>
              <a:rPr lang="en-US" sz="1600" dirty="0">
                <a:solidFill>
                  <a:srgbClr val="0033B3"/>
                </a:solidFill>
              </a:rPr>
              <a:t>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="model" </a:t>
            </a:r>
            <a:r>
              <a:rPr lang="en-US" sz="1600" dirty="0">
                <a:solidFill>
                  <a:srgbClr val="174AD4"/>
                </a:solidFill>
              </a:rPr>
              <a:t>value</a:t>
            </a:r>
            <a:r>
              <a:rPr lang="en-US" sz="1600" dirty="0">
                <a:solidFill>
                  <a:srgbClr val="067D17"/>
                </a:solidFill>
              </a:rPr>
              <a:t>="v8"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>
                <a:solidFill>
                  <a:srgbClr val="0033B3"/>
                </a:solidFill>
              </a:rPr>
              <a:t>constructor-</a:t>
            </a:r>
            <a:r>
              <a:rPr lang="en-US" sz="1600" dirty="0" err="1">
                <a:solidFill>
                  <a:srgbClr val="0033B3"/>
                </a:solidFill>
              </a:rPr>
              <a:t>arg</a:t>
            </a:r>
            <a:r>
              <a:rPr lang="en-US" sz="1600" dirty="0">
                <a:solidFill>
                  <a:srgbClr val="0033B3"/>
                </a:solidFill>
              </a:rPr>
              <a:t>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="volume" </a:t>
            </a:r>
            <a:r>
              <a:rPr lang="en-US" sz="1600" dirty="0">
                <a:solidFill>
                  <a:srgbClr val="174AD4"/>
                </a:solidFill>
              </a:rPr>
              <a:t>value</a:t>
            </a:r>
            <a:r>
              <a:rPr lang="en-US" sz="1600" dirty="0">
                <a:solidFill>
                  <a:srgbClr val="067D17"/>
                </a:solidFill>
              </a:rPr>
              <a:t>="2"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>
                <a:solidFill>
                  <a:srgbClr val="0033B3"/>
                </a:solidFill>
              </a:rPr>
              <a:t>bean</a:t>
            </a:r>
            <a:r>
              <a:rPr lang="en-US" sz="1600" dirty="0"/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>
                <a:solidFill>
                  <a:srgbClr val="0033B3"/>
                </a:solidFill>
              </a:rPr>
              <a:t>bean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="car" </a:t>
            </a:r>
            <a:r>
              <a:rPr lang="en-US" sz="1600" dirty="0">
                <a:solidFill>
                  <a:srgbClr val="174AD4"/>
                </a:solidFill>
              </a:rPr>
              <a:t>class</a:t>
            </a:r>
            <a:r>
              <a:rPr lang="en-US" sz="1600" dirty="0">
                <a:solidFill>
                  <a:srgbClr val="067D17"/>
                </a:solidFill>
              </a:rPr>
              <a:t>="</a:t>
            </a:r>
            <a:r>
              <a:rPr lang="en-US" sz="1600" dirty="0" err="1">
                <a:solidFill>
                  <a:srgbClr val="067D17"/>
                </a:solidFill>
              </a:rPr>
              <a:t>app.di.ref.Car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>
                <a:solidFill>
                  <a:srgbClr val="0033B3"/>
                </a:solidFill>
              </a:rPr>
              <a:t>constructor-</a:t>
            </a:r>
            <a:r>
              <a:rPr lang="en-US" sz="1600" dirty="0" err="1">
                <a:solidFill>
                  <a:srgbClr val="0033B3"/>
                </a:solidFill>
              </a:rPr>
              <a:t>arg</a:t>
            </a:r>
            <a:r>
              <a:rPr lang="en-US" sz="1600" dirty="0">
                <a:solidFill>
                  <a:srgbClr val="0033B3"/>
                </a:solidFill>
              </a:rPr>
              <a:t>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="engine" </a:t>
            </a:r>
            <a:r>
              <a:rPr lang="en-US" sz="1600" dirty="0">
                <a:solidFill>
                  <a:srgbClr val="174AD4"/>
                </a:solidFill>
              </a:rPr>
              <a:t>ref</a:t>
            </a:r>
            <a:r>
              <a:rPr lang="en-US" sz="1600" dirty="0">
                <a:solidFill>
                  <a:srgbClr val="067D17"/>
                </a:solidFill>
              </a:rPr>
              <a:t>="engine"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>
                <a:solidFill>
                  <a:srgbClr val="0033B3"/>
                </a:solidFill>
              </a:rPr>
              <a:t>property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="color" </a:t>
            </a:r>
            <a:r>
              <a:rPr lang="en-US" sz="1600" dirty="0">
                <a:solidFill>
                  <a:srgbClr val="174AD4"/>
                </a:solidFill>
              </a:rPr>
              <a:t>value</a:t>
            </a:r>
            <a:r>
              <a:rPr lang="en-US" sz="1600" dirty="0">
                <a:solidFill>
                  <a:srgbClr val="067D17"/>
                </a:solidFill>
              </a:rPr>
              <a:t>="RED"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&lt;/</a:t>
            </a:r>
            <a:r>
              <a:rPr lang="en-US" sz="1600" dirty="0">
                <a:solidFill>
                  <a:srgbClr val="0033B3"/>
                </a:solidFill>
              </a:rPr>
              <a:t>bean</a:t>
            </a:r>
            <a:r>
              <a:rPr lang="en-US" sz="1600" dirty="0"/>
              <a:t>&gt;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4556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6715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Разрешение конфликтов при внедрении зависимостей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A1F2B4A-2D87-5F4B-AA80-3C6B6FED8E4B}"/>
              </a:ext>
            </a:extLst>
          </p:cNvPr>
          <p:cNvSpPr/>
          <p:nvPr/>
        </p:nvSpPr>
        <p:spPr>
          <a:xfrm>
            <a:off x="273270" y="840827"/>
            <a:ext cx="1776248" cy="1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Bean1</a:t>
            </a:r>
            <a:endParaRPr lang="ru-RU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E3C36C4-7E25-3C41-AB68-FD5046E1FCE9}"/>
              </a:ext>
            </a:extLst>
          </p:cNvPr>
          <p:cNvSpPr/>
          <p:nvPr/>
        </p:nvSpPr>
        <p:spPr>
          <a:xfrm>
            <a:off x="1030014" y="1587062"/>
            <a:ext cx="914400" cy="830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Bean2</a:t>
            </a:r>
            <a:endParaRPr lang="ru-RU" dirty="0"/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0ED896CD-3FFE-BB4F-8829-339337693217}"/>
              </a:ext>
            </a:extLst>
          </p:cNvPr>
          <p:cNvSpPr/>
          <p:nvPr/>
        </p:nvSpPr>
        <p:spPr>
          <a:xfrm>
            <a:off x="3337035" y="840827"/>
            <a:ext cx="1776248" cy="1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Bean2</a:t>
            </a:r>
            <a:endParaRPr lang="ru-RU" dirty="0"/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38240080-D6E0-2140-8679-8995246C3530}"/>
              </a:ext>
            </a:extLst>
          </p:cNvPr>
          <p:cNvSpPr/>
          <p:nvPr/>
        </p:nvSpPr>
        <p:spPr>
          <a:xfrm>
            <a:off x="4093779" y="1587062"/>
            <a:ext cx="914400" cy="830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Bean1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E1B3D-5951-B247-A909-EDE1952B3F08}"/>
              </a:ext>
            </a:extLst>
          </p:cNvPr>
          <p:cNvSpPr txBox="1"/>
          <p:nvPr/>
        </p:nvSpPr>
        <p:spPr>
          <a:xfrm>
            <a:off x="6358760" y="1061545"/>
            <a:ext cx="5244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 </a:t>
            </a:r>
            <a:r>
              <a:rPr lang="ru-RU" dirty="0"/>
              <a:t>Сначала создаётся объект(внедрение через конструктор или фабричный метод)</a:t>
            </a:r>
          </a:p>
          <a:p>
            <a:pPr marL="342900" indent="-342900">
              <a:buAutoNum type="arabicPeriod"/>
            </a:pPr>
            <a:r>
              <a:rPr lang="ru-RU" dirty="0"/>
              <a:t>Потом выполняется внедрение через методы получения и установки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659B0-94EF-EF47-BC34-6A8E4FA64D8E}"/>
              </a:ext>
            </a:extLst>
          </p:cNvPr>
          <p:cNvSpPr txBox="1"/>
          <p:nvPr/>
        </p:nvSpPr>
        <p:spPr>
          <a:xfrm>
            <a:off x="415159" y="2731615"/>
            <a:ext cx="645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Внедрение через конструктор</a:t>
            </a:r>
            <a:r>
              <a:rPr lang="en-US" dirty="0"/>
              <a:t>: </a:t>
            </a:r>
            <a:r>
              <a:rPr lang="en-US" dirty="0" err="1"/>
              <a:t>BeanCurrentlyInCreationException</a:t>
            </a:r>
            <a:r>
              <a:rPr lang="ru-RU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A01FB-6BBB-3E48-BC26-103126854D25}"/>
              </a:ext>
            </a:extLst>
          </p:cNvPr>
          <p:cNvSpPr txBox="1"/>
          <p:nvPr/>
        </p:nvSpPr>
        <p:spPr>
          <a:xfrm>
            <a:off x="415159" y="3429000"/>
            <a:ext cx="645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Решение</a:t>
            </a:r>
            <a:r>
              <a:rPr lang="ru-RU" dirty="0"/>
              <a:t>: Внедрить оба </a:t>
            </a:r>
            <a:r>
              <a:rPr lang="ru-RU" dirty="0" err="1"/>
              <a:t>бина</a:t>
            </a:r>
            <a:r>
              <a:rPr lang="ru-RU" dirty="0"/>
              <a:t> через методы установки</a:t>
            </a:r>
          </a:p>
        </p:txBody>
      </p:sp>
    </p:spTree>
    <p:extLst>
      <p:ext uri="{BB962C8B-B14F-4D97-AF65-F5344CB8AC3E}">
        <p14:creationId xmlns:p14="http://schemas.microsoft.com/office/powerpoint/2010/main" val="12902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2265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Вложенные </a:t>
            </a:r>
            <a:r>
              <a:rPr lang="ru-RU" sz="2200" b="1" dirty="0" err="1">
                <a:latin typeface="+mj-lt"/>
              </a:rPr>
              <a:t>бины</a:t>
            </a:r>
            <a:endParaRPr lang="ru-RU" sz="2200" b="1" dirty="0">
              <a:latin typeface="+mj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63AC4EF-DBF3-A54D-96A0-C4208F5E864D}"/>
              </a:ext>
            </a:extLst>
          </p:cNvPr>
          <p:cNvSpPr/>
          <p:nvPr/>
        </p:nvSpPr>
        <p:spPr>
          <a:xfrm>
            <a:off x="152399" y="61793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</a:rPr>
              <a:t>public static void </a:t>
            </a:r>
            <a:r>
              <a:rPr lang="en-US" sz="1600" dirty="0">
                <a:solidFill>
                  <a:srgbClr val="00627A"/>
                </a:solidFill>
              </a:rPr>
              <a:t>main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String</a:t>
            </a:r>
            <a:r>
              <a:rPr lang="en-US" sz="1600" dirty="0"/>
              <a:t>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000000"/>
                </a:solidFill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</a:rPr>
              <a:t> context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0033B3"/>
                </a:solidFill>
              </a:rPr>
              <a:t>new </a:t>
            </a:r>
            <a:r>
              <a:rPr lang="en-US" sz="1600" dirty="0" err="1"/>
              <a:t>ClassPathXmlApplicationContext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 err="1">
                <a:solidFill>
                  <a:srgbClr val="067D17"/>
                </a:solidFill>
              </a:rPr>
              <a:t>innerContext.xml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0000"/>
                </a:solidFill>
              </a:rPr>
              <a:t>Car car </a:t>
            </a:r>
            <a:r>
              <a:rPr lang="en-US" sz="1600" dirty="0"/>
              <a:t>= </a:t>
            </a:r>
            <a:r>
              <a:rPr lang="en-US" sz="1600" dirty="0" err="1">
                <a:solidFill>
                  <a:srgbClr val="000000"/>
                </a:solidFill>
              </a:rPr>
              <a:t>context</a:t>
            </a:r>
            <a:r>
              <a:rPr lang="en-US" sz="1600" dirty="0" err="1"/>
              <a:t>.getBean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000000"/>
                </a:solidFill>
              </a:rPr>
              <a:t>Car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0033B3"/>
                </a:solidFill>
              </a:rPr>
              <a:t>class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000000"/>
                </a:solidFill>
              </a:rPr>
              <a:t>System</a:t>
            </a:r>
            <a:r>
              <a:rPr lang="en-US" sz="1600" dirty="0" err="1"/>
              <a:t>.</a:t>
            </a:r>
            <a:r>
              <a:rPr lang="en-US" sz="1600" i="1" dirty="0" err="1">
                <a:solidFill>
                  <a:srgbClr val="871094"/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car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04B3059-9896-9E48-A9FD-9D793CDF8B81}"/>
              </a:ext>
            </a:extLst>
          </p:cNvPr>
          <p:cNvSpPr/>
          <p:nvPr/>
        </p:nvSpPr>
        <p:spPr>
          <a:xfrm>
            <a:off x="152399" y="251657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>
                <a:solidFill>
                  <a:srgbClr val="0033B3"/>
                </a:solidFill>
              </a:rPr>
              <a:t>bean </a:t>
            </a:r>
            <a:r>
              <a:rPr lang="en-US" sz="1600" dirty="0">
                <a:solidFill>
                  <a:srgbClr val="174AD4"/>
                </a:solidFill>
              </a:rPr>
              <a:t>id</a:t>
            </a:r>
            <a:r>
              <a:rPr lang="en-US" sz="1600" dirty="0">
                <a:solidFill>
                  <a:srgbClr val="067D17"/>
                </a:solidFill>
              </a:rPr>
              <a:t>="car" </a:t>
            </a:r>
            <a:r>
              <a:rPr lang="en-US" sz="1600" dirty="0">
                <a:solidFill>
                  <a:srgbClr val="174AD4"/>
                </a:solidFill>
              </a:rPr>
              <a:t>class</a:t>
            </a:r>
            <a:r>
              <a:rPr lang="en-US" sz="1600" dirty="0">
                <a:solidFill>
                  <a:srgbClr val="067D17"/>
                </a:solidFill>
              </a:rPr>
              <a:t>="</a:t>
            </a:r>
            <a:r>
              <a:rPr lang="en-US" sz="1600" dirty="0" err="1">
                <a:solidFill>
                  <a:srgbClr val="067D17"/>
                </a:solidFill>
              </a:rPr>
              <a:t>app.inner.Car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>
                <a:solidFill>
                  <a:srgbClr val="0033B3"/>
                </a:solidFill>
              </a:rPr>
              <a:t>property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="engine"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>
                <a:solidFill>
                  <a:srgbClr val="0033B3"/>
                </a:solidFill>
              </a:rPr>
              <a:t>bean </a:t>
            </a:r>
            <a:r>
              <a:rPr lang="en-US" sz="1600" dirty="0">
                <a:solidFill>
                  <a:srgbClr val="174AD4"/>
                </a:solidFill>
              </a:rPr>
              <a:t>class</a:t>
            </a:r>
            <a:r>
              <a:rPr lang="en-US" sz="1600" dirty="0">
                <a:solidFill>
                  <a:srgbClr val="067D17"/>
                </a:solidFill>
              </a:rPr>
              <a:t>="</a:t>
            </a:r>
            <a:r>
              <a:rPr lang="en-US" sz="1600" dirty="0" err="1">
                <a:solidFill>
                  <a:srgbClr val="067D17"/>
                </a:solidFill>
              </a:rPr>
              <a:t>app.inner.Engine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>
                <a:solidFill>
                  <a:srgbClr val="0033B3"/>
                </a:solidFill>
              </a:rPr>
              <a:t>constructor-</a:t>
            </a:r>
            <a:r>
              <a:rPr lang="en-US" sz="1600" dirty="0" err="1">
                <a:solidFill>
                  <a:srgbClr val="0033B3"/>
                </a:solidFill>
              </a:rPr>
              <a:t>arg</a:t>
            </a:r>
            <a:r>
              <a:rPr lang="en-US" sz="1600" dirty="0">
                <a:solidFill>
                  <a:srgbClr val="0033B3"/>
                </a:solidFill>
              </a:rPr>
              <a:t>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="name" </a:t>
            </a:r>
            <a:r>
              <a:rPr lang="en-US" sz="1600" dirty="0">
                <a:solidFill>
                  <a:srgbClr val="174AD4"/>
                </a:solidFill>
              </a:rPr>
              <a:t>value</a:t>
            </a:r>
            <a:r>
              <a:rPr lang="en-US" sz="1600" dirty="0">
                <a:solidFill>
                  <a:srgbClr val="067D17"/>
                </a:solidFill>
              </a:rPr>
              <a:t>="v8"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>
                <a:solidFill>
                  <a:srgbClr val="0033B3"/>
                </a:solidFill>
              </a:rPr>
              <a:t>constructor-</a:t>
            </a:r>
            <a:r>
              <a:rPr lang="en-US" sz="1600" dirty="0" err="1">
                <a:solidFill>
                  <a:srgbClr val="0033B3"/>
                </a:solidFill>
              </a:rPr>
              <a:t>arg</a:t>
            </a:r>
            <a:r>
              <a:rPr lang="en-US" sz="1600" dirty="0">
                <a:solidFill>
                  <a:srgbClr val="0033B3"/>
                </a:solidFill>
              </a:rPr>
              <a:t>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="volume" </a:t>
            </a:r>
            <a:r>
              <a:rPr lang="en-US" sz="1600" dirty="0">
                <a:solidFill>
                  <a:srgbClr val="174AD4"/>
                </a:solidFill>
              </a:rPr>
              <a:t>value</a:t>
            </a:r>
            <a:r>
              <a:rPr lang="en-US" sz="1600" dirty="0">
                <a:solidFill>
                  <a:srgbClr val="067D17"/>
                </a:solidFill>
              </a:rPr>
              <a:t>="2"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dirty="0">
                <a:solidFill>
                  <a:srgbClr val="0033B3"/>
                </a:solidFill>
              </a:rPr>
              <a:t>bean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&lt;/</a:t>
            </a:r>
            <a:r>
              <a:rPr lang="en-US" sz="1600" dirty="0">
                <a:solidFill>
                  <a:srgbClr val="0033B3"/>
                </a:solidFill>
              </a:rPr>
              <a:t>property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>
                <a:solidFill>
                  <a:srgbClr val="0033B3"/>
                </a:solidFill>
              </a:rPr>
              <a:t>bean</a:t>
            </a:r>
            <a:r>
              <a:rPr lang="en-US" sz="1600" dirty="0"/>
              <a:t>&gt;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0E47F-A746-D647-880E-0931179177B4}"/>
              </a:ext>
            </a:extLst>
          </p:cNvPr>
          <p:cNvSpPr txBox="1"/>
          <p:nvPr/>
        </p:nvSpPr>
        <p:spPr>
          <a:xfrm>
            <a:off x="5489075" y="617934"/>
            <a:ext cx="67029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ru-RU" dirty="0"/>
              <a:t>Нет идентификатора, как анонимный класс</a:t>
            </a:r>
          </a:p>
          <a:p>
            <a:pPr marL="285750" indent="-285750">
              <a:buFont typeface="Wingdings" pitchFamily="2" charset="2"/>
              <a:buChar char="ü"/>
            </a:pPr>
            <a:endParaRPr lang="ru-RU" dirty="0"/>
          </a:p>
          <a:p>
            <a:pPr marL="285750" indent="-285750">
              <a:buFont typeface="Wingdings" pitchFamily="2" charset="2"/>
              <a:buChar char="ü"/>
            </a:pPr>
            <a:r>
              <a:rPr lang="ru-RU" dirty="0"/>
              <a:t>Нет области видимости</a:t>
            </a:r>
          </a:p>
          <a:p>
            <a:pPr marL="285750" indent="-285750">
              <a:buFont typeface="Wingdings" pitchFamily="2" charset="2"/>
              <a:buChar char="ü"/>
            </a:pPr>
            <a:endParaRPr lang="ru-RU" dirty="0"/>
          </a:p>
          <a:p>
            <a:pPr marL="285750" indent="-285750">
              <a:buFont typeface="Wingdings" pitchFamily="2" charset="2"/>
              <a:buChar char="ü"/>
            </a:pPr>
            <a:r>
              <a:rPr lang="ru-RU" dirty="0"/>
              <a:t>Нет возможности получить доступ ко внутреннему компоненту</a:t>
            </a:r>
          </a:p>
        </p:txBody>
      </p:sp>
    </p:spTree>
    <p:extLst>
      <p:ext uri="{BB962C8B-B14F-4D97-AF65-F5344CB8AC3E}">
        <p14:creationId xmlns:p14="http://schemas.microsoft.com/office/powerpoint/2010/main" val="156222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1481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Коллекции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775F85-4CEF-9E4B-A673-CBFE95CDA020}"/>
              </a:ext>
            </a:extLst>
          </p:cNvPr>
          <p:cNvSpPr/>
          <p:nvPr/>
        </p:nvSpPr>
        <p:spPr>
          <a:xfrm>
            <a:off x="273269" y="49207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>
                <a:solidFill>
                  <a:srgbClr val="0033B3"/>
                </a:solidFill>
              </a:rPr>
              <a:t>bean </a:t>
            </a:r>
            <a:r>
              <a:rPr lang="en-US" sz="1600" dirty="0">
                <a:solidFill>
                  <a:srgbClr val="174AD4"/>
                </a:solidFill>
              </a:rPr>
              <a:t>id</a:t>
            </a:r>
            <a:r>
              <a:rPr lang="en-US" sz="1600" dirty="0">
                <a:solidFill>
                  <a:srgbClr val="067D17"/>
                </a:solidFill>
              </a:rPr>
              <a:t>="connection" </a:t>
            </a:r>
            <a:r>
              <a:rPr lang="en-US" sz="1600" dirty="0">
                <a:solidFill>
                  <a:srgbClr val="174AD4"/>
                </a:solidFill>
              </a:rPr>
              <a:t>class</a:t>
            </a:r>
            <a:r>
              <a:rPr lang="en-US" sz="1600" dirty="0">
                <a:solidFill>
                  <a:srgbClr val="067D17"/>
                </a:solidFill>
              </a:rPr>
              <a:t>="</a:t>
            </a:r>
            <a:r>
              <a:rPr lang="en-US" sz="1600" dirty="0" err="1">
                <a:solidFill>
                  <a:srgbClr val="067D17"/>
                </a:solidFill>
              </a:rPr>
              <a:t>app.collection.Connection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>
                <a:solidFill>
                  <a:srgbClr val="0033B3"/>
                </a:solidFill>
              </a:rPr>
              <a:t>property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="connect"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>
                <a:solidFill>
                  <a:srgbClr val="0033B3"/>
                </a:solidFill>
              </a:rPr>
              <a:t>props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>
                <a:solidFill>
                  <a:srgbClr val="0033B3"/>
                </a:solidFill>
              </a:rPr>
              <a:t>prop </a:t>
            </a:r>
            <a:r>
              <a:rPr lang="en-US" sz="1600" dirty="0">
                <a:solidFill>
                  <a:srgbClr val="174AD4"/>
                </a:solidFill>
              </a:rPr>
              <a:t>key</a:t>
            </a:r>
            <a:r>
              <a:rPr lang="en-US" sz="1600" dirty="0">
                <a:solidFill>
                  <a:srgbClr val="067D17"/>
                </a:solidFill>
              </a:rPr>
              <a:t>="</a:t>
            </a:r>
            <a:r>
              <a:rPr lang="en-US" sz="1600" dirty="0" err="1">
                <a:solidFill>
                  <a:srgbClr val="067D17"/>
                </a:solidFill>
              </a:rPr>
              <a:t>url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/>
              <a:t>&gt;</a:t>
            </a:r>
            <a:r>
              <a:rPr lang="en-US" sz="1600" dirty="0" err="1"/>
              <a:t>dburl</a:t>
            </a:r>
            <a:r>
              <a:rPr lang="en-US" sz="1600" dirty="0"/>
              <a:t>&lt;/</a:t>
            </a:r>
            <a:r>
              <a:rPr lang="en-US" sz="1600" dirty="0">
                <a:solidFill>
                  <a:srgbClr val="0033B3"/>
                </a:solidFill>
              </a:rPr>
              <a:t>prop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>
                <a:solidFill>
                  <a:srgbClr val="0033B3"/>
                </a:solidFill>
              </a:rPr>
              <a:t>prop </a:t>
            </a:r>
            <a:r>
              <a:rPr lang="en-US" sz="1600" dirty="0">
                <a:solidFill>
                  <a:srgbClr val="174AD4"/>
                </a:solidFill>
              </a:rPr>
              <a:t>key</a:t>
            </a:r>
            <a:r>
              <a:rPr lang="en-US" sz="1600" dirty="0">
                <a:solidFill>
                  <a:srgbClr val="067D17"/>
                </a:solidFill>
              </a:rPr>
              <a:t>="user"</a:t>
            </a:r>
            <a:r>
              <a:rPr lang="en-US" sz="1600" dirty="0"/>
              <a:t>&gt;root&lt;/</a:t>
            </a:r>
            <a:r>
              <a:rPr lang="en-US" sz="1600" dirty="0">
                <a:solidFill>
                  <a:srgbClr val="0033B3"/>
                </a:solidFill>
              </a:rPr>
              <a:t>prop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>
                <a:solidFill>
                  <a:srgbClr val="0033B3"/>
                </a:solidFill>
              </a:rPr>
              <a:t>prop </a:t>
            </a:r>
            <a:r>
              <a:rPr lang="en-US" sz="1600" dirty="0">
                <a:solidFill>
                  <a:srgbClr val="174AD4"/>
                </a:solidFill>
              </a:rPr>
              <a:t>key</a:t>
            </a:r>
            <a:r>
              <a:rPr lang="en-US" sz="1600" dirty="0">
                <a:solidFill>
                  <a:srgbClr val="067D17"/>
                </a:solidFill>
              </a:rPr>
              <a:t>="pass"</a:t>
            </a:r>
            <a:r>
              <a:rPr lang="en-US" sz="1600" dirty="0"/>
              <a:t>&gt;1234&lt;/</a:t>
            </a:r>
            <a:r>
              <a:rPr lang="en-US" sz="1600" dirty="0">
                <a:solidFill>
                  <a:srgbClr val="0033B3"/>
                </a:solidFill>
              </a:rPr>
              <a:t>prop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dirty="0">
                <a:solidFill>
                  <a:srgbClr val="0033B3"/>
                </a:solidFill>
              </a:rPr>
              <a:t>props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&lt;/</a:t>
            </a:r>
            <a:r>
              <a:rPr lang="en-US" sz="1600" dirty="0">
                <a:solidFill>
                  <a:srgbClr val="0033B3"/>
                </a:solidFill>
              </a:rPr>
              <a:t>property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>
                <a:solidFill>
                  <a:srgbClr val="0033B3"/>
                </a:solidFill>
              </a:rPr>
              <a:t>bean</a:t>
            </a:r>
            <a:r>
              <a:rPr lang="en-US" sz="1600" dirty="0"/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>
                <a:solidFill>
                  <a:srgbClr val="0033B3"/>
                </a:solidFill>
              </a:rPr>
              <a:t>bean </a:t>
            </a:r>
            <a:r>
              <a:rPr lang="en-US" sz="1600" dirty="0">
                <a:solidFill>
                  <a:srgbClr val="174AD4"/>
                </a:solidFill>
              </a:rPr>
              <a:t>id</a:t>
            </a:r>
            <a:r>
              <a:rPr lang="en-US" sz="1600" dirty="0">
                <a:solidFill>
                  <a:srgbClr val="067D17"/>
                </a:solidFill>
              </a:rPr>
              <a:t>="store" </a:t>
            </a:r>
            <a:r>
              <a:rPr lang="en-US" sz="1600" dirty="0">
                <a:solidFill>
                  <a:srgbClr val="174AD4"/>
                </a:solidFill>
              </a:rPr>
              <a:t>class</a:t>
            </a:r>
            <a:r>
              <a:rPr lang="en-US" sz="1600" dirty="0">
                <a:solidFill>
                  <a:srgbClr val="067D17"/>
                </a:solidFill>
              </a:rPr>
              <a:t>="</a:t>
            </a:r>
            <a:r>
              <a:rPr lang="en-US" sz="1600" dirty="0" err="1">
                <a:solidFill>
                  <a:srgbClr val="067D17"/>
                </a:solidFill>
              </a:rPr>
              <a:t>app.collection.UserStore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>
                <a:solidFill>
                  <a:srgbClr val="0033B3"/>
                </a:solidFill>
              </a:rPr>
              <a:t>constructor-</a:t>
            </a:r>
            <a:r>
              <a:rPr lang="en-US" sz="1600" dirty="0" err="1">
                <a:solidFill>
                  <a:srgbClr val="0033B3"/>
                </a:solidFill>
              </a:rPr>
              <a:t>arg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>
                <a:solidFill>
                  <a:srgbClr val="0033B3"/>
                </a:solidFill>
              </a:rPr>
              <a:t>map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>
                <a:solidFill>
                  <a:srgbClr val="0033B3"/>
                </a:solidFill>
              </a:rPr>
              <a:t>entry </a:t>
            </a:r>
            <a:r>
              <a:rPr lang="en-US" sz="1600" dirty="0">
                <a:solidFill>
                  <a:srgbClr val="174AD4"/>
                </a:solidFill>
              </a:rPr>
              <a:t>key</a:t>
            </a:r>
            <a:r>
              <a:rPr lang="en-US" sz="1600" dirty="0">
                <a:solidFill>
                  <a:srgbClr val="067D17"/>
                </a:solidFill>
              </a:rPr>
              <a:t>="1"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dirty="0">
                <a:solidFill>
                  <a:srgbClr val="0033B3"/>
                </a:solidFill>
              </a:rPr>
              <a:t>bean </a:t>
            </a:r>
            <a:r>
              <a:rPr lang="en-US" sz="1600" dirty="0">
                <a:solidFill>
                  <a:srgbClr val="174AD4"/>
                </a:solidFill>
              </a:rPr>
              <a:t>class</a:t>
            </a:r>
            <a:r>
              <a:rPr lang="en-US" sz="1600" dirty="0">
                <a:solidFill>
                  <a:srgbClr val="067D17"/>
                </a:solidFill>
              </a:rPr>
              <a:t>="</a:t>
            </a:r>
            <a:r>
              <a:rPr lang="en-US" sz="1600" dirty="0" err="1">
                <a:solidFill>
                  <a:srgbClr val="067D17"/>
                </a:solidFill>
              </a:rPr>
              <a:t>app.collection.User</a:t>
            </a:r>
            <a:r>
              <a:rPr lang="en-US" sz="1600" dirty="0">
                <a:solidFill>
                  <a:srgbClr val="067D17"/>
                </a:solidFill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&lt;</a:t>
            </a:r>
            <a:r>
              <a:rPr lang="en-US" sz="1600" dirty="0">
                <a:solidFill>
                  <a:srgbClr val="0033B3"/>
                </a:solidFill>
              </a:rPr>
              <a:t>constructor-</a:t>
            </a:r>
            <a:r>
              <a:rPr lang="en-US" sz="1600" dirty="0" err="1">
                <a:solidFill>
                  <a:srgbClr val="0033B3"/>
                </a:solidFill>
              </a:rPr>
              <a:t>arg</a:t>
            </a:r>
            <a:r>
              <a:rPr lang="en-US" sz="1600" dirty="0">
                <a:solidFill>
                  <a:srgbClr val="0033B3"/>
                </a:solidFill>
              </a:rPr>
              <a:t>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="name" </a:t>
            </a:r>
            <a:r>
              <a:rPr lang="en-US" sz="1600" dirty="0">
                <a:solidFill>
                  <a:srgbClr val="174AD4"/>
                </a:solidFill>
              </a:rPr>
              <a:t>value</a:t>
            </a:r>
            <a:r>
              <a:rPr lang="en-US" sz="1600" dirty="0">
                <a:solidFill>
                  <a:srgbClr val="067D17"/>
                </a:solidFill>
              </a:rPr>
              <a:t>="Artem"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    &lt;</a:t>
            </a:r>
            <a:r>
              <a:rPr lang="en-US" sz="1600" dirty="0">
                <a:solidFill>
                  <a:srgbClr val="0033B3"/>
                </a:solidFill>
              </a:rPr>
              <a:t>constructor-</a:t>
            </a:r>
            <a:r>
              <a:rPr lang="en-US" sz="1600" dirty="0" err="1">
                <a:solidFill>
                  <a:srgbClr val="0033B3"/>
                </a:solidFill>
              </a:rPr>
              <a:t>arg</a:t>
            </a:r>
            <a:r>
              <a:rPr lang="en-US" sz="1600" dirty="0">
                <a:solidFill>
                  <a:srgbClr val="0033B3"/>
                </a:solidFill>
              </a:rPr>
              <a:t> </a:t>
            </a:r>
            <a:r>
              <a:rPr lang="en-US" sz="1600" dirty="0">
                <a:solidFill>
                  <a:srgbClr val="174AD4"/>
                </a:solidFill>
              </a:rPr>
              <a:t>name</a:t>
            </a:r>
            <a:r>
              <a:rPr lang="en-US" sz="1600" dirty="0">
                <a:solidFill>
                  <a:srgbClr val="067D17"/>
                </a:solidFill>
              </a:rPr>
              <a:t>="age" </a:t>
            </a:r>
            <a:r>
              <a:rPr lang="en-US" sz="1600" dirty="0">
                <a:solidFill>
                  <a:srgbClr val="174AD4"/>
                </a:solidFill>
              </a:rPr>
              <a:t>value</a:t>
            </a:r>
            <a:r>
              <a:rPr lang="en-US" sz="1600" dirty="0">
                <a:solidFill>
                  <a:srgbClr val="067D17"/>
                </a:solidFill>
              </a:rPr>
              <a:t>="12"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&lt;/</a:t>
            </a:r>
            <a:r>
              <a:rPr lang="en-US" sz="1600" dirty="0">
                <a:solidFill>
                  <a:srgbClr val="0033B3"/>
                </a:solidFill>
              </a:rPr>
              <a:t>bean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dirty="0">
                <a:solidFill>
                  <a:srgbClr val="0033B3"/>
                </a:solidFill>
              </a:rPr>
              <a:t>entry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dirty="0">
                <a:solidFill>
                  <a:srgbClr val="0033B3"/>
                </a:solidFill>
              </a:rPr>
              <a:t>map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&lt;/</a:t>
            </a:r>
            <a:r>
              <a:rPr lang="en-US" sz="1600" dirty="0">
                <a:solidFill>
                  <a:srgbClr val="0033B3"/>
                </a:solidFill>
              </a:rPr>
              <a:t>constructor-</a:t>
            </a:r>
            <a:r>
              <a:rPr lang="en-US" sz="1600" dirty="0" err="1">
                <a:solidFill>
                  <a:srgbClr val="0033B3"/>
                </a:solidFill>
              </a:rPr>
              <a:t>arg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>
                <a:solidFill>
                  <a:srgbClr val="0033B3"/>
                </a:solidFill>
              </a:rPr>
              <a:t>bean</a:t>
            </a:r>
            <a:r>
              <a:rPr lang="en-US" sz="1600" dirty="0"/>
              <a:t>&gt;</a:t>
            </a:r>
            <a:br>
              <a:rPr lang="en-US" sz="1600" dirty="0"/>
            </a:br>
            <a:br>
              <a:rPr lang="en-US" sz="1600" dirty="0"/>
            </a:b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45CE49A-AF0C-954E-8549-B64076721AD8}"/>
              </a:ext>
            </a:extLst>
          </p:cNvPr>
          <p:cNvSpPr/>
          <p:nvPr/>
        </p:nvSpPr>
        <p:spPr>
          <a:xfrm>
            <a:off x="6096000" y="413260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>
                <a:solidFill>
                  <a:srgbClr val="0033B3"/>
                </a:solidFill>
              </a:rPr>
              <a:t>bean </a:t>
            </a:r>
            <a:r>
              <a:rPr lang="en-US" sz="1400" dirty="0">
                <a:solidFill>
                  <a:srgbClr val="174AD4"/>
                </a:solidFill>
              </a:rPr>
              <a:t>id</a:t>
            </a:r>
            <a:r>
              <a:rPr lang="en-US" sz="1400" dirty="0">
                <a:solidFill>
                  <a:srgbClr val="067D17"/>
                </a:solidFill>
              </a:rPr>
              <a:t>="list" </a:t>
            </a:r>
            <a:r>
              <a:rPr lang="en-US" sz="1400" dirty="0">
                <a:solidFill>
                  <a:srgbClr val="174AD4"/>
                </a:solidFill>
              </a:rPr>
              <a:t>class</a:t>
            </a:r>
            <a:r>
              <a:rPr lang="en-US" sz="1400" dirty="0">
                <a:solidFill>
                  <a:srgbClr val="067D17"/>
                </a:solidFill>
              </a:rPr>
              <a:t>="</a:t>
            </a:r>
            <a:r>
              <a:rPr lang="en-US" sz="1400" dirty="0" err="1">
                <a:solidFill>
                  <a:srgbClr val="067D17"/>
                </a:solidFill>
              </a:rPr>
              <a:t>app.collection.UserList</a:t>
            </a:r>
            <a:r>
              <a:rPr lang="en-US" sz="1400" dirty="0">
                <a:solidFill>
                  <a:srgbClr val="067D17"/>
                </a:solidFill>
              </a:rPr>
              <a:t>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dirty="0">
                <a:solidFill>
                  <a:srgbClr val="0033B3"/>
                </a:solidFill>
              </a:rPr>
              <a:t>property </a:t>
            </a:r>
            <a:r>
              <a:rPr lang="en-US" sz="1400" dirty="0">
                <a:solidFill>
                  <a:srgbClr val="174AD4"/>
                </a:solidFill>
              </a:rPr>
              <a:t>name</a:t>
            </a:r>
            <a:r>
              <a:rPr lang="en-US" sz="1400" dirty="0">
                <a:solidFill>
                  <a:srgbClr val="067D17"/>
                </a:solidFill>
              </a:rPr>
              <a:t>="users"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&lt;</a:t>
            </a:r>
            <a:r>
              <a:rPr lang="en-US" sz="1400" dirty="0">
                <a:solidFill>
                  <a:srgbClr val="0033B3"/>
                </a:solidFill>
              </a:rPr>
              <a:t>list </a:t>
            </a:r>
            <a:r>
              <a:rPr lang="en-US" sz="1400" dirty="0">
                <a:solidFill>
                  <a:srgbClr val="174AD4"/>
                </a:solidFill>
              </a:rPr>
              <a:t>value-type</a:t>
            </a:r>
            <a:r>
              <a:rPr lang="en-US" sz="1400" dirty="0">
                <a:solidFill>
                  <a:srgbClr val="067D17"/>
                </a:solidFill>
              </a:rPr>
              <a:t>="</a:t>
            </a:r>
            <a:r>
              <a:rPr lang="en-US" sz="1400" dirty="0" err="1">
                <a:solidFill>
                  <a:srgbClr val="067D17"/>
                </a:solidFill>
              </a:rPr>
              <a:t>java.util.ArrayList</a:t>
            </a:r>
            <a:r>
              <a:rPr lang="en-US" sz="1400" dirty="0">
                <a:solidFill>
                  <a:srgbClr val="067D17"/>
                </a:solidFill>
              </a:rPr>
              <a:t>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dirty="0">
                <a:solidFill>
                  <a:srgbClr val="0033B3"/>
                </a:solidFill>
              </a:rPr>
              <a:t>bean </a:t>
            </a:r>
            <a:r>
              <a:rPr lang="en-US" sz="1400" dirty="0">
                <a:solidFill>
                  <a:srgbClr val="174AD4"/>
                </a:solidFill>
              </a:rPr>
              <a:t>class</a:t>
            </a:r>
            <a:r>
              <a:rPr lang="en-US" sz="1400" dirty="0">
                <a:solidFill>
                  <a:srgbClr val="067D17"/>
                </a:solidFill>
              </a:rPr>
              <a:t>="</a:t>
            </a:r>
            <a:r>
              <a:rPr lang="en-US" sz="1400" dirty="0" err="1">
                <a:solidFill>
                  <a:srgbClr val="067D17"/>
                </a:solidFill>
              </a:rPr>
              <a:t>app.collection.User</a:t>
            </a:r>
            <a:r>
              <a:rPr lang="en-US" sz="1400" dirty="0">
                <a:solidFill>
                  <a:srgbClr val="067D17"/>
                </a:solidFill>
              </a:rPr>
              <a:t>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    &lt;</a:t>
            </a:r>
            <a:r>
              <a:rPr lang="en-US" sz="1400" dirty="0">
                <a:solidFill>
                  <a:srgbClr val="0033B3"/>
                </a:solidFill>
              </a:rPr>
              <a:t>constructor-</a:t>
            </a:r>
            <a:r>
              <a:rPr lang="en-US" sz="1400" dirty="0" err="1">
                <a:solidFill>
                  <a:srgbClr val="0033B3"/>
                </a:solidFill>
              </a:rPr>
              <a:t>arg</a:t>
            </a:r>
            <a:r>
              <a:rPr lang="en-US" sz="1400" dirty="0">
                <a:solidFill>
                  <a:srgbClr val="0033B3"/>
                </a:solidFill>
              </a:rPr>
              <a:t> </a:t>
            </a:r>
            <a:r>
              <a:rPr lang="en-US" sz="1400" dirty="0">
                <a:solidFill>
                  <a:srgbClr val="174AD4"/>
                </a:solidFill>
              </a:rPr>
              <a:t>name</a:t>
            </a:r>
            <a:r>
              <a:rPr lang="en-US" sz="1400" dirty="0">
                <a:solidFill>
                  <a:srgbClr val="067D17"/>
                </a:solidFill>
              </a:rPr>
              <a:t>="name" </a:t>
            </a:r>
            <a:r>
              <a:rPr lang="en-US" sz="1400" dirty="0">
                <a:solidFill>
                  <a:srgbClr val="174AD4"/>
                </a:solidFill>
              </a:rPr>
              <a:t>value</a:t>
            </a:r>
            <a:r>
              <a:rPr lang="en-US" sz="1400" dirty="0">
                <a:solidFill>
                  <a:srgbClr val="067D17"/>
                </a:solidFill>
              </a:rPr>
              <a:t>="Artem"</a:t>
            </a:r>
            <a:r>
              <a:rPr lang="en-US" sz="1400" dirty="0"/>
              <a:t>/&gt;</a:t>
            </a:r>
            <a:br>
              <a:rPr lang="en-US" sz="1400" dirty="0"/>
            </a:br>
            <a:r>
              <a:rPr lang="en-US" sz="1400" dirty="0"/>
              <a:t>                &lt;</a:t>
            </a:r>
            <a:r>
              <a:rPr lang="en-US" sz="1400" dirty="0">
                <a:solidFill>
                  <a:srgbClr val="0033B3"/>
                </a:solidFill>
              </a:rPr>
              <a:t>constructor-</a:t>
            </a:r>
            <a:r>
              <a:rPr lang="en-US" sz="1400" dirty="0" err="1">
                <a:solidFill>
                  <a:srgbClr val="0033B3"/>
                </a:solidFill>
              </a:rPr>
              <a:t>arg</a:t>
            </a:r>
            <a:r>
              <a:rPr lang="en-US" sz="1400" dirty="0">
                <a:solidFill>
                  <a:srgbClr val="0033B3"/>
                </a:solidFill>
              </a:rPr>
              <a:t> </a:t>
            </a:r>
            <a:r>
              <a:rPr lang="en-US" sz="1400" dirty="0">
                <a:solidFill>
                  <a:srgbClr val="174AD4"/>
                </a:solidFill>
              </a:rPr>
              <a:t>name</a:t>
            </a:r>
            <a:r>
              <a:rPr lang="en-US" sz="1400" dirty="0">
                <a:solidFill>
                  <a:srgbClr val="067D17"/>
                </a:solidFill>
              </a:rPr>
              <a:t>="age" </a:t>
            </a:r>
            <a:r>
              <a:rPr lang="en-US" sz="1400" dirty="0">
                <a:solidFill>
                  <a:srgbClr val="174AD4"/>
                </a:solidFill>
              </a:rPr>
              <a:t>value</a:t>
            </a:r>
            <a:r>
              <a:rPr lang="en-US" sz="1400" dirty="0">
                <a:solidFill>
                  <a:srgbClr val="067D17"/>
                </a:solidFill>
              </a:rPr>
              <a:t>="12"</a:t>
            </a:r>
            <a:r>
              <a:rPr lang="en-US" sz="1400" dirty="0"/>
              <a:t>/&gt;</a:t>
            </a:r>
            <a:br>
              <a:rPr lang="en-US" sz="1400" dirty="0"/>
            </a:br>
            <a:r>
              <a:rPr lang="en-US" sz="1400" dirty="0"/>
              <a:t>            &lt;/</a:t>
            </a:r>
            <a:r>
              <a:rPr lang="en-US" sz="1400" dirty="0">
                <a:solidFill>
                  <a:srgbClr val="0033B3"/>
                </a:solidFill>
              </a:rPr>
              <a:t>bean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dirty="0">
                <a:solidFill>
                  <a:srgbClr val="0033B3"/>
                </a:solidFill>
              </a:rPr>
              <a:t>bean </a:t>
            </a:r>
            <a:r>
              <a:rPr lang="en-US" sz="1400" dirty="0">
                <a:solidFill>
                  <a:srgbClr val="174AD4"/>
                </a:solidFill>
              </a:rPr>
              <a:t>class</a:t>
            </a:r>
            <a:r>
              <a:rPr lang="en-US" sz="1400" dirty="0">
                <a:solidFill>
                  <a:srgbClr val="067D17"/>
                </a:solidFill>
              </a:rPr>
              <a:t>="</a:t>
            </a:r>
            <a:r>
              <a:rPr lang="en-US" sz="1400" dirty="0" err="1">
                <a:solidFill>
                  <a:srgbClr val="067D17"/>
                </a:solidFill>
              </a:rPr>
              <a:t>app.collection.User</a:t>
            </a:r>
            <a:r>
              <a:rPr lang="en-US" sz="1400" dirty="0">
                <a:solidFill>
                  <a:srgbClr val="067D17"/>
                </a:solidFill>
              </a:rPr>
              <a:t>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    &lt;</a:t>
            </a:r>
            <a:r>
              <a:rPr lang="en-US" sz="1400" dirty="0">
                <a:solidFill>
                  <a:srgbClr val="0033B3"/>
                </a:solidFill>
              </a:rPr>
              <a:t>constructor-</a:t>
            </a:r>
            <a:r>
              <a:rPr lang="en-US" sz="1400" dirty="0" err="1">
                <a:solidFill>
                  <a:srgbClr val="0033B3"/>
                </a:solidFill>
              </a:rPr>
              <a:t>arg</a:t>
            </a:r>
            <a:r>
              <a:rPr lang="en-US" sz="1400" dirty="0">
                <a:solidFill>
                  <a:srgbClr val="0033B3"/>
                </a:solidFill>
              </a:rPr>
              <a:t> </a:t>
            </a:r>
            <a:r>
              <a:rPr lang="en-US" sz="1400" dirty="0">
                <a:solidFill>
                  <a:srgbClr val="174AD4"/>
                </a:solidFill>
              </a:rPr>
              <a:t>name</a:t>
            </a:r>
            <a:r>
              <a:rPr lang="en-US" sz="1400" dirty="0">
                <a:solidFill>
                  <a:srgbClr val="067D17"/>
                </a:solidFill>
              </a:rPr>
              <a:t>="name" </a:t>
            </a:r>
            <a:r>
              <a:rPr lang="en-US" sz="1400" dirty="0">
                <a:solidFill>
                  <a:srgbClr val="174AD4"/>
                </a:solidFill>
              </a:rPr>
              <a:t>value</a:t>
            </a:r>
            <a:r>
              <a:rPr lang="en-US" sz="1400" dirty="0">
                <a:solidFill>
                  <a:srgbClr val="067D17"/>
                </a:solidFill>
              </a:rPr>
              <a:t>="Artem2"</a:t>
            </a:r>
            <a:r>
              <a:rPr lang="en-US" sz="1400" dirty="0"/>
              <a:t>/&gt;</a:t>
            </a:r>
            <a:br>
              <a:rPr lang="en-US" sz="1400" dirty="0"/>
            </a:br>
            <a:r>
              <a:rPr lang="en-US" sz="1400" dirty="0"/>
              <a:t>                &lt;</a:t>
            </a:r>
            <a:r>
              <a:rPr lang="en-US" sz="1400" dirty="0">
                <a:solidFill>
                  <a:srgbClr val="0033B3"/>
                </a:solidFill>
              </a:rPr>
              <a:t>constructor-</a:t>
            </a:r>
            <a:r>
              <a:rPr lang="en-US" sz="1400" dirty="0" err="1">
                <a:solidFill>
                  <a:srgbClr val="0033B3"/>
                </a:solidFill>
              </a:rPr>
              <a:t>arg</a:t>
            </a:r>
            <a:r>
              <a:rPr lang="en-US" sz="1400" dirty="0">
                <a:solidFill>
                  <a:srgbClr val="0033B3"/>
                </a:solidFill>
              </a:rPr>
              <a:t> </a:t>
            </a:r>
            <a:r>
              <a:rPr lang="en-US" sz="1400" dirty="0">
                <a:solidFill>
                  <a:srgbClr val="174AD4"/>
                </a:solidFill>
              </a:rPr>
              <a:t>name</a:t>
            </a:r>
            <a:r>
              <a:rPr lang="en-US" sz="1400" dirty="0">
                <a:solidFill>
                  <a:srgbClr val="067D17"/>
                </a:solidFill>
              </a:rPr>
              <a:t>="age" </a:t>
            </a:r>
            <a:r>
              <a:rPr lang="en-US" sz="1400" dirty="0">
                <a:solidFill>
                  <a:srgbClr val="174AD4"/>
                </a:solidFill>
              </a:rPr>
              <a:t>value</a:t>
            </a:r>
            <a:r>
              <a:rPr lang="en-US" sz="1400" dirty="0">
                <a:solidFill>
                  <a:srgbClr val="067D17"/>
                </a:solidFill>
              </a:rPr>
              <a:t>="12"</a:t>
            </a:r>
            <a:r>
              <a:rPr lang="en-US" sz="1400" dirty="0"/>
              <a:t>/&gt;</a:t>
            </a:r>
            <a:br>
              <a:rPr lang="en-US" sz="1400" dirty="0"/>
            </a:br>
            <a:r>
              <a:rPr lang="en-US" sz="1400" dirty="0"/>
              <a:t>            &lt;/</a:t>
            </a:r>
            <a:r>
              <a:rPr lang="en-US" sz="1400" dirty="0">
                <a:solidFill>
                  <a:srgbClr val="0033B3"/>
                </a:solidFill>
              </a:rPr>
              <a:t>bean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dirty="0">
                <a:solidFill>
                  <a:srgbClr val="0033B3"/>
                </a:solidFill>
              </a:rPr>
              <a:t>bean </a:t>
            </a:r>
            <a:r>
              <a:rPr lang="en-US" sz="1400" dirty="0">
                <a:solidFill>
                  <a:srgbClr val="174AD4"/>
                </a:solidFill>
              </a:rPr>
              <a:t>class</a:t>
            </a:r>
            <a:r>
              <a:rPr lang="en-US" sz="1400" dirty="0">
                <a:solidFill>
                  <a:srgbClr val="067D17"/>
                </a:solidFill>
              </a:rPr>
              <a:t>="</a:t>
            </a:r>
            <a:r>
              <a:rPr lang="en-US" sz="1400" dirty="0" err="1">
                <a:solidFill>
                  <a:srgbClr val="067D17"/>
                </a:solidFill>
              </a:rPr>
              <a:t>app.collection.User</a:t>
            </a:r>
            <a:r>
              <a:rPr lang="en-US" sz="1400" dirty="0">
                <a:solidFill>
                  <a:srgbClr val="067D17"/>
                </a:solidFill>
              </a:rPr>
              <a:t>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    &lt;</a:t>
            </a:r>
            <a:r>
              <a:rPr lang="en-US" sz="1400" dirty="0">
                <a:solidFill>
                  <a:srgbClr val="0033B3"/>
                </a:solidFill>
              </a:rPr>
              <a:t>constructor-</a:t>
            </a:r>
            <a:r>
              <a:rPr lang="en-US" sz="1400" dirty="0" err="1">
                <a:solidFill>
                  <a:srgbClr val="0033B3"/>
                </a:solidFill>
              </a:rPr>
              <a:t>arg</a:t>
            </a:r>
            <a:r>
              <a:rPr lang="en-US" sz="1400" dirty="0">
                <a:solidFill>
                  <a:srgbClr val="0033B3"/>
                </a:solidFill>
              </a:rPr>
              <a:t> </a:t>
            </a:r>
            <a:r>
              <a:rPr lang="en-US" sz="1400" dirty="0">
                <a:solidFill>
                  <a:srgbClr val="174AD4"/>
                </a:solidFill>
              </a:rPr>
              <a:t>name</a:t>
            </a:r>
            <a:r>
              <a:rPr lang="en-US" sz="1400" dirty="0">
                <a:solidFill>
                  <a:srgbClr val="067D17"/>
                </a:solidFill>
              </a:rPr>
              <a:t>="name" </a:t>
            </a:r>
            <a:r>
              <a:rPr lang="en-US" sz="1400" dirty="0">
                <a:solidFill>
                  <a:srgbClr val="174AD4"/>
                </a:solidFill>
              </a:rPr>
              <a:t>value</a:t>
            </a:r>
            <a:r>
              <a:rPr lang="en-US" sz="1400" dirty="0">
                <a:solidFill>
                  <a:srgbClr val="067D17"/>
                </a:solidFill>
              </a:rPr>
              <a:t>="Artem3"</a:t>
            </a:r>
            <a:r>
              <a:rPr lang="en-US" sz="1400" dirty="0"/>
              <a:t>/&gt;</a:t>
            </a:r>
            <a:br>
              <a:rPr lang="en-US" sz="1400" dirty="0"/>
            </a:br>
            <a:r>
              <a:rPr lang="en-US" sz="1400" dirty="0"/>
              <a:t>                &lt;</a:t>
            </a:r>
            <a:r>
              <a:rPr lang="en-US" sz="1400" dirty="0">
                <a:solidFill>
                  <a:srgbClr val="0033B3"/>
                </a:solidFill>
              </a:rPr>
              <a:t>constructor-</a:t>
            </a:r>
            <a:r>
              <a:rPr lang="en-US" sz="1400" dirty="0" err="1">
                <a:solidFill>
                  <a:srgbClr val="0033B3"/>
                </a:solidFill>
              </a:rPr>
              <a:t>arg</a:t>
            </a:r>
            <a:r>
              <a:rPr lang="en-US" sz="1400" dirty="0">
                <a:solidFill>
                  <a:srgbClr val="0033B3"/>
                </a:solidFill>
              </a:rPr>
              <a:t> </a:t>
            </a:r>
            <a:r>
              <a:rPr lang="en-US" sz="1400" dirty="0">
                <a:solidFill>
                  <a:srgbClr val="174AD4"/>
                </a:solidFill>
              </a:rPr>
              <a:t>name</a:t>
            </a:r>
            <a:r>
              <a:rPr lang="en-US" sz="1400" dirty="0">
                <a:solidFill>
                  <a:srgbClr val="067D17"/>
                </a:solidFill>
              </a:rPr>
              <a:t>="age" </a:t>
            </a:r>
            <a:r>
              <a:rPr lang="en-US" sz="1400" dirty="0">
                <a:solidFill>
                  <a:srgbClr val="174AD4"/>
                </a:solidFill>
              </a:rPr>
              <a:t>value</a:t>
            </a:r>
            <a:r>
              <a:rPr lang="en-US" sz="1400" dirty="0">
                <a:solidFill>
                  <a:srgbClr val="067D17"/>
                </a:solidFill>
              </a:rPr>
              <a:t>="12"</a:t>
            </a:r>
            <a:r>
              <a:rPr lang="en-US" sz="1400" dirty="0"/>
              <a:t>/&gt;</a:t>
            </a:r>
            <a:br>
              <a:rPr lang="en-US" sz="1400" dirty="0"/>
            </a:br>
            <a:r>
              <a:rPr lang="en-US" sz="1400" dirty="0"/>
              <a:t>            &lt;/</a:t>
            </a:r>
            <a:r>
              <a:rPr lang="en-US" sz="1400" dirty="0">
                <a:solidFill>
                  <a:srgbClr val="0033B3"/>
                </a:solidFill>
              </a:rPr>
              <a:t>bean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&lt;/</a:t>
            </a:r>
            <a:r>
              <a:rPr lang="en-US" sz="1400" dirty="0">
                <a:solidFill>
                  <a:srgbClr val="0033B3"/>
                </a:solidFill>
              </a:rPr>
              <a:t>list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&lt;/</a:t>
            </a:r>
            <a:r>
              <a:rPr lang="en-US" sz="1400" dirty="0">
                <a:solidFill>
                  <a:srgbClr val="0033B3"/>
                </a:solidFill>
              </a:rPr>
              <a:t>property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dirty="0">
                <a:solidFill>
                  <a:srgbClr val="0033B3"/>
                </a:solidFill>
              </a:rPr>
              <a:t>bean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</a:t>
            </a:r>
            <a:r>
              <a:rPr lang="en-US" sz="1400" dirty="0">
                <a:solidFill>
                  <a:srgbClr val="0033B3"/>
                </a:solidFill>
              </a:rPr>
              <a:t>bean </a:t>
            </a:r>
            <a:r>
              <a:rPr lang="en-US" sz="1400" dirty="0">
                <a:solidFill>
                  <a:srgbClr val="174AD4"/>
                </a:solidFill>
              </a:rPr>
              <a:t>id</a:t>
            </a:r>
            <a:r>
              <a:rPr lang="en-US" sz="1400" dirty="0">
                <a:solidFill>
                  <a:srgbClr val="067D17"/>
                </a:solidFill>
              </a:rPr>
              <a:t>="set" </a:t>
            </a:r>
            <a:r>
              <a:rPr lang="en-US" sz="1400" dirty="0">
                <a:solidFill>
                  <a:srgbClr val="174AD4"/>
                </a:solidFill>
              </a:rPr>
              <a:t>class</a:t>
            </a:r>
            <a:r>
              <a:rPr lang="en-US" sz="1400" dirty="0">
                <a:solidFill>
                  <a:srgbClr val="067D17"/>
                </a:solidFill>
              </a:rPr>
              <a:t>="</a:t>
            </a:r>
            <a:r>
              <a:rPr lang="en-US" sz="1400" dirty="0" err="1">
                <a:solidFill>
                  <a:srgbClr val="067D17"/>
                </a:solidFill>
              </a:rPr>
              <a:t>app.collection.NumberSet</a:t>
            </a:r>
            <a:r>
              <a:rPr lang="en-US" sz="1400" dirty="0">
                <a:solidFill>
                  <a:srgbClr val="067D17"/>
                </a:solidFill>
              </a:rPr>
              <a:t>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dirty="0">
                <a:solidFill>
                  <a:srgbClr val="0033B3"/>
                </a:solidFill>
              </a:rPr>
              <a:t>property </a:t>
            </a:r>
            <a:r>
              <a:rPr lang="en-US" sz="1400" dirty="0">
                <a:solidFill>
                  <a:srgbClr val="174AD4"/>
                </a:solidFill>
              </a:rPr>
              <a:t>name</a:t>
            </a:r>
            <a:r>
              <a:rPr lang="en-US" sz="1400" dirty="0">
                <a:solidFill>
                  <a:srgbClr val="067D17"/>
                </a:solidFill>
              </a:rPr>
              <a:t>="set"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&lt;</a:t>
            </a:r>
            <a:r>
              <a:rPr lang="en-US" sz="1400" dirty="0">
                <a:solidFill>
                  <a:srgbClr val="0033B3"/>
                </a:solidFill>
              </a:rPr>
              <a:t>set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dirty="0">
                <a:solidFill>
                  <a:srgbClr val="0033B3"/>
                </a:solidFill>
              </a:rPr>
              <a:t>value</a:t>
            </a:r>
            <a:r>
              <a:rPr lang="en-US" sz="1400" dirty="0"/>
              <a:t>&gt;1&lt;/</a:t>
            </a:r>
            <a:r>
              <a:rPr lang="en-US" sz="1400" dirty="0">
                <a:solidFill>
                  <a:srgbClr val="0033B3"/>
                </a:solidFill>
              </a:rPr>
              <a:t>value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dirty="0">
                <a:solidFill>
                  <a:srgbClr val="0033B3"/>
                </a:solidFill>
              </a:rPr>
              <a:t>value</a:t>
            </a:r>
            <a:r>
              <a:rPr lang="en-US" sz="1400" dirty="0"/>
              <a:t>&gt;1&lt;/</a:t>
            </a:r>
            <a:r>
              <a:rPr lang="en-US" sz="1400" dirty="0">
                <a:solidFill>
                  <a:srgbClr val="0033B3"/>
                </a:solidFill>
              </a:rPr>
              <a:t>value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dirty="0">
                <a:solidFill>
                  <a:srgbClr val="0033B3"/>
                </a:solidFill>
              </a:rPr>
              <a:t>value</a:t>
            </a:r>
            <a:r>
              <a:rPr lang="en-US" sz="1400" dirty="0"/>
              <a:t>&gt;2&lt;/</a:t>
            </a:r>
            <a:r>
              <a:rPr lang="en-US" sz="1400" dirty="0">
                <a:solidFill>
                  <a:srgbClr val="0033B3"/>
                </a:solidFill>
              </a:rPr>
              <a:t>value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dirty="0">
                <a:solidFill>
                  <a:srgbClr val="0033B3"/>
                </a:solidFill>
              </a:rPr>
              <a:t>value</a:t>
            </a:r>
            <a:r>
              <a:rPr lang="en-US" sz="1400" dirty="0"/>
              <a:t>&gt;3&lt;/</a:t>
            </a:r>
            <a:r>
              <a:rPr lang="en-US" sz="1400" dirty="0">
                <a:solidFill>
                  <a:srgbClr val="0033B3"/>
                </a:solidFill>
              </a:rPr>
              <a:t>value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dirty="0">
                <a:solidFill>
                  <a:srgbClr val="0033B3"/>
                </a:solidFill>
              </a:rPr>
              <a:t>value</a:t>
            </a:r>
            <a:r>
              <a:rPr lang="en-US" sz="1400" dirty="0"/>
              <a:t>&gt;4&lt;/</a:t>
            </a:r>
            <a:r>
              <a:rPr lang="en-US" sz="1400" dirty="0">
                <a:solidFill>
                  <a:srgbClr val="0033B3"/>
                </a:solidFill>
              </a:rPr>
              <a:t>value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&lt;/</a:t>
            </a:r>
            <a:r>
              <a:rPr lang="en-US" sz="1400" dirty="0">
                <a:solidFill>
                  <a:srgbClr val="0033B3"/>
                </a:solidFill>
              </a:rPr>
              <a:t>set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&lt;/</a:t>
            </a:r>
            <a:r>
              <a:rPr lang="en-US" sz="1400" dirty="0">
                <a:solidFill>
                  <a:srgbClr val="0033B3"/>
                </a:solidFill>
              </a:rPr>
              <a:t>property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dirty="0">
                <a:solidFill>
                  <a:srgbClr val="0033B3"/>
                </a:solidFill>
              </a:rPr>
              <a:t>bean</a:t>
            </a:r>
            <a:r>
              <a:rPr lang="en-US" sz="1400" dirty="0"/>
              <a:t>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7236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3440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Использование </a:t>
            </a:r>
            <a:r>
              <a:rPr lang="en-US" sz="2200" b="1" dirty="0">
                <a:latin typeface="+mj-lt"/>
              </a:rPr>
              <a:t>depends-on</a:t>
            </a:r>
            <a:endParaRPr lang="ru-RU" sz="22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411BC-49D5-F142-B026-51BFE3F9CC99}"/>
              </a:ext>
            </a:extLst>
          </p:cNvPr>
          <p:cNvSpPr txBox="1"/>
          <p:nvPr/>
        </p:nvSpPr>
        <p:spPr>
          <a:xfrm>
            <a:off x="241737" y="588579"/>
            <a:ext cx="11729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Иногда, создание одних </a:t>
            </a:r>
            <a:r>
              <a:rPr lang="ru-RU" dirty="0" err="1"/>
              <a:t>бинов</a:t>
            </a:r>
            <a:r>
              <a:rPr lang="ru-RU" dirty="0"/>
              <a:t> может зависеть от других. Например, для </a:t>
            </a:r>
            <a:r>
              <a:rPr lang="en-US" dirty="0"/>
              <a:t>DAO </a:t>
            </a:r>
            <a:r>
              <a:rPr lang="ru-RU" dirty="0"/>
              <a:t>обращения к базе данных необходимо инициализировать подключение к базе данных.</a:t>
            </a:r>
          </a:p>
          <a:p>
            <a:r>
              <a:rPr lang="ru-RU" dirty="0"/>
              <a:t> </a:t>
            </a:r>
            <a:r>
              <a:rPr lang="ru-RU" dirty="0" err="1"/>
              <a:t>Аттрибут</a:t>
            </a:r>
            <a:r>
              <a:rPr lang="ru-RU" dirty="0"/>
              <a:t> </a:t>
            </a:r>
            <a:r>
              <a:rPr lang="en-US" dirty="0"/>
              <a:t>depends-on </a:t>
            </a:r>
            <a:r>
              <a:rPr lang="ru-RU" dirty="0"/>
              <a:t>позволяет явно инициализировать один или несколько компонентов, до того, как будет инициализирован нужный бин.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E854BB-91C4-9746-A0EF-12A1A5CDFF82}"/>
              </a:ext>
            </a:extLst>
          </p:cNvPr>
          <p:cNvSpPr/>
          <p:nvPr/>
        </p:nvSpPr>
        <p:spPr>
          <a:xfrm>
            <a:off x="152399" y="3105834"/>
            <a:ext cx="9038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&lt;bean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id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beanOne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class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ExampleBean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depends-on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"manager"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/&gt;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&lt;bean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id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"manager"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class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ManagerBean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/&gt;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A829B8A-244B-A34E-9990-F4274F05B865}"/>
              </a:ext>
            </a:extLst>
          </p:cNvPr>
          <p:cNvSpPr/>
          <p:nvPr/>
        </p:nvSpPr>
        <p:spPr>
          <a:xfrm>
            <a:off x="152399" y="4221797"/>
            <a:ext cx="10668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&lt;bean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id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beanOne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class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ExampleBean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depends-on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manager,accountDao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Monaco" pitchFamily="2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&lt;property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name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"manager"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ref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"manager"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/&gt;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endParaRPr lang="ru-RU" dirty="0">
              <a:solidFill>
                <a:srgbClr val="222222"/>
              </a:solidFill>
              <a:latin typeface="Monaco" pitchFamily="2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&lt;/bean&gt;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&lt;bean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id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"manager"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class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ManagerBean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/&gt;</a:t>
            </a:r>
            <a:r>
              <a:rPr lang="en-US" dirty="0">
                <a:solidFill>
                  <a:srgbClr val="222222"/>
                </a:solidFill>
                <a:latin typeface="Monaco" pitchFamily="2" charset="0"/>
              </a:rPr>
              <a:t> </a:t>
            </a:r>
            <a:endParaRPr lang="ru-RU" dirty="0">
              <a:solidFill>
                <a:srgbClr val="222222"/>
              </a:solidFill>
              <a:latin typeface="Monaco" pitchFamily="2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&lt;bean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id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accountDao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Monaco" pitchFamily="2" charset="0"/>
              </a:rPr>
              <a:t>class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Monaco" pitchFamily="2" charset="0"/>
              </a:rPr>
              <a:t>x.y.jdbc.JdbcAccountDao</a:t>
            </a:r>
            <a:r>
              <a:rPr lang="en-US" dirty="0">
                <a:solidFill>
                  <a:srgbClr val="DD1144"/>
                </a:solidFill>
                <a:latin typeface="Monaco" pitchFamily="2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Monaco" pitchFamily="2" charset="0"/>
              </a:rPr>
              <a:t> /&gt;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1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E2744-4ACC-5C47-A086-6D37B39A9002}"/>
              </a:ext>
            </a:extLst>
          </p:cNvPr>
          <p:cNvSpPr txBox="1"/>
          <p:nvPr/>
        </p:nvSpPr>
        <p:spPr>
          <a:xfrm>
            <a:off x="152399" y="61183"/>
            <a:ext cx="31101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+mj-lt"/>
              </a:rPr>
              <a:t>Ленивая инициализация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4052B-D1E6-F842-AEFA-83BADF0C722E}"/>
              </a:ext>
            </a:extLst>
          </p:cNvPr>
          <p:cNvSpPr txBox="1"/>
          <p:nvPr/>
        </p:nvSpPr>
        <p:spPr>
          <a:xfrm>
            <a:off x="246992" y="662152"/>
            <a:ext cx="11293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умолчанию все </a:t>
            </a:r>
            <a:r>
              <a:rPr lang="ru-RU" dirty="0" err="1"/>
              <a:t>бины</a:t>
            </a:r>
            <a:r>
              <a:rPr lang="ru-RU" dirty="0"/>
              <a:t> создаются на стадии формирования контекста. Для некоторых </a:t>
            </a:r>
            <a:r>
              <a:rPr lang="ru-RU" dirty="0" err="1"/>
              <a:t>бинов</a:t>
            </a:r>
            <a:r>
              <a:rPr lang="ru-RU" dirty="0"/>
              <a:t> возможна ленивая инициализация при первом обращении к ним.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C351FA-559F-9845-B369-B846E36770BF}"/>
              </a:ext>
            </a:extLst>
          </p:cNvPr>
          <p:cNvSpPr/>
          <p:nvPr/>
        </p:nvSpPr>
        <p:spPr>
          <a:xfrm>
            <a:off x="246992" y="15708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lazy-</a:t>
            </a:r>
            <a:r>
              <a:rPr lang="en-US" dirty="0" err="1">
                <a:solidFill>
                  <a:srgbClr val="174AD4"/>
                </a:solidFill>
              </a:rPr>
              <a:t>init</a:t>
            </a:r>
            <a:r>
              <a:rPr lang="en-US" dirty="0">
                <a:solidFill>
                  <a:srgbClr val="067D17"/>
                </a:solidFill>
              </a:rPr>
              <a:t>="true" </a:t>
            </a:r>
            <a:r>
              <a:rPr lang="en-US" dirty="0">
                <a:solidFill>
                  <a:srgbClr val="174AD4"/>
                </a:solidFill>
              </a:rPr>
              <a:t>id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lazyBean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app.lazy.Lazy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 </a:t>
            </a:r>
            <a:r>
              <a:rPr lang="en-US" dirty="0">
                <a:solidFill>
                  <a:srgbClr val="174AD4"/>
                </a:solidFill>
              </a:rPr>
              <a:t>id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notLazyBean</a:t>
            </a:r>
            <a:r>
              <a:rPr lang="en-US" dirty="0">
                <a:solidFill>
                  <a:srgbClr val="067D17"/>
                </a:solidFill>
              </a:rPr>
              <a:t>" </a:t>
            </a:r>
            <a:r>
              <a:rPr lang="en-US" dirty="0">
                <a:solidFill>
                  <a:srgbClr val="174AD4"/>
                </a:solidFill>
              </a:rPr>
              <a:t>class</a:t>
            </a:r>
            <a:r>
              <a:rPr lang="en-US" dirty="0">
                <a:solidFill>
                  <a:srgbClr val="067D17"/>
                </a:solidFill>
              </a:rPr>
              <a:t>="</a:t>
            </a:r>
            <a:r>
              <a:rPr lang="en-US" dirty="0" err="1">
                <a:solidFill>
                  <a:srgbClr val="067D17"/>
                </a:solidFill>
              </a:rPr>
              <a:t>app.lazy.NotLazy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/&gt;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A7C9B78-AC07-BF42-B3C0-5860D6D82676}"/>
              </a:ext>
            </a:extLst>
          </p:cNvPr>
          <p:cNvSpPr/>
          <p:nvPr/>
        </p:nvSpPr>
        <p:spPr>
          <a:xfrm>
            <a:off x="246992" y="3208394"/>
            <a:ext cx="8970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beans </a:t>
            </a:r>
            <a:r>
              <a:rPr lang="en-US" dirty="0">
                <a:solidFill>
                  <a:srgbClr val="174AD4"/>
                </a:solidFill>
              </a:rPr>
              <a:t>default-lazy-</a:t>
            </a:r>
            <a:r>
              <a:rPr lang="en-US" dirty="0" err="1">
                <a:solidFill>
                  <a:srgbClr val="174AD4"/>
                </a:solidFill>
              </a:rPr>
              <a:t>init</a:t>
            </a:r>
            <a:r>
              <a:rPr lang="en-US" dirty="0">
                <a:solidFill>
                  <a:srgbClr val="067D17"/>
                </a:solidFill>
              </a:rPr>
              <a:t>="true" </a:t>
            </a:r>
            <a:r>
              <a:rPr lang="en-US" dirty="0" err="1">
                <a:solidFill>
                  <a:srgbClr val="174AD4"/>
                </a:solidFill>
              </a:rPr>
              <a:t>xmlns</a:t>
            </a:r>
            <a:r>
              <a:rPr lang="en-US" dirty="0">
                <a:solidFill>
                  <a:srgbClr val="067D17"/>
                </a:solidFill>
              </a:rPr>
              <a:t>="http://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</a:t>
            </a:r>
            <a:r>
              <a:rPr lang="en-US" dirty="0" err="1">
                <a:solidFill>
                  <a:srgbClr val="174AD4"/>
                </a:solidFill>
              </a:rPr>
              <a:t>xmlns:</a:t>
            </a:r>
            <a:r>
              <a:rPr lang="en-US" dirty="0" err="1">
                <a:solidFill>
                  <a:srgbClr val="871094"/>
                </a:solidFill>
              </a:rPr>
              <a:t>xsi</a:t>
            </a:r>
            <a:r>
              <a:rPr lang="en-US" dirty="0">
                <a:solidFill>
                  <a:srgbClr val="067D17"/>
                </a:solidFill>
              </a:rPr>
              <a:t>="http://www.w3.org/2001/</a:t>
            </a:r>
            <a:r>
              <a:rPr lang="en-US" dirty="0" err="1">
                <a:solidFill>
                  <a:srgbClr val="067D17"/>
                </a:solidFill>
              </a:rPr>
              <a:t>XMLSchema</a:t>
            </a:r>
            <a:r>
              <a:rPr lang="en-US" dirty="0">
                <a:solidFill>
                  <a:srgbClr val="067D17"/>
                </a:solidFill>
              </a:rPr>
              <a:t>-instance"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</a:t>
            </a:r>
            <a:r>
              <a:rPr lang="en-US" dirty="0" err="1">
                <a:solidFill>
                  <a:srgbClr val="871094"/>
                </a:solidFill>
              </a:rPr>
              <a:t>xsi</a:t>
            </a:r>
            <a:r>
              <a:rPr lang="en-US" dirty="0" err="1">
                <a:solidFill>
                  <a:srgbClr val="174AD4"/>
                </a:solidFill>
              </a:rPr>
              <a:t>:schemaLocation</a:t>
            </a:r>
            <a:r>
              <a:rPr lang="en-US" dirty="0">
                <a:solidFill>
                  <a:srgbClr val="067D17"/>
                </a:solidFill>
              </a:rPr>
              <a:t>="http://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</a:t>
            </a:r>
            <a:br>
              <a:rPr lang="en-US" dirty="0">
                <a:solidFill>
                  <a:srgbClr val="067D17"/>
                </a:solidFill>
              </a:rPr>
            </a:br>
            <a:r>
              <a:rPr lang="en-US" dirty="0">
                <a:solidFill>
                  <a:srgbClr val="067D17"/>
                </a:solidFill>
              </a:rPr>
              <a:t>        https://</a:t>
            </a:r>
            <a:r>
              <a:rPr lang="en-US" dirty="0" err="1">
                <a:solidFill>
                  <a:srgbClr val="067D17"/>
                </a:solidFill>
              </a:rPr>
              <a:t>www.springframework.org</a:t>
            </a:r>
            <a:r>
              <a:rPr lang="en-US" dirty="0">
                <a:solidFill>
                  <a:srgbClr val="067D17"/>
                </a:solidFill>
              </a:rPr>
              <a:t>/schema/beans/spring-</a:t>
            </a:r>
            <a:r>
              <a:rPr lang="en-US" dirty="0" err="1">
                <a:solidFill>
                  <a:srgbClr val="067D17"/>
                </a:solidFill>
              </a:rPr>
              <a:t>beans.xsd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4827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2919</Words>
  <Application>Microsoft Office PowerPoint</Application>
  <PresentationFormat>Широкоэкранный</PresentationFormat>
  <Paragraphs>126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Monaco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OlegPC</cp:lastModifiedBy>
  <cp:revision>60</cp:revision>
  <dcterms:created xsi:type="dcterms:W3CDTF">2020-09-07T12:30:46Z</dcterms:created>
  <dcterms:modified xsi:type="dcterms:W3CDTF">2021-03-13T16:20:02Z</dcterms:modified>
</cp:coreProperties>
</file>