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03" r:id="rId2"/>
    <p:sldId id="327" r:id="rId3"/>
    <p:sldId id="304" r:id="rId4"/>
    <p:sldId id="305" r:id="rId5"/>
    <p:sldId id="306" r:id="rId6"/>
    <p:sldId id="307" r:id="rId7"/>
    <p:sldId id="309" r:id="rId8"/>
    <p:sldId id="310" r:id="rId9"/>
    <p:sldId id="311" r:id="rId10"/>
    <p:sldId id="313" r:id="rId11"/>
    <p:sldId id="312" r:id="rId12"/>
    <p:sldId id="314" r:id="rId13"/>
    <p:sldId id="315" r:id="rId14"/>
    <p:sldId id="316" r:id="rId15"/>
    <p:sldId id="328" r:id="rId16"/>
    <p:sldId id="317" r:id="rId17"/>
    <p:sldId id="318" r:id="rId18"/>
    <p:sldId id="319" r:id="rId19"/>
    <p:sldId id="320" r:id="rId20"/>
    <p:sldId id="321" r:id="rId21"/>
    <p:sldId id="323" r:id="rId22"/>
    <p:sldId id="324" r:id="rId23"/>
    <p:sldId id="325" r:id="rId24"/>
    <p:sldId id="32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81322-B47F-9C45-A476-D3422C1E66F1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5674D-4782-8F42-8A9D-7CC8959D4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32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1B61D-8316-8947-AC3B-8E07D984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F0500A-240E-AE4F-B26C-D0BBF9BD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08AC61-39C6-2C4A-A9DF-F0F4833F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45A590-BFDB-9844-8D15-129031EC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8ECEC7-D313-9443-9A26-B93E52D9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7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0C31A-D115-584C-9E0E-EF25439F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CB603D-1F22-FA43-9876-96F0F822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99BE6C-3364-0246-ABB8-78ECE5D1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02AF4B-342D-B74A-994C-E0FCE813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2947A6-27ED-724B-8D7E-26A35D0E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57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E41887-0161-AE41-9A3A-F178B4381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0BE8CB-B521-1943-B791-AB286E91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58150F-5F86-7846-955E-EE02DF20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67388-0934-9F41-87A2-09ABC07A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B5DB61-C1BE-4045-8A2C-01B890C8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50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3ADEC-7145-954E-9607-3D0F21DC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2A31B4-C0D9-F541-A96A-49A8D1EF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282D32-53E2-F844-8FD3-9A4BFA48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0A64A4-B5AE-6546-AC73-AA552CCE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8CD8DB-D70A-7442-A740-823A3092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77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5B99-2D15-F848-BB6B-9E4B581A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62E054-5858-A64F-A25E-5275DD95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25D2CC-F698-CB4D-B7D8-D75A5557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384EA-6D1D-E34C-8EAC-E5AC97D1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4FD0E6-F940-BC4E-ACC8-D58F8FFF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2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2CB97-9752-6845-9028-359F0C0F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05F86-2A09-9748-AD98-917624116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E6A789-A9C7-3446-BBBE-C30E5D605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D6A88F-B033-1D46-8A40-6D89F2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1AF234-C597-CA40-A1B2-77E35261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C03AB3-0BC5-9E44-8B67-CA615927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29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A6B90-4B43-A647-A1EC-1591305F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4A6B77-2C39-4745-BDFC-D4CB0ABA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8362BF-84CD-9F44-969C-678DCB147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909D2C-1AFA-8146-9B38-01D7E836C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22BF21-482B-184C-9C0C-D36077ED0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F939C4-07F9-C549-A53D-0407D411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0AE477-F384-2C4D-948C-1E0BA89C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BC2513-448C-8849-9F51-792352A7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5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0FBD1-093D-AE41-BBBC-B9EA678E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741262-A859-384B-9E51-3D61DCE9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04FE32-710F-C942-9705-BF33B595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7409DD-6D13-B147-A41B-A0804EE3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44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BB3D0D-8533-4D43-9E87-81265233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1E03AF-7DCD-A142-B82C-A93A4A52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FC57EF-320A-114F-8515-CBC06967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5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0FC4-BB6A-C84A-894A-ECACF663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07D05-DCF3-3E48-AA32-ADD74FAF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2E77B5-ECC1-E04D-8992-983A4928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84831A-6176-4F44-850C-5B783E56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BE3F3B-3A9B-454B-BFE7-D3B467DD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B717F6-69C6-DF42-AC00-F4C2D739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9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FED8D-80A6-8444-9B14-F2C4ABFC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9AF97C-CAE7-494E-9F3B-323025172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90FF1A-CF94-FD49-B990-35066F7F4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C0C8F2-1772-514F-996C-57F557DF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1D1AEE-651B-2F4E-A2A5-39D2FFD8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F179C8-AC0E-C94E-9F06-501713A2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80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5548-4939-1545-B7F5-541A3F27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E123B-6640-B64D-91C1-56A4E31E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07B73-312C-F848-B949-2B80B64C8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5484-A06F-644B-B8EF-F235EACC13EC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DBB30F-8207-CD45-925C-E083CF89A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16407-8583-294A-A1FE-F7CB727F4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45448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Конфигурирование через аннотации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5DC307B-9AB1-614C-93EF-6966C459725F}"/>
              </a:ext>
            </a:extLst>
          </p:cNvPr>
          <p:cNvSpPr/>
          <p:nvPr/>
        </p:nvSpPr>
        <p:spPr>
          <a:xfrm>
            <a:off x="152399" y="825596"/>
            <a:ext cx="115245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 лучше </a:t>
            </a:r>
            <a:r>
              <a:rPr lang="en-US" dirty="0"/>
              <a:t>XML  </a:t>
            </a:r>
            <a:r>
              <a:rPr lang="ru-RU" dirty="0"/>
              <a:t>или аннотации? Как пишут в официальной документации – зависит от обстоятельств.</a:t>
            </a:r>
          </a:p>
          <a:p>
            <a:endParaRPr lang="ru-RU" dirty="0"/>
          </a:p>
          <a:p>
            <a:r>
              <a:rPr lang="ru-RU" dirty="0"/>
              <a:t>У каждого подхода есть свои плюсы и минусы, и, как правило, разработчик сам решает, какая стратегия ему больше подходит. </a:t>
            </a:r>
          </a:p>
          <a:p>
            <a:endParaRPr lang="ru-RU" dirty="0"/>
          </a:p>
          <a:p>
            <a:pPr marL="285750" indent="-285750">
              <a:buFont typeface="Wingdings" pitchFamily="2" charset="2"/>
              <a:buChar char="ü"/>
            </a:pPr>
            <a:r>
              <a:rPr lang="ru-RU" dirty="0"/>
              <a:t>Используешь аннотации – меньше пишешь</a:t>
            </a:r>
          </a:p>
          <a:p>
            <a:pPr marL="285750" indent="-285750">
              <a:buFont typeface="Wingdings" pitchFamily="2" charset="2"/>
              <a:buChar char="ü"/>
            </a:pPr>
            <a:endParaRPr lang="ru-RU" dirty="0"/>
          </a:p>
          <a:p>
            <a:pPr marL="285750" indent="-285750">
              <a:buFont typeface="Wingdings" pitchFamily="2" charset="2"/>
              <a:buChar char="ü"/>
            </a:pPr>
            <a:r>
              <a:rPr lang="ru-RU" dirty="0"/>
              <a:t>Используешь </a:t>
            </a:r>
            <a:r>
              <a:rPr lang="en-US" dirty="0"/>
              <a:t>XML – </a:t>
            </a:r>
            <a:r>
              <a:rPr lang="ru-RU" dirty="0"/>
              <a:t>не изменяешь исходный код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ru-RU" dirty="0"/>
              <a:t>Можно смешивать два подхода</a:t>
            </a:r>
          </a:p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994F17-E50B-C643-86E6-B478BB044FF6}"/>
              </a:ext>
            </a:extLst>
          </p:cNvPr>
          <p:cNvSpPr/>
          <p:nvPr/>
        </p:nvSpPr>
        <p:spPr>
          <a:xfrm>
            <a:off x="167904" y="3760321"/>
            <a:ext cx="7351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&lt;?</a:t>
            </a:r>
            <a:r>
              <a:rPr lang="en-US" dirty="0">
                <a:solidFill>
                  <a:srgbClr val="174AD4"/>
                </a:solidFill>
              </a:rPr>
              <a:t>xml version</a:t>
            </a:r>
            <a:r>
              <a:rPr lang="en-US" dirty="0">
                <a:solidFill>
                  <a:srgbClr val="067D17"/>
                </a:solidFill>
              </a:rPr>
              <a:t>="1.0" </a:t>
            </a:r>
            <a:r>
              <a:rPr lang="en-US" dirty="0">
                <a:solidFill>
                  <a:srgbClr val="174AD4"/>
                </a:solidFill>
              </a:rPr>
              <a:t>encoding</a:t>
            </a:r>
            <a:r>
              <a:rPr lang="en-US" dirty="0">
                <a:solidFill>
                  <a:srgbClr val="067D17"/>
                </a:solidFill>
              </a:rPr>
              <a:t>="UTF-8"</a:t>
            </a:r>
            <a:r>
              <a:rPr lang="en-US" i="1" dirty="0"/>
              <a:t>?&gt;</a:t>
            </a:r>
            <a:br>
              <a:rPr lang="en-US" i="1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beans </a:t>
            </a:r>
            <a:r>
              <a:rPr lang="en-US" dirty="0" err="1">
                <a:solidFill>
                  <a:srgbClr val="174AD4"/>
                </a:solidFill>
              </a:rPr>
              <a:t>xmlns</a:t>
            </a:r>
            <a:r>
              <a:rPr lang="en-US" dirty="0">
                <a:solidFill>
                  <a:srgbClr val="067D17"/>
                </a:solidFill>
              </a:rPr>
              <a:t>="http://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/schema/beans"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</a:t>
            </a:r>
            <a:r>
              <a:rPr lang="en-US" dirty="0" err="1">
                <a:solidFill>
                  <a:srgbClr val="174AD4"/>
                </a:solidFill>
              </a:rPr>
              <a:t>xmlns:</a:t>
            </a:r>
            <a:r>
              <a:rPr lang="en-US" dirty="0" err="1">
                <a:solidFill>
                  <a:srgbClr val="871094"/>
                </a:solidFill>
              </a:rPr>
              <a:t>xsi</a:t>
            </a:r>
            <a:r>
              <a:rPr lang="en-US" dirty="0">
                <a:solidFill>
                  <a:srgbClr val="067D17"/>
                </a:solidFill>
              </a:rPr>
              <a:t>="http://www.w3.org/2001/</a:t>
            </a:r>
            <a:r>
              <a:rPr lang="en-US" dirty="0" err="1">
                <a:solidFill>
                  <a:srgbClr val="067D17"/>
                </a:solidFill>
              </a:rPr>
              <a:t>XMLSchema</a:t>
            </a:r>
            <a:r>
              <a:rPr lang="en-US" dirty="0">
                <a:solidFill>
                  <a:srgbClr val="067D17"/>
                </a:solidFill>
              </a:rPr>
              <a:t>-instance"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</a:t>
            </a:r>
            <a:r>
              <a:rPr lang="en-US" dirty="0" err="1">
                <a:solidFill>
                  <a:srgbClr val="871094"/>
                </a:solidFill>
              </a:rPr>
              <a:t>xsi</a:t>
            </a:r>
            <a:r>
              <a:rPr lang="en-US" dirty="0" err="1">
                <a:solidFill>
                  <a:srgbClr val="174AD4"/>
                </a:solidFill>
              </a:rPr>
              <a:t>:schemaLocation</a:t>
            </a:r>
            <a:r>
              <a:rPr lang="en-US" dirty="0">
                <a:solidFill>
                  <a:srgbClr val="067D17"/>
                </a:solidFill>
              </a:rPr>
              <a:t>="http://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/schema/beans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 https://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/schema/beans/spring-</a:t>
            </a:r>
            <a:r>
              <a:rPr lang="en-US" dirty="0" err="1">
                <a:solidFill>
                  <a:srgbClr val="067D17"/>
                </a:solidFill>
              </a:rPr>
              <a:t>beans.xsd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	&lt;bean class="</a:t>
            </a:r>
            <a:r>
              <a:rPr lang="en-US" dirty="0" err="1"/>
              <a:t>app.beans.MyBean</a:t>
            </a:r>
            <a:r>
              <a:rPr lang="en-US" dirty="0"/>
              <a:t>" /&gt;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beans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7242522-3056-8249-A8C6-0EF849B1C433}"/>
              </a:ext>
            </a:extLst>
          </p:cNvPr>
          <p:cNvSpPr/>
          <p:nvPr/>
        </p:nvSpPr>
        <p:spPr>
          <a:xfrm>
            <a:off x="8205216" y="37603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@Component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MyBean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258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5533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Сканирование компонентов </a:t>
            </a:r>
            <a:r>
              <a:rPr lang="en-US" sz="2200" b="1" dirty="0" err="1">
                <a:latin typeface="+mj-lt"/>
              </a:rPr>
              <a:t>ComponentScan</a:t>
            </a:r>
            <a:r>
              <a:rPr lang="en-US" sz="2200" b="1" dirty="0">
                <a:latin typeface="+mj-lt"/>
              </a:rPr>
              <a:t> </a:t>
            </a:r>
            <a:endParaRPr lang="ru-RU" sz="2200" b="1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B48EB4-FC69-BA41-89A0-B534445DA983}"/>
              </a:ext>
            </a:extLst>
          </p:cNvPr>
          <p:cNvSpPr/>
          <p:nvPr/>
        </p:nvSpPr>
        <p:spPr>
          <a:xfrm>
            <a:off x="192912" y="649465"/>
            <a:ext cx="105486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Мы используем аннотации, но так и не отказались от </a:t>
            </a:r>
            <a:r>
              <a:rPr lang="en-US" dirty="0"/>
              <a:t>XML </a:t>
            </a:r>
            <a:r>
              <a:rPr lang="ru-RU" dirty="0"/>
              <a:t>описания </a:t>
            </a:r>
            <a:r>
              <a:rPr lang="ru-RU" dirty="0" err="1"/>
              <a:t>бинов</a:t>
            </a:r>
            <a:r>
              <a:rPr lang="ru-RU" dirty="0"/>
              <a:t>. Можно заставить </a:t>
            </a:r>
            <a:r>
              <a:rPr lang="en-US" dirty="0"/>
              <a:t>Spring </a:t>
            </a:r>
            <a:r>
              <a:rPr lang="ru-RU" dirty="0"/>
              <a:t>сканировать пакеты и искать </a:t>
            </a:r>
            <a:r>
              <a:rPr lang="ru-RU" dirty="0" err="1"/>
              <a:t>бины</a:t>
            </a:r>
            <a:r>
              <a:rPr lang="ru-RU" dirty="0"/>
              <a:t> для внедрения зависимостей. </a:t>
            </a:r>
          </a:p>
          <a:p>
            <a:endParaRPr lang="ru-RU" dirty="0"/>
          </a:p>
          <a:p>
            <a:r>
              <a:rPr lang="ru-RU" dirty="0"/>
              <a:t>В место </a:t>
            </a:r>
            <a:r>
              <a:rPr lang="en-US" dirty="0"/>
              <a:t>XML </a:t>
            </a:r>
            <a:r>
              <a:rPr lang="ru-RU" dirty="0"/>
              <a:t>конфигурации можно использовать аннотацию </a:t>
            </a:r>
            <a:r>
              <a:rPr lang="en-US" dirty="0"/>
              <a:t>@Component</a:t>
            </a:r>
          </a:p>
          <a:p>
            <a:endParaRPr lang="en-US" dirty="0"/>
          </a:p>
          <a:p>
            <a:r>
              <a:rPr lang="ru-RU" dirty="0"/>
              <a:t>Но для того</a:t>
            </a:r>
            <a:r>
              <a:rPr lang="en-US" dirty="0"/>
              <a:t>,  </a:t>
            </a:r>
            <a:r>
              <a:rPr lang="ru-RU" dirty="0"/>
              <a:t>чтобы этот механизм заработал нужно в </a:t>
            </a:r>
            <a:r>
              <a:rPr lang="en-US" dirty="0"/>
              <a:t>XML </a:t>
            </a:r>
            <a:r>
              <a:rPr lang="ru-RU" dirty="0"/>
              <a:t>конфигурации добавить тег </a:t>
            </a:r>
            <a:r>
              <a:rPr lang="en-US" dirty="0" err="1"/>
              <a:t>componentScan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745C9E-224C-E946-BFCE-0576E17799C1}"/>
              </a:ext>
            </a:extLst>
          </p:cNvPr>
          <p:cNvSpPr/>
          <p:nvPr/>
        </p:nvSpPr>
        <p:spPr>
          <a:xfrm>
            <a:off x="693683" y="2403791"/>
            <a:ext cx="83662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&lt;?</a:t>
            </a:r>
            <a:r>
              <a:rPr lang="en-US" dirty="0">
                <a:solidFill>
                  <a:srgbClr val="174AD4"/>
                </a:solidFill>
              </a:rPr>
              <a:t>xml version</a:t>
            </a:r>
            <a:r>
              <a:rPr lang="en-US" dirty="0">
                <a:solidFill>
                  <a:srgbClr val="067D17"/>
                </a:solidFill>
              </a:rPr>
              <a:t>="1.0" </a:t>
            </a:r>
            <a:r>
              <a:rPr lang="en-US" dirty="0">
                <a:solidFill>
                  <a:srgbClr val="174AD4"/>
                </a:solidFill>
              </a:rPr>
              <a:t>encoding</a:t>
            </a:r>
            <a:r>
              <a:rPr lang="en-US" dirty="0">
                <a:solidFill>
                  <a:srgbClr val="067D17"/>
                </a:solidFill>
              </a:rPr>
              <a:t>="UTF-8"</a:t>
            </a:r>
            <a:r>
              <a:rPr lang="en-US" i="1" dirty="0"/>
              <a:t>?&gt;</a:t>
            </a:r>
            <a:br>
              <a:rPr lang="en-US" i="1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beans </a:t>
            </a:r>
            <a:r>
              <a:rPr lang="en-US" dirty="0" err="1">
                <a:solidFill>
                  <a:srgbClr val="174AD4"/>
                </a:solidFill>
              </a:rPr>
              <a:t>xmlns</a:t>
            </a:r>
            <a:r>
              <a:rPr lang="en-US" dirty="0">
                <a:solidFill>
                  <a:srgbClr val="067D17"/>
                </a:solidFill>
              </a:rPr>
              <a:t>="http://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/schema/beans"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</a:t>
            </a:r>
            <a:r>
              <a:rPr lang="en-US" dirty="0" err="1">
                <a:solidFill>
                  <a:srgbClr val="174AD4"/>
                </a:solidFill>
              </a:rPr>
              <a:t>xmlns:</a:t>
            </a:r>
            <a:r>
              <a:rPr lang="en-US" dirty="0" err="1">
                <a:solidFill>
                  <a:srgbClr val="871094"/>
                </a:solidFill>
              </a:rPr>
              <a:t>xsi</a:t>
            </a:r>
            <a:r>
              <a:rPr lang="en-US" dirty="0">
                <a:solidFill>
                  <a:srgbClr val="067D17"/>
                </a:solidFill>
              </a:rPr>
              <a:t>="http://www.w3.org/2001/</a:t>
            </a:r>
            <a:r>
              <a:rPr lang="en-US" dirty="0" err="1">
                <a:solidFill>
                  <a:srgbClr val="067D17"/>
                </a:solidFill>
              </a:rPr>
              <a:t>XMLSchema</a:t>
            </a:r>
            <a:r>
              <a:rPr lang="en-US" dirty="0">
                <a:solidFill>
                  <a:srgbClr val="067D17"/>
                </a:solidFill>
              </a:rPr>
              <a:t>-instance"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</a:t>
            </a:r>
            <a:r>
              <a:rPr lang="en-US" dirty="0" err="1">
                <a:solidFill>
                  <a:srgbClr val="174AD4"/>
                </a:solidFill>
              </a:rPr>
              <a:t>xmlns:</a:t>
            </a:r>
            <a:r>
              <a:rPr lang="en-US" dirty="0" err="1">
                <a:solidFill>
                  <a:srgbClr val="871094"/>
                </a:solidFill>
              </a:rPr>
              <a:t>context</a:t>
            </a:r>
            <a:r>
              <a:rPr lang="en-US" dirty="0">
                <a:solidFill>
                  <a:srgbClr val="067D17"/>
                </a:solidFill>
              </a:rPr>
              <a:t>="http://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/schema/context"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</a:t>
            </a:r>
            <a:r>
              <a:rPr lang="en-US" dirty="0" err="1">
                <a:solidFill>
                  <a:srgbClr val="871094"/>
                </a:solidFill>
              </a:rPr>
              <a:t>xsi</a:t>
            </a:r>
            <a:r>
              <a:rPr lang="en-US" dirty="0" err="1">
                <a:solidFill>
                  <a:srgbClr val="174AD4"/>
                </a:solidFill>
              </a:rPr>
              <a:t>:schemaLocation</a:t>
            </a:r>
            <a:r>
              <a:rPr lang="en-US" dirty="0">
                <a:solidFill>
                  <a:srgbClr val="067D17"/>
                </a:solidFill>
              </a:rPr>
              <a:t>="http://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/schema/beans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 https://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/schema/beans/spring-</a:t>
            </a:r>
            <a:r>
              <a:rPr lang="en-US" dirty="0" err="1">
                <a:solidFill>
                  <a:srgbClr val="067D17"/>
                </a:solidFill>
              </a:rPr>
              <a:t>beans.xsd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 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/schema/context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 https://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/schema/context/spring-</a:t>
            </a:r>
            <a:r>
              <a:rPr lang="en-US" dirty="0" err="1">
                <a:solidFill>
                  <a:srgbClr val="067D17"/>
                </a:solidFill>
              </a:rPr>
              <a:t>context.xsd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&lt;</a:t>
            </a:r>
            <a:r>
              <a:rPr lang="en-US" dirty="0" err="1">
                <a:solidFill>
                  <a:srgbClr val="871094"/>
                </a:solidFill>
              </a:rPr>
              <a:t>context</a:t>
            </a:r>
            <a:r>
              <a:rPr lang="en-US" dirty="0" err="1">
                <a:solidFill>
                  <a:srgbClr val="0033B3"/>
                </a:solidFill>
              </a:rPr>
              <a:t>:annotation-config</a:t>
            </a:r>
            <a:r>
              <a:rPr lang="en-US" dirty="0"/>
              <a:t>/&gt;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&lt;</a:t>
            </a:r>
            <a:r>
              <a:rPr lang="en-US" dirty="0" err="1">
                <a:solidFill>
                  <a:srgbClr val="871094"/>
                </a:solidFill>
              </a:rPr>
              <a:t>context</a:t>
            </a:r>
            <a:r>
              <a:rPr lang="en-US" dirty="0" err="1">
                <a:solidFill>
                  <a:srgbClr val="0033B3"/>
                </a:solidFill>
              </a:rPr>
              <a:t>:component-scan</a:t>
            </a:r>
            <a:r>
              <a:rPr lang="en-US" dirty="0">
                <a:solidFill>
                  <a:srgbClr val="0033B3"/>
                </a:solidFill>
              </a:rPr>
              <a:t> </a:t>
            </a:r>
            <a:r>
              <a:rPr lang="en-US" dirty="0">
                <a:solidFill>
                  <a:srgbClr val="174AD4"/>
                </a:solidFill>
              </a:rPr>
              <a:t>base-package</a:t>
            </a:r>
            <a:r>
              <a:rPr lang="en-US" dirty="0">
                <a:solidFill>
                  <a:srgbClr val="067D17"/>
                </a:solidFill>
              </a:rPr>
              <a:t>="app" </a:t>
            </a:r>
            <a:r>
              <a:rPr lang="en-US" dirty="0"/>
              <a:t>/&gt;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beans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01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60753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@Component, @Repository, @Service, @Controller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1589FE0-4AF0-8F4D-ACCF-7A6BFE872FB3}"/>
              </a:ext>
            </a:extLst>
          </p:cNvPr>
          <p:cNvSpPr/>
          <p:nvPr/>
        </p:nvSpPr>
        <p:spPr>
          <a:xfrm>
            <a:off x="231228" y="72117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@Target</a:t>
            </a:r>
            <a:r>
              <a:rPr lang="en-US" dirty="0"/>
              <a:t>({</a:t>
            </a:r>
            <a:r>
              <a:rPr lang="en-US" dirty="0" err="1">
                <a:solidFill>
                  <a:srgbClr val="000000"/>
                </a:solidFill>
              </a:rPr>
              <a:t>ElementType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TYPE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</a:rPr>
              <a:t>@Retention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</a:rPr>
              <a:t>RetentionPolicy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RUNTIME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</a:rPr>
              <a:t>@Documented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@Indexed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/>
              <a:t>@</a:t>
            </a:r>
            <a:r>
              <a:rPr lang="en-US" dirty="0">
                <a:solidFill>
                  <a:srgbClr val="0033B3"/>
                </a:solidFill>
              </a:rPr>
              <a:t>interface </a:t>
            </a:r>
            <a:r>
              <a:rPr lang="en-US" dirty="0">
                <a:solidFill>
                  <a:srgbClr val="9E880D"/>
                </a:solidFill>
              </a:rPr>
              <a:t>Component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>
                <a:solidFill>
                  <a:srgbClr val="00627A"/>
                </a:solidFill>
              </a:rPr>
              <a:t>value</a:t>
            </a:r>
            <a:r>
              <a:rPr lang="en-US" dirty="0"/>
              <a:t>() </a:t>
            </a:r>
            <a:r>
              <a:rPr lang="en-US" dirty="0">
                <a:solidFill>
                  <a:srgbClr val="0033B3"/>
                </a:solidFill>
              </a:rPr>
              <a:t>default </a:t>
            </a:r>
            <a:r>
              <a:rPr lang="en-US" dirty="0">
                <a:solidFill>
                  <a:srgbClr val="067D17"/>
                </a:solidFill>
              </a:rPr>
              <a:t>""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40313BB-5931-0347-8CFB-802FD1B3FD75}"/>
              </a:ext>
            </a:extLst>
          </p:cNvPr>
          <p:cNvSpPr/>
          <p:nvPr/>
        </p:nvSpPr>
        <p:spPr>
          <a:xfrm>
            <a:off x="231228" y="305938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@Target</a:t>
            </a:r>
            <a:r>
              <a:rPr lang="en-US" dirty="0"/>
              <a:t>({</a:t>
            </a:r>
            <a:r>
              <a:rPr lang="en-US" dirty="0" err="1">
                <a:solidFill>
                  <a:srgbClr val="000000"/>
                </a:solidFill>
              </a:rPr>
              <a:t>ElementType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TYPE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</a:rPr>
              <a:t>@Retention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</a:rPr>
              <a:t>RetentionPolicy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RUNTIME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</a:rPr>
              <a:t>@Documented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@Component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/>
              <a:t>@</a:t>
            </a:r>
            <a:r>
              <a:rPr lang="en-US" dirty="0">
                <a:solidFill>
                  <a:srgbClr val="0033B3"/>
                </a:solidFill>
              </a:rPr>
              <a:t>interface </a:t>
            </a:r>
            <a:r>
              <a:rPr lang="en-US" dirty="0">
                <a:solidFill>
                  <a:srgbClr val="9E880D"/>
                </a:solidFill>
              </a:rPr>
              <a:t>Repository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AliasFor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annotation = </a:t>
            </a:r>
            <a:r>
              <a:rPr lang="en-US" dirty="0" err="1">
                <a:solidFill>
                  <a:srgbClr val="9E880D"/>
                </a:solidFill>
              </a:rPr>
              <a:t>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br>
              <a:rPr lang="en-US" dirty="0">
                <a:solidFill>
                  <a:srgbClr val="0033B3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    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>
                <a:solidFill>
                  <a:srgbClr val="00627A"/>
                </a:solidFill>
              </a:rPr>
              <a:t>value</a:t>
            </a:r>
            <a:r>
              <a:rPr lang="en-US" dirty="0"/>
              <a:t>() </a:t>
            </a:r>
            <a:r>
              <a:rPr lang="en-US" dirty="0">
                <a:solidFill>
                  <a:srgbClr val="0033B3"/>
                </a:solidFill>
              </a:rPr>
              <a:t>default </a:t>
            </a:r>
            <a:r>
              <a:rPr lang="en-US" dirty="0">
                <a:solidFill>
                  <a:srgbClr val="067D17"/>
                </a:solidFill>
              </a:rPr>
              <a:t>""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060BD9-8577-764C-BD63-24930F8907AF}"/>
              </a:ext>
            </a:extLst>
          </p:cNvPr>
          <p:cNvSpPr/>
          <p:nvPr/>
        </p:nvSpPr>
        <p:spPr>
          <a:xfrm>
            <a:off x="6096000" y="344389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@Target</a:t>
            </a:r>
            <a:r>
              <a:rPr lang="en-US" dirty="0"/>
              <a:t>({</a:t>
            </a:r>
            <a:r>
              <a:rPr lang="en-US" dirty="0" err="1">
                <a:solidFill>
                  <a:srgbClr val="000000"/>
                </a:solidFill>
              </a:rPr>
              <a:t>ElementType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TYPE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</a:rPr>
              <a:t>@Retention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</a:rPr>
              <a:t>RetentionPolicy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RUNTIME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</a:rPr>
              <a:t>@Documented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@Component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/>
              <a:t>@</a:t>
            </a:r>
            <a:r>
              <a:rPr lang="en-US" dirty="0">
                <a:solidFill>
                  <a:srgbClr val="0033B3"/>
                </a:solidFill>
              </a:rPr>
              <a:t>interface </a:t>
            </a:r>
            <a:r>
              <a:rPr lang="en-US" dirty="0">
                <a:solidFill>
                  <a:srgbClr val="9E880D"/>
                </a:solidFill>
              </a:rPr>
              <a:t>Controller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AliasFor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annotation = </a:t>
            </a:r>
            <a:r>
              <a:rPr lang="en-US" dirty="0" err="1">
                <a:solidFill>
                  <a:srgbClr val="9E880D"/>
                </a:solidFill>
              </a:rPr>
              <a:t>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br>
              <a:rPr lang="en-US" dirty="0">
                <a:solidFill>
                  <a:srgbClr val="0033B3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    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>
                <a:solidFill>
                  <a:srgbClr val="00627A"/>
                </a:solidFill>
              </a:rPr>
              <a:t>value</a:t>
            </a:r>
            <a:r>
              <a:rPr lang="en-US" dirty="0"/>
              <a:t>() </a:t>
            </a:r>
            <a:r>
              <a:rPr lang="en-US" dirty="0">
                <a:solidFill>
                  <a:srgbClr val="0033B3"/>
                </a:solidFill>
              </a:rPr>
              <a:t>default </a:t>
            </a:r>
            <a:r>
              <a:rPr lang="en-US" dirty="0">
                <a:solidFill>
                  <a:srgbClr val="067D17"/>
                </a:solidFill>
              </a:rPr>
              <a:t>""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4632BA-BCDF-934B-AFCA-9819C87E183F}"/>
              </a:ext>
            </a:extLst>
          </p:cNvPr>
          <p:cNvSpPr/>
          <p:nvPr/>
        </p:nvSpPr>
        <p:spPr>
          <a:xfrm>
            <a:off x="6096000" y="72117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@Target</a:t>
            </a:r>
            <a:r>
              <a:rPr lang="en-US" dirty="0"/>
              <a:t>({</a:t>
            </a:r>
            <a:r>
              <a:rPr lang="en-US" dirty="0" err="1">
                <a:solidFill>
                  <a:srgbClr val="000000"/>
                </a:solidFill>
              </a:rPr>
              <a:t>ElementType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TYPE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</a:rPr>
              <a:t>@Retention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</a:rPr>
              <a:t>RetentionPolicy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RUNTIME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</a:rPr>
              <a:t>@Documented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@Component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/>
              <a:t>@</a:t>
            </a:r>
            <a:r>
              <a:rPr lang="en-US" dirty="0">
                <a:solidFill>
                  <a:srgbClr val="0033B3"/>
                </a:solidFill>
              </a:rPr>
              <a:t>interface </a:t>
            </a:r>
            <a:r>
              <a:rPr lang="en-US" dirty="0">
                <a:solidFill>
                  <a:srgbClr val="9E880D"/>
                </a:solidFill>
              </a:rPr>
              <a:t>Service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AliasFor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annotation = </a:t>
            </a:r>
            <a:r>
              <a:rPr lang="en-US" dirty="0" err="1">
                <a:solidFill>
                  <a:srgbClr val="9E880D"/>
                </a:solidFill>
              </a:rPr>
              <a:t>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br>
              <a:rPr lang="en-US" dirty="0">
                <a:solidFill>
                  <a:srgbClr val="0033B3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    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>
                <a:solidFill>
                  <a:srgbClr val="00627A"/>
                </a:solidFill>
              </a:rPr>
              <a:t>value</a:t>
            </a:r>
            <a:r>
              <a:rPr lang="en-US" dirty="0"/>
              <a:t>() </a:t>
            </a:r>
            <a:r>
              <a:rPr lang="en-US" dirty="0">
                <a:solidFill>
                  <a:srgbClr val="0033B3"/>
                </a:solidFill>
              </a:rPr>
              <a:t>default </a:t>
            </a:r>
            <a:r>
              <a:rPr lang="en-US" dirty="0">
                <a:solidFill>
                  <a:srgbClr val="067D17"/>
                </a:solidFill>
              </a:rPr>
              <a:t>""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24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5203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Фильтры при сканировании</a:t>
            </a:r>
            <a:r>
              <a:rPr lang="en-US" sz="2200" b="1" dirty="0">
                <a:latin typeface="+mj-lt"/>
              </a:rPr>
              <a:t> </a:t>
            </a:r>
            <a:r>
              <a:rPr lang="ru-RU" sz="2200" b="1" dirty="0">
                <a:latin typeface="+mj-lt"/>
              </a:rPr>
              <a:t>компонентов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364E668-05FF-9F44-9B6A-86BD3C958978}"/>
              </a:ext>
            </a:extLst>
          </p:cNvPr>
          <p:cNvSpPr/>
          <p:nvPr/>
        </p:nvSpPr>
        <p:spPr>
          <a:xfrm>
            <a:off x="231227" y="803390"/>
            <a:ext cx="101740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&lt;beans&gt;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Monaco" pitchFamily="2" charset="0"/>
              </a:rPr>
              <a:t>context:component-scan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base-package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org.example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&gt;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Monaco" pitchFamily="2" charset="0"/>
              </a:rPr>
              <a:t>context:include-filter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type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"regex"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expression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".*Stub.*Repository"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/&gt;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Monaco" pitchFamily="2" charset="0"/>
              </a:rPr>
              <a:t>context:exclude-filter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type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"annotation"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expression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org.springframework.stereotype.Repository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/&gt;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&lt;/</a:t>
            </a:r>
            <a:r>
              <a:rPr lang="en-US" dirty="0" err="1">
                <a:solidFill>
                  <a:srgbClr val="000080"/>
                </a:solidFill>
                <a:latin typeface="Monaco" pitchFamily="2" charset="0"/>
              </a:rPr>
              <a:t>context:component-scan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&gt;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&lt;/beans&gt;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85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456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Аннотация </a:t>
            </a:r>
            <a:r>
              <a:rPr lang="en-US" sz="2200" b="1" dirty="0">
                <a:latin typeface="+mj-lt"/>
              </a:rPr>
              <a:t>@Scope</a:t>
            </a:r>
            <a:endParaRPr lang="ru-RU" sz="2200" b="1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EDC4E8-25F5-C446-B48A-F31344D86E03}"/>
              </a:ext>
            </a:extLst>
          </p:cNvPr>
          <p:cNvSpPr/>
          <p:nvPr/>
        </p:nvSpPr>
        <p:spPr>
          <a:xfrm>
            <a:off x="152399" y="61352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@Component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@Scope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"prototype"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Autowired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private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>
                <a:solidFill>
                  <a:srgbClr val="871094"/>
                </a:solidFill>
              </a:rPr>
              <a:t>engine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 err="1">
                <a:solidFill>
                  <a:srgbClr val="00627A"/>
                </a:solidFill>
              </a:rPr>
              <a:t>getEngine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>
                <a:solidFill>
                  <a:srgbClr val="871094"/>
                </a:solidFill>
              </a:rPr>
              <a:t>engine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 err="1">
                <a:solidFill>
                  <a:srgbClr val="00627A"/>
                </a:solidFill>
              </a:rPr>
              <a:t>setEngine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/>
              <a:t>engine)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33B3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</a:rPr>
              <a:t>engine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= engine;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2974EB-8D32-234A-ABB0-202D7F4FCE1D}"/>
              </a:ext>
            </a:extLst>
          </p:cNvPr>
          <p:cNvSpPr/>
          <p:nvPr/>
        </p:nvSpPr>
        <p:spPr>
          <a:xfrm>
            <a:off x="4708635" y="6135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@Component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@Scope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"singleton"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6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3785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Аннотации </a:t>
            </a:r>
            <a:r>
              <a:rPr lang="en-US" sz="2200" b="1" dirty="0">
                <a:latin typeface="+mj-lt"/>
              </a:rPr>
              <a:t>@Named </a:t>
            </a:r>
            <a:r>
              <a:rPr lang="ru-RU" sz="2200" b="1" dirty="0">
                <a:latin typeface="+mj-lt"/>
              </a:rPr>
              <a:t>и </a:t>
            </a:r>
            <a:r>
              <a:rPr lang="en-US" sz="2200" b="1" dirty="0">
                <a:latin typeface="+mj-lt"/>
              </a:rPr>
              <a:t>@Inject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5572994-752B-8F40-9F43-94A5BBD97D46}"/>
              </a:ext>
            </a:extLst>
          </p:cNvPr>
          <p:cNvSpPr/>
          <p:nvPr/>
        </p:nvSpPr>
        <p:spPr>
          <a:xfrm>
            <a:off x="152399" y="889375"/>
            <a:ext cx="85344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Monaco" pitchFamily="2" charset="0"/>
              </a:rPr>
              <a:t>@Named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(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movieListener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) </a:t>
            </a:r>
          </a:p>
          <a:p>
            <a:r>
              <a:rPr lang="en-US" i="1" dirty="0">
                <a:solidFill>
                  <a:srgbClr val="999988"/>
                </a:solidFill>
                <a:latin typeface="Monaco" pitchFamily="2" charset="0"/>
              </a:rPr>
              <a:t>// @</a:t>
            </a:r>
            <a:r>
              <a:rPr lang="en-US" i="1" dirty="0" err="1">
                <a:solidFill>
                  <a:srgbClr val="999988"/>
                </a:solidFill>
                <a:latin typeface="Monaco" pitchFamily="2" charset="0"/>
              </a:rPr>
              <a:t>ManagedBean</a:t>
            </a:r>
            <a:r>
              <a:rPr lang="en-US" i="1" dirty="0">
                <a:solidFill>
                  <a:srgbClr val="999988"/>
                </a:solidFill>
                <a:latin typeface="Monaco" pitchFamily="2" charset="0"/>
              </a:rPr>
              <a:t>("</a:t>
            </a:r>
            <a:r>
              <a:rPr lang="en-US" i="1" dirty="0" err="1">
                <a:solidFill>
                  <a:srgbClr val="999988"/>
                </a:solidFill>
                <a:latin typeface="Monaco" pitchFamily="2" charset="0"/>
              </a:rPr>
              <a:t>movieListener</a:t>
            </a:r>
            <a:r>
              <a:rPr lang="en-US" i="1" dirty="0">
                <a:solidFill>
                  <a:srgbClr val="999988"/>
                </a:solidFill>
                <a:latin typeface="Monaco" pitchFamily="2" charset="0"/>
              </a:rPr>
              <a:t>") could be used as well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</a:p>
          <a:p>
            <a:r>
              <a:rPr lang="en-US" b="1" dirty="0">
                <a:solidFill>
                  <a:srgbClr val="333333"/>
                </a:solidFill>
                <a:latin typeface="Monaco" pitchFamily="2" charset="0"/>
              </a:rPr>
              <a:t>public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Monaco" pitchFamily="2" charset="0"/>
              </a:rPr>
              <a:t>class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b="1" dirty="0" err="1">
                <a:solidFill>
                  <a:srgbClr val="445588"/>
                </a:solidFill>
                <a:latin typeface="Monaco" pitchFamily="2" charset="0"/>
              </a:rPr>
              <a:t>SimpleMovieLister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{</a:t>
            </a:r>
          </a:p>
          <a:p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   </a:t>
            </a:r>
            <a:r>
              <a:rPr lang="en-US" b="1" dirty="0">
                <a:solidFill>
                  <a:srgbClr val="333333"/>
                </a:solidFill>
                <a:latin typeface="Monaco" pitchFamily="2" charset="0"/>
              </a:rPr>
              <a:t>private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Monaco" pitchFamily="2" charset="0"/>
              </a:rPr>
              <a:t>MovieFinder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Monaco" pitchFamily="2" charset="0"/>
              </a:rPr>
              <a:t>movieFinder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; </a:t>
            </a:r>
          </a:p>
          <a:p>
            <a:endParaRPr lang="en-US" b="1" dirty="0">
              <a:solidFill>
                <a:srgbClr val="222222"/>
              </a:solidFill>
              <a:latin typeface="Monaco" pitchFamily="2" charset="0"/>
            </a:endParaRPr>
          </a:p>
          <a:p>
            <a:r>
              <a:rPr lang="en-US" b="1" dirty="0">
                <a:solidFill>
                  <a:srgbClr val="222222"/>
                </a:solidFill>
                <a:latin typeface="Monaco" pitchFamily="2" charset="0"/>
              </a:rPr>
              <a:t>    </a:t>
            </a:r>
            <a:r>
              <a:rPr lang="en-US" b="1" dirty="0">
                <a:solidFill>
                  <a:srgbClr val="999999"/>
                </a:solidFill>
                <a:latin typeface="Monaco" pitchFamily="2" charset="0"/>
              </a:rPr>
              <a:t>@Inject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</a:p>
          <a:p>
            <a:r>
              <a:rPr lang="en-US" b="1" dirty="0">
                <a:solidFill>
                  <a:srgbClr val="222222"/>
                </a:solidFill>
                <a:latin typeface="Monaco" pitchFamily="2" charset="0"/>
              </a:rPr>
              <a:t>    </a:t>
            </a:r>
            <a:r>
              <a:rPr lang="en-US" b="1" dirty="0">
                <a:solidFill>
                  <a:srgbClr val="333333"/>
                </a:solidFill>
                <a:latin typeface="Monaco" pitchFamily="2" charset="0"/>
              </a:rPr>
              <a:t>public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Monaco" pitchFamily="2" charset="0"/>
              </a:rPr>
              <a:t>void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b="1" dirty="0" err="1">
                <a:solidFill>
                  <a:srgbClr val="990000"/>
                </a:solidFill>
                <a:latin typeface="Monaco" pitchFamily="2" charset="0"/>
              </a:rPr>
              <a:t>setMovieFinder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(</a:t>
            </a:r>
            <a:r>
              <a:rPr lang="en-US" dirty="0" err="1">
                <a:solidFill>
                  <a:srgbClr val="222222"/>
                </a:solidFill>
                <a:latin typeface="Monaco" pitchFamily="2" charset="0"/>
              </a:rPr>
              <a:t>MovieFinder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Monaco" pitchFamily="2" charset="0"/>
              </a:rPr>
              <a:t>movieFinder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) {       	   </a:t>
            </a:r>
            <a:r>
              <a:rPr lang="en-US" b="1" dirty="0" err="1">
                <a:solidFill>
                  <a:srgbClr val="333333"/>
                </a:solidFill>
                <a:latin typeface="Monaco" pitchFamily="2" charset="0"/>
              </a:rPr>
              <a:t>this</a:t>
            </a:r>
            <a:r>
              <a:rPr lang="en-US" dirty="0" err="1">
                <a:solidFill>
                  <a:srgbClr val="222222"/>
                </a:solidFill>
                <a:latin typeface="Monaco" pitchFamily="2" charset="0"/>
              </a:rPr>
              <a:t>.movieFinder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= </a:t>
            </a:r>
            <a:r>
              <a:rPr lang="en-US" dirty="0" err="1">
                <a:solidFill>
                  <a:srgbClr val="222222"/>
                </a:solidFill>
                <a:latin typeface="Monaco" pitchFamily="2" charset="0"/>
              </a:rPr>
              <a:t>movieFinder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; </a:t>
            </a:r>
          </a:p>
          <a:p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   } </a:t>
            </a:r>
          </a:p>
          <a:p>
            <a:endParaRPr lang="en-US" i="1" dirty="0">
              <a:solidFill>
                <a:srgbClr val="222222"/>
              </a:solidFill>
              <a:latin typeface="Monaco" pitchFamily="2" charset="0"/>
            </a:endParaRPr>
          </a:p>
          <a:p>
            <a:r>
              <a:rPr lang="en-US" i="1" dirty="0">
                <a:solidFill>
                  <a:srgbClr val="222222"/>
                </a:solidFill>
                <a:latin typeface="Monaco" pitchFamily="2" charset="0"/>
              </a:rPr>
              <a:t>    </a:t>
            </a:r>
            <a:r>
              <a:rPr lang="en-US" i="1" dirty="0">
                <a:solidFill>
                  <a:srgbClr val="999988"/>
                </a:solidFill>
                <a:latin typeface="Monaco" pitchFamily="2" charset="0"/>
              </a:rPr>
              <a:t>// ...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</a:p>
          <a:p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63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7592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Конфигурирование через </a:t>
            </a:r>
            <a:r>
              <a:rPr lang="en-US" sz="2200" b="1" dirty="0">
                <a:latin typeface="+mj-lt"/>
              </a:rPr>
              <a:t>Java </a:t>
            </a:r>
            <a:r>
              <a:rPr lang="ru-RU" sz="2200" b="1" dirty="0">
                <a:latin typeface="+mj-lt"/>
              </a:rPr>
              <a:t>классы </a:t>
            </a:r>
            <a:r>
              <a:rPr lang="en-US" sz="2200" b="1" dirty="0">
                <a:latin typeface="+mj-lt"/>
              </a:rPr>
              <a:t>@Bean </a:t>
            </a:r>
            <a:r>
              <a:rPr lang="ru-RU" sz="2200" b="1" dirty="0">
                <a:latin typeface="+mj-lt"/>
              </a:rPr>
              <a:t>и </a:t>
            </a:r>
            <a:r>
              <a:rPr lang="en-US" sz="2200" b="1" dirty="0">
                <a:latin typeface="+mj-lt"/>
              </a:rPr>
              <a:t>@Configuration</a:t>
            </a:r>
            <a:endParaRPr lang="ru-RU" sz="2200" b="1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B14FB8-D8BB-974F-B989-E22480BB43A1}"/>
              </a:ext>
            </a:extLst>
          </p:cNvPr>
          <p:cNvSpPr/>
          <p:nvPr/>
        </p:nvSpPr>
        <p:spPr>
          <a:xfrm>
            <a:off x="192912" y="649465"/>
            <a:ext cx="105381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конфигурировании контекста можно полностью отказаться от </a:t>
            </a:r>
            <a:r>
              <a:rPr lang="en-US" dirty="0"/>
              <a:t>XML. </a:t>
            </a:r>
            <a:r>
              <a:rPr lang="ru-RU" dirty="0"/>
              <a:t>Для этого используются аннотации </a:t>
            </a:r>
            <a:r>
              <a:rPr lang="en-US" dirty="0"/>
              <a:t>@Bean </a:t>
            </a:r>
            <a:r>
              <a:rPr lang="ru-RU" dirty="0"/>
              <a:t>и </a:t>
            </a:r>
            <a:r>
              <a:rPr lang="en-US" dirty="0"/>
              <a:t>@Configuration</a:t>
            </a:r>
          </a:p>
          <a:p>
            <a:r>
              <a:rPr lang="ru-RU" dirty="0"/>
              <a:t>Методы аннотированные </a:t>
            </a:r>
            <a:r>
              <a:rPr lang="en-US" dirty="0"/>
              <a:t>@Bean </a:t>
            </a:r>
            <a:r>
              <a:rPr lang="ru-RU" dirty="0"/>
              <a:t>– это методы, которые будут добавлены в </a:t>
            </a:r>
            <a:r>
              <a:rPr lang="en-US" dirty="0" err="1"/>
              <a:t>ApplicationContext</a:t>
            </a:r>
            <a:endParaRPr lang="en-US" dirty="0"/>
          </a:p>
          <a:p>
            <a:r>
              <a:rPr lang="ru-RU" dirty="0"/>
              <a:t>Классы, которые помечены аннотацией </a:t>
            </a:r>
            <a:r>
              <a:rPr lang="en-US" dirty="0"/>
              <a:t>@Configuration </a:t>
            </a:r>
            <a:r>
              <a:rPr lang="ru-RU" dirty="0"/>
              <a:t> - это классы, на основе которых будет строится контекст. В этих классах и располагаются методы с аннотацией </a:t>
            </a:r>
            <a:r>
              <a:rPr lang="en-US" dirty="0"/>
              <a:t>@Bean</a:t>
            </a:r>
          </a:p>
          <a:p>
            <a:r>
              <a:rPr lang="ru-RU" dirty="0"/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50DDE71-290B-104F-9BC5-EF0D93157FD8}"/>
              </a:ext>
            </a:extLst>
          </p:cNvPr>
          <p:cNvSpPr/>
          <p:nvPr/>
        </p:nvSpPr>
        <p:spPr>
          <a:xfrm>
            <a:off x="192912" y="240379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@Configuration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>
                <a:solidFill>
                  <a:srgbClr val="000000"/>
                </a:solidFill>
              </a:rPr>
              <a:t>Config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@Bean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 err="1">
                <a:solidFill>
                  <a:srgbClr val="00627A"/>
                </a:solidFill>
              </a:rPr>
              <a:t>getEngine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new </a:t>
            </a:r>
            <a:r>
              <a:rPr lang="en-US" dirty="0"/>
              <a:t>Engine();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6F3CFC-5CF2-A343-BD1A-0CB63F8D89CB}"/>
              </a:ext>
            </a:extLst>
          </p:cNvPr>
          <p:cNvSpPr/>
          <p:nvPr/>
        </p:nvSpPr>
        <p:spPr>
          <a:xfrm>
            <a:off x="4193628" y="2485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39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4338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latin typeface="+mj-lt"/>
              </a:rPr>
              <a:t>AnnotationConfigApplicationContext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DBA8BA8-E444-0A4A-9C89-813A0D8D05B9}"/>
              </a:ext>
            </a:extLst>
          </p:cNvPr>
          <p:cNvSpPr/>
          <p:nvPr/>
        </p:nvSpPr>
        <p:spPr>
          <a:xfrm>
            <a:off x="73572" y="1458499"/>
            <a:ext cx="9049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static void </a:t>
            </a:r>
            <a:r>
              <a:rPr lang="en-US" dirty="0">
                <a:solidFill>
                  <a:srgbClr val="00627A"/>
                </a:solidFill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</a:rPr>
              <a:t>ApplicationContext</a:t>
            </a:r>
            <a:r>
              <a:rPr lang="en-US" dirty="0">
                <a:solidFill>
                  <a:srgbClr val="000000"/>
                </a:solidFill>
              </a:rPr>
              <a:t> context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AnnotationConfigApplicationContext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</a:rPr>
              <a:t>Config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</a:rPr>
              <a:t>context</a:t>
            </a:r>
            <a:r>
              <a:rPr lang="en-US" dirty="0" err="1"/>
              <a:t>.getBean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</a:rPr>
              <a:t>Engine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F37BA01-B3C5-E847-872C-C803EDBA5226}"/>
              </a:ext>
            </a:extLst>
          </p:cNvPr>
          <p:cNvSpPr/>
          <p:nvPr/>
        </p:nvSpPr>
        <p:spPr>
          <a:xfrm>
            <a:off x="73572" y="652119"/>
            <a:ext cx="11582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Эта универсальная реализация </a:t>
            </a:r>
            <a:r>
              <a:rPr lang="ru-RU" dirty="0" err="1"/>
              <a:t>ApplicationContext</a:t>
            </a:r>
            <a:r>
              <a:rPr lang="ru-RU" dirty="0"/>
              <a:t> способна принимать в качестве входных данных не только классы @</a:t>
            </a:r>
            <a:r>
              <a:rPr lang="ru-RU" dirty="0" err="1"/>
              <a:t>Configuration</a:t>
            </a:r>
            <a:r>
              <a:rPr lang="ru-RU" dirty="0"/>
              <a:t>, но также простые классы и классы @</a:t>
            </a:r>
            <a:r>
              <a:rPr lang="ru-RU" dirty="0" err="1"/>
              <a:t>Component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DFACF2-CAB8-E940-B535-482039A69704}"/>
              </a:ext>
            </a:extLst>
          </p:cNvPr>
          <p:cNvSpPr/>
          <p:nvPr/>
        </p:nvSpPr>
        <p:spPr>
          <a:xfrm>
            <a:off x="73572" y="2818877"/>
            <a:ext cx="119502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static void </a:t>
            </a:r>
            <a:r>
              <a:rPr lang="en-US" dirty="0">
                <a:solidFill>
                  <a:srgbClr val="00627A"/>
                </a:solidFill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</a:rPr>
              <a:t>ApplicationContext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ctx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AnnotationConfigApplicationContext</a:t>
            </a:r>
            <a:r>
              <a:rPr lang="en-US" dirty="0"/>
              <a:t>(</a:t>
            </a:r>
            <a:r>
              <a:rPr lang="en-US" dirty="0" err="1"/>
              <a:t>MyServiceImpl.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, Dependency1.</a:t>
            </a:r>
            <a:r>
              <a:rPr lang="en-US" dirty="0">
                <a:solidFill>
                  <a:srgbClr val="0033B3"/>
                </a:solidFill>
              </a:rPr>
              <a:t>class</a:t>
            </a:r>
            <a:r>
              <a:rPr lang="en-US" dirty="0"/>
              <a:t>, Dependency2.</a:t>
            </a:r>
            <a:r>
              <a:rPr lang="en-US" dirty="0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MyService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myService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000000"/>
                </a:solidFill>
              </a:rPr>
              <a:t>ctx</a:t>
            </a:r>
            <a:r>
              <a:rPr lang="en-US" dirty="0" err="1"/>
              <a:t>.getBean</a:t>
            </a:r>
            <a:r>
              <a:rPr lang="en-US" dirty="0"/>
              <a:t>(</a:t>
            </a:r>
            <a:r>
              <a:rPr lang="en-US" dirty="0" err="1"/>
              <a:t>MyService.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</a:rPr>
              <a:t>myService</a:t>
            </a:r>
            <a:r>
              <a:rPr lang="en-US" dirty="0" err="1"/>
              <a:t>.doStuff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EBB0D2-4028-A146-805E-377FD2222AD7}"/>
              </a:ext>
            </a:extLst>
          </p:cNvPr>
          <p:cNvSpPr/>
          <p:nvPr/>
        </p:nvSpPr>
        <p:spPr>
          <a:xfrm>
            <a:off x="73572" y="4733252"/>
            <a:ext cx="108361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AnnotationConfigApplicationContext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871094"/>
                </a:solidFill>
              </a:rPr>
              <a:t>ctx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AnnotationConfigApplicationContext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>
                <a:solidFill>
                  <a:srgbClr val="871094"/>
                </a:solidFill>
              </a:rPr>
              <a:t>ctx</a:t>
            </a:r>
            <a:r>
              <a:rPr lang="en-US" dirty="0" err="1"/>
              <a:t>.register</a:t>
            </a:r>
            <a:r>
              <a:rPr lang="en-US" dirty="0"/>
              <a:t>(</a:t>
            </a:r>
            <a:r>
              <a:rPr lang="en-US" dirty="0" err="1"/>
              <a:t>AppConfig.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, </a:t>
            </a:r>
            <a:r>
              <a:rPr lang="en-US" dirty="0" err="1"/>
              <a:t>OtherConfig.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>
                <a:solidFill>
                  <a:srgbClr val="871094"/>
                </a:solidFill>
              </a:rPr>
              <a:t>ctx</a:t>
            </a:r>
            <a:r>
              <a:rPr lang="en-US" dirty="0" err="1"/>
              <a:t>.register</a:t>
            </a:r>
            <a:r>
              <a:rPr lang="en-US" dirty="0"/>
              <a:t>(</a:t>
            </a:r>
            <a:r>
              <a:rPr lang="en-US" dirty="0" err="1"/>
              <a:t>AdditionalConfig.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>
                <a:solidFill>
                  <a:srgbClr val="871094"/>
                </a:solidFill>
              </a:rPr>
              <a:t>ctx</a:t>
            </a:r>
            <a:r>
              <a:rPr lang="en-US" dirty="0" err="1"/>
              <a:t>.refresh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MyService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</a:rPr>
              <a:t>myService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871094"/>
                </a:solidFill>
              </a:rPr>
              <a:t>ctx</a:t>
            </a:r>
            <a:r>
              <a:rPr lang="en-US" dirty="0" err="1"/>
              <a:t>.getBean</a:t>
            </a:r>
            <a:r>
              <a:rPr lang="en-US" dirty="0"/>
              <a:t>(</a:t>
            </a:r>
            <a:r>
              <a:rPr lang="en-US" dirty="0" err="1"/>
              <a:t>MyService.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09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3031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@</a:t>
            </a:r>
            <a:r>
              <a:rPr lang="en-US" sz="2200" b="1" dirty="0" err="1">
                <a:latin typeface="+mj-lt"/>
              </a:rPr>
              <a:t>ComponentScan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EF47E6D-003F-CF4E-A822-5EB2089F483F}"/>
              </a:ext>
            </a:extLst>
          </p:cNvPr>
          <p:cNvSpPr/>
          <p:nvPr/>
        </p:nvSpPr>
        <p:spPr>
          <a:xfrm>
            <a:off x="231227" y="7354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@Configuration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ComponentScan</a:t>
            </a:r>
            <a:r>
              <a:rPr lang="en-US" dirty="0"/>
              <a:t>(</a:t>
            </a:r>
            <a:r>
              <a:rPr lang="en-US" dirty="0" err="1"/>
              <a:t>basePackages</a:t>
            </a:r>
            <a:r>
              <a:rPr lang="en-US" dirty="0"/>
              <a:t> = 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com.acme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AppConfig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...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9205CB8-0553-244B-8585-5BD9256B13D8}"/>
              </a:ext>
            </a:extLst>
          </p:cNvPr>
          <p:cNvSpPr/>
          <p:nvPr/>
        </p:nvSpPr>
        <p:spPr>
          <a:xfrm>
            <a:off x="152399" y="2832392"/>
            <a:ext cx="86710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beans </a:t>
            </a:r>
            <a:r>
              <a:rPr lang="en-US" dirty="0" err="1">
                <a:solidFill>
                  <a:srgbClr val="174AD4"/>
                </a:solidFill>
              </a:rPr>
              <a:t>xmlns</a:t>
            </a:r>
            <a:r>
              <a:rPr lang="en-US" dirty="0">
                <a:solidFill>
                  <a:srgbClr val="067D17"/>
                </a:solidFill>
              </a:rPr>
              <a:t>="http://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/schema/beans"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</a:t>
            </a:r>
            <a:r>
              <a:rPr lang="en-US" dirty="0" err="1">
                <a:solidFill>
                  <a:srgbClr val="174AD4"/>
                </a:solidFill>
              </a:rPr>
              <a:t>xmlns:</a:t>
            </a:r>
            <a:r>
              <a:rPr lang="en-US" dirty="0" err="1">
                <a:solidFill>
                  <a:srgbClr val="871094"/>
                </a:solidFill>
              </a:rPr>
              <a:t>xsi</a:t>
            </a:r>
            <a:r>
              <a:rPr lang="en-US" dirty="0">
                <a:solidFill>
                  <a:srgbClr val="067D17"/>
                </a:solidFill>
              </a:rPr>
              <a:t>="http://www.w3.org/2001/</a:t>
            </a:r>
            <a:r>
              <a:rPr lang="en-US" dirty="0" err="1">
                <a:solidFill>
                  <a:srgbClr val="067D17"/>
                </a:solidFill>
              </a:rPr>
              <a:t>XMLSchema</a:t>
            </a:r>
            <a:r>
              <a:rPr lang="en-US" dirty="0">
                <a:solidFill>
                  <a:srgbClr val="067D17"/>
                </a:solidFill>
              </a:rPr>
              <a:t>-instance"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</a:t>
            </a:r>
            <a:r>
              <a:rPr lang="en-US" dirty="0" err="1">
                <a:solidFill>
                  <a:srgbClr val="174AD4"/>
                </a:solidFill>
              </a:rPr>
              <a:t>xmlns:</a:t>
            </a:r>
            <a:r>
              <a:rPr lang="en-US" dirty="0" err="1">
                <a:solidFill>
                  <a:srgbClr val="871094"/>
                </a:solidFill>
              </a:rPr>
              <a:t>context</a:t>
            </a:r>
            <a:r>
              <a:rPr lang="en-US" dirty="0">
                <a:solidFill>
                  <a:srgbClr val="067D17"/>
                </a:solidFill>
              </a:rPr>
              <a:t>="http://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/schema/context"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</a:t>
            </a:r>
            <a:r>
              <a:rPr lang="en-US" dirty="0" err="1">
                <a:solidFill>
                  <a:srgbClr val="871094"/>
                </a:solidFill>
              </a:rPr>
              <a:t>xsi</a:t>
            </a:r>
            <a:r>
              <a:rPr lang="en-US" dirty="0" err="1">
                <a:solidFill>
                  <a:srgbClr val="174AD4"/>
                </a:solidFill>
              </a:rPr>
              <a:t>:schemaLocation</a:t>
            </a:r>
            <a:r>
              <a:rPr lang="en-US" dirty="0">
                <a:solidFill>
                  <a:srgbClr val="067D17"/>
                </a:solidFill>
              </a:rPr>
              <a:t>="http://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/schema/beans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 https://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/schema/beans/spring-</a:t>
            </a:r>
            <a:r>
              <a:rPr lang="en-US" dirty="0" err="1">
                <a:solidFill>
                  <a:srgbClr val="067D17"/>
                </a:solidFill>
              </a:rPr>
              <a:t>beans.xsd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 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/schema/context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 https://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/schema/context/spring-</a:t>
            </a:r>
            <a:r>
              <a:rPr lang="en-US" dirty="0" err="1">
                <a:solidFill>
                  <a:srgbClr val="067D17"/>
                </a:solidFill>
              </a:rPr>
              <a:t>context.xsd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&lt;</a:t>
            </a:r>
            <a:r>
              <a:rPr lang="en-US" dirty="0" err="1">
                <a:solidFill>
                  <a:srgbClr val="871094"/>
                </a:solidFill>
              </a:rPr>
              <a:t>context</a:t>
            </a:r>
            <a:r>
              <a:rPr lang="en-US" dirty="0" err="1">
                <a:solidFill>
                  <a:srgbClr val="0033B3"/>
                </a:solidFill>
              </a:rPr>
              <a:t>:component-scan</a:t>
            </a:r>
            <a:r>
              <a:rPr lang="en-US" dirty="0">
                <a:solidFill>
                  <a:srgbClr val="0033B3"/>
                </a:solidFill>
              </a:rPr>
              <a:t> </a:t>
            </a:r>
            <a:r>
              <a:rPr lang="en-US" dirty="0">
                <a:solidFill>
                  <a:srgbClr val="174AD4"/>
                </a:solidFill>
              </a:rPr>
              <a:t>base-package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com.acme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/>
              <a:t>/&gt;</a:t>
            </a:r>
            <a:br>
              <a:rPr lang="en-US" dirty="0"/>
            </a:b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825AA6-EA05-204E-9189-56FE6BDD1DFF}"/>
              </a:ext>
            </a:extLst>
          </p:cNvPr>
          <p:cNvSpPr/>
          <p:nvPr/>
        </p:nvSpPr>
        <p:spPr>
          <a:xfrm>
            <a:off x="5864773" y="4246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AnnotationConfigApplicationContext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ctx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AnnotationConfigApplicationContext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</a:rPr>
              <a:t>ctx</a:t>
            </a:r>
            <a:r>
              <a:rPr lang="en-US" dirty="0" err="1"/>
              <a:t>.scan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com.acme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</a:rPr>
              <a:t>ctx</a:t>
            </a:r>
            <a:r>
              <a:rPr lang="en-US" dirty="0" err="1"/>
              <a:t>.refresh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MyService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myService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000000"/>
                </a:solidFill>
              </a:rPr>
              <a:t>ctx</a:t>
            </a:r>
            <a:r>
              <a:rPr lang="en-US" dirty="0" err="1"/>
              <a:t>.getBean</a:t>
            </a:r>
            <a:r>
              <a:rPr lang="en-US" dirty="0"/>
              <a:t>(</a:t>
            </a:r>
            <a:r>
              <a:rPr lang="en-US" dirty="0" err="1"/>
              <a:t>MyService.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45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1007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@Bean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0935F3-BAC5-B843-9F76-D46F16F9DBF9}"/>
              </a:ext>
            </a:extLst>
          </p:cNvPr>
          <p:cNvSpPr/>
          <p:nvPr/>
        </p:nvSpPr>
        <p:spPr>
          <a:xfrm>
            <a:off x="152398" y="643870"/>
            <a:ext cx="11797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@</a:t>
            </a:r>
            <a:r>
              <a:rPr lang="ru-RU" dirty="0" err="1"/>
              <a:t>Bean</a:t>
            </a:r>
            <a:r>
              <a:rPr lang="ru-RU" dirty="0"/>
              <a:t> - это аннотация на уровне метода и прямой аналог элемента XML &lt;</a:t>
            </a:r>
            <a:r>
              <a:rPr lang="ru-RU" dirty="0" err="1"/>
              <a:t>bean</a:t>
            </a:r>
            <a:r>
              <a:rPr lang="ru-RU" dirty="0"/>
              <a:t> /&gt;. Аннотация поддерживает некоторые из атрибутов, предлагаемых &lt;</a:t>
            </a:r>
            <a:r>
              <a:rPr lang="ru-RU" dirty="0" err="1"/>
              <a:t>bean</a:t>
            </a:r>
            <a:r>
              <a:rPr lang="ru-RU" dirty="0"/>
              <a:t> /&gt;, например: * </a:t>
            </a:r>
            <a:r>
              <a:rPr lang="ru-RU" dirty="0" err="1"/>
              <a:t>init-method</a:t>
            </a:r>
            <a:r>
              <a:rPr lang="ru-RU" dirty="0"/>
              <a:t> * </a:t>
            </a:r>
            <a:r>
              <a:rPr lang="ru-RU" dirty="0" err="1"/>
              <a:t>destroy-method</a:t>
            </a:r>
            <a:r>
              <a:rPr lang="ru-RU" dirty="0"/>
              <a:t> * </a:t>
            </a:r>
            <a:r>
              <a:rPr lang="ru-RU" dirty="0" err="1"/>
              <a:t>autowiring</a:t>
            </a:r>
            <a:r>
              <a:rPr lang="ru-RU" dirty="0"/>
              <a:t> * </a:t>
            </a:r>
            <a:r>
              <a:rPr lang="ru-RU" dirty="0" err="1"/>
              <a:t>name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Вы можете использовать аннотацию @</a:t>
            </a:r>
            <a:r>
              <a:rPr lang="ru-RU" dirty="0" err="1"/>
              <a:t>Bean</a:t>
            </a:r>
            <a:r>
              <a:rPr lang="ru-RU" dirty="0"/>
              <a:t> в классе с аннотацией @</a:t>
            </a:r>
            <a:r>
              <a:rPr lang="ru-RU" dirty="0" err="1"/>
              <a:t>Configuration</a:t>
            </a:r>
            <a:r>
              <a:rPr lang="ru-RU" dirty="0"/>
              <a:t> или в классе с аннотацией @</a:t>
            </a:r>
            <a:r>
              <a:rPr lang="ru-RU" dirty="0" err="1"/>
              <a:t>Component</a:t>
            </a:r>
            <a:r>
              <a:rPr lang="ru-RU" dirty="0"/>
              <a:t>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9E345C3-7FD1-A64C-9A57-C8CF8346BAD4}"/>
              </a:ext>
            </a:extLst>
          </p:cNvPr>
          <p:cNvSpPr/>
          <p:nvPr/>
        </p:nvSpPr>
        <p:spPr>
          <a:xfrm>
            <a:off x="152398" y="233083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@Configuration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AppConfig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@Bean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 err="1"/>
              <a:t>TransferServiceImpl</a:t>
            </a:r>
            <a:r>
              <a:rPr lang="en-US" dirty="0"/>
              <a:t> </a:t>
            </a:r>
            <a:r>
              <a:rPr lang="en-US" dirty="0" err="1">
                <a:solidFill>
                  <a:srgbClr val="00627A"/>
                </a:solidFill>
              </a:rPr>
              <a:t>transferService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new </a:t>
            </a:r>
            <a:r>
              <a:rPr lang="en-US" dirty="0" err="1"/>
              <a:t>TransferServiceImpl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B7D3AA-C546-F145-87C4-C9A06D86FD05}"/>
              </a:ext>
            </a:extLst>
          </p:cNvPr>
          <p:cNvSpPr/>
          <p:nvPr/>
        </p:nvSpPr>
        <p:spPr>
          <a:xfrm>
            <a:off x="5013433" y="2330832"/>
            <a:ext cx="6758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id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transferService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com.acme.TransferServiceImpl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beans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53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590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@Bean </a:t>
            </a:r>
            <a:r>
              <a:rPr lang="ru-RU" sz="2200" b="1" dirty="0">
                <a:latin typeface="+mj-lt"/>
              </a:rPr>
              <a:t>зависимости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28A023-163A-1946-9046-701ADAF9E1F4}"/>
              </a:ext>
            </a:extLst>
          </p:cNvPr>
          <p:cNvSpPr/>
          <p:nvPr/>
        </p:nvSpPr>
        <p:spPr>
          <a:xfrm>
            <a:off x="273269" y="84475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@Configuration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>
                <a:solidFill>
                  <a:srgbClr val="000000"/>
                </a:solidFill>
              </a:rPr>
              <a:t>Config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@Bean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 err="1">
                <a:solidFill>
                  <a:srgbClr val="00627A"/>
                </a:solidFill>
              </a:rPr>
              <a:t>getCar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/>
              <a:t>engine){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new </a:t>
            </a:r>
            <a:r>
              <a:rPr lang="en-US" dirty="0"/>
              <a:t>Car(engine);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@Bean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 err="1">
                <a:solidFill>
                  <a:srgbClr val="00627A"/>
                </a:solidFill>
              </a:rPr>
              <a:t>getEngine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new </a:t>
            </a:r>
            <a:r>
              <a:rPr lang="en-US" dirty="0"/>
              <a:t>Engine();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351AA6-1B41-8A45-BC07-A3A1D377DBE9}"/>
              </a:ext>
            </a:extLst>
          </p:cNvPr>
          <p:cNvSpPr/>
          <p:nvPr/>
        </p:nvSpPr>
        <p:spPr>
          <a:xfrm>
            <a:off x="5160579" y="9196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1424CF-1599-B440-8F4A-C7C4926A4D8F}"/>
              </a:ext>
            </a:extLst>
          </p:cNvPr>
          <p:cNvSpPr/>
          <p:nvPr/>
        </p:nvSpPr>
        <p:spPr>
          <a:xfrm>
            <a:off x="5160579" y="185933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private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>
                <a:solidFill>
                  <a:srgbClr val="871094"/>
                </a:solidFill>
              </a:rPr>
              <a:t>engine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627A"/>
                </a:solidFill>
              </a:rPr>
              <a:t>Car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/>
              <a:t>engine)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33B3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</a:rPr>
              <a:t>engine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= engine;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 err="1">
                <a:solidFill>
                  <a:srgbClr val="00627A"/>
                </a:solidFill>
              </a:rPr>
              <a:t>getEngine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>
                <a:solidFill>
                  <a:srgbClr val="871094"/>
                </a:solidFill>
              </a:rPr>
              <a:t>engine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90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45448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Конфигурирование через аннотации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094474-4170-F541-97AA-D407334D0B5D}"/>
              </a:ext>
            </a:extLst>
          </p:cNvPr>
          <p:cNvSpPr/>
          <p:nvPr/>
        </p:nvSpPr>
        <p:spPr>
          <a:xfrm>
            <a:off x="152399" y="628950"/>
            <a:ext cx="111462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Monaco" pitchFamily="2" charset="0"/>
              </a:rPr>
              <a:t>&lt;?xml version="1.0" encoding="UTF-8"?&gt;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&lt;beans </a:t>
            </a:r>
            <a:r>
              <a:rPr lang="en-US" dirty="0" err="1">
                <a:solidFill>
                  <a:srgbClr val="008080"/>
                </a:solidFill>
                <a:latin typeface="Monaco" pitchFamily="2" charset="0"/>
              </a:rPr>
              <a:t>xmlns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"http://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www.springframework.org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/schema/beans"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Monaco" pitchFamily="2" charset="0"/>
              </a:rPr>
              <a:t>xmlns:xsi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"http://www.w3.org/2001/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XMLSchema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-instance"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Monaco" pitchFamily="2" charset="0"/>
              </a:rPr>
              <a:t>xmlns:context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"http://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www.springframework.org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/schema/context"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Monaco" pitchFamily="2" charset="0"/>
              </a:rPr>
              <a:t>xsi:schemaLocation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"http://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www.springframework.org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/schema/beans https://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www.springframework.org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/schema/beans/spring-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beans.xsd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 http://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www.springframework.org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/schema/context https://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www.springframework.org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/schema/context/spring-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context.xsd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&gt;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endParaRPr lang="ru-RU" dirty="0">
              <a:solidFill>
                <a:srgbClr val="222222"/>
              </a:solidFill>
              <a:latin typeface="Monaco" pitchFamily="2" charset="0"/>
            </a:endParaRPr>
          </a:p>
          <a:p>
            <a:endParaRPr lang="ru-RU" dirty="0">
              <a:solidFill>
                <a:srgbClr val="222222"/>
              </a:solidFill>
              <a:latin typeface="Monaco" pitchFamily="2" charset="0"/>
            </a:endParaRPr>
          </a:p>
          <a:p>
            <a:r>
              <a:rPr lang="ru-RU" dirty="0">
                <a:solidFill>
                  <a:srgbClr val="000080"/>
                </a:solidFill>
                <a:latin typeface="Monaco" pitchFamily="2" charset="0"/>
              </a:rPr>
              <a:t>	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Monaco" pitchFamily="2" charset="0"/>
              </a:rPr>
              <a:t>context:annotation-config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/&gt;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</a:p>
          <a:p>
            <a:endParaRPr lang="en-US" dirty="0">
              <a:solidFill>
                <a:srgbClr val="222222"/>
              </a:solidFill>
              <a:latin typeface="Monaco" pitchFamily="2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&lt;/beans&gt;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4835B2-C187-C64F-9D83-355E1833C14F}"/>
              </a:ext>
            </a:extLst>
          </p:cNvPr>
          <p:cNvSpPr/>
          <p:nvPr/>
        </p:nvSpPr>
        <p:spPr>
          <a:xfrm>
            <a:off x="152399" y="4316389"/>
            <a:ext cx="1011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Monaco" pitchFamily="2" charset="0"/>
              </a:rPr>
              <a:t>context:annotation-config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/&gt;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 - </a:t>
            </a:r>
            <a:r>
              <a:rPr lang="ru-RU" dirty="0">
                <a:solidFill>
                  <a:srgbClr val="222222"/>
                </a:solidFill>
                <a:latin typeface="Monaco" pitchFamily="2" charset="0"/>
              </a:rPr>
              <a:t>возможность конфигурации через аннотации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95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56630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@Bean</a:t>
            </a:r>
            <a:r>
              <a:rPr lang="ru-RU" sz="2200" b="1" dirty="0">
                <a:latin typeface="+mj-lt"/>
              </a:rPr>
              <a:t> методы жизненного цикла </a:t>
            </a:r>
            <a:r>
              <a:rPr lang="en-US" sz="2200" b="1" dirty="0" err="1">
                <a:latin typeface="+mj-lt"/>
              </a:rPr>
              <a:t>init</a:t>
            </a:r>
            <a:r>
              <a:rPr lang="en-US" sz="2200" b="1" dirty="0">
                <a:latin typeface="+mj-lt"/>
              </a:rPr>
              <a:t>, destroy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52F1A0F-4E53-6345-B668-FECFB7F0A422}"/>
              </a:ext>
            </a:extLst>
          </p:cNvPr>
          <p:cNvSpPr/>
          <p:nvPr/>
        </p:nvSpPr>
        <p:spPr>
          <a:xfrm>
            <a:off x="294289" y="82559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BeanOne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 err="1">
                <a:solidFill>
                  <a:srgbClr val="00627A"/>
                </a:solidFill>
              </a:rPr>
              <a:t>init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C8C8C"/>
                </a:solidFill>
              </a:rPr>
              <a:t>// initialization logic</a:t>
            </a:r>
            <a:br>
              <a:rPr lang="en-US" i="1" dirty="0">
                <a:solidFill>
                  <a:srgbClr val="8C8C8C"/>
                </a:solidFill>
              </a:rPr>
            </a:br>
            <a:r>
              <a:rPr lang="en-US" i="1" dirty="0">
                <a:solidFill>
                  <a:srgbClr val="8C8C8C"/>
                </a:solidFill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BeanTwo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>
                <a:solidFill>
                  <a:srgbClr val="00627A"/>
                </a:solidFill>
              </a:rPr>
              <a:t>cleanup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C8C8C"/>
                </a:solidFill>
              </a:rPr>
              <a:t>// destruction logic</a:t>
            </a:r>
            <a:br>
              <a:rPr lang="en-US" i="1" dirty="0">
                <a:solidFill>
                  <a:srgbClr val="8C8C8C"/>
                </a:solidFill>
              </a:rPr>
            </a:br>
            <a:r>
              <a:rPr lang="en-US" i="1" dirty="0">
                <a:solidFill>
                  <a:srgbClr val="8C8C8C"/>
                </a:solidFill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18C739-7F4E-3744-A293-E3EEF930C5F9}"/>
              </a:ext>
            </a:extLst>
          </p:cNvPr>
          <p:cNvSpPr/>
          <p:nvPr/>
        </p:nvSpPr>
        <p:spPr>
          <a:xfrm>
            <a:off x="4782207" y="82559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@Configuration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AppConfig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@Bean(</a:t>
            </a:r>
            <a:r>
              <a:rPr lang="en-US" dirty="0" err="1"/>
              <a:t>initMethod</a:t>
            </a:r>
            <a:r>
              <a:rPr lang="en-US" dirty="0"/>
              <a:t> = 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init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 err="1">
                <a:solidFill>
                  <a:srgbClr val="000000"/>
                </a:solidFill>
              </a:rPr>
              <a:t>BeanOne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627A"/>
                </a:solidFill>
              </a:rPr>
              <a:t>beanOne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new </a:t>
            </a:r>
            <a:r>
              <a:rPr lang="en-US" dirty="0" err="1"/>
              <a:t>BeanOne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@Bean(</a:t>
            </a:r>
            <a:r>
              <a:rPr lang="en-US" dirty="0" err="1"/>
              <a:t>destroyMethod</a:t>
            </a:r>
            <a:r>
              <a:rPr lang="en-US" dirty="0"/>
              <a:t> = </a:t>
            </a:r>
            <a:r>
              <a:rPr lang="en-US" dirty="0">
                <a:solidFill>
                  <a:srgbClr val="067D17"/>
                </a:solidFill>
              </a:rPr>
              <a:t>"cleanup"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 err="1">
                <a:solidFill>
                  <a:srgbClr val="000000"/>
                </a:solidFill>
              </a:rPr>
              <a:t>BeanTwo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627A"/>
                </a:solidFill>
              </a:rPr>
              <a:t>beanTwo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new </a:t>
            </a:r>
            <a:r>
              <a:rPr lang="en-US" dirty="0" err="1"/>
              <a:t>BeanTwo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539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6820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Совместное использование</a:t>
            </a:r>
            <a:r>
              <a:rPr lang="en-US" sz="2200" b="1" dirty="0">
                <a:latin typeface="+mj-lt"/>
              </a:rPr>
              <a:t> Java and XML Configuration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479DCF-FA7C-DB47-BA8E-2F7F1DDC31FB}"/>
              </a:ext>
            </a:extLst>
          </p:cNvPr>
          <p:cNvSpPr/>
          <p:nvPr/>
        </p:nvSpPr>
        <p:spPr>
          <a:xfrm>
            <a:off x="0" y="70458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@Configuration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AppConfig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Autowired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private </a:t>
            </a: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</a:rPr>
              <a:t>dataSource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@Bean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 err="1"/>
              <a:t>AccountRepository</a:t>
            </a:r>
            <a:r>
              <a:rPr lang="en-US" dirty="0"/>
              <a:t> </a:t>
            </a:r>
            <a:r>
              <a:rPr lang="en-US" dirty="0" err="1">
                <a:solidFill>
                  <a:srgbClr val="00627A"/>
                </a:solidFill>
              </a:rPr>
              <a:t>accountRepository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new </a:t>
            </a:r>
            <a:r>
              <a:rPr lang="en-US" dirty="0" err="1"/>
              <a:t>JdbcAccountRepository</a:t>
            </a:r>
            <a:r>
              <a:rPr lang="en-US" dirty="0"/>
              <a:t>(</a:t>
            </a:r>
            <a:r>
              <a:rPr lang="en-US" dirty="0" err="1">
                <a:solidFill>
                  <a:srgbClr val="871094"/>
                </a:solidFill>
              </a:rPr>
              <a:t>dataSource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@Bean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 err="1"/>
              <a:t>TransferService</a:t>
            </a:r>
            <a:r>
              <a:rPr lang="en-US" dirty="0"/>
              <a:t> </a:t>
            </a:r>
            <a:r>
              <a:rPr lang="en-US" dirty="0" err="1">
                <a:solidFill>
                  <a:srgbClr val="00627A"/>
                </a:solidFill>
              </a:rPr>
              <a:t>transferService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new </a:t>
            </a:r>
            <a:r>
              <a:rPr lang="en-US" dirty="0" err="1"/>
              <a:t>TransferService</a:t>
            </a:r>
            <a:r>
              <a:rPr lang="en-US" dirty="0"/>
              <a:t>(</a:t>
            </a:r>
            <a:r>
              <a:rPr lang="en-US" dirty="0" err="1"/>
              <a:t>accountRepository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FDD081-3061-914C-818C-38149B97CF6C}"/>
              </a:ext>
            </a:extLst>
          </p:cNvPr>
          <p:cNvSpPr/>
          <p:nvPr/>
        </p:nvSpPr>
        <p:spPr>
          <a:xfrm>
            <a:off x="5192110" y="704584"/>
            <a:ext cx="76410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>
                <a:solidFill>
                  <a:srgbClr val="871094"/>
                </a:solidFill>
              </a:rPr>
              <a:t>context</a:t>
            </a:r>
            <a:r>
              <a:rPr lang="en-US" dirty="0" err="1">
                <a:solidFill>
                  <a:srgbClr val="0033B3"/>
                </a:solidFill>
              </a:rPr>
              <a:t>:annotation-config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>
                <a:solidFill>
                  <a:srgbClr val="871094"/>
                </a:solidFill>
              </a:rPr>
              <a:t>context</a:t>
            </a:r>
            <a:r>
              <a:rPr lang="en-US" dirty="0" err="1">
                <a:solidFill>
                  <a:srgbClr val="0033B3"/>
                </a:solidFill>
              </a:rPr>
              <a:t>:property-placeholder</a:t>
            </a:r>
            <a:r>
              <a:rPr lang="en-US" dirty="0">
                <a:solidFill>
                  <a:srgbClr val="0033B3"/>
                </a:solidFill>
              </a:rPr>
              <a:t> </a:t>
            </a:r>
            <a:r>
              <a:rPr lang="en-US" dirty="0">
                <a:solidFill>
                  <a:srgbClr val="174AD4"/>
                </a:solidFill>
              </a:rPr>
              <a:t>location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classpath</a:t>
            </a:r>
            <a:r>
              <a:rPr lang="en-US" dirty="0">
                <a:solidFill>
                  <a:srgbClr val="067D17"/>
                </a:solidFill>
              </a:rPr>
              <a:t>:/com/acme/</a:t>
            </a:r>
            <a:r>
              <a:rPr lang="en-US" dirty="0" err="1">
                <a:solidFill>
                  <a:srgbClr val="067D17"/>
                </a:solidFill>
              </a:rPr>
              <a:t>jdbc.properties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/&gt;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com.acme.AppConfig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/&gt;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org.springframework.jdbc.datasource.DriverManagerDataSource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property </a:t>
            </a:r>
            <a:r>
              <a:rPr lang="en-US" dirty="0">
                <a:solidFill>
                  <a:srgbClr val="174AD4"/>
                </a:solidFill>
              </a:rPr>
              <a:t>name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url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>
                <a:solidFill>
                  <a:srgbClr val="174AD4"/>
                </a:solidFill>
              </a:rPr>
              <a:t>value</a:t>
            </a:r>
            <a:r>
              <a:rPr lang="en-US" dirty="0">
                <a:solidFill>
                  <a:srgbClr val="067D17"/>
                </a:solidFill>
              </a:rPr>
              <a:t>="${</a:t>
            </a:r>
            <a:r>
              <a:rPr lang="en-US" dirty="0" err="1">
                <a:solidFill>
                  <a:srgbClr val="067D17"/>
                </a:solidFill>
              </a:rPr>
              <a:t>jdbc.url</a:t>
            </a:r>
            <a:r>
              <a:rPr lang="en-US" dirty="0">
                <a:solidFill>
                  <a:srgbClr val="067D17"/>
                </a:solidFill>
              </a:rPr>
              <a:t>}"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property </a:t>
            </a:r>
            <a:r>
              <a:rPr lang="en-US" dirty="0">
                <a:solidFill>
                  <a:srgbClr val="174AD4"/>
                </a:solidFill>
              </a:rPr>
              <a:t>name</a:t>
            </a:r>
            <a:r>
              <a:rPr lang="en-US" dirty="0">
                <a:solidFill>
                  <a:srgbClr val="067D17"/>
                </a:solidFill>
              </a:rPr>
              <a:t>="username" </a:t>
            </a:r>
            <a:r>
              <a:rPr lang="en-US" dirty="0">
                <a:solidFill>
                  <a:srgbClr val="174AD4"/>
                </a:solidFill>
              </a:rPr>
              <a:t>value</a:t>
            </a:r>
            <a:r>
              <a:rPr lang="en-US" dirty="0">
                <a:solidFill>
                  <a:srgbClr val="067D17"/>
                </a:solidFill>
              </a:rPr>
              <a:t>="${</a:t>
            </a:r>
            <a:r>
              <a:rPr lang="en-US" dirty="0" err="1">
                <a:solidFill>
                  <a:srgbClr val="067D17"/>
                </a:solidFill>
              </a:rPr>
              <a:t>jdbc.username</a:t>
            </a:r>
            <a:r>
              <a:rPr lang="en-US" dirty="0">
                <a:solidFill>
                  <a:srgbClr val="067D17"/>
                </a:solidFill>
              </a:rPr>
              <a:t>}"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property </a:t>
            </a:r>
            <a:r>
              <a:rPr lang="en-US" dirty="0">
                <a:solidFill>
                  <a:srgbClr val="174AD4"/>
                </a:solidFill>
              </a:rPr>
              <a:t>name</a:t>
            </a:r>
            <a:r>
              <a:rPr lang="en-US" dirty="0">
                <a:solidFill>
                  <a:srgbClr val="067D17"/>
                </a:solidFill>
              </a:rPr>
              <a:t>="password" </a:t>
            </a:r>
            <a:r>
              <a:rPr lang="en-US" dirty="0">
                <a:solidFill>
                  <a:srgbClr val="174AD4"/>
                </a:solidFill>
              </a:rPr>
              <a:t>value</a:t>
            </a:r>
            <a:r>
              <a:rPr lang="en-US" dirty="0">
                <a:solidFill>
                  <a:srgbClr val="067D17"/>
                </a:solidFill>
              </a:rPr>
              <a:t>="${</a:t>
            </a:r>
            <a:r>
              <a:rPr lang="en-US" dirty="0" err="1">
                <a:solidFill>
                  <a:srgbClr val="067D17"/>
                </a:solidFill>
              </a:rPr>
              <a:t>jdbc.password</a:t>
            </a:r>
            <a:r>
              <a:rPr lang="en-US" dirty="0">
                <a:solidFill>
                  <a:srgbClr val="067D17"/>
                </a:solidFill>
              </a:rPr>
              <a:t>}"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bean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965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1165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@Profile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CB6F3D6-9EFE-0B40-B798-D8F92A6FA345}"/>
              </a:ext>
            </a:extLst>
          </p:cNvPr>
          <p:cNvSpPr/>
          <p:nvPr/>
        </p:nvSpPr>
        <p:spPr>
          <a:xfrm>
            <a:off x="152399" y="87441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@Configuration</a:t>
            </a:r>
            <a:br>
              <a:rPr lang="en-US" dirty="0"/>
            </a:br>
            <a:r>
              <a:rPr lang="en-US" dirty="0"/>
              <a:t>@Profile(</a:t>
            </a:r>
            <a:r>
              <a:rPr lang="en-US" dirty="0">
                <a:solidFill>
                  <a:srgbClr val="067D17"/>
                </a:solidFill>
              </a:rPr>
              <a:t>"development"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StandaloneDataConfig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@Bean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en-US" dirty="0" err="1">
                <a:solidFill>
                  <a:srgbClr val="00627A"/>
                </a:solidFill>
              </a:rPr>
              <a:t>dataSource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new </a:t>
            </a:r>
            <a:r>
              <a:rPr lang="en-US" dirty="0" err="1"/>
              <a:t>EmbeddedDatabaseBuilder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        .</a:t>
            </a:r>
            <a:r>
              <a:rPr lang="en-US" dirty="0" err="1"/>
              <a:t>setType</a:t>
            </a:r>
            <a:r>
              <a:rPr lang="en-US" dirty="0"/>
              <a:t>(</a:t>
            </a:r>
            <a:r>
              <a:rPr lang="en-US" dirty="0" err="1"/>
              <a:t>EmbeddedDatabaseType.HSQL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.</a:t>
            </a:r>
            <a:r>
              <a:rPr lang="en-US" dirty="0" err="1"/>
              <a:t>addScript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classpath:com</a:t>
            </a:r>
            <a:r>
              <a:rPr lang="en-US" dirty="0">
                <a:solidFill>
                  <a:srgbClr val="067D17"/>
                </a:solidFill>
              </a:rPr>
              <a:t>/bank/config/</a:t>
            </a:r>
            <a:r>
              <a:rPr lang="en-US" dirty="0" err="1">
                <a:solidFill>
                  <a:srgbClr val="067D17"/>
                </a:solidFill>
              </a:rPr>
              <a:t>sql</a:t>
            </a:r>
            <a:r>
              <a:rPr lang="en-US" dirty="0">
                <a:solidFill>
                  <a:srgbClr val="067D17"/>
                </a:solidFill>
              </a:rPr>
              <a:t>/</a:t>
            </a:r>
            <a:r>
              <a:rPr lang="en-US" dirty="0" err="1">
                <a:solidFill>
                  <a:srgbClr val="067D17"/>
                </a:solidFill>
              </a:rPr>
              <a:t>schema.sql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.</a:t>
            </a:r>
            <a:r>
              <a:rPr lang="en-US" dirty="0" err="1"/>
              <a:t>addScript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classpath:com</a:t>
            </a:r>
            <a:r>
              <a:rPr lang="en-US" dirty="0">
                <a:solidFill>
                  <a:srgbClr val="067D17"/>
                </a:solidFill>
              </a:rPr>
              <a:t>/bank/config/</a:t>
            </a:r>
            <a:r>
              <a:rPr lang="en-US" dirty="0" err="1">
                <a:solidFill>
                  <a:srgbClr val="067D17"/>
                </a:solidFill>
              </a:rPr>
              <a:t>sql</a:t>
            </a:r>
            <a:r>
              <a:rPr lang="en-US" dirty="0">
                <a:solidFill>
                  <a:srgbClr val="067D17"/>
                </a:solidFill>
              </a:rPr>
              <a:t>/test-</a:t>
            </a:r>
            <a:r>
              <a:rPr lang="en-US" dirty="0" err="1">
                <a:solidFill>
                  <a:srgbClr val="067D17"/>
                </a:solidFill>
              </a:rPr>
              <a:t>data.sql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.build();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47FB0EA-7386-1B46-B30C-92F790DF08FB}"/>
              </a:ext>
            </a:extLst>
          </p:cNvPr>
          <p:cNvSpPr/>
          <p:nvPr/>
        </p:nvSpPr>
        <p:spPr>
          <a:xfrm>
            <a:off x="5943601" y="87441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@Configuration</a:t>
            </a:r>
            <a:br>
              <a:rPr lang="en-US" dirty="0"/>
            </a:br>
            <a:r>
              <a:rPr lang="en-US" dirty="0"/>
              <a:t>@Profile(</a:t>
            </a:r>
            <a:r>
              <a:rPr lang="en-US" dirty="0">
                <a:solidFill>
                  <a:srgbClr val="067D17"/>
                </a:solidFill>
              </a:rPr>
              <a:t>"production"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JndiDataConfig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@Bean(</a:t>
            </a:r>
            <a:r>
              <a:rPr lang="en-US" dirty="0" err="1"/>
              <a:t>destroyMethod</a:t>
            </a:r>
            <a:r>
              <a:rPr lang="en-US" dirty="0"/>
              <a:t>=</a:t>
            </a:r>
            <a:r>
              <a:rPr lang="en-US" dirty="0">
                <a:solidFill>
                  <a:srgbClr val="067D17"/>
                </a:solidFill>
              </a:rPr>
              <a:t>""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en-US" dirty="0" err="1">
                <a:solidFill>
                  <a:srgbClr val="00627A"/>
                </a:solidFill>
              </a:rPr>
              <a:t>dataSource</a:t>
            </a:r>
            <a:r>
              <a:rPr lang="en-US" dirty="0"/>
              <a:t>() </a:t>
            </a:r>
            <a:r>
              <a:rPr lang="en-US" dirty="0">
                <a:solidFill>
                  <a:srgbClr val="0033B3"/>
                </a:solidFill>
              </a:rPr>
              <a:t>throws </a:t>
            </a:r>
            <a:r>
              <a:rPr lang="en-US" dirty="0">
                <a:solidFill>
                  <a:srgbClr val="000000"/>
                </a:solidFill>
              </a:rPr>
              <a:t>Exception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Context </a:t>
            </a:r>
            <a:r>
              <a:rPr lang="en-US" dirty="0" err="1">
                <a:solidFill>
                  <a:srgbClr val="000000"/>
                </a:solidFill>
              </a:rPr>
              <a:t>ctx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InitialContext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/>
              <a:t>(</a:t>
            </a:r>
            <a:r>
              <a:rPr lang="en-US" dirty="0" err="1"/>
              <a:t>DataSource</a:t>
            </a:r>
            <a:r>
              <a:rPr lang="en-US" dirty="0"/>
              <a:t>) </a:t>
            </a:r>
            <a:r>
              <a:rPr lang="en-US" dirty="0" err="1">
                <a:solidFill>
                  <a:srgbClr val="000000"/>
                </a:solidFill>
              </a:rPr>
              <a:t>ctx</a:t>
            </a:r>
            <a:r>
              <a:rPr lang="en-US" dirty="0" err="1"/>
              <a:t>.lookup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java:comp</a:t>
            </a:r>
            <a:r>
              <a:rPr lang="en-US" dirty="0">
                <a:solidFill>
                  <a:srgbClr val="067D17"/>
                </a:solidFill>
              </a:rPr>
              <a:t>/env/</a:t>
            </a:r>
            <a:r>
              <a:rPr lang="en-US" dirty="0" err="1">
                <a:solidFill>
                  <a:srgbClr val="067D17"/>
                </a:solidFill>
              </a:rPr>
              <a:t>jdbc</a:t>
            </a:r>
            <a:r>
              <a:rPr lang="en-US" dirty="0">
                <a:solidFill>
                  <a:srgbClr val="067D17"/>
                </a:solidFill>
              </a:rPr>
              <a:t>/</a:t>
            </a:r>
            <a:r>
              <a:rPr lang="en-US" dirty="0" err="1">
                <a:solidFill>
                  <a:srgbClr val="067D17"/>
                </a:solidFill>
              </a:rPr>
              <a:t>datasource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4A3A3-F7BC-7840-8BBD-0B3D6EE0F288}"/>
              </a:ext>
            </a:extLst>
          </p:cNvPr>
          <p:cNvSpPr/>
          <p:nvPr/>
        </p:nvSpPr>
        <p:spPr>
          <a:xfrm>
            <a:off x="3174124" y="4903918"/>
            <a:ext cx="8502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AnnotationConfigApplicationContext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ctx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AnnotationConfigApplicationContext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</a:rPr>
              <a:t>ctx</a:t>
            </a:r>
            <a:r>
              <a:rPr lang="en-US" dirty="0" err="1"/>
              <a:t>.getEnvironment</a:t>
            </a:r>
            <a:r>
              <a:rPr lang="en-US" dirty="0"/>
              <a:t>().</a:t>
            </a:r>
            <a:r>
              <a:rPr lang="en-US" dirty="0" err="1"/>
              <a:t>setActiveProfiles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"development"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</a:rPr>
              <a:t>ctx</a:t>
            </a:r>
            <a:r>
              <a:rPr lang="en-US" dirty="0" err="1"/>
              <a:t>.register</a:t>
            </a:r>
            <a:r>
              <a:rPr lang="en-US" dirty="0"/>
              <a:t>(</a:t>
            </a:r>
            <a:r>
              <a:rPr lang="en-US" dirty="0" err="1"/>
              <a:t>SomeConfig.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, </a:t>
            </a:r>
            <a:r>
              <a:rPr lang="en-US" dirty="0" err="1"/>
              <a:t>StandaloneDataConfig.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, </a:t>
            </a:r>
            <a:r>
              <a:rPr lang="en-US" dirty="0" err="1"/>
              <a:t>JndiDataConfig.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</a:rPr>
              <a:t>ctx</a:t>
            </a:r>
            <a:r>
              <a:rPr lang="en-US" dirty="0" err="1"/>
              <a:t>.refresh</a:t>
            </a:r>
            <a:r>
              <a:rPr lang="en-US" dirty="0"/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463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1952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@</a:t>
            </a:r>
            <a:r>
              <a:rPr lang="en-US" sz="2200" b="1" dirty="0" err="1">
                <a:latin typeface="+mj-lt"/>
              </a:rPr>
              <a:t>PropertySource</a:t>
            </a:r>
            <a:endParaRPr lang="ru-RU" sz="22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4A55D-0321-9A4D-ADBA-5516903C5F09}"/>
              </a:ext>
            </a:extLst>
          </p:cNvPr>
          <p:cNvSpPr txBox="1"/>
          <p:nvPr/>
        </p:nvSpPr>
        <p:spPr>
          <a:xfrm>
            <a:off x="420414" y="651641"/>
            <a:ext cx="676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Environment </a:t>
            </a:r>
            <a:r>
              <a:rPr lang="ru-RU" dirty="0"/>
              <a:t>предоставляет методы для поиска свойств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81710E5-9C52-FF42-9099-1D404B9A5E14}"/>
              </a:ext>
            </a:extLst>
          </p:cNvPr>
          <p:cNvSpPr/>
          <p:nvPr/>
        </p:nvSpPr>
        <p:spPr>
          <a:xfrm>
            <a:off x="420413" y="1180544"/>
            <a:ext cx="11351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AnnotationConfigApplicationContext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new </a:t>
            </a:r>
            <a:r>
              <a:rPr lang="en-US" dirty="0" err="1"/>
              <a:t>AnnotationConfigApplicationContext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Environment </a:t>
            </a:r>
            <a:r>
              <a:rPr lang="en-US" dirty="0">
                <a:solidFill>
                  <a:srgbClr val="000000"/>
                </a:solidFill>
              </a:rPr>
              <a:t>env </a:t>
            </a:r>
            <a:r>
              <a:rPr lang="en-US" dirty="0"/>
              <a:t>= </a:t>
            </a:r>
            <a:r>
              <a:rPr lang="en-US" dirty="0" err="1">
                <a:solidFill>
                  <a:srgbClr val="000000"/>
                </a:solidFill>
              </a:rPr>
              <a:t>ctx</a:t>
            </a:r>
            <a:r>
              <a:rPr lang="en-US" dirty="0" err="1"/>
              <a:t>.getEnvironment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>
                <a:solidFill>
                  <a:srgbClr val="0033B3"/>
                </a:solidFill>
              </a:rPr>
              <a:t>boolean</a:t>
            </a:r>
            <a:r>
              <a:rPr lang="en-US" dirty="0">
                <a:solidFill>
                  <a:srgbClr val="0033B3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containsMyProperty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000000"/>
                </a:solidFill>
              </a:rPr>
              <a:t>env</a:t>
            </a:r>
            <a:r>
              <a:rPr lang="en-US" dirty="0" err="1"/>
              <a:t>.containsProperty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"my-property"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"Does my environment contain the 'my-property' property? " </a:t>
            </a:r>
            <a:r>
              <a:rPr lang="en-US" dirty="0"/>
              <a:t>+ </a:t>
            </a:r>
            <a:r>
              <a:rPr lang="en-US" dirty="0" err="1">
                <a:solidFill>
                  <a:srgbClr val="000000"/>
                </a:solidFill>
              </a:rPr>
              <a:t>containsMyProperty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DF41C5-90A3-7D48-802C-0120BD3D4D5C}"/>
              </a:ext>
            </a:extLst>
          </p:cNvPr>
          <p:cNvSpPr/>
          <p:nvPr/>
        </p:nvSpPr>
        <p:spPr>
          <a:xfrm>
            <a:off x="420413" y="2657872"/>
            <a:ext cx="75359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@Configuration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PropertySource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classpath</a:t>
            </a:r>
            <a:r>
              <a:rPr lang="en-US" dirty="0">
                <a:solidFill>
                  <a:srgbClr val="067D17"/>
                </a:solidFill>
              </a:rPr>
              <a:t>:/com/</a:t>
            </a:r>
            <a:r>
              <a:rPr lang="en-US" dirty="0" err="1">
                <a:solidFill>
                  <a:srgbClr val="067D17"/>
                </a:solidFill>
              </a:rPr>
              <a:t>myco</a:t>
            </a:r>
            <a:r>
              <a:rPr lang="en-US" dirty="0">
                <a:solidFill>
                  <a:srgbClr val="067D17"/>
                </a:solidFill>
              </a:rPr>
              <a:t>/</a:t>
            </a:r>
            <a:r>
              <a:rPr lang="en-US" dirty="0" err="1">
                <a:solidFill>
                  <a:srgbClr val="067D17"/>
                </a:solidFill>
              </a:rPr>
              <a:t>app.properties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AppConfig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Autowired</a:t>
            </a:r>
            <a:br>
              <a:rPr lang="en-US" dirty="0"/>
            </a:br>
            <a:r>
              <a:rPr lang="en-US" dirty="0"/>
              <a:t>    Environment </a:t>
            </a:r>
            <a:r>
              <a:rPr lang="en-US" dirty="0">
                <a:solidFill>
                  <a:srgbClr val="871094"/>
                </a:solidFill>
              </a:rPr>
              <a:t>env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@Bean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 err="1"/>
              <a:t>TestBean</a:t>
            </a:r>
            <a:r>
              <a:rPr lang="en-US" dirty="0"/>
              <a:t> </a:t>
            </a:r>
            <a:r>
              <a:rPr lang="en-US" dirty="0" err="1">
                <a:solidFill>
                  <a:srgbClr val="00627A"/>
                </a:solidFill>
              </a:rPr>
              <a:t>testBean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TestBean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testBean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TestBean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</a:rPr>
              <a:t>testBean</a:t>
            </a:r>
            <a:r>
              <a:rPr lang="en-US" dirty="0" err="1"/>
              <a:t>.setName</a:t>
            </a:r>
            <a:r>
              <a:rPr lang="en-US" dirty="0"/>
              <a:t>(</a:t>
            </a:r>
            <a:r>
              <a:rPr lang="en-US" dirty="0" err="1">
                <a:solidFill>
                  <a:srgbClr val="871094"/>
                </a:solidFill>
              </a:rPr>
              <a:t>env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testbean.name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 err="1">
                <a:solidFill>
                  <a:srgbClr val="000000"/>
                </a:solidFill>
              </a:rPr>
              <a:t>testBean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414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323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Домашняя работа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BCAB0-86CE-3242-AF29-338C7D7AA0E2}"/>
              </a:ext>
            </a:extLst>
          </p:cNvPr>
          <p:cNvSpPr txBox="1"/>
          <p:nvPr/>
        </p:nvSpPr>
        <p:spPr>
          <a:xfrm>
            <a:off x="152399" y="728590"/>
            <a:ext cx="11661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1. Переписать задания первого и второго урока с </a:t>
            </a:r>
            <a:r>
              <a:rPr lang="en-US" sz="2200" b="1" dirty="0">
                <a:latin typeface="+mj-lt"/>
              </a:rPr>
              <a:t>XML</a:t>
            </a:r>
            <a:r>
              <a:rPr lang="ru-RU" sz="2200" b="1" dirty="0">
                <a:latin typeface="+mj-lt"/>
              </a:rPr>
              <a:t>-конфигурации на </a:t>
            </a:r>
            <a:r>
              <a:rPr lang="en-US" sz="2200" b="1" dirty="0">
                <a:latin typeface="+mj-lt"/>
              </a:rPr>
              <a:t>Java Base </a:t>
            </a:r>
            <a:r>
              <a:rPr lang="ru-RU" sz="2200" b="1" dirty="0">
                <a:latin typeface="+mj-lt"/>
              </a:rPr>
              <a:t>конфигурацию</a:t>
            </a:r>
          </a:p>
        </p:txBody>
      </p:sp>
    </p:spTree>
    <p:extLst>
      <p:ext uri="{BB962C8B-B14F-4D97-AF65-F5344CB8AC3E}">
        <p14:creationId xmlns:p14="http://schemas.microsoft.com/office/powerpoint/2010/main" val="348215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7991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Аннотация </a:t>
            </a:r>
            <a:r>
              <a:rPr lang="en-US" sz="2200" b="1" dirty="0">
                <a:latin typeface="+mj-lt"/>
              </a:rPr>
              <a:t>@Required</a:t>
            </a:r>
            <a:endParaRPr lang="ru-RU" sz="2200" b="1" dirty="0">
              <a:latin typeface="+mj-l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054F6DA-4943-7E45-A927-DA17DC42CCE0}"/>
              </a:ext>
            </a:extLst>
          </p:cNvPr>
          <p:cNvSpPr/>
          <p:nvPr/>
        </p:nvSpPr>
        <p:spPr>
          <a:xfrm>
            <a:off x="152399" y="68013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MovieListener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private </a:t>
            </a:r>
            <a:r>
              <a:rPr lang="en-US" dirty="0" err="1">
                <a:solidFill>
                  <a:srgbClr val="000000"/>
                </a:solidFill>
              </a:rPr>
              <a:t>MovieFinder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71094"/>
                </a:solidFill>
              </a:rPr>
              <a:t>finder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@Required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 err="1">
                <a:solidFill>
                  <a:srgbClr val="00627A"/>
                </a:solidFill>
              </a:rPr>
              <a:t>setFinder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</a:rPr>
              <a:t>MovieFinder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finder)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33B3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</a:rPr>
              <a:t>finder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= finder;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 err="1">
                <a:solidFill>
                  <a:srgbClr val="000000"/>
                </a:solidFill>
              </a:rPr>
              <a:t>MovieFinder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627A"/>
                </a:solidFill>
              </a:rPr>
              <a:t>getFinder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>
                <a:solidFill>
                  <a:srgbClr val="871094"/>
                </a:solidFill>
              </a:rPr>
              <a:t>finder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89EB777-B639-F845-95C5-CCB6021C2309}"/>
              </a:ext>
            </a:extLst>
          </p:cNvPr>
          <p:cNvSpPr/>
          <p:nvPr/>
        </p:nvSpPr>
        <p:spPr>
          <a:xfrm>
            <a:off x="4815840" y="566464"/>
            <a:ext cx="706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</a:rPr>
              <a:t>RequiredAnnotationBeanPostProcessor</a:t>
            </a:r>
            <a:r>
              <a:rPr lang="en-US" i="1" dirty="0">
                <a:solidFill>
                  <a:srgbClr val="000000"/>
                </a:solidFill>
              </a:rPr>
              <a:t> – </a:t>
            </a:r>
            <a:r>
              <a:rPr lang="ru-RU" i="1" dirty="0">
                <a:solidFill>
                  <a:srgbClr val="000000"/>
                </a:solidFill>
              </a:rPr>
              <a:t>обработчик этой аннотации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ED82328-7874-DD44-9D45-46C8969A3043}"/>
              </a:ext>
            </a:extLst>
          </p:cNvPr>
          <p:cNvSpPr/>
          <p:nvPr/>
        </p:nvSpPr>
        <p:spPr>
          <a:xfrm>
            <a:off x="4815840" y="11914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8C8C8C"/>
                </a:solidFill>
              </a:rPr>
              <a:t>@deprecated as of 5.1, in favor of using constructor injection for required settings</a:t>
            </a:r>
            <a:br>
              <a:rPr lang="en-US" i="1" dirty="0">
                <a:solidFill>
                  <a:srgbClr val="8C8C8C"/>
                </a:solidFill>
              </a:rPr>
            </a:br>
            <a:r>
              <a:rPr lang="en-US" i="1" dirty="0">
                <a:solidFill>
                  <a:srgbClr val="8C8C8C"/>
                </a:solidFill>
              </a:rPr>
              <a:t>* (or a custom {@link </a:t>
            </a:r>
            <a:r>
              <a:rPr lang="en-US" i="1" dirty="0" err="1">
                <a:solidFill>
                  <a:srgbClr val="000000"/>
                </a:solidFill>
              </a:rPr>
              <a:t>org.springframework.beans.factory.InitializingBean</a:t>
            </a:r>
            <a:r>
              <a:rPr lang="en-US" i="1" dirty="0">
                <a:solidFill>
                  <a:srgbClr val="8C8C8C"/>
                </a:solidFill>
              </a:rPr>
              <a:t>} implementation)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A9545-8757-1E4D-A02C-4946AE68B97C}"/>
              </a:ext>
            </a:extLst>
          </p:cNvPr>
          <p:cNvSpPr txBox="1"/>
          <p:nvPr/>
        </p:nvSpPr>
        <p:spPr>
          <a:xfrm>
            <a:off x="4925568" y="3059668"/>
            <a:ext cx="6952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Аннотация </a:t>
            </a:r>
            <a:r>
              <a:rPr lang="en-US" dirty="0"/>
              <a:t>Required </a:t>
            </a:r>
            <a:r>
              <a:rPr lang="ru-RU" dirty="0"/>
              <a:t>нежелательна к использованию, вместо нее можно сделать инъекцию через конструктор или определить метод </a:t>
            </a:r>
            <a:r>
              <a:rPr lang="en-US" dirty="0" err="1"/>
              <a:t>init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8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959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Аннотация </a:t>
            </a:r>
            <a:r>
              <a:rPr lang="en-US" sz="2200" b="1" dirty="0">
                <a:latin typeface="+mj-lt"/>
              </a:rPr>
              <a:t>@</a:t>
            </a:r>
            <a:r>
              <a:rPr lang="en-US" sz="2200" b="1" dirty="0" err="1">
                <a:latin typeface="+mj-lt"/>
              </a:rPr>
              <a:t>Autowired</a:t>
            </a:r>
            <a:endParaRPr lang="ru-RU" sz="2200" b="1" dirty="0">
              <a:latin typeface="+mj-lt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EA286EC-4EFB-6948-887E-FA6BF5E69724}"/>
              </a:ext>
            </a:extLst>
          </p:cNvPr>
          <p:cNvSpPr/>
          <p:nvPr/>
        </p:nvSpPr>
        <p:spPr>
          <a:xfrm>
            <a:off x="152399" y="825596"/>
            <a:ext cx="11524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аннотации </a:t>
            </a:r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 </a:t>
            </a:r>
            <a:r>
              <a:rPr lang="ru-RU" dirty="0"/>
              <a:t>можно внедрять </a:t>
            </a:r>
            <a:r>
              <a:rPr lang="ru-RU" dirty="0" err="1"/>
              <a:t>бины</a:t>
            </a:r>
            <a:r>
              <a:rPr lang="ru-RU" dirty="0"/>
              <a:t> через конструктор или свойства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813F9F-C278-C343-B4A7-9BB1176491B7}"/>
              </a:ext>
            </a:extLst>
          </p:cNvPr>
          <p:cNvSpPr/>
          <p:nvPr/>
        </p:nvSpPr>
        <p:spPr>
          <a:xfrm>
            <a:off x="152399" y="160522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private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>
                <a:solidFill>
                  <a:srgbClr val="871094"/>
                </a:solidFill>
              </a:rPr>
              <a:t>engine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Autowired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627A"/>
                </a:solidFill>
              </a:rPr>
              <a:t>Car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/>
              <a:t>engine)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33B3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</a:rPr>
              <a:t>engine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= engine;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 err="1">
                <a:solidFill>
                  <a:srgbClr val="00627A"/>
                </a:solidFill>
              </a:rPr>
              <a:t>getEngine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>
                <a:solidFill>
                  <a:srgbClr val="871094"/>
                </a:solidFill>
              </a:rPr>
              <a:t>engine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937897E-BF49-F941-9B99-01D1E41E0A21}"/>
              </a:ext>
            </a:extLst>
          </p:cNvPr>
          <p:cNvSpPr/>
          <p:nvPr/>
        </p:nvSpPr>
        <p:spPr>
          <a:xfrm>
            <a:off x="3331779" y="160522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FieldCar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Autowired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private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>
                <a:solidFill>
                  <a:srgbClr val="871094"/>
                </a:solidFill>
              </a:rPr>
              <a:t>engine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 err="1">
                <a:solidFill>
                  <a:srgbClr val="00627A"/>
                </a:solidFill>
              </a:rPr>
              <a:t>setEngine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/>
              <a:t>engine)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33B3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</a:rPr>
              <a:t>engine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= engine;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 err="1">
                <a:solidFill>
                  <a:srgbClr val="00627A"/>
                </a:solidFill>
              </a:rPr>
              <a:t>getEngine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>
                <a:solidFill>
                  <a:srgbClr val="871094"/>
                </a:solidFill>
              </a:rPr>
              <a:t>engine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D5B416-CD91-8344-968A-CC8620F3A38A}"/>
              </a:ext>
            </a:extLst>
          </p:cNvPr>
          <p:cNvSpPr/>
          <p:nvPr/>
        </p:nvSpPr>
        <p:spPr>
          <a:xfrm>
            <a:off x="7577959" y="152845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FieldCar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private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>
                <a:solidFill>
                  <a:srgbClr val="871094"/>
                </a:solidFill>
              </a:rPr>
              <a:t>engine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Autowired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 err="1">
                <a:solidFill>
                  <a:srgbClr val="00627A"/>
                </a:solidFill>
              </a:rPr>
              <a:t>setEngine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/>
              <a:t>engine)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33B3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</a:rPr>
              <a:t>engine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= engine;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dirty="0" err="1">
                <a:solidFill>
                  <a:srgbClr val="00627A"/>
                </a:solidFill>
              </a:rPr>
              <a:t>getEngine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>
                <a:solidFill>
                  <a:srgbClr val="871094"/>
                </a:solidFill>
              </a:rPr>
              <a:t>engine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66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1316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@Primary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041A9D-EA9E-2B45-B6D7-7AF76E5A1872}"/>
              </a:ext>
            </a:extLst>
          </p:cNvPr>
          <p:cNvSpPr/>
          <p:nvPr/>
        </p:nvSpPr>
        <p:spPr>
          <a:xfrm>
            <a:off x="241737" y="67845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>
                <a:solidFill>
                  <a:srgbClr val="000000"/>
                </a:solidFill>
              </a:rPr>
              <a:t>Garage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Autowired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private 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>
                <a:solidFill>
                  <a:srgbClr val="871094"/>
                </a:solidFill>
              </a:rPr>
              <a:t>car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 err="1">
                <a:solidFill>
                  <a:srgbClr val="00627A"/>
                </a:solidFill>
              </a:rPr>
              <a:t>getCar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>
                <a:solidFill>
                  <a:srgbClr val="871094"/>
                </a:solidFill>
              </a:rPr>
              <a:t>car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 err="1">
                <a:solidFill>
                  <a:srgbClr val="00627A"/>
                </a:solidFill>
              </a:rPr>
              <a:t>setCar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/>
              <a:t>car)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33B3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</a:rPr>
              <a:t>car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= car;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CE7EA4-2122-BC4A-9AEE-1C1A172C7ACB}"/>
              </a:ext>
            </a:extLst>
          </p:cNvPr>
          <p:cNvSpPr/>
          <p:nvPr/>
        </p:nvSpPr>
        <p:spPr>
          <a:xfrm>
            <a:off x="4004442" y="6784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app.beans.primary.HeavyCar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>
                <a:solidFill>
                  <a:srgbClr val="174AD4"/>
                </a:solidFill>
              </a:rPr>
              <a:t>primary</a:t>
            </a:r>
            <a:r>
              <a:rPr lang="en-US" dirty="0">
                <a:solidFill>
                  <a:srgbClr val="067D17"/>
                </a:solidFill>
              </a:rPr>
              <a:t>="true"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app.beans.primary.LightCar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app.beans.primary.Garage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/&gt;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C74A57-8EB9-3543-BBCC-FB5F7494D923}"/>
              </a:ext>
            </a:extLst>
          </p:cNvPr>
          <p:cNvSpPr/>
          <p:nvPr/>
        </p:nvSpPr>
        <p:spPr>
          <a:xfrm>
            <a:off x="4004442" y="1878779"/>
            <a:ext cx="6285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Primary </a:t>
            </a:r>
            <a:r>
              <a:rPr lang="ru-RU" dirty="0"/>
              <a:t>позволяет разруливать</a:t>
            </a:r>
            <a:r>
              <a:rPr lang="en-US" dirty="0"/>
              <a:t> </a:t>
            </a:r>
            <a:r>
              <a:rPr lang="ru-RU" dirty="0"/>
              <a:t>конфликты между кандидатами.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9EFC972-33A8-9A41-905A-CD34E4FB9886}"/>
              </a:ext>
            </a:extLst>
          </p:cNvPr>
          <p:cNvSpPr/>
          <p:nvPr/>
        </p:nvSpPr>
        <p:spPr>
          <a:xfrm>
            <a:off x="4004442" y="2802108"/>
            <a:ext cx="6285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использование </a:t>
            </a:r>
            <a:r>
              <a:rPr lang="en-US" dirty="0"/>
              <a:t>Java Base Configuration </a:t>
            </a:r>
            <a:r>
              <a:rPr lang="ru-RU" dirty="0"/>
              <a:t>можно использовать аннотацию </a:t>
            </a:r>
            <a:r>
              <a:rPr lang="en-US" dirty="0"/>
              <a:t>@Primary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AA11BD8-EF52-D043-ADE4-23E28224CF99}"/>
              </a:ext>
            </a:extLst>
          </p:cNvPr>
          <p:cNvSpPr/>
          <p:nvPr/>
        </p:nvSpPr>
        <p:spPr>
          <a:xfrm>
            <a:off x="241737" y="46487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HeavyCar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33B3"/>
                </a:solidFill>
              </a:rPr>
              <a:t>implements 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E38B301-34D1-7345-AA03-EE7AE9FBD621}"/>
              </a:ext>
            </a:extLst>
          </p:cNvPr>
          <p:cNvSpPr/>
          <p:nvPr/>
        </p:nvSpPr>
        <p:spPr>
          <a:xfrm>
            <a:off x="241737" y="53760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LightCar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33B3"/>
                </a:solidFill>
              </a:rPr>
              <a:t>implements 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72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14141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@Qualifier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349406-BF53-1C4D-B78E-0DA118C58BAE}"/>
              </a:ext>
            </a:extLst>
          </p:cNvPr>
          <p:cNvSpPr/>
          <p:nvPr/>
        </p:nvSpPr>
        <p:spPr>
          <a:xfrm>
            <a:off x="4519448" y="687776"/>
            <a:ext cx="75674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app.beans.qualif.HeavyCar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qualifier </a:t>
            </a:r>
            <a:r>
              <a:rPr lang="en-US" dirty="0">
                <a:solidFill>
                  <a:srgbClr val="174AD4"/>
                </a:solidFill>
              </a:rPr>
              <a:t>value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heavyCar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bean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app.beans.qualif.LightCar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qualifier </a:t>
            </a:r>
            <a:r>
              <a:rPr lang="en-US" dirty="0">
                <a:solidFill>
                  <a:srgbClr val="174AD4"/>
                </a:solidFill>
              </a:rPr>
              <a:t>value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lightCar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bean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app.beans.qualif.Garage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/&gt;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7038219-305E-BA4E-B2C3-2B81DE4BB4D5}"/>
              </a:ext>
            </a:extLst>
          </p:cNvPr>
          <p:cNvSpPr/>
          <p:nvPr/>
        </p:nvSpPr>
        <p:spPr>
          <a:xfrm>
            <a:off x="336331" y="68777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>
                <a:solidFill>
                  <a:srgbClr val="000000"/>
                </a:solidFill>
              </a:rPr>
              <a:t>Garage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Autowired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@Qualifier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heavyCar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private 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>
                <a:solidFill>
                  <a:srgbClr val="871094"/>
                </a:solidFill>
              </a:rPr>
              <a:t>car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 err="1">
                <a:solidFill>
                  <a:srgbClr val="00627A"/>
                </a:solidFill>
              </a:rPr>
              <a:t>getCar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>
                <a:solidFill>
                  <a:srgbClr val="871094"/>
                </a:solidFill>
              </a:rPr>
              <a:t>car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 err="1">
                <a:solidFill>
                  <a:srgbClr val="00627A"/>
                </a:solidFill>
              </a:rPr>
              <a:t>setCar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/>
              <a:t>car)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33B3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</a:rPr>
              <a:t>car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= car;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77DD0-BEAB-D84E-91F0-82BE3F0068EF}"/>
              </a:ext>
            </a:extLst>
          </p:cNvPr>
          <p:cNvSpPr txBox="1"/>
          <p:nvPr/>
        </p:nvSpPr>
        <p:spPr>
          <a:xfrm>
            <a:off x="4519448" y="2996100"/>
            <a:ext cx="695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Вместо тега </a:t>
            </a:r>
            <a:r>
              <a:rPr lang="en-US" dirty="0"/>
              <a:t>&lt;qualifier&gt; </a:t>
            </a:r>
            <a:r>
              <a:rPr lang="ru-RU" dirty="0"/>
              <a:t>можно использовать имя или </a:t>
            </a:r>
            <a:r>
              <a:rPr lang="en-US" dirty="0"/>
              <a:t>id </a:t>
            </a:r>
            <a:r>
              <a:rPr lang="ru-RU" dirty="0" err="1"/>
              <a:t>бина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48EF1-9E97-1B49-971D-66D6419913D9}"/>
              </a:ext>
            </a:extLst>
          </p:cNvPr>
          <p:cNvSpPr txBox="1"/>
          <p:nvPr/>
        </p:nvSpPr>
        <p:spPr>
          <a:xfrm>
            <a:off x="4519448" y="3561138"/>
            <a:ext cx="695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создавать собственные аннотации </a:t>
            </a:r>
            <a:r>
              <a:rPr lang="en-US" dirty="0"/>
              <a:t>@Qualifier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6755953-F3BB-0540-9D14-F168A9EA200E}"/>
              </a:ext>
            </a:extLst>
          </p:cNvPr>
          <p:cNvSpPr/>
          <p:nvPr/>
        </p:nvSpPr>
        <p:spPr>
          <a:xfrm>
            <a:off x="4519448" y="41261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@Target</a:t>
            </a:r>
            <a:r>
              <a:rPr lang="en-US" dirty="0"/>
              <a:t>({</a:t>
            </a:r>
            <a:r>
              <a:rPr lang="en-US" dirty="0" err="1">
                <a:solidFill>
                  <a:srgbClr val="000000"/>
                </a:solidFill>
              </a:rPr>
              <a:t>ElementType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PARAMETER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</a:rPr>
              <a:t>ElementType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FIELD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</a:rPr>
              <a:t>@Retention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</a:rPr>
              <a:t>RetentionPolicy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RUNTIME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</a:rPr>
              <a:t>@Qualifier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/>
              <a:t>@</a:t>
            </a:r>
            <a:r>
              <a:rPr lang="en-US" dirty="0">
                <a:solidFill>
                  <a:srgbClr val="0033B3"/>
                </a:solidFill>
              </a:rPr>
              <a:t>interface </a:t>
            </a:r>
            <a:r>
              <a:rPr lang="en-US" dirty="0" err="1">
                <a:solidFill>
                  <a:srgbClr val="9E880D"/>
                </a:solidFill>
              </a:rPr>
              <a:t>CarType</a:t>
            </a:r>
            <a:r>
              <a:rPr lang="en-US" dirty="0">
                <a:solidFill>
                  <a:srgbClr val="9E880D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>
                <a:solidFill>
                  <a:srgbClr val="00627A"/>
                </a:solidFill>
              </a:rPr>
              <a:t>value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29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3098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Injection with @Resource</a:t>
            </a:r>
            <a:endParaRPr lang="ru-RU" sz="22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9F252-1104-7242-956F-BD36066C6ABB}"/>
              </a:ext>
            </a:extLst>
          </p:cNvPr>
          <p:cNvSpPr txBox="1"/>
          <p:nvPr/>
        </p:nvSpPr>
        <p:spPr>
          <a:xfrm>
            <a:off x="152399" y="492070"/>
            <a:ext cx="11598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</a:t>
            </a:r>
            <a:r>
              <a:rPr lang="ru-RU" dirty="0"/>
              <a:t>поддерживает внедрение зависимостей с помощью аннотации </a:t>
            </a:r>
            <a:r>
              <a:rPr lang="en-US" dirty="0"/>
              <a:t>@Resource</a:t>
            </a:r>
            <a:r>
              <a:rPr lang="ru-RU" dirty="0"/>
              <a:t> через поля или методы установки. Это стандарт </a:t>
            </a:r>
            <a:r>
              <a:rPr lang="en-US" dirty="0"/>
              <a:t>JSR-250. </a:t>
            </a:r>
            <a:r>
              <a:rPr lang="ru-RU" dirty="0"/>
              <a:t>Аннотация </a:t>
            </a:r>
            <a:r>
              <a:rPr lang="en-US" dirty="0"/>
              <a:t>@Resource </a:t>
            </a:r>
            <a:r>
              <a:rPr lang="ru-RU" dirty="0"/>
              <a:t>используется в </a:t>
            </a:r>
            <a:r>
              <a:rPr lang="en-US" dirty="0"/>
              <a:t>Java EE: Java Server Faces </a:t>
            </a:r>
            <a:r>
              <a:rPr lang="ru-RU" dirty="0"/>
              <a:t>или </a:t>
            </a:r>
            <a:r>
              <a:rPr lang="en-US" dirty="0"/>
              <a:t>JAX-WS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922E196-0146-E047-9948-19802D29877F}"/>
              </a:ext>
            </a:extLst>
          </p:cNvPr>
          <p:cNvSpPr/>
          <p:nvPr/>
        </p:nvSpPr>
        <p:spPr>
          <a:xfrm>
            <a:off x="441434" y="119955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>
                <a:solidFill>
                  <a:srgbClr val="000000"/>
                </a:solidFill>
              </a:rPr>
              <a:t>Garage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@Resource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private </a:t>
            </a:r>
            <a:r>
              <a:rPr lang="en-US" dirty="0" err="1">
                <a:solidFill>
                  <a:srgbClr val="000000"/>
                </a:solidFill>
              </a:rPr>
              <a:t>ApplicationContext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71094"/>
                </a:solidFill>
              </a:rPr>
              <a:t>context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@Resource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private 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>
                <a:solidFill>
                  <a:srgbClr val="871094"/>
                </a:solidFill>
              </a:rPr>
              <a:t>car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 err="1">
                <a:solidFill>
                  <a:srgbClr val="00627A"/>
                </a:solidFill>
              </a:rPr>
              <a:t>getCar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>
                <a:solidFill>
                  <a:srgbClr val="871094"/>
                </a:solidFill>
              </a:rPr>
              <a:t>context</a:t>
            </a:r>
            <a:r>
              <a:rPr lang="en-US" dirty="0" err="1"/>
              <a:t>.toString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>
                <a:solidFill>
                  <a:srgbClr val="871094"/>
                </a:solidFill>
              </a:rPr>
              <a:t>car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 err="1">
                <a:solidFill>
                  <a:srgbClr val="00627A"/>
                </a:solidFill>
              </a:rPr>
              <a:t>setCar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dirty="0"/>
              <a:t>car)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33B3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</a:rPr>
              <a:t>car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= car;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7A18D4-33EC-2342-96E0-0E647FD46ABE}"/>
              </a:ext>
            </a:extLst>
          </p:cNvPr>
          <p:cNvSpPr/>
          <p:nvPr/>
        </p:nvSpPr>
        <p:spPr>
          <a:xfrm>
            <a:off x="6201104" y="16923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app.beans.resource.HeavyCar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app.beans.resource.Garage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/>
              <a:t>/&gt;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79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1060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@Value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5D757BC-B5C1-F24E-B1D7-F1F92CD7FA6B}"/>
              </a:ext>
            </a:extLst>
          </p:cNvPr>
          <p:cNvSpPr/>
          <p:nvPr/>
        </p:nvSpPr>
        <p:spPr>
          <a:xfrm>
            <a:off x="4306903" y="4177702"/>
            <a:ext cx="74938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>
                <a:solidFill>
                  <a:srgbClr val="871094"/>
                </a:solidFill>
              </a:rPr>
              <a:t>context</a:t>
            </a:r>
            <a:r>
              <a:rPr lang="en-US" dirty="0" err="1">
                <a:solidFill>
                  <a:srgbClr val="0033B3"/>
                </a:solidFill>
              </a:rPr>
              <a:t>:annotation-config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="org.springframework.context.support.PropertySourcesPlaceholderConfigurer"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property </a:t>
            </a:r>
            <a:r>
              <a:rPr lang="en-US" dirty="0">
                <a:solidFill>
                  <a:srgbClr val="174AD4"/>
                </a:solidFill>
              </a:rPr>
              <a:t>name</a:t>
            </a:r>
            <a:r>
              <a:rPr lang="en-US" dirty="0">
                <a:solidFill>
                  <a:srgbClr val="067D17"/>
                </a:solidFill>
              </a:rPr>
              <a:t>="location"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33B3"/>
                </a:solidFill>
              </a:rPr>
              <a:t>value</a:t>
            </a:r>
            <a:r>
              <a:rPr lang="en-US" dirty="0"/>
              <a:t>&gt;</a:t>
            </a:r>
            <a:r>
              <a:rPr lang="en-US" dirty="0" err="1"/>
              <a:t>application.property</a:t>
            </a: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value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>
                <a:solidFill>
                  <a:srgbClr val="0033B3"/>
                </a:solidFill>
              </a:rPr>
              <a:t>property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bean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6799880-9C35-2648-8B0C-7EA60BE507D0}"/>
              </a:ext>
            </a:extLst>
          </p:cNvPr>
          <p:cNvSpPr/>
          <p:nvPr/>
        </p:nvSpPr>
        <p:spPr>
          <a:xfrm>
            <a:off x="152399" y="63759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>
                <a:solidFill>
                  <a:srgbClr val="000000"/>
                </a:solidFill>
              </a:rPr>
              <a:t>People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private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>
                <a:solidFill>
                  <a:srgbClr val="871094"/>
                </a:solidFill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private int </a:t>
            </a:r>
            <a:r>
              <a:rPr lang="en-US" dirty="0">
                <a:solidFill>
                  <a:srgbClr val="871094"/>
                </a:solidFill>
              </a:rPr>
              <a:t>age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627A"/>
                </a:solidFill>
              </a:rPr>
              <a:t>People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/>
              <a:t>name,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age)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33B3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</a:rPr>
              <a:t>name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= name;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33B3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</a:rPr>
              <a:t>age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= age;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@Override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 err="1">
                <a:solidFill>
                  <a:srgbClr val="00627A"/>
                </a:solidFill>
              </a:rPr>
              <a:t>toString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new </a:t>
            </a:r>
            <a:r>
              <a:rPr lang="en-US" dirty="0" err="1"/>
              <a:t>StringJoiner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", "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</a:rPr>
              <a:t>People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 err="1"/>
              <a:t>.getSimpleName</a:t>
            </a:r>
            <a:r>
              <a:rPr lang="en-US" dirty="0"/>
              <a:t>() + </a:t>
            </a:r>
            <a:r>
              <a:rPr lang="en-US" dirty="0">
                <a:solidFill>
                  <a:srgbClr val="067D17"/>
                </a:solidFill>
              </a:rPr>
              <a:t>"["</a:t>
            </a:r>
            <a:r>
              <a:rPr lang="en-US" dirty="0"/>
              <a:t>, </a:t>
            </a:r>
            <a:r>
              <a:rPr lang="en-US" dirty="0">
                <a:solidFill>
                  <a:srgbClr val="067D17"/>
                </a:solidFill>
              </a:rPr>
              <a:t>"]"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.add(</a:t>
            </a:r>
            <a:r>
              <a:rPr lang="en-US" dirty="0">
                <a:solidFill>
                  <a:srgbClr val="067D17"/>
                </a:solidFill>
              </a:rPr>
              <a:t>"name='" </a:t>
            </a:r>
            <a:r>
              <a:rPr lang="en-US" dirty="0"/>
              <a:t>+ </a:t>
            </a:r>
            <a:r>
              <a:rPr lang="en-US" dirty="0">
                <a:solidFill>
                  <a:srgbClr val="871094"/>
                </a:solidFill>
              </a:rPr>
              <a:t>name </a:t>
            </a:r>
            <a:r>
              <a:rPr lang="en-US" dirty="0"/>
              <a:t>+ </a:t>
            </a:r>
            <a:r>
              <a:rPr lang="en-US" dirty="0">
                <a:solidFill>
                  <a:srgbClr val="067D17"/>
                </a:solidFill>
              </a:rPr>
              <a:t>"'"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.add(</a:t>
            </a:r>
            <a:r>
              <a:rPr lang="en-US" dirty="0">
                <a:solidFill>
                  <a:srgbClr val="067D17"/>
                </a:solidFill>
              </a:rPr>
              <a:t>"age=" </a:t>
            </a:r>
            <a:r>
              <a:rPr lang="en-US" dirty="0"/>
              <a:t>+ </a:t>
            </a:r>
            <a:r>
              <a:rPr lang="en-US" dirty="0">
                <a:solidFill>
                  <a:srgbClr val="871094"/>
                </a:solidFill>
              </a:rPr>
              <a:t>age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.</a:t>
            </a:r>
            <a:r>
              <a:rPr lang="en-US" dirty="0" err="1"/>
              <a:t>toString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41EB8-5598-AE43-8D91-11282A749F72}"/>
              </a:ext>
            </a:extLst>
          </p:cNvPr>
          <p:cNvSpPr txBox="1"/>
          <p:nvPr/>
        </p:nvSpPr>
        <p:spPr>
          <a:xfrm>
            <a:off x="4454048" y="637596"/>
            <a:ext cx="695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@Value </a:t>
            </a:r>
            <a:r>
              <a:rPr lang="ru-RU" b="1" dirty="0"/>
              <a:t>позволяет внедрять в бин значения из файла свойств</a:t>
            </a:r>
          </a:p>
        </p:txBody>
      </p:sp>
    </p:spTree>
    <p:extLst>
      <p:ext uri="{BB962C8B-B14F-4D97-AF65-F5344CB8AC3E}">
        <p14:creationId xmlns:p14="http://schemas.microsoft.com/office/powerpoint/2010/main" val="269561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37979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@</a:t>
            </a:r>
            <a:r>
              <a:rPr lang="en-US" sz="2200" b="1" dirty="0" err="1">
                <a:latin typeface="+mj-lt"/>
              </a:rPr>
              <a:t>PostConstruct</a:t>
            </a:r>
            <a:r>
              <a:rPr lang="en-US" sz="2200" b="1" dirty="0">
                <a:latin typeface="+mj-lt"/>
              </a:rPr>
              <a:t> </a:t>
            </a:r>
            <a:r>
              <a:rPr lang="ru-RU" sz="2200" b="1" dirty="0">
                <a:latin typeface="+mj-lt"/>
              </a:rPr>
              <a:t>и </a:t>
            </a:r>
            <a:r>
              <a:rPr lang="en-US" sz="2200" b="1" dirty="0">
                <a:latin typeface="+mj-lt"/>
              </a:rPr>
              <a:t>@</a:t>
            </a:r>
            <a:r>
              <a:rPr lang="en-US" sz="2200" b="1" dirty="0" err="1">
                <a:latin typeface="+mj-lt"/>
              </a:rPr>
              <a:t>PreDestroy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BC099F9-05C0-F94E-BA08-4D2AD4216023}"/>
              </a:ext>
            </a:extLst>
          </p:cNvPr>
          <p:cNvSpPr/>
          <p:nvPr/>
        </p:nvSpPr>
        <p:spPr>
          <a:xfrm>
            <a:off x="192913" y="6494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CommonAnnotationBeanPostProcessor</a:t>
            </a:r>
            <a:r>
              <a:rPr lang="en-US" dirty="0"/>
              <a:t> </a:t>
            </a:r>
            <a:r>
              <a:rPr lang="ru-RU" dirty="0"/>
              <a:t>распознает не только аннотацию @</a:t>
            </a:r>
            <a:r>
              <a:rPr lang="en-US" dirty="0"/>
              <a:t>Resource, </a:t>
            </a:r>
            <a:r>
              <a:rPr lang="ru-RU" dirty="0"/>
              <a:t>но также аннотации жизненного цикла </a:t>
            </a:r>
            <a:r>
              <a:rPr lang="en-US" dirty="0"/>
              <a:t>JSR-250: </a:t>
            </a:r>
            <a:r>
              <a:rPr lang="en-US" dirty="0" err="1"/>
              <a:t>javax.annotation.PostConstruct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javax.annotation.PreDestroy</a:t>
            </a:r>
            <a:r>
              <a:rPr lang="en-US" dirty="0"/>
              <a:t>. </a:t>
            </a:r>
            <a:r>
              <a:rPr lang="ru-RU" dirty="0"/>
              <a:t>Введенная в </a:t>
            </a:r>
            <a:r>
              <a:rPr lang="en-US" dirty="0"/>
              <a:t>Spring 2.5, </a:t>
            </a:r>
            <a:r>
              <a:rPr lang="ru-RU" dirty="0"/>
              <a:t>поддержка этих аннотаций предлагает альтернативу механизму обратного вызова жизненного цикла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EB9802-3590-F249-9FF9-BEFBB2A092D9}"/>
              </a:ext>
            </a:extLst>
          </p:cNvPr>
          <p:cNvSpPr/>
          <p:nvPr/>
        </p:nvSpPr>
        <p:spPr>
          <a:xfrm>
            <a:off x="6288913" y="64946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>
                <a:solidFill>
                  <a:srgbClr val="000000"/>
                </a:solidFill>
              </a:rPr>
              <a:t>People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private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>
                <a:solidFill>
                  <a:srgbClr val="871094"/>
                </a:solidFill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private int </a:t>
            </a:r>
            <a:r>
              <a:rPr lang="en-US" dirty="0">
                <a:solidFill>
                  <a:srgbClr val="871094"/>
                </a:solidFill>
              </a:rPr>
              <a:t>age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627A"/>
                </a:solidFill>
              </a:rPr>
              <a:t>People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/>
              <a:t>name,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age)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33B3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</a:rPr>
              <a:t>name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= name;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33B3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</a:rPr>
              <a:t>age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= age;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PostConstruct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 err="1">
                <a:solidFill>
                  <a:srgbClr val="00627A"/>
                </a:solidFill>
              </a:rPr>
              <a:t>init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"Post construct"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PreDestroy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>
                <a:solidFill>
                  <a:srgbClr val="00627A"/>
                </a:solidFill>
              </a:rPr>
              <a:t>destroy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"Pre destroy"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0C73B58-8F70-2147-86F0-B86C22C389D2}"/>
              </a:ext>
            </a:extLst>
          </p:cNvPr>
          <p:cNvSpPr/>
          <p:nvPr/>
        </p:nvSpPr>
        <p:spPr>
          <a:xfrm>
            <a:off x="192913" y="28374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Как и @</a:t>
            </a:r>
            <a:r>
              <a:rPr lang="en-US" dirty="0"/>
              <a:t>Resource, </a:t>
            </a:r>
            <a:r>
              <a:rPr lang="ru-RU" dirty="0"/>
              <a:t>аннотации @</a:t>
            </a:r>
            <a:r>
              <a:rPr lang="en-US" dirty="0" err="1"/>
              <a:t>PostConstruct</a:t>
            </a:r>
            <a:r>
              <a:rPr lang="en-US" dirty="0"/>
              <a:t> </a:t>
            </a:r>
            <a:r>
              <a:rPr lang="ru-RU" dirty="0"/>
              <a:t>и @</a:t>
            </a:r>
            <a:r>
              <a:rPr lang="en-US" dirty="0" err="1"/>
              <a:t>PreDestroy</a:t>
            </a:r>
            <a:r>
              <a:rPr lang="en-US" dirty="0"/>
              <a:t> </a:t>
            </a:r>
            <a:r>
              <a:rPr lang="ru-RU" dirty="0"/>
              <a:t>были частью </a:t>
            </a:r>
            <a:r>
              <a:rPr lang="en-US" dirty="0"/>
              <a:t>Java SE </a:t>
            </a:r>
            <a:r>
              <a:rPr lang="ru-RU" dirty="0"/>
              <a:t>от </a:t>
            </a:r>
            <a:r>
              <a:rPr lang="en-US" dirty="0"/>
              <a:t>JDK 6 </a:t>
            </a:r>
            <a:r>
              <a:rPr lang="ru-RU" dirty="0"/>
              <a:t>до 8. Однако весь пакет </a:t>
            </a:r>
            <a:r>
              <a:rPr lang="en-US" dirty="0" err="1"/>
              <a:t>javax.annotation</a:t>
            </a:r>
            <a:r>
              <a:rPr lang="en-US" dirty="0"/>
              <a:t> </a:t>
            </a:r>
            <a:r>
              <a:rPr lang="ru-RU" dirty="0"/>
              <a:t>был отделен от основных модулей </a:t>
            </a:r>
            <a:r>
              <a:rPr lang="en-US" dirty="0"/>
              <a:t>Java </a:t>
            </a:r>
            <a:r>
              <a:rPr lang="ru-RU" dirty="0"/>
              <a:t>в </a:t>
            </a:r>
            <a:r>
              <a:rPr lang="en-US" dirty="0"/>
              <a:t>JDK 9 </a:t>
            </a:r>
            <a:r>
              <a:rPr lang="ru-RU" dirty="0"/>
              <a:t>и в конечном итоге удален в </a:t>
            </a:r>
            <a:r>
              <a:rPr lang="en-US" dirty="0"/>
              <a:t>JDK 11.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3303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3308</Words>
  <Application>Microsoft Macintosh PowerPoint</Application>
  <PresentationFormat>Широкоэкранный</PresentationFormat>
  <Paragraphs>125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Monaco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83</cp:revision>
  <dcterms:created xsi:type="dcterms:W3CDTF">2020-09-07T12:30:46Z</dcterms:created>
  <dcterms:modified xsi:type="dcterms:W3CDTF">2020-09-17T18:44:19Z</dcterms:modified>
</cp:coreProperties>
</file>