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310" r:id="rId5"/>
    <p:sldId id="261" r:id="rId6"/>
    <p:sldId id="262" r:id="rId7"/>
    <p:sldId id="258" r:id="rId8"/>
    <p:sldId id="267" r:id="rId9"/>
    <p:sldId id="263" r:id="rId10"/>
    <p:sldId id="264" r:id="rId11"/>
    <p:sldId id="265" r:id="rId12"/>
    <p:sldId id="266" r:id="rId13"/>
    <p:sldId id="268" r:id="rId14"/>
    <p:sldId id="303" r:id="rId15"/>
    <p:sldId id="256" r:id="rId16"/>
    <p:sldId id="269" r:id="rId17"/>
    <p:sldId id="306" r:id="rId18"/>
    <p:sldId id="279" r:id="rId19"/>
    <p:sldId id="305" r:id="rId20"/>
    <p:sldId id="304" r:id="rId21"/>
    <p:sldId id="280" r:id="rId22"/>
    <p:sldId id="281" r:id="rId23"/>
    <p:sldId id="271" r:id="rId24"/>
    <p:sldId id="272" r:id="rId25"/>
    <p:sldId id="308" r:id="rId26"/>
    <p:sldId id="307" r:id="rId27"/>
    <p:sldId id="273" r:id="rId28"/>
    <p:sldId id="30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3" autoAdjust="0"/>
    <p:restoredTop sz="94762"/>
  </p:normalViewPr>
  <p:slideViewPr>
    <p:cSldViewPr snapToGrid="0" snapToObjects="1">
      <p:cViewPr varScale="1">
        <p:scale>
          <a:sx n="116" d="100"/>
          <a:sy n="116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1B61D-8316-8947-AC3B-8E07D984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F0500A-240E-AE4F-B26C-D0BBF9BD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8AC61-39C6-2C4A-A9DF-F0F4833F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5A590-BFDB-9844-8D15-129031EC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8ECEC7-D313-9443-9A26-B93E52D9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0C31A-D115-584C-9E0E-EF25439F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CB603D-1F22-FA43-9876-96F0F822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9BE6C-3364-0246-ABB8-78ECE5D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2AF4B-342D-B74A-994C-E0FCE813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2947A6-27ED-724B-8D7E-26A35D0E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E41887-0161-AE41-9A3A-F178B4381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0BE8CB-B521-1943-B791-AB286E91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8150F-5F86-7846-955E-EE02DF20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67388-0934-9F41-87A2-09ABC07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B5DB61-C1BE-4045-8A2C-01B890C8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3ADEC-7145-954E-9607-3D0F21DC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A31B4-C0D9-F541-A96A-49A8D1EF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82D32-53E2-F844-8FD3-9A4BFA48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A64A4-B5AE-6546-AC73-AA552CCE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CD8DB-D70A-7442-A740-823A3092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7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5B99-2D15-F848-BB6B-9E4B581A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62E054-5858-A64F-A25E-5275DD95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5D2CC-F698-CB4D-B7D8-D75A5557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384EA-6D1D-E34C-8EAC-E5AC97D1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FD0E6-F940-BC4E-ACC8-D58F8FFF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2CB97-9752-6845-9028-359F0C0F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05F86-2A09-9748-AD98-91762411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E6A789-A9C7-3446-BBBE-C30E5D60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D6A88F-B033-1D46-8A40-6D89F2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AF234-C597-CA40-A1B2-77E3526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C03AB3-0BC5-9E44-8B67-CA61592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29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A6B90-4B43-A647-A1EC-1591305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4A6B77-2C39-4745-BDFC-D4CB0ABA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362BF-84CD-9F44-969C-678DCB14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909D2C-1AFA-8146-9B38-01D7E836C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22BF21-482B-184C-9C0C-D36077ED0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F939C4-07F9-C549-A53D-0407D411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0AE477-F384-2C4D-948C-1E0BA89C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BC2513-448C-8849-9F51-792352A7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0FBD1-093D-AE41-BBBC-B9EA678E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741262-A859-384B-9E51-3D61DCE9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4FE32-710F-C942-9705-BF33B595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7409DD-6D13-B147-A41B-A0804EE3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44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BB3D0D-8533-4D43-9E87-81265233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1E03AF-7DCD-A142-B82C-A93A4A52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FC57EF-320A-114F-8515-CBC06967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0FC4-BB6A-C84A-894A-ECACF663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07D05-DCF3-3E48-AA32-ADD74FAF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2E77B5-ECC1-E04D-8992-983A4928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84831A-6176-4F44-850C-5B783E56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BE3F3B-3A9B-454B-BFE7-D3B467DD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B717F6-69C6-DF42-AC00-F4C2D739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FED8D-80A6-8444-9B14-F2C4ABFC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9AF97C-CAE7-494E-9F3B-323025172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90FF1A-CF94-FD49-B990-35066F7F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0C8F2-1772-514F-996C-57F557D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D1AEE-651B-2F4E-A2A5-39D2FFD8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F179C8-AC0E-C94E-9F06-501713A2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0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5548-4939-1545-B7F5-541A3F27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123B-6640-B64D-91C1-56A4E31E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07B73-312C-F848-B949-2B80B64C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DBB30F-8207-CD45-925C-E083CF89A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16407-8583-294A-A1FE-F7CB727F4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902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Enterprise </a:t>
            </a:r>
            <a:r>
              <a:rPr lang="ru-RU" sz="2200" b="1" dirty="0">
                <a:latin typeface="+mj-lt"/>
              </a:rPr>
              <a:t>приложения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8E452C-CE81-9F47-95B8-06C3D8BCE954}"/>
              </a:ext>
            </a:extLst>
          </p:cNvPr>
          <p:cNvSpPr/>
          <p:nvPr/>
        </p:nvSpPr>
        <p:spPr>
          <a:xfrm>
            <a:off x="152398" y="574239"/>
            <a:ext cx="114871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Enterprise </a:t>
            </a:r>
            <a:r>
              <a:rPr lang="ru-RU" dirty="0"/>
              <a:t>является корпоративным приложением, которое используют крупные компании в коммерческих целях для решения своих корпоративных задач. Для таких приложений очень важны:</a:t>
            </a:r>
          </a:p>
          <a:p>
            <a:endParaRPr lang="ru-RU" dirty="0"/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Требования по надежности и производительности работы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Большое количество сложного кода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Длительный срок эксплуатации приложения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Возможность масштабировать приложение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dirty="0"/>
          </a:p>
          <a:p>
            <a:r>
              <a:rPr lang="ru-RU" dirty="0"/>
              <a:t>Построение </a:t>
            </a:r>
            <a:r>
              <a:rPr lang="en-US" dirty="0"/>
              <a:t>enterprise </a:t>
            </a:r>
            <a:r>
              <a:rPr lang="ru-RU" dirty="0"/>
              <a:t>приложения может быть сложной задачей. </a:t>
            </a:r>
            <a:r>
              <a:rPr lang="en-US" dirty="0"/>
              <a:t>Enterprise </a:t>
            </a:r>
            <a:r>
              <a:rPr lang="ru-RU" dirty="0"/>
              <a:t>приложения выполняют большое количество различных бизнес-функций: обработку и хранение документов, счетов, закупок, планирование производства, данные о клиентах и партнерах, товары, адреса и телефоны.</a:t>
            </a:r>
          </a:p>
        </p:txBody>
      </p:sp>
    </p:spTree>
    <p:extLst>
      <p:ext uri="{BB962C8B-B14F-4D97-AF65-F5344CB8AC3E}">
        <p14:creationId xmlns:p14="http://schemas.microsoft.com/office/powerpoint/2010/main" val="228449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809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Принципы разработки масштабируемых </a:t>
            </a:r>
            <a:r>
              <a:rPr lang="en-US" sz="2200" b="1" dirty="0">
                <a:latin typeface="+mj-lt"/>
              </a:rPr>
              <a:t>enterprise</a:t>
            </a:r>
            <a:r>
              <a:rPr lang="ru-RU" sz="2200" b="1" dirty="0">
                <a:latin typeface="+mj-lt"/>
              </a:rPr>
              <a:t>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6C5E78-49D2-844E-A556-70375282E146}"/>
              </a:ext>
            </a:extLst>
          </p:cNvPr>
          <p:cNvSpPr/>
          <p:nvPr/>
        </p:nvSpPr>
        <p:spPr>
          <a:xfrm>
            <a:off x="152399" y="595727"/>
            <a:ext cx="3275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Liskov</a:t>
            </a:r>
            <a:r>
              <a:rPr lang="en-US" b="1" dirty="0"/>
              <a:t> Substitution Principle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3BDB68B-B6C2-7F46-91C0-A0C444691DEB}"/>
              </a:ext>
            </a:extLst>
          </p:cNvPr>
          <p:cNvSpPr/>
          <p:nvPr/>
        </p:nvSpPr>
        <p:spPr>
          <a:xfrm>
            <a:off x="152399" y="1166843"/>
            <a:ext cx="11692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в формулировке Роберта Мартина декларирует, что функции, которые используют базовый тип, должны иметь возможность использовать подтипы базового типа не зная об этом. Оригинальное определение Барбары Лисков более формальное и заметно сложнее для восприятия: «В том случае, если </a:t>
            </a:r>
            <a:r>
              <a:rPr lang="en-US" dirty="0"/>
              <a:t>q(x) — </a:t>
            </a:r>
            <a:r>
              <a:rPr lang="ru-RU" dirty="0"/>
              <a:t>свойство, верное по отношению к объектам х некого типа </a:t>
            </a:r>
            <a:r>
              <a:rPr lang="en-US" dirty="0"/>
              <a:t>T, </a:t>
            </a:r>
            <a:r>
              <a:rPr lang="ru-RU" dirty="0"/>
              <a:t>то свойство </a:t>
            </a:r>
            <a:r>
              <a:rPr lang="en-US" dirty="0"/>
              <a:t>q(y) </a:t>
            </a:r>
            <a:r>
              <a:rPr lang="ru-RU" dirty="0"/>
              <a:t>тоже будет верным относительно ряда объектов </a:t>
            </a:r>
            <a:r>
              <a:rPr lang="en-US" dirty="0"/>
              <a:t>y, </a:t>
            </a:r>
            <a:r>
              <a:rPr lang="ru-RU" dirty="0"/>
              <a:t>которые относятся к типу </a:t>
            </a:r>
            <a:r>
              <a:rPr lang="en-US" dirty="0"/>
              <a:t>S, </a:t>
            </a:r>
            <a:r>
              <a:rPr lang="ru-RU" dirty="0"/>
              <a:t>при этом </a:t>
            </a:r>
            <a:r>
              <a:rPr lang="en-US" dirty="0"/>
              <a:t>S — </a:t>
            </a:r>
            <a:r>
              <a:rPr lang="ru-RU" dirty="0"/>
              <a:t>подтип некого типа </a:t>
            </a:r>
            <a:r>
              <a:rPr lang="en-US" dirty="0"/>
              <a:t>T».</a:t>
            </a:r>
          </a:p>
          <a:p>
            <a:endParaRPr lang="en-US" dirty="0"/>
          </a:p>
          <a:p>
            <a:r>
              <a:rPr lang="ru-RU" dirty="0"/>
              <a:t>Следование принципу </a:t>
            </a:r>
            <a:r>
              <a:rPr lang="en-US" dirty="0"/>
              <a:t>LSP </a:t>
            </a:r>
            <a:r>
              <a:rPr lang="ru-RU" dirty="0"/>
              <a:t>заключается в том, что при построении иерархий наследования создаваемые наследники должны корректно реализовывать поведение базового типа. То есть если базовый тип реализует определённое поведение, то это поведение должно быть корректно реализовано и для всех его наследников.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671EF0B-0BDB-B843-A90C-17A33B2A039C}"/>
              </a:ext>
            </a:extLst>
          </p:cNvPr>
          <p:cNvSpPr/>
          <p:nvPr/>
        </p:nvSpPr>
        <p:spPr>
          <a:xfrm>
            <a:off x="152398" y="3936831"/>
            <a:ext cx="11692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Соблюдение принципа подстановки Барбары Лисков позволяет гарантировать, что любой созданный нами подкласс будет без проблем использоваться ранее реализованными модулями, которые работали с надклассом. А это существенно упрощает расширение функциональных возможностей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05155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809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Принципы разработки масштабируемых </a:t>
            </a:r>
            <a:r>
              <a:rPr lang="en-US" sz="2200" b="1" dirty="0">
                <a:latin typeface="+mj-lt"/>
              </a:rPr>
              <a:t>enterprise</a:t>
            </a:r>
            <a:r>
              <a:rPr lang="ru-RU" sz="2200" b="1" dirty="0">
                <a:latin typeface="+mj-lt"/>
              </a:rPr>
              <a:t> приложений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DB5D50-3891-A04E-B675-1F9661D6C215}"/>
              </a:ext>
            </a:extLst>
          </p:cNvPr>
          <p:cNvSpPr/>
          <p:nvPr/>
        </p:nvSpPr>
        <p:spPr>
          <a:xfrm>
            <a:off x="152399" y="492070"/>
            <a:ext cx="350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Interface Segregation Principle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0DE971-CA7A-7643-B39A-F659C3ADC006}"/>
              </a:ext>
            </a:extLst>
          </p:cNvPr>
          <p:cNvSpPr/>
          <p:nvPr/>
        </p:nvSpPr>
        <p:spPr>
          <a:xfrm>
            <a:off x="152398" y="922957"/>
            <a:ext cx="118504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в формулировке Роберта Мартина декларирует, что клиенты не должны зависеть от методов, которые они не используют. То есть если какой-то метод интерфейса не используется клиентом, то изменения этого метода не должны приводить к необходимости внесения изменений в клиентский код.</a:t>
            </a:r>
          </a:p>
          <a:p>
            <a:endParaRPr lang="ru-RU" dirty="0"/>
          </a:p>
          <a:p>
            <a:r>
              <a:rPr lang="ru-RU" dirty="0"/>
              <a:t>Следование принципу </a:t>
            </a:r>
            <a:r>
              <a:rPr lang="en-US" dirty="0"/>
              <a:t>ISP </a:t>
            </a:r>
            <a:r>
              <a:rPr lang="ru-RU" dirty="0"/>
              <a:t>заключается в создании интерфейсов, которые достаточно специфичны и требуют только необходимый минимум реализаций методов. Избыточные интерфейсы, напротив, могут требовать от реализующего класса создание большого количества методов, причём даже таких, которые не имеют смысла в контексте класса.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9C667E-CA78-ED40-81E3-53B2319B1AD7}"/>
              </a:ext>
            </a:extLst>
          </p:cNvPr>
          <p:cNvSpPr/>
          <p:nvPr/>
        </p:nvSpPr>
        <p:spPr>
          <a:xfrm>
            <a:off x="152398" y="3129906"/>
            <a:ext cx="1174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разделения интерфейса снижает сложность поддержки и развития приложения. Чем проще и </a:t>
            </a:r>
            <a:r>
              <a:rPr lang="ru-RU" dirty="0" err="1"/>
              <a:t>минималистичнее</a:t>
            </a:r>
            <a:r>
              <a:rPr lang="ru-RU" dirty="0"/>
              <a:t> используемый интерфейс, тем менее ресурсоёмкой является его реализация в новых классах, тем меньше причин его модифицировать, но и в случае модификации она будет значительно проще.</a:t>
            </a:r>
          </a:p>
        </p:txBody>
      </p:sp>
    </p:spTree>
    <p:extLst>
      <p:ext uri="{BB962C8B-B14F-4D97-AF65-F5344CB8AC3E}">
        <p14:creationId xmlns:p14="http://schemas.microsoft.com/office/powerpoint/2010/main" val="132922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809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Принципы разработки масштабируемых </a:t>
            </a:r>
            <a:r>
              <a:rPr lang="en-US" sz="2200" b="1" dirty="0">
                <a:latin typeface="+mj-lt"/>
              </a:rPr>
              <a:t>enterprise</a:t>
            </a:r>
            <a:r>
              <a:rPr lang="ru-RU" sz="2200" b="1" dirty="0">
                <a:latin typeface="+mj-lt"/>
              </a:rPr>
              <a:t> приложений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093FA41-A713-334E-9F8E-95B668CDFB92}"/>
              </a:ext>
            </a:extLst>
          </p:cNvPr>
          <p:cNvSpPr/>
          <p:nvPr/>
        </p:nvSpPr>
        <p:spPr>
          <a:xfrm>
            <a:off x="152399" y="492070"/>
            <a:ext cx="359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Dependency Inversion Principle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42F88F-6A29-5040-A627-76827123A4E9}"/>
              </a:ext>
            </a:extLst>
          </p:cNvPr>
          <p:cNvSpPr/>
          <p:nvPr/>
        </p:nvSpPr>
        <p:spPr>
          <a:xfrm>
            <a:off x="152399" y="922957"/>
            <a:ext cx="11945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декларирует, что модули верхних уровней не должны зависеть от модулей нижних уровней, а оба типа модулей должны зависеть от абстракций; сами абстракции не должны зависеть от деталей, а вот детали должны зависеть от абстракций.</a:t>
            </a:r>
          </a:p>
          <a:p>
            <a:endParaRPr lang="ru-RU" dirty="0"/>
          </a:p>
          <a:p>
            <a:r>
              <a:rPr lang="ru-RU" dirty="0"/>
              <a:t>Следование принципу инверсии зависимостей «заставляет» реализовывать высокоуровневые компоненты без встраивания зависимостей от конкретных низкоуровневых классов, что, например, сильно упрощает замену используемых зависимостей как по бизнес-требованиям, так и для целей тестирования. При этом зависимость формируется не от конкретной реализации, а от абстракции — реализуемого зависимостью интерфейса.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3BE2B1-D9CC-DB49-92BA-D3B2E1C7B0E7}"/>
              </a:ext>
            </a:extLst>
          </p:cNvPr>
          <p:cNvSpPr/>
          <p:nvPr/>
        </p:nvSpPr>
        <p:spPr>
          <a:xfrm>
            <a:off x="152398" y="3429000"/>
            <a:ext cx="11661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инверсии зависимостей часто упрощает следованию принципу подстановки Барбары Лисков. Выделение абстракций и встраивание зависимостей от них снижает вероятность того, что в новом классе мы не полностью реализуем контракт базового класса, который мы расширяем в рамках нового.</a:t>
            </a:r>
          </a:p>
        </p:txBody>
      </p:sp>
    </p:spTree>
    <p:extLst>
      <p:ext uri="{BB962C8B-B14F-4D97-AF65-F5344CB8AC3E}">
        <p14:creationId xmlns:p14="http://schemas.microsoft.com/office/powerpoint/2010/main" val="216353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246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Spring Framework</a:t>
            </a:r>
            <a:endParaRPr lang="ru-RU" sz="2200" b="1" dirty="0"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9A52FB-E043-4040-B7C9-41391AA04FC3}"/>
              </a:ext>
            </a:extLst>
          </p:cNvPr>
          <p:cNvSpPr/>
          <p:nvPr/>
        </p:nvSpPr>
        <p:spPr>
          <a:xfrm>
            <a:off x="152399" y="576560"/>
            <a:ext cx="10391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b="0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b="0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или просто </a:t>
            </a:r>
            <a:r>
              <a:rPr lang="en-US" b="1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b="0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ru-RU" b="0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один из самых популярных </a:t>
            </a:r>
            <a:r>
              <a:rPr lang="ru-RU" b="0" i="0" u="none" strike="noStrike" dirty="0" err="1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фреймворков</a:t>
            </a:r>
            <a:r>
              <a:rPr lang="ru-RU" b="0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для создания </a:t>
            </a:r>
            <a:r>
              <a:rPr lang="en-US" b="0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enterprise </a:t>
            </a:r>
            <a:r>
              <a:rPr lang="ru-RU" b="0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приложений на </a:t>
            </a:r>
            <a:r>
              <a:rPr lang="en-US" b="0" i="0" u="none" strike="noStrike" dirty="0">
                <a:solidFill>
                  <a:srgbClr val="151F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Java.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A975E3-3FDB-F744-8245-7B526D67192E}"/>
              </a:ext>
            </a:extLst>
          </p:cNvPr>
          <p:cNvSpPr/>
          <p:nvPr/>
        </p:nvSpPr>
        <p:spPr>
          <a:xfrm>
            <a:off x="152399" y="1493788"/>
            <a:ext cx="10020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430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Framework </a:t>
            </a:r>
            <a:r>
              <a:rPr lang="ru-RU" b="0" i="0" u="none" strike="noStrike" dirty="0">
                <a:solidFill>
                  <a:srgbClr val="3430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обеспечивает комплексную модель разработки и конфигурации для современных бизнес-приложений на </a:t>
            </a:r>
            <a:r>
              <a:rPr lang="en-US" b="0" i="0" u="none" strike="noStrike" dirty="0">
                <a:solidFill>
                  <a:srgbClr val="3430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- </a:t>
            </a:r>
            <a:r>
              <a:rPr lang="ru-RU" b="0" i="0" u="none" strike="noStrike" dirty="0">
                <a:solidFill>
                  <a:srgbClr val="3430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 любых платформах. Ключевой элемент </a:t>
            </a:r>
            <a:r>
              <a:rPr lang="en-US" b="0" i="0" u="none" strike="noStrike" dirty="0">
                <a:solidFill>
                  <a:srgbClr val="3430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- </a:t>
            </a:r>
            <a:r>
              <a:rPr lang="ru-RU" b="0" i="0" u="none" strike="noStrike" dirty="0">
                <a:solidFill>
                  <a:srgbClr val="34302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поддержка инфраструктуры на уровне приложения: основное внимание уделяется "водопроводу" бизнес-приложений, поэтому разработчики могут сосредоточиться на бизнес-логике без лишних настроек в зависимости от среды исполнения.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VMIM.COM - Part 5">
            <a:extLst>
              <a:ext uri="{FF2B5EF4-FFF2-40B4-BE49-F238E27FC236}">
                <a16:creationId xmlns:a16="http://schemas.microsoft.com/office/drawing/2014/main" id="{87BB72CA-B0A6-104A-A99B-F81875B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2971116"/>
            <a:ext cx="5340350" cy="286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77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246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Spring Framework</a:t>
            </a:r>
            <a:endParaRPr lang="ru-RU" sz="2200" b="1" dirty="0">
              <a:latin typeface="+mj-lt"/>
            </a:endParaRP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9F8F1F3E-5C30-9543-A272-E2EAEDD5C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92" y="492070"/>
            <a:ext cx="8487907" cy="63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1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708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Введение в </a:t>
            </a:r>
            <a:r>
              <a:rPr lang="en-US" sz="2200" b="1" dirty="0">
                <a:latin typeface="+mj-lt"/>
              </a:rPr>
              <a:t>Spring </a:t>
            </a:r>
            <a:r>
              <a:rPr lang="en-US" sz="2200" b="1" dirty="0" err="1">
                <a:latin typeface="+mj-lt"/>
              </a:rPr>
              <a:t>IoC</a:t>
            </a:r>
            <a:r>
              <a:rPr lang="en-US" sz="2200" b="1" dirty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и </a:t>
            </a:r>
            <a:r>
              <a:rPr lang="en-US" sz="2200" b="1" dirty="0">
                <a:latin typeface="+mj-lt"/>
              </a:rPr>
              <a:t>Beans</a:t>
            </a:r>
            <a:endParaRPr lang="ru-RU" sz="22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D18C4-8B36-7E40-B83B-350A421C112D}"/>
              </a:ext>
            </a:extLst>
          </p:cNvPr>
          <p:cNvSpPr txBox="1"/>
          <p:nvPr/>
        </p:nvSpPr>
        <p:spPr>
          <a:xfrm>
            <a:off x="152399" y="570934"/>
            <a:ext cx="11387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Основой паттерн </a:t>
            </a:r>
            <a:r>
              <a:rPr lang="en-US" dirty="0"/>
              <a:t>Spring -  inversion of control </a:t>
            </a:r>
            <a:r>
              <a:rPr lang="ru-RU" dirty="0"/>
              <a:t>и его реализация </a:t>
            </a:r>
            <a:r>
              <a:rPr lang="en-US" dirty="0"/>
              <a:t>dependency inversion.</a:t>
            </a:r>
          </a:p>
          <a:p>
            <a:endParaRPr lang="en-US" dirty="0"/>
          </a:p>
          <a:p>
            <a:r>
              <a:rPr lang="ru-RU" dirty="0"/>
              <a:t>Этот паттерн используется для создания экземпляров классов(</a:t>
            </a:r>
            <a:r>
              <a:rPr lang="ru-RU" dirty="0" err="1"/>
              <a:t>бинов</a:t>
            </a:r>
            <a:r>
              <a:rPr lang="ru-RU" dirty="0"/>
              <a:t>) и помещения их в контейнере. Одни </a:t>
            </a:r>
            <a:r>
              <a:rPr lang="ru-RU" dirty="0" err="1"/>
              <a:t>бины</a:t>
            </a:r>
            <a:r>
              <a:rPr lang="ru-RU" dirty="0"/>
              <a:t> могут быть частью других </a:t>
            </a:r>
            <a:r>
              <a:rPr lang="ru-RU" dirty="0" err="1"/>
              <a:t>бинов</a:t>
            </a:r>
            <a:r>
              <a:rPr lang="ru-RU" dirty="0"/>
              <a:t>. Действия по встраиванию одних </a:t>
            </a:r>
            <a:r>
              <a:rPr lang="ru-RU" dirty="0" err="1"/>
              <a:t>бинов</a:t>
            </a:r>
            <a:r>
              <a:rPr lang="ru-RU" dirty="0"/>
              <a:t> в другие и называется </a:t>
            </a:r>
            <a:r>
              <a:rPr lang="en-US" dirty="0"/>
              <a:t>inversion of control.</a:t>
            </a:r>
          </a:p>
          <a:p>
            <a:endParaRPr lang="en-US" dirty="0"/>
          </a:p>
          <a:p>
            <a:r>
              <a:rPr lang="ru-RU" dirty="0"/>
              <a:t>Для реализации  </a:t>
            </a:r>
            <a:r>
              <a:rPr lang="en-US" dirty="0" err="1"/>
              <a:t>Ioc</a:t>
            </a:r>
            <a:r>
              <a:rPr lang="ru-RU" dirty="0"/>
              <a:t>, </a:t>
            </a:r>
            <a:r>
              <a:rPr lang="en-US" dirty="0"/>
              <a:t>Spring </a:t>
            </a:r>
            <a:r>
              <a:rPr lang="ru-RU" dirty="0"/>
              <a:t>предоставляет два пакета </a:t>
            </a:r>
            <a:r>
              <a:rPr lang="en-US" dirty="0" err="1"/>
              <a:t>org.springframework.beans</a:t>
            </a:r>
            <a:r>
              <a:rPr lang="en-US" dirty="0"/>
              <a:t>  </a:t>
            </a:r>
            <a:r>
              <a:rPr lang="ru-RU" dirty="0"/>
              <a:t>и  </a:t>
            </a:r>
            <a:r>
              <a:rPr lang="en-US" dirty="0" err="1"/>
              <a:t>org.springframework.context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Есть два интерфейса для создания </a:t>
            </a:r>
            <a:r>
              <a:rPr lang="en-US" dirty="0" err="1"/>
              <a:t>IoC</a:t>
            </a:r>
            <a:r>
              <a:rPr lang="en-US" dirty="0"/>
              <a:t> </a:t>
            </a:r>
            <a:r>
              <a:rPr lang="ru-RU" dirty="0"/>
              <a:t>контейнера </a:t>
            </a:r>
            <a:r>
              <a:rPr lang="en-US" dirty="0" err="1"/>
              <a:t>BeanFactory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11" name="AutoShape 8" descr="IoC">
            <a:extLst>
              <a:ext uri="{FF2B5EF4-FFF2-40B4-BE49-F238E27FC236}">
                <a16:creationId xmlns:a16="http://schemas.microsoft.com/office/drawing/2014/main" id="{05487109-3C85-2D47-ABD0-A2E1935A6E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098331" cy="109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2B22E46B-4D0E-E748-800E-161D35972F1E}"/>
              </a:ext>
            </a:extLst>
          </p:cNvPr>
          <p:cNvSpPr/>
          <p:nvPr/>
        </p:nvSpPr>
        <p:spPr>
          <a:xfrm>
            <a:off x="4884681" y="3995243"/>
            <a:ext cx="2364828" cy="117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IoC</a:t>
            </a:r>
            <a:r>
              <a:rPr lang="en-US" dirty="0"/>
              <a:t> container</a:t>
            </a:r>
            <a:endParaRPr lang="ru-RU" dirty="0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674E1927-B173-0145-AC40-77B23E4D65E3}"/>
              </a:ext>
            </a:extLst>
          </p:cNvPr>
          <p:cNvSpPr/>
          <p:nvPr/>
        </p:nvSpPr>
        <p:spPr>
          <a:xfrm>
            <a:off x="5215756" y="5591504"/>
            <a:ext cx="1702678" cy="92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Application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F8D3EB-66FF-1D48-AD12-47D83D0137AD}"/>
              </a:ext>
            </a:extLst>
          </p:cNvPr>
          <p:cNvCxnSpPr>
            <a:endCxn id="12" idx="1"/>
          </p:cNvCxnSpPr>
          <p:nvPr/>
        </p:nvCxnSpPr>
        <p:spPr>
          <a:xfrm>
            <a:off x="3111062" y="4582508"/>
            <a:ext cx="1773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92D8B7-7B3C-B04F-9D4A-C5BBB1A4A5C9}"/>
              </a:ext>
            </a:extLst>
          </p:cNvPr>
          <p:cNvSpPr txBox="1"/>
          <p:nvPr/>
        </p:nvSpPr>
        <p:spPr>
          <a:xfrm>
            <a:off x="2772102" y="3626313"/>
            <a:ext cx="2963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Metadata</a:t>
            </a:r>
          </a:p>
          <a:p>
            <a:r>
              <a:rPr lang="ru-RU" sz="1400" dirty="0"/>
              <a:t>Информация для конфигурирования контейнера(</a:t>
            </a:r>
            <a:r>
              <a:rPr lang="ru-RU" sz="1400" dirty="0" err="1"/>
              <a:t>бины</a:t>
            </a:r>
            <a:r>
              <a:rPr lang="ru-RU" sz="1400" dirty="0"/>
              <a:t> и </a:t>
            </a:r>
            <a:r>
              <a:rPr lang="ru-RU" sz="1400" dirty="0" err="1"/>
              <a:t>т.д</a:t>
            </a:r>
            <a:r>
              <a:rPr lang="ru-RU" sz="1400" dirty="0"/>
              <a:t>)</a:t>
            </a:r>
            <a:endParaRPr lang="en-US" sz="1400" dirty="0"/>
          </a:p>
          <a:p>
            <a:endParaRPr lang="ru-RU" sz="14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109C811-1CF1-4245-B79E-AABD6D1F3971}"/>
              </a:ext>
            </a:extLst>
          </p:cNvPr>
          <p:cNvCxnSpPr>
            <a:cxnSpLocks/>
          </p:cNvCxnSpPr>
          <p:nvPr/>
        </p:nvCxnSpPr>
        <p:spPr>
          <a:xfrm>
            <a:off x="6067095" y="3325735"/>
            <a:ext cx="0" cy="66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BFAF7B-E29A-614A-B184-44653037F858}"/>
              </a:ext>
            </a:extLst>
          </p:cNvPr>
          <p:cNvSpPr txBox="1"/>
          <p:nvPr/>
        </p:nvSpPr>
        <p:spPr>
          <a:xfrm>
            <a:off x="6067095" y="3371298"/>
            <a:ext cx="296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Plain Old Java Object classes</a:t>
            </a:r>
            <a:endParaRPr lang="ru-RU" sz="1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71D7CC1-9797-494C-9748-17F1C7E5D54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067095" y="5169774"/>
            <a:ext cx="0" cy="4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5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4113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Пример конфигурации контекста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9F799D-0BEF-E346-92D9-1E0636A56F53}"/>
              </a:ext>
            </a:extLst>
          </p:cNvPr>
          <p:cNvSpPr/>
          <p:nvPr/>
        </p:nvSpPr>
        <p:spPr>
          <a:xfrm>
            <a:off x="330678" y="658837"/>
            <a:ext cx="83906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&lt;?</a:t>
            </a:r>
            <a:r>
              <a:rPr lang="en-US" dirty="0">
                <a:solidFill>
                  <a:srgbClr val="174AD4"/>
                </a:solidFill>
                <a:effectLst/>
              </a:rPr>
              <a:t>xml version</a:t>
            </a:r>
            <a:r>
              <a:rPr lang="en-US" dirty="0">
                <a:solidFill>
                  <a:srgbClr val="067D17"/>
                </a:solidFill>
                <a:effectLst/>
              </a:rPr>
              <a:t>="1.0" </a:t>
            </a:r>
            <a:r>
              <a:rPr lang="en-US" dirty="0">
                <a:solidFill>
                  <a:srgbClr val="174AD4"/>
                </a:solidFill>
                <a:effectLst/>
              </a:rPr>
              <a:t>encoding</a:t>
            </a:r>
            <a:r>
              <a:rPr lang="en-US" dirty="0">
                <a:solidFill>
                  <a:srgbClr val="067D17"/>
                </a:solidFill>
                <a:effectLst/>
              </a:rPr>
              <a:t>="UTF-8"</a:t>
            </a:r>
            <a:r>
              <a:rPr lang="en-US" i="1" dirty="0">
                <a:effectLst/>
              </a:rPr>
              <a:t>?&gt;</a:t>
            </a:r>
            <a:br>
              <a:rPr lang="en-US" i="1" dirty="0">
                <a:effectLst/>
              </a:rPr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beans </a:t>
            </a:r>
            <a:r>
              <a:rPr lang="en-US" dirty="0" err="1">
                <a:solidFill>
                  <a:srgbClr val="174AD4"/>
                </a:solidFill>
                <a:effectLst/>
              </a:rPr>
              <a:t>xmlns</a:t>
            </a:r>
            <a:r>
              <a:rPr lang="en-US" dirty="0">
                <a:solidFill>
                  <a:srgbClr val="067D17"/>
                </a:solidFill>
                <a:effectLst/>
              </a:rPr>
              <a:t>="http://</a:t>
            </a:r>
            <a:r>
              <a:rPr lang="en-US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-US" dirty="0">
                <a:solidFill>
                  <a:srgbClr val="067D17"/>
                </a:solidFill>
                <a:effectLst/>
              </a:rPr>
              <a:t>/schema/beans"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067D17"/>
                </a:solidFill>
                <a:effectLst/>
              </a:rPr>
              <a:t>       </a:t>
            </a:r>
            <a:r>
              <a:rPr lang="en-US" dirty="0" err="1">
                <a:solidFill>
                  <a:srgbClr val="174AD4"/>
                </a:solidFill>
                <a:effectLst/>
              </a:rPr>
              <a:t>xmlns:</a:t>
            </a:r>
            <a:r>
              <a:rPr lang="en-US" dirty="0" err="1">
                <a:solidFill>
                  <a:srgbClr val="871094"/>
                </a:solidFill>
                <a:effectLst/>
              </a:rPr>
              <a:t>xsi</a:t>
            </a:r>
            <a:r>
              <a:rPr lang="en-US" dirty="0">
                <a:solidFill>
                  <a:srgbClr val="067D17"/>
                </a:solidFill>
                <a:effectLst/>
              </a:rPr>
              <a:t>="http://www.w3.org/2001/</a:t>
            </a:r>
            <a:r>
              <a:rPr lang="en-US" dirty="0" err="1">
                <a:solidFill>
                  <a:srgbClr val="067D17"/>
                </a:solidFill>
                <a:effectLst/>
              </a:rPr>
              <a:t>XMLSchema</a:t>
            </a:r>
            <a:r>
              <a:rPr lang="en-US" dirty="0">
                <a:solidFill>
                  <a:srgbClr val="067D17"/>
                </a:solidFill>
                <a:effectLst/>
              </a:rPr>
              <a:t>-instance"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067D17"/>
                </a:solidFill>
                <a:effectLst/>
              </a:rPr>
              <a:t>       </a:t>
            </a:r>
            <a:r>
              <a:rPr lang="en-US" dirty="0" err="1">
                <a:solidFill>
                  <a:srgbClr val="871094"/>
                </a:solidFill>
                <a:effectLst/>
              </a:rPr>
              <a:t>xsi</a:t>
            </a:r>
            <a:r>
              <a:rPr lang="en-US" dirty="0" err="1">
                <a:solidFill>
                  <a:srgbClr val="174AD4"/>
                </a:solidFill>
                <a:effectLst/>
              </a:rPr>
              <a:t>:schemaLocation</a:t>
            </a:r>
            <a:r>
              <a:rPr lang="en-US" dirty="0">
                <a:solidFill>
                  <a:srgbClr val="067D17"/>
                </a:solidFill>
                <a:effectLst/>
              </a:rPr>
              <a:t>="http://</a:t>
            </a:r>
            <a:r>
              <a:rPr lang="en-US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-US" dirty="0">
                <a:solidFill>
                  <a:srgbClr val="067D17"/>
                </a:solidFill>
                <a:effectLst/>
              </a:rPr>
              <a:t>/schema/beans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067D17"/>
                </a:solidFill>
                <a:effectLst/>
              </a:rPr>
              <a:t>        https://</a:t>
            </a:r>
            <a:r>
              <a:rPr lang="en-US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-US" dirty="0">
                <a:solidFill>
                  <a:srgbClr val="067D17"/>
                </a:solidFill>
                <a:effectLst/>
              </a:rPr>
              <a:t>/schema/beans/spring-</a:t>
            </a:r>
            <a:r>
              <a:rPr lang="en-US" dirty="0" err="1">
                <a:solidFill>
                  <a:srgbClr val="067D17"/>
                </a:solidFill>
                <a:effectLst/>
              </a:rPr>
              <a:t>beans.xsd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bean </a:t>
            </a:r>
            <a:r>
              <a:rPr lang="en-US" dirty="0">
                <a:solidFill>
                  <a:srgbClr val="174AD4"/>
                </a:solidFill>
                <a:effectLst/>
              </a:rPr>
              <a:t>id</a:t>
            </a:r>
            <a:r>
              <a:rPr lang="en-US" dirty="0">
                <a:solidFill>
                  <a:srgbClr val="067D17"/>
                </a:solidFill>
                <a:effectLst/>
              </a:rPr>
              <a:t>="</a:t>
            </a:r>
            <a:r>
              <a:rPr lang="en-US" dirty="0" err="1">
                <a:solidFill>
                  <a:srgbClr val="067D17"/>
                </a:solidFill>
                <a:effectLst/>
              </a:rPr>
              <a:t>firstBean</a:t>
            </a:r>
            <a:r>
              <a:rPr lang="en-US" dirty="0">
                <a:solidFill>
                  <a:srgbClr val="067D17"/>
                </a:solidFill>
                <a:effectLst/>
              </a:rPr>
              <a:t>" </a:t>
            </a:r>
            <a:r>
              <a:rPr lang="en-US" dirty="0">
                <a:solidFill>
                  <a:srgbClr val="174AD4"/>
                </a:solidFill>
                <a:effectLst/>
              </a:rPr>
              <a:t>class</a:t>
            </a:r>
            <a:r>
              <a:rPr lang="en-US" dirty="0">
                <a:solidFill>
                  <a:srgbClr val="067D17"/>
                </a:solidFill>
                <a:effectLst/>
              </a:rPr>
              <a:t>="</a:t>
            </a:r>
            <a:r>
              <a:rPr lang="en-US" dirty="0" err="1">
                <a:solidFill>
                  <a:srgbClr val="067D17"/>
                </a:solidFill>
                <a:effectLst/>
              </a:rPr>
              <a:t>app.beans.CalculatorBean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  <a:effectLst/>
              </a:rPr>
              <a:t>beans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B50F28-4BB8-B644-8AC6-475A3FEC7D03}"/>
              </a:ext>
            </a:extLst>
          </p:cNvPr>
          <p:cNvSpPr/>
          <p:nvPr/>
        </p:nvSpPr>
        <p:spPr>
          <a:xfrm>
            <a:off x="330677" y="3410927"/>
            <a:ext cx="10184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По умолчанию, для </a:t>
            </a:r>
            <a:r>
              <a:rPr lang="en-US" i="1" dirty="0"/>
              <a:t>maven  </a:t>
            </a:r>
            <a:r>
              <a:rPr lang="ru-RU" i="1" dirty="0"/>
              <a:t>проекта, файл с контекстом хранится в папке </a:t>
            </a:r>
            <a:r>
              <a:rPr lang="en-US" b="1" i="1" dirty="0"/>
              <a:t>resources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4005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825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Создание </a:t>
            </a:r>
            <a:r>
              <a:rPr lang="en-US" sz="2200" b="1" dirty="0">
                <a:latin typeface="+mj-lt"/>
              </a:rPr>
              <a:t>POJO </a:t>
            </a:r>
            <a:r>
              <a:rPr lang="ru-RU" sz="2200" b="1" dirty="0">
                <a:latin typeface="+mj-lt"/>
              </a:rPr>
              <a:t>класса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790251-9475-E04F-98EB-AEE8FC352E7B}"/>
              </a:ext>
            </a:extLst>
          </p:cNvPr>
          <p:cNvSpPr/>
          <p:nvPr/>
        </p:nvSpPr>
        <p:spPr>
          <a:xfrm>
            <a:off x="253042" y="62194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CalculatorBean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00627A"/>
                </a:solidFill>
                <a:effectLst/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b){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a +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 err="1">
                <a:solidFill>
                  <a:srgbClr val="00627A"/>
                </a:solidFill>
                <a:effectLst/>
              </a:rPr>
              <a:t>mult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b){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a *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00627A"/>
                </a:solidFill>
                <a:effectLst/>
              </a:rPr>
              <a:t>diff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b){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a -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00627A"/>
                </a:solidFill>
                <a:effectLst/>
              </a:rPr>
              <a:t>div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b){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a /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29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516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Spring </a:t>
            </a:r>
            <a:r>
              <a:rPr lang="en-US" sz="2200" b="1" dirty="0" err="1">
                <a:latin typeface="+mj-lt"/>
              </a:rPr>
              <a:t>BeanFactory</a:t>
            </a:r>
            <a:r>
              <a:rPr lang="en-US" sz="2200" b="1" dirty="0">
                <a:latin typeface="+mj-lt"/>
              </a:rPr>
              <a:t> container</a:t>
            </a:r>
            <a:endParaRPr lang="ru-RU" sz="2200" b="1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32863B-357A-C24B-877E-E77DBF0080B9}"/>
              </a:ext>
            </a:extLst>
          </p:cNvPr>
          <p:cNvSpPr/>
          <p:nvPr/>
        </p:nvSpPr>
        <p:spPr>
          <a:xfrm>
            <a:off x="152399" y="925105"/>
            <a:ext cx="10678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 самый простой контейнер, который обеспечивает базовую поддержку </a:t>
            </a:r>
            <a:r>
              <a:rPr lang="en-US" dirty="0"/>
              <a:t>DI </a:t>
            </a:r>
            <a:r>
              <a:rPr lang="ru-RU" dirty="0"/>
              <a:t>и который основан на интерфейсе </a:t>
            </a:r>
            <a:r>
              <a:rPr lang="en-US" dirty="0" err="1"/>
              <a:t>org.springframework.beans.factory.BeanFactory</a:t>
            </a:r>
            <a:r>
              <a:rPr lang="en-US" dirty="0"/>
              <a:t>. </a:t>
            </a:r>
            <a:r>
              <a:rPr lang="ru-RU" dirty="0"/>
              <a:t>Такие интерфейсы, как </a:t>
            </a:r>
            <a:r>
              <a:rPr lang="en-US" dirty="0" err="1"/>
              <a:t>BeanFactoryAware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DisposableBean</a:t>
            </a:r>
            <a:r>
              <a:rPr lang="en-US" dirty="0"/>
              <a:t> </a:t>
            </a:r>
            <a:r>
              <a:rPr lang="ru-RU" dirty="0"/>
              <a:t>всё ещё присутствуют в </a:t>
            </a:r>
            <a:r>
              <a:rPr lang="en-US" dirty="0"/>
              <a:t>Spring </a:t>
            </a:r>
            <a:r>
              <a:rPr lang="ru-RU" dirty="0"/>
              <a:t>для обеспечения обратной совместимости.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Наиболее часто используемая реализация интерфейса </a:t>
            </a:r>
            <a:r>
              <a:rPr lang="en-US" dirty="0" err="1"/>
              <a:t>BeanFactory</a:t>
            </a:r>
            <a:r>
              <a:rPr lang="en-US" dirty="0"/>
              <a:t> – </a:t>
            </a:r>
            <a:r>
              <a:rPr lang="en-US" dirty="0" err="1"/>
              <a:t>XmlBeanFactory</a:t>
            </a:r>
            <a:r>
              <a:rPr lang="en-US" dirty="0"/>
              <a:t>.</a:t>
            </a:r>
          </a:p>
          <a:p>
            <a:r>
              <a:rPr lang="en-US" dirty="0" err="1"/>
              <a:t>XmlBeanFactory</a:t>
            </a:r>
            <a:r>
              <a:rPr lang="en-US" dirty="0"/>
              <a:t> </a:t>
            </a:r>
            <a:r>
              <a:rPr lang="ru-RU" dirty="0"/>
              <a:t>получает метаданные из конфигурационного </a:t>
            </a:r>
            <a:r>
              <a:rPr lang="en-US" dirty="0"/>
              <a:t>XML </a:t>
            </a:r>
            <a:r>
              <a:rPr lang="ru-RU" dirty="0"/>
              <a:t>файла и использует его для создания настроенного приложения или системы.</a:t>
            </a:r>
          </a:p>
          <a:p>
            <a:endParaRPr lang="ru-RU" dirty="0"/>
          </a:p>
          <a:p>
            <a:r>
              <a:rPr lang="en-US" dirty="0" err="1"/>
              <a:t>BeanFactory</a:t>
            </a:r>
            <a:r>
              <a:rPr lang="en-US" dirty="0"/>
              <a:t> </a:t>
            </a:r>
            <a:r>
              <a:rPr lang="ru-RU" dirty="0"/>
              <a:t>обычно используется тогда, когда ресурсы ограничены (мобильные устройства). Поэтому, если ресурсы не сильно ограничены, то лучше использовать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86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6026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Пример </a:t>
            </a:r>
            <a:r>
              <a:rPr lang="en-US" sz="2200" b="1" dirty="0" err="1">
                <a:latin typeface="+mj-lt"/>
              </a:rPr>
              <a:t>BeanFactory</a:t>
            </a:r>
            <a:endParaRPr lang="en-US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DAF664-7A3F-7F45-A174-C8EB59A4CD95}"/>
              </a:ext>
            </a:extLst>
          </p:cNvPr>
          <p:cNvSpPr/>
          <p:nvPr/>
        </p:nvSpPr>
        <p:spPr>
          <a:xfrm>
            <a:off x="152398" y="593164"/>
            <a:ext cx="83187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BeanFactory</a:t>
            </a:r>
            <a:r>
              <a:rPr lang="en-US" dirty="0">
                <a:solidFill>
                  <a:srgbClr val="000000"/>
                </a:solidFill>
                <a:effectLst/>
              </a:rPr>
              <a:t> context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XmlBeanFactory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ClassPathResource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context.xml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CalculatorBean</a:t>
            </a:r>
            <a:r>
              <a:rPr lang="en-US" dirty="0">
                <a:solidFill>
                  <a:srgbClr val="000000"/>
                </a:solidFill>
                <a:effectLst/>
              </a:rPr>
              <a:t> bean </a:t>
            </a:r>
            <a:r>
              <a:rPr lang="en-US" dirty="0"/>
              <a:t>= (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CalculatorBean</a:t>
            </a:r>
            <a:r>
              <a:rPr lang="en-US" dirty="0"/>
              <a:t>) </a:t>
            </a:r>
            <a:r>
              <a:rPr lang="en-US" dirty="0" err="1">
                <a:solidFill>
                  <a:srgbClr val="000000"/>
                </a:solidFill>
                <a:effectLst/>
              </a:rPr>
              <a:t>context</a:t>
            </a:r>
            <a:r>
              <a:rPr lang="en-US" dirty="0" err="1"/>
              <a:t>.getBean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firstBean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bean</a:t>
            </a:r>
            <a:r>
              <a:rPr lang="en-US" dirty="0" err="1"/>
              <a:t>.sum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86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5166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Схема построения </a:t>
            </a:r>
            <a:r>
              <a:rPr lang="en-US" sz="2200" b="1" dirty="0">
                <a:latin typeface="+mj-lt"/>
              </a:rPr>
              <a:t>Enterprise-</a:t>
            </a:r>
            <a:r>
              <a:rPr lang="ru-RU" sz="2200" b="1" dirty="0">
                <a:latin typeface="+mj-lt"/>
              </a:rPr>
              <a:t>приложения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81636B-7067-454B-9A13-E659ADF1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93" y="979955"/>
            <a:ext cx="5751091" cy="521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6838C3-5419-1F4E-9A5F-0D30CBA8BB7F}"/>
              </a:ext>
            </a:extLst>
          </p:cNvPr>
          <p:cNvSpPr/>
          <p:nvPr/>
        </p:nvSpPr>
        <p:spPr>
          <a:xfrm>
            <a:off x="152399" y="979955"/>
            <a:ext cx="43825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Единственное замечание: данная схема предназначена для построения систем без использования главной составляющей СОА – </a:t>
            </a:r>
            <a:r>
              <a:rPr lang="en-US" dirty="0"/>
              <a:t>ESB (Enterprise Service Bus). </a:t>
            </a:r>
            <a:r>
              <a:rPr lang="ru-RU" dirty="0"/>
              <a:t>Если же вы используете СОА, то схема будет выглядеть не совсем так, но это уже «совсем другая история». Хотя какая-то часть данной схемы прекрасно может быть использована и в случае с СОА.</a:t>
            </a:r>
          </a:p>
        </p:txBody>
      </p:sp>
    </p:spTree>
    <p:extLst>
      <p:ext uri="{BB962C8B-B14F-4D97-AF65-F5344CB8AC3E}">
        <p14:creationId xmlns:p14="http://schemas.microsoft.com/office/powerpoint/2010/main" val="239676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485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+mj-lt"/>
              </a:rPr>
              <a:t>ApplicationContext</a:t>
            </a:r>
            <a:r>
              <a:rPr lang="en-US" sz="2200" b="1" dirty="0">
                <a:latin typeface="+mj-lt"/>
              </a:rPr>
              <a:t> container</a:t>
            </a:r>
            <a:endParaRPr lang="ru-RU" sz="2200" b="1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1AFC97-853E-A54F-B272-15155E46EEEA}"/>
              </a:ext>
            </a:extLst>
          </p:cNvPr>
          <p:cNvSpPr/>
          <p:nvPr/>
        </p:nvSpPr>
        <p:spPr>
          <a:xfrm>
            <a:off x="152398" y="715577"/>
            <a:ext cx="11966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является более сложным и более продвинутым </a:t>
            </a:r>
            <a:r>
              <a:rPr lang="en-US" dirty="0"/>
              <a:t>Spring Container-</a:t>
            </a:r>
            <a:r>
              <a:rPr lang="ru-RU" dirty="0"/>
              <a:t>ом. Так же, как </a:t>
            </a:r>
            <a:r>
              <a:rPr lang="en-US" dirty="0" err="1"/>
              <a:t>BeanFactory</a:t>
            </a:r>
            <a:r>
              <a:rPr lang="en-US" dirty="0"/>
              <a:t>,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загружает </a:t>
            </a:r>
            <a:r>
              <a:rPr lang="ru-RU" dirty="0" err="1"/>
              <a:t>бины</a:t>
            </a:r>
            <a:r>
              <a:rPr lang="ru-RU" dirty="0"/>
              <a:t>, связывает их вместе и конфигурирует их определённым образом. Но кроме этого,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обладает дополнительной функциональностью: распознание текстовых сообщений из файлов настройки и отображение событий, которые происходят в приложении различными способами. Этот контейнер определяется интерфейсом </a:t>
            </a:r>
            <a:r>
              <a:rPr lang="en-US" dirty="0" err="1"/>
              <a:t>org.springframework.context.ApplicationContext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5D019A-F96B-3744-A592-BB36B7176CFB}"/>
              </a:ext>
            </a:extLst>
          </p:cNvPr>
          <p:cNvSpPr/>
          <p:nvPr/>
        </p:nvSpPr>
        <p:spPr>
          <a:xfrm>
            <a:off x="152397" y="2416412"/>
            <a:ext cx="11461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FileSystemXmlApplicationContext</a:t>
            </a:r>
            <a:endParaRPr lang="en-US" b="1" dirty="0"/>
          </a:p>
          <a:p>
            <a:r>
              <a:rPr lang="ru-RU" dirty="0"/>
              <a:t>Загружает данные о </a:t>
            </a:r>
            <a:r>
              <a:rPr lang="ru-RU" dirty="0" err="1"/>
              <a:t>бине</a:t>
            </a:r>
            <a:r>
              <a:rPr lang="ru-RU" dirty="0"/>
              <a:t> из </a:t>
            </a:r>
            <a:r>
              <a:rPr lang="en-US" dirty="0"/>
              <a:t>XML </a:t>
            </a:r>
            <a:r>
              <a:rPr lang="ru-RU" dirty="0"/>
              <a:t>файла. При использовании этой реализации в конструкторе необходимо указать полный адрес конфигурационного файла.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67BCC3-6F51-C54D-A9F6-B515D40EAD46}"/>
              </a:ext>
            </a:extLst>
          </p:cNvPr>
          <p:cNvSpPr/>
          <p:nvPr/>
        </p:nvSpPr>
        <p:spPr>
          <a:xfrm>
            <a:off x="152397" y="3518259"/>
            <a:ext cx="11461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</a:t>
            </a:r>
            <a:r>
              <a:rPr lang="en-US" b="1" dirty="0" err="1"/>
              <a:t>ClassPathXmlApplicationContext</a:t>
            </a:r>
            <a:endParaRPr lang="en-US" b="1" dirty="0"/>
          </a:p>
          <a:p>
            <a:r>
              <a:rPr lang="ru-RU" dirty="0"/>
              <a:t>Этот контейнер также получает данные о </a:t>
            </a:r>
            <a:r>
              <a:rPr lang="ru-RU" dirty="0" err="1"/>
              <a:t>бине</a:t>
            </a:r>
            <a:r>
              <a:rPr lang="ru-RU" dirty="0"/>
              <a:t> из </a:t>
            </a:r>
            <a:r>
              <a:rPr lang="en-US" dirty="0"/>
              <a:t>XML </a:t>
            </a:r>
            <a:r>
              <a:rPr lang="ru-RU" dirty="0"/>
              <a:t>файла. Но в отличие от </a:t>
            </a:r>
            <a:r>
              <a:rPr lang="en-US" dirty="0" err="1"/>
              <a:t>FileSystemApplicationContext</a:t>
            </a:r>
            <a:r>
              <a:rPr lang="en-US" dirty="0"/>
              <a:t>, </a:t>
            </a:r>
            <a:r>
              <a:rPr lang="ru-RU" dirty="0"/>
              <a:t>в этом случае необходимо указать относительный адрес конфигурационного файла (</a:t>
            </a:r>
            <a:r>
              <a:rPr lang="en-US" dirty="0"/>
              <a:t>CLASSPATH).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59D39D-BF62-D74C-8398-117701E5AB9C}"/>
              </a:ext>
            </a:extLst>
          </p:cNvPr>
          <p:cNvSpPr/>
          <p:nvPr/>
        </p:nvSpPr>
        <p:spPr>
          <a:xfrm>
            <a:off x="164618" y="4642964"/>
            <a:ext cx="11554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</a:t>
            </a:r>
            <a:r>
              <a:rPr lang="en-US" b="1" dirty="0" err="1"/>
              <a:t>WebXmlApplicationContext</a:t>
            </a:r>
            <a:endParaRPr lang="en-US" b="1" dirty="0"/>
          </a:p>
          <a:p>
            <a:r>
              <a:rPr lang="ru-RU" dirty="0"/>
              <a:t>Эта реализация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получает необходимую информацию из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1572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352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Пример </a:t>
            </a:r>
            <a:r>
              <a:rPr lang="en-US" sz="2200" b="1" dirty="0" err="1">
                <a:latin typeface="+mj-lt"/>
              </a:rPr>
              <a:t>ApplicationContext</a:t>
            </a:r>
            <a:endParaRPr lang="en-US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F4EAE4-3529-AE47-8D4A-077E3F2BE124}"/>
              </a:ext>
            </a:extLst>
          </p:cNvPr>
          <p:cNvSpPr/>
          <p:nvPr/>
        </p:nvSpPr>
        <p:spPr>
          <a:xfrm>
            <a:off x="152399" y="679428"/>
            <a:ext cx="9560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ApplicationContext</a:t>
            </a:r>
            <a:r>
              <a:rPr lang="en-US" dirty="0">
                <a:solidFill>
                  <a:srgbClr val="000000"/>
                </a:solidFill>
                <a:effectLst/>
              </a:rPr>
              <a:t> context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ClassPathXmlApplicationContext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context.xml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CalculatorBean</a:t>
            </a:r>
            <a:r>
              <a:rPr lang="en-US" dirty="0">
                <a:solidFill>
                  <a:srgbClr val="000000"/>
                </a:solidFill>
                <a:effectLst/>
              </a:rPr>
              <a:t> bean </a:t>
            </a:r>
            <a:r>
              <a:rPr lang="en-US" dirty="0"/>
              <a:t>= (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CalculatorBean</a:t>
            </a:r>
            <a:r>
              <a:rPr lang="en-US" dirty="0"/>
              <a:t>) </a:t>
            </a:r>
            <a:r>
              <a:rPr lang="en-US" dirty="0" err="1">
                <a:solidFill>
                  <a:srgbClr val="000000"/>
                </a:solidFill>
                <a:effectLst/>
              </a:rPr>
              <a:t>context</a:t>
            </a:r>
            <a:r>
              <a:rPr lang="en-US" dirty="0" err="1"/>
              <a:t>.getBean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firstBean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bean</a:t>
            </a:r>
            <a:r>
              <a:rPr lang="en-US" dirty="0" err="1"/>
              <a:t>.sum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FE0156-DA05-DC43-A018-BA306D3706E7}"/>
              </a:ext>
            </a:extLst>
          </p:cNvPr>
          <p:cNvSpPr/>
          <p:nvPr/>
        </p:nvSpPr>
        <p:spPr>
          <a:xfrm>
            <a:off x="152398" y="2499124"/>
            <a:ext cx="9621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ApplicationContext</a:t>
            </a:r>
            <a:r>
              <a:rPr lang="en-US" dirty="0">
                <a:solidFill>
                  <a:srgbClr val="000000"/>
                </a:solidFill>
                <a:effectLst/>
              </a:rPr>
              <a:t> context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ClassPathXmlApplicationContext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context.xml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CalculatorBean</a:t>
            </a:r>
            <a:r>
              <a:rPr lang="en-US" dirty="0">
                <a:solidFill>
                  <a:srgbClr val="000000"/>
                </a:solidFill>
                <a:effectLst/>
              </a:rPr>
              <a:t> bean </a:t>
            </a:r>
            <a:r>
              <a:rPr lang="en-US" dirty="0"/>
              <a:t>= </a:t>
            </a:r>
            <a:r>
              <a:rPr lang="en-US" dirty="0" err="1">
                <a:solidFill>
                  <a:srgbClr val="000000"/>
                </a:solidFill>
                <a:effectLst/>
              </a:rPr>
              <a:t>context</a:t>
            </a:r>
            <a:r>
              <a:rPr lang="en-US" dirty="0" err="1"/>
              <a:t>.getBean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firstBean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CalculatorBean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bean</a:t>
            </a:r>
            <a:r>
              <a:rPr lang="en-US" dirty="0" err="1"/>
              <a:t>.sum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));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94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72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Что такое </a:t>
            </a:r>
            <a:r>
              <a:rPr lang="en-US" sz="2200" b="1" dirty="0">
                <a:latin typeface="+mj-lt"/>
              </a:rPr>
              <a:t>Spring bean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18BD7B-1617-8F4D-ADAE-C6FC119595BF}"/>
              </a:ext>
            </a:extLst>
          </p:cNvPr>
          <p:cNvSpPr/>
          <p:nvPr/>
        </p:nvSpPr>
        <p:spPr>
          <a:xfrm>
            <a:off x="152399" y="735411"/>
            <a:ext cx="11839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Spring </a:t>
            </a:r>
            <a:r>
              <a:rPr lang="en-US" dirty="0" err="1"/>
              <a:t>IoC</a:t>
            </a:r>
            <a:r>
              <a:rPr lang="en-US" dirty="0"/>
              <a:t> </a:t>
            </a:r>
            <a:r>
              <a:rPr lang="ru-RU" dirty="0"/>
              <a:t>управляет одним или несколькими компонентами</a:t>
            </a:r>
            <a:r>
              <a:rPr lang="en-US" dirty="0"/>
              <a:t>(beans – POJO </a:t>
            </a:r>
            <a:r>
              <a:rPr lang="ru-RU" dirty="0"/>
              <a:t>классы</a:t>
            </a:r>
            <a:r>
              <a:rPr lang="en-US" dirty="0"/>
              <a:t>)</a:t>
            </a:r>
            <a:r>
              <a:rPr lang="ru-RU" dirty="0"/>
              <a:t>. Эти </a:t>
            </a:r>
            <a:r>
              <a:rPr lang="en-US" dirty="0"/>
              <a:t>bean-</a:t>
            </a:r>
            <a:r>
              <a:rPr lang="ru-RU" dirty="0"/>
              <a:t>компоненты создаются с использованием метаданных конфигурации, которые предоставляются контейнеру при его создании.</a:t>
            </a:r>
          </a:p>
          <a:p>
            <a:r>
              <a:rPr lang="ru-RU" dirty="0"/>
              <a:t>Если конфигурация описана в </a:t>
            </a:r>
            <a:r>
              <a:rPr lang="en-US" dirty="0"/>
              <a:t>XML, </a:t>
            </a:r>
            <a:r>
              <a:rPr lang="ru-RU" dirty="0"/>
              <a:t>то в форме &lt;</a:t>
            </a:r>
            <a:r>
              <a:rPr lang="en-US" dirty="0"/>
              <a:t>bean/&gt;.</a:t>
            </a:r>
          </a:p>
          <a:p>
            <a:endParaRPr lang="en-US" dirty="0"/>
          </a:p>
          <a:p>
            <a:r>
              <a:rPr lang="ru-RU" dirty="0"/>
              <a:t>Когда </a:t>
            </a:r>
            <a:r>
              <a:rPr lang="en-US" dirty="0"/>
              <a:t>Spring </a:t>
            </a:r>
            <a:r>
              <a:rPr lang="ru-RU" dirty="0"/>
              <a:t>начинает читать нашу конфигурацию, он использует </a:t>
            </a:r>
            <a:r>
              <a:rPr lang="en-US" dirty="0" err="1"/>
              <a:t>XmlBeanDefinitionReader</a:t>
            </a:r>
            <a:r>
              <a:rPr lang="ru-RU" dirty="0"/>
              <a:t>, сканирует конфигурацию и создает специальные объекты класса </a:t>
            </a:r>
            <a:r>
              <a:rPr lang="en-US" dirty="0" err="1"/>
              <a:t>BeanDefinition</a:t>
            </a:r>
            <a:r>
              <a:rPr lang="en-US" dirty="0"/>
              <a:t>, </a:t>
            </a:r>
            <a:r>
              <a:rPr lang="ru-RU" dirty="0"/>
              <a:t>которые содержат информацию о </a:t>
            </a:r>
            <a:r>
              <a:rPr lang="ru-RU" dirty="0" err="1"/>
              <a:t>бинах</a:t>
            </a:r>
            <a:r>
              <a:rPr lang="en-US" dirty="0"/>
              <a:t> </a:t>
            </a:r>
            <a:r>
              <a:rPr lang="ru-RU" dirty="0"/>
              <a:t>и складывает эти </a:t>
            </a:r>
            <a:r>
              <a:rPr lang="ru-RU" dirty="0" err="1"/>
              <a:t>бины</a:t>
            </a:r>
            <a:r>
              <a:rPr lang="ru-RU" dirty="0"/>
              <a:t> в </a:t>
            </a:r>
            <a:r>
              <a:rPr lang="en-US" dirty="0"/>
              <a:t>HashMap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Потом знакомый уже </a:t>
            </a:r>
            <a:r>
              <a:rPr lang="en-US" dirty="0" err="1"/>
              <a:t>BeanFactory</a:t>
            </a:r>
            <a:r>
              <a:rPr lang="en-US" dirty="0"/>
              <a:t>  </a:t>
            </a:r>
            <a:r>
              <a:rPr lang="ru-RU" dirty="0"/>
              <a:t>создает </a:t>
            </a:r>
            <a:r>
              <a:rPr lang="ru-RU" dirty="0" err="1"/>
              <a:t>бины</a:t>
            </a:r>
            <a:r>
              <a:rPr lang="ru-RU" dirty="0"/>
              <a:t> согласно описанию и добавляет их в </a:t>
            </a:r>
            <a:r>
              <a:rPr lang="en-US" dirty="0" err="1"/>
              <a:t>IoC</a:t>
            </a:r>
            <a:r>
              <a:rPr lang="en-US" dirty="0"/>
              <a:t> </a:t>
            </a:r>
            <a:r>
              <a:rPr lang="ru-RU" dirty="0"/>
              <a:t>контейнер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26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056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Свойства </a:t>
            </a:r>
            <a:r>
              <a:rPr lang="ru-RU" sz="2200" b="1" dirty="0" err="1">
                <a:latin typeface="+mj-lt"/>
              </a:rPr>
              <a:t>бинов</a:t>
            </a:r>
            <a:endParaRPr lang="ru-RU" sz="2200" b="1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43F1DB-4AFB-A94B-B7CF-A17D5C831A41}"/>
              </a:ext>
            </a:extLst>
          </p:cNvPr>
          <p:cNvSpPr/>
          <p:nvPr/>
        </p:nvSpPr>
        <p:spPr>
          <a:xfrm>
            <a:off x="152398" y="1463544"/>
            <a:ext cx="1055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name</a:t>
            </a:r>
            <a:r>
              <a:rPr lang="ru-RU" b="1" dirty="0"/>
              <a:t> - </a:t>
            </a:r>
            <a:r>
              <a:rPr lang="ru-RU" dirty="0"/>
              <a:t>Уникальный идентификатор </a:t>
            </a:r>
            <a:r>
              <a:rPr lang="ru-RU" dirty="0" err="1"/>
              <a:t>бина</a:t>
            </a:r>
            <a:r>
              <a:rPr lang="ru-RU" dirty="0"/>
              <a:t>. В случае конфигурации с помощью </a:t>
            </a:r>
            <a:r>
              <a:rPr lang="en-US" dirty="0"/>
              <a:t>xml-</a:t>
            </a:r>
            <a:r>
              <a:rPr lang="ru-RU" dirty="0"/>
              <a:t>файла, вы можете использовать свойство “</a:t>
            </a:r>
            <a:r>
              <a:rPr lang="en-US" dirty="0"/>
              <a:t>id” </a:t>
            </a:r>
            <a:r>
              <a:rPr lang="ru-RU" dirty="0"/>
              <a:t>и/или “</a:t>
            </a:r>
            <a:r>
              <a:rPr lang="en-US" dirty="0"/>
              <a:t>name” </a:t>
            </a:r>
            <a:r>
              <a:rPr lang="ru-RU" dirty="0"/>
              <a:t>для идентификации </a:t>
            </a:r>
            <a:r>
              <a:rPr lang="ru-RU" dirty="0" err="1"/>
              <a:t>бина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30BFBD7-8CCF-DC4B-A4AF-A737824D179A}"/>
              </a:ext>
            </a:extLst>
          </p:cNvPr>
          <p:cNvSpPr/>
          <p:nvPr/>
        </p:nvSpPr>
        <p:spPr>
          <a:xfrm>
            <a:off x="152399" y="614772"/>
            <a:ext cx="101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class</a:t>
            </a:r>
            <a:r>
              <a:rPr lang="ru-RU" dirty="0"/>
              <a:t> -  Этот атрибут является обязательным и указывает конкретный класс </a:t>
            </a:r>
            <a:r>
              <a:rPr lang="en-US" dirty="0"/>
              <a:t>Java-</a:t>
            </a:r>
            <a:r>
              <a:rPr lang="ru-RU" dirty="0"/>
              <a:t>приложения, который будет использоваться для создания </a:t>
            </a:r>
            <a:r>
              <a:rPr lang="ru-RU" dirty="0" err="1"/>
              <a:t>бина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6296FB-7119-7146-8C8E-CD973CE0ED70}"/>
              </a:ext>
            </a:extLst>
          </p:cNvPr>
          <p:cNvSpPr/>
          <p:nvPr/>
        </p:nvSpPr>
        <p:spPr>
          <a:xfrm>
            <a:off x="152398" y="2317248"/>
            <a:ext cx="1004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scope</a:t>
            </a:r>
            <a:r>
              <a:rPr lang="en-US" dirty="0"/>
              <a:t> - </a:t>
            </a:r>
            <a:r>
              <a:rPr lang="ru-RU" dirty="0"/>
              <a:t>Это свойство определяет область видимости создаваемых объектов.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B654D1A-12B1-8045-8D29-C123A528B050}"/>
              </a:ext>
            </a:extLst>
          </p:cNvPr>
          <p:cNvSpPr/>
          <p:nvPr/>
        </p:nvSpPr>
        <p:spPr>
          <a:xfrm>
            <a:off x="152398" y="2811808"/>
            <a:ext cx="10164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constructor-</a:t>
            </a:r>
            <a:r>
              <a:rPr lang="en-US" b="1" dirty="0" err="1"/>
              <a:t>arg</a:t>
            </a:r>
            <a:r>
              <a:rPr lang="en-US" b="1" dirty="0"/>
              <a:t> - </a:t>
            </a:r>
            <a:r>
              <a:rPr lang="ru-RU" dirty="0"/>
              <a:t>Определяет конструктор, использующийся для внедрения зависимости.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6352CE8-C547-B543-A275-F464B60E4870}"/>
              </a:ext>
            </a:extLst>
          </p:cNvPr>
          <p:cNvSpPr/>
          <p:nvPr/>
        </p:nvSpPr>
        <p:spPr>
          <a:xfrm>
            <a:off x="152398" y="33885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properties</a:t>
            </a:r>
            <a:r>
              <a:rPr lang="en-US" dirty="0"/>
              <a:t> - </a:t>
            </a:r>
            <a:r>
              <a:rPr lang="ru-RU" dirty="0"/>
              <a:t>Определяет свойства внедрения зависимости.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53E54F-C989-B64C-838B-FB7E141F33C2}"/>
              </a:ext>
            </a:extLst>
          </p:cNvPr>
          <p:cNvSpPr/>
          <p:nvPr/>
        </p:nvSpPr>
        <p:spPr>
          <a:xfrm>
            <a:off x="152398" y="3965218"/>
            <a:ext cx="7749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initialization method</a:t>
            </a:r>
            <a:r>
              <a:rPr lang="en-US" dirty="0"/>
              <a:t> - </a:t>
            </a:r>
            <a:r>
              <a:rPr lang="ru-RU" dirty="0"/>
              <a:t>определяет метод инициализации </a:t>
            </a:r>
            <a:r>
              <a:rPr lang="ru-RU" dirty="0" err="1"/>
              <a:t>бина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789C2B3-158A-8341-BBF6-915B8B4DF5E0}"/>
              </a:ext>
            </a:extLst>
          </p:cNvPr>
          <p:cNvSpPr/>
          <p:nvPr/>
        </p:nvSpPr>
        <p:spPr>
          <a:xfrm>
            <a:off x="152398" y="4541923"/>
            <a:ext cx="1016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destruction method</a:t>
            </a:r>
            <a:r>
              <a:rPr lang="en-US" dirty="0"/>
              <a:t> - </a:t>
            </a:r>
            <a:r>
              <a:rPr lang="ru-RU" dirty="0"/>
              <a:t>Метод уничтожения </a:t>
            </a:r>
            <a:r>
              <a:rPr lang="ru-RU" dirty="0" err="1"/>
              <a:t>бина</a:t>
            </a:r>
            <a:r>
              <a:rPr lang="ru-RU" dirty="0"/>
              <a:t>, который будет использоваться при уничтожении контейнера, содержащего бин.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4BED9C-9139-6D46-8AE3-B9D6CAC942C0}"/>
              </a:ext>
            </a:extLst>
          </p:cNvPr>
          <p:cNvSpPr/>
          <p:nvPr/>
        </p:nvSpPr>
        <p:spPr>
          <a:xfrm>
            <a:off x="152397" y="5394456"/>
            <a:ext cx="10164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autowiring</a:t>
            </a:r>
            <a:r>
              <a:rPr lang="en-US" b="1" dirty="0"/>
              <a:t> mode </a:t>
            </a:r>
            <a:r>
              <a:rPr lang="en-US" dirty="0"/>
              <a:t>- </a:t>
            </a:r>
            <a:r>
              <a:rPr lang="ru-RU" dirty="0"/>
              <a:t>Определяет режим автоматического связывания при внедрении зависимости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9E8852-FF78-B940-84D3-2B801C737446}"/>
              </a:ext>
            </a:extLst>
          </p:cNvPr>
          <p:cNvSpPr/>
          <p:nvPr/>
        </p:nvSpPr>
        <p:spPr>
          <a:xfrm>
            <a:off x="152398" y="5932208"/>
            <a:ext cx="10164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lazy-initialization mode </a:t>
            </a:r>
            <a:r>
              <a:rPr lang="en-US" dirty="0"/>
              <a:t>- </a:t>
            </a:r>
            <a:r>
              <a:rPr lang="ru-RU" dirty="0"/>
              <a:t>Режим ленивой инициализации даёт контейнеру </a:t>
            </a:r>
            <a:r>
              <a:rPr lang="en-US" dirty="0" err="1"/>
              <a:t>IoC</a:t>
            </a:r>
            <a:r>
              <a:rPr lang="en-US" dirty="0"/>
              <a:t> </a:t>
            </a:r>
            <a:r>
              <a:rPr lang="ru-RU" dirty="0"/>
              <a:t>команду создавать экземпляр </a:t>
            </a:r>
            <a:r>
              <a:rPr lang="ru-RU" dirty="0" err="1"/>
              <a:t>бина</a:t>
            </a:r>
            <a:r>
              <a:rPr lang="ru-RU" dirty="0"/>
              <a:t> при первом запросе, а не при запуске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06616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186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Создание </a:t>
            </a:r>
            <a:r>
              <a:rPr lang="ru-RU" sz="2200" b="1" dirty="0" err="1">
                <a:latin typeface="+mj-lt"/>
              </a:rPr>
              <a:t>бинов</a:t>
            </a:r>
            <a:endParaRPr lang="ru-RU" sz="2200" b="1" dirty="0"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F73050-5FC6-D948-B14D-FC3A82B6A192}"/>
              </a:ext>
            </a:extLst>
          </p:cNvPr>
          <p:cNvSpPr/>
          <p:nvPr/>
        </p:nvSpPr>
        <p:spPr>
          <a:xfrm>
            <a:off x="152399" y="4933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Через конструктор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D4270B4-1A11-EE44-96BA-AD188E2292D8}"/>
              </a:ext>
            </a:extLst>
          </p:cNvPr>
          <p:cNvSpPr/>
          <p:nvPr/>
        </p:nvSpPr>
        <p:spPr>
          <a:xfrm>
            <a:off x="152399" y="8627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ConstructorBean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627A"/>
                </a:solidFill>
                <a:effectLst/>
              </a:rPr>
              <a:t>ConstructorBean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"Constructor initialization..."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C4DD25-760F-BC4E-B926-A302E5B7CF64}"/>
              </a:ext>
            </a:extLst>
          </p:cNvPr>
          <p:cNvSpPr/>
          <p:nvPr/>
        </p:nvSpPr>
        <p:spPr>
          <a:xfrm>
            <a:off x="152399" y="270938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FactoryMethodInit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static </a:t>
            </a:r>
            <a:r>
              <a:rPr lang="en-US" dirty="0" err="1">
                <a:solidFill>
                  <a:srgbClr val="000000"/>
                </a:solidFill>
                <a:effectLst/>
              </a:rPr>
              <a:t>FactoryMethodInit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>
                <a:solidFill>
                  <a:srgbClr val="871094"/>
                </a:solidFill>
                <a:effectLst/>
              </a:rPr>
              <a:t>instance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 err="1">
                <a:solidFill>
                  <a:srgbClr val="00627A"/>
                </a:solidFill>
                <a:effectLst/>
              </a:rPr>
              <a:t>FactoryMethodInit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"Init with </a:t>
            </a:r>
            <a:r>
              <a:rPr lang="en-US" dirty="0" err="1">
                <a:solidFill>
                  <a:srgbClr val="067D17"/>
                </a:solidFill>
                <a:effectLst/>
              </a:rPr>
              <a:t>FactoryMethodInit.class</a:t>
            </a:r>
            <a:r>
              <a:rPr lang="en-US" dirty="0">
                <a:solidFill>
                  <a:srgbClr val="067D17"/>
                </a:solidFill>
                <a:effectLst/>
              </a:rPr>
              <a:t> factory method"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</a:t>
            </a:r>
            <a:r>
              <a:rPr lang="en-US" dirty="0" err="1">
                <a:solidFill>
                  <a:srgbClr val="000000"/>
                </a:solidFill>
                <a:effectLst/>
              </a:rPr>
              <a:t>FactoryMethodInit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</a:rPr>
              <a:t>getInstance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if</a:t>
            </a:r>
            <a:r>
              <a:rPr lang="en-US" dirty="0"/>
              <a:t>(</a:t>
            </a:r>
            <a:r>
              <a:rPr lang="en-US" i="1" dirty="0">
                <a:solidFill>
                  <a:srgbClr val="871094"/>
                </a:solidFill>
                <a:effectLst/>
              </a:rPr>
              <a:t>instance </a:t>
            </a:r>
            <a:r>
              <a:rPr lang="en-US" dirty="0"/>
              <a:t>== </a:t>
            </a:r>
            <a:r>
              <a:rPr lang="en-US" dirty="0">
                <a:solidFill>
                  <a:srgbClr val="1750EB"/>
                </a:solidFill>
                <a:effectLst/>
              </a:rPr>
              <a:t>null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>
                <a:solidFill>
                  <a:srgbClr val="871094"/>
                </a:solidFill>
                <a:effectLst/>
              </a:rPr>
              <a:t>instance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FactoryMethodInit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</a:rPr>
              <a:t>instance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00E001-6110-D74C-98EA-0851338653B7}"/>
              </a:ext>
            </a:extLst>
          </p:cNvPr>
          <p:cNvSpPr/>
          <p:nvPr/>
        </p:nvSpPr>
        <p:spPr>
          <a:xfrm>
            <a:off x="5840083" y="492070"/>
            <a:ext cx="625990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</a:rPr>
              <a:t>&lt;?</a:t>
            </a:r>
            <a:r>
              <a:rPr lang="en-US" sz="1600" dirty="0">
                <a:solidFill>
                  <a:srgbClr val="174AD4"/>
                </a:solidFill>
                <a:effectLst/>
              </a:rPr>
              <a:t>xml version</a:t>
            </a:r>
            <a:r>
              <a:rPr lang="en-US" sz="1600" dirty="0">
                <a:solidFill>
                  <a:srgbClr val="067D17"/>
                </a:solidFill>
                <a:effectLst/>
              </a:rPr>
              <a:t>="1.0" </a:t>
            </a:r>
            <a:r>
              <a:rPr lang="en-US" sz="1600" dirty="0">
                <a:solidFill>
                  <a:srgbClr val="174AD4"/>
                </a:solidFill>
                <a:effectLst/>
              </a:rPr>
              <a:t>encoding</a:t>
            </a:r>
            <a:r>
              <a:rPr lang="en-US" sz="1600" dirty="0">
                <a:solidFill>
                  <a:srgbClr val="067D17"/>
                </a:solidFill>
                <a:effectLst/>
              </a:rPr>
              <a:t>="UTF-8"</a:t>
            </a:r>
            <a:r>
              <a:rPr lang="en-US" sz="1600" i="1" dirty="0">
                <a:effectLst/>
              </a:rPr>
              <a:t>?&gt;</a:t>
            </a:r>
            <a:br>
              <a:rPr lang="en-US" sz="1600" i="1" dirty="0">
                <a:effectLst/>
              </a:rPr>
            </a:br>
            <a:r>
              <a:rPr lang="en-US" sz="1600" dirty="0"/>
              <a:t>&lt;</a:t>
            </a:r>
            <a:r>
              <a:rPr lang="en-US" sz="1600" dirty="0">
                <a:solidFill>
                  <a:srgbClr val="0033B3"/>
                </a:solidFill>
                <a:effectLst/>
              </a:rPr>
              <a:t>beans </a:t>
            </a:r>
            <a:r>
              <a:rPr lang="en-US" sz="1600" dirty="0" err="1">
                <a:solidFill>
                  <a:srgbClr val="174AD4"/>
                </a:solidFill>
                <a:effectLst/>
              </a:rPr>
              <a:t>xmlns</a:t>
            </a:r>
            <a:r>
              <a:rPr lang="en-US" sz="1600" dirty="0">
                <a:solidFill>
                  <a:srgbClr val="067D17"/>
                </a:solidFill>
                <a:effectLst/>
              </a:rPr>
              <a:t>="http://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-US" sz="1600" dirty="0">
                <a:solidFill>
                  <a:srgbClr val="067D17"/>
                </a:solidFill>
                <a:effectLst/>
              </a:rPr>
              <a:t>/schema/beans"</a:t>
            </a:r>
            <a:br>
              <a:rPr lang="en-US" sz="1600" dirty="0">
                <a:solidFill>
                  <a:srgbClr val="067D17"/>
                </a:solidFill>
                <a:effectLst/>
              </a:rPr>
            </a:br>
            <a:r>
              <a:rPr lang="en-US" sz="1600" dirty="0">
                <a:solidFill>
                  <a:srgbClr val="067D17"/>
                </a:solidFill>
                <a:effectLst/>
              </a:rPr>
              <a:t>       </a:t>
            </a:r>
            <a:r>
              <a:rPr lang="en-US" sz="1600" dirty="0" err="1">
                <a:solidFill>
                  <a:srgbClr val="174AD4"/>
                </a:solidFill>
                <a:effectLst/>
              </a:rPr>
              <a:t>xmlns: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xsi</a:t>
            </a:r>
            <a:r>
              <a:rPr lang="en-US" sz="1600" dirty="0">
                <a:solidFill>
                  <a:srgbClr val="067D17"/>
                </a:solidFill>
                <a:effectLst/>
              </a:rPr>
              <a:t>="http://www.w3.org/2001/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XMLSchema</a:t>
            </a:r>
            <a:r>
              <a:rPr lang="en-US" sz="1600" dirty="0">
                <a:solidFill>
                  <a:srgbClr val="067D17"/>
                </a:solidFill>
                <a:effectLst/>
              </a:rPr>
              <a:t>-instance"</a:t>
            </a:r>
            <a:br>
              <a:rPr lang="en-US" sz="1600" dirty="0">
                <a:solidFill>
                  <a:srgbClr val="067D17"/>
                </a:solidFill>
                <a:effectLst/>
              </a:rPr>
            </a:br>
            <a:r>
              <a:rPr lang="en-US" sz="1600" dirty="0">
                <a:solidFill>
                  <a:srgbClr val="067D17"/>
                </a:solidFill>
                <a:effectLst/>
              </a:rPr>
              <a:t>      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xsi</a:t>
            </a:r>
            <a:r>
              <a:rPr lang="en-US" sz="1600" dirty="0" err="1">
                <a:solidFill>
                  <a:srgbClr val="174AD4"/>
                </a:solidFill>
                <a:effectLst/>
              </a:rPr>
              <a:t>:schemaLocation</a:t>
            </a:r>
            <a:r>
              <a:rPr lang="en-US" sz="1600" dirty="0">
                <a:solidFill>
                  <a:srgbClr val="067D17"/>
                </a:solidFill>
                <a:effectLst/>
              </a:rPr>
              <a:t>="http://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-US" sz="1600" dirty="0">
                <a:solidFill>
                  <a:srgbClr val="067D17"/>
                </a:solidFill>
                <a:effectLst/>
              </a:rPr>
              <a:t>/schema/beans</a:t>
            </a:r>
            <a:br>
              <a:rPr lang="en-US" sz="1600" dirty="0">
                <a:solidFill>
                  <a:srgbClr val="067D17"/>
                </a:solidFill>
                <a:effectLst/>
              </a:rPr>
            </a:br>
            <a:r>
              <a:rPr lang="en-US" sz="1600" dirty="0">
                <a:solidFill>
                  <a:srgbClr val="067D17"/>
                </a:solidFill>
                <a:effectLst/>
              </a:rPr>
              <a:t>        https://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-US" sz="1600" dirty="0">
                <a:solidFill>
                  <a:srgbClr val="067D17"/>
                </a:solidFill>
                <a:effectLst/>
              </a:rPr>
              <a:t>/schema/beans/spring-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beans.xsd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  <a:effectLst/>
              </a:rPr>
              <a:t>bean </a:t>
            </a:r>
            <a:r>
              <a:rPr lang="en-US" sz="1600" dirty="0">
                <a:solidFill>
                  <a:srgbClr val="174AD4"/>
                </a:solidFill>
                <a:effectLst/>
              </a:rPr>
              <a:t>id</a:t>
            </a:r>
            <a:r>
              <a:rPr lang="en-US" sz="1600" dirty="0">
                <a:solidFill>
                  <a:srgbClr val="067D17"/>
                </a:solidFill>
                <a:effectLst/>
              </a:rPr>
              <a:t>="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firstBean</a:t>
            </a:r>
            <a:r>
              <a:rPr lang="en-US" sz="1600" dirty="0">
                <a:solidFill>
                  <a:srgbClr val="067D17"/>
                </a:solidFill>
                <a:effectLst/>
              </a:rPr>
              <a:t>" </a:t>
            </a:r>
            <a:r>
              <a:rPr lang="en-US" sz="1600" dirty="0">
                <a:solidFill>
                  <a:srgbClr val="174AD4"/>
                </a:solidFill>
                <a:effectLst/>
              </a:rPr>
              <a:t>class</a:t>
            </a:r>
            <a:r>
              <a:rPr lang="en-US" sz="1600" dirty="0">
                <a:solidFill>
                  <a:srgbClr val="067D17"/>
                </a:solidFill>
                <a:effectLst/>
              </a:rPr>
              <a:t>="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app.beans.ConstructorBean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/>
              <a:t>/&gt;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  <a:effectLst/>
              </a:rPr>
              <a:t>bean </a:t>
            </a:r>
            <a:r>
              <a:rPr lang="en-US" sz="1600" dirty="0">
                <a:solidFill>
                  <a:srgbClr val="174AD4"/>
                </a:solidFill>
                <a:effectLst/>
              </a:rPr>
              <a:t>id</a:t>
            </a:r>
            <a:r>
              <a:rPr lang="en-US" sz="1600" dirty="0">
                <a:solidFill>
                  <a:srgbClr val="067D17"/>
                </a:solidFill>
                <a:effectLst/>
              </a:rPr>
              <a:t>="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factoryMethodInit</a:t>
            </a:r>
            <a:r>
              <a:rPr lang="en-US" sz="1600" dirty="0">
                <a:solidFill>
                  <a:srgbClr val="067D17"/>
                </a:solidFill>
                <a:effectLst/>
              </a:rPr>
              <a:t>" </a:t>
            </a:r>
            <a:r>
              <a:rPr lang="en-US" sz="1600" dirty="0">
                <a:solidFill>
                  <a:srgbClr val="174AD4"/>
                </a:solidFill>
                <a:effectLst/>
              </a:rPr>
              <a:t>class</a:t>
            </a:r>
            <a:r>
              <a:rPr lang="en-US" sz="1600" dirty="0">
                <a:solidFill>
                  <a:srgbClr val="067D17"/>
                </a:solidFill>
                <a:effectLst/>
              </a:rPr>
              <a:t>="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app.beans.FactoryMethodInit</a:t>
            </a:r>
            <a:r>
              <a:rPr lang="en-US" sz="1600" dirty="0">
                <a:solidFill>
                  <a:srgbClr val="067D17"/>
                </a:solidFill>
                <a:effectLst/>
              </a:rPr>
              <a:t>" </a:t>
            </a:r>
            <a:r>
              <a:rPr lang="en-US" sz="1600" dirty="0">
                <a:solidFill>
                  <a:srgbClr val="174AD4"/>
                </a:solidFill>
                <a:effectLst/>
              </a:rPr>
              <a:t>factory-method</a:t>
            </a:r>
            <a:r>
              <a:rPr lang="en-US" sz="1600" dirty="0">
                <a:solidFill>
                  <a:srgbClr val="067D17"/>
                </a:solidFill>
                <a:effectLst/>
              </a:rPr>
              <a:t>="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getInstance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>
                <a:solidFill>
                  <a:srgbClr val="0033B3"/>
                </a:solidFill>
                <a:effectLst/>
              </a:rPr>
              <a:t>beans</a:t>
            </a:r>
            <a:r>
              <a:rPr lang="en-US" sz="1600" dirty="0"/>
              <a:t>&gt;</a:t>
            </a:r>
            <a:endParaRPr lang="ru-RU" sz="1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0F0626-734F-364B-8EE6-3B94C413DD86}"/>
              </a:ext>
            </a:extLst>
          </p:cNvPr>
          <p:cNvSpPr/>
          <p:nvPr/>
        </p:nvSpPr>
        <p:spPr>
          <a:xfrm>
            <a:off x="152399" y="24139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Через фабричный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29838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186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Создание </a:t>
            </a:r>
            <a:r>
              <a:rPr lang="ru-RU" sz="2200" b="1" dirty="0" err="1">
                <a:latin typeface="+mj-lt"/>
              </a:rPr>
              <a:t>бинов</a:t>
            </a:r>
            <a:endParaRPr lang="ru-RU" sz="2200" b="1" dirty="0"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F73050-5FC6-D948-B14D-FC3A82B6A192}"/>
              </a:ext>
            </a:extLst>
          </p:cNvPr>
          <p:cNvSpPr/>
          <p:nvPr/>
        </p:nvSpPr>
        <p:spPr>
          <a:xfrm>
            <a:off x="152399" y="4933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Через фабричный бин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44026D-B0D7-514F-B168-B1CE634EDFE9}"/>
              </a:ext>
            </a:extLst>
          </p:cNvPr>
          <p:cNvSpPr/>
          <p:nvPr/>
        </p:nvSpPr>
        <p:spPr>
          <a:xfrm>
            <a:off x="218535" y="9799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FactoryBeanInit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static </a:t>
            </a:r>
            <a:r>
              <a:rPr lang="en-US" dirty="0" err="1">
                <a:solidFill>
                  <a:srgbClr val="000000"/>
                </a:solidFill>
                <a:effectLst/>
              </a:rPr>
              <a:t>FactoryBeanInitService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factoryBeanInitService</a:t>
            </a:r>
            <a:r>
              <a:rPr lang="en-US" i="1" dirty="0">
                <a:solidFill>
                  <a:srgbClr val="871094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FactoryBeanInitService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FactoryBeanInitService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</a:rPr>
              <a:t>factoryBeanInitService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factoryBeanInitService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FactoryBeanInitService</a:t>
            </a:r>
            <a:r>
              <a:rPr lang="en-US" dirty="0"/>
              <a:t>{}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5AC36C-6541-8744-B5BA-50C513B9E764}"/>
              </a:ext>
            </a:extLst>
          </p:cNvPr>
          <p:cNvSpPr/>
          <p:nvPr/>
        </p:nvSpPr>
        <p:spPr>
          <a:xfrm>
            <a:off x="218535" y="4148677"/>
            <a:ext cx="1007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bean </a:t>
            </a:r>
            <a:r>
              <a:rPr lang="en-US" dirty="0">
                <a:solidFill>
                  <a:srgbClr val="174AD4"/>
                </a:solidFill>
                <a:effectLst/>
              </a:rPr>
              <a:t>id</a:t>
            </a:r>
            <a:r>
              <a:rPr lang="en-US" dirty="0">
                <a:solidFill>
                  <a:srgbClr val="067D17"/>
                </a:solidFill>
                <a:effectLst/>
              </a:rPr>
              <a:t>="</a:t>
            </a:r>
            <a:r>
              <a:rPr lang="en-US" dirty="0" err="1">
                <a:solidFill>
                  <a:srgbClr val="067D17"/>
                </a:solidFill>
                <a:effectLst/>
              </a:rPr>
              <a:t>factoryBeanInit</a:t>
            </a:r>
            <a:r>
              <a:rPr lang="en-US" dirty="0">
                <a:solidFill>
                  <a:srgbClr val="067D17"/>
                </a:solidFill>
                <a:effectLst/>
              </a:rPr>
              <a:t>" </a:t>
            </a:r>
            <a:r>
              <a:rPr lang="en-US" dirty="0">
                <a:solidFill>
                  <a:srgbClr val="174AD4"/>
                </a:solidFill>
                <a:effectLst/>
              </a:rPr>
              <a:t>class</a:t>
            </a:r>
            <a:r>
              <a:rPr lang="en-US" dirty="0">
                <a:solidFill>
                  <a:srgbClr val="067D17"/>
                </a:solidFill>
                <a:effectLst/>
              </a:rPr>
              <a:t>="</a:t>
            </a:r>
            <a:r>
              <a:rPr lang="en-US" dirty="0" err="1">
                <a:solidFill>
                  <a:srgbClr val="067D17"/>
                </a:solidFill>
                <a:effectLst/>
              </a:rPr>
              <a:t>app.beans.init.FactoryBeanInit</a:t>
            </a:r>
            <a:r>
              <a:rPr lang="en-US" dirty="0">
                <a:solidFill>
                  <a:srgbClr val="067D17"/>
                </a:solidFill>
                <a:effectLst/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bean </a:t>
            </a:r>
            <a:r>
              <a:rPr lang="en-US" dirty="0">
                <a:solidFill>
                  <a:srgbClr val="174AD4"/>
                </a:solidFill>
                <a:effectLst/>
              </a:rPr>
              <a:t>id</a:t>
            </a:r>
            <a:r>
              <a:rPr lang="en-US" dirty="0">
                <a:solidFill>
                  <a:srgbClr val="067D17"/>
                </a:solidFill>
                <a:effectLst/>
              </a:rPr>
              <a:t>="</a:t>
            </a:r>
            <a:r>
              <a:rPr lang="en-US" dirty="0" err="1">
                <a:solidFill>
                  <a:srgbClr val="067D17"/>
                </a:solidFill>
                <a:effectLst/>
              </a:rPr>
              <a:t>beanService</a:t>
            </a:r>
            <a:r>
              <a:rPr lang="en-US" dirty="0">
                <a:solidFill>
                  <a:srgbClr val="067D17"/>
                </a:solidFill>
                <a:effectLst/>
              </a:rPr>
              <a:t>" </a:t>
            </a:r>
            <a:r>
              <a:rPr lang="en-US" dirty="0">
                <a:solidFill>
                  <a:srgbClr val="174AD4"/>
                </a:solidFill>
                <a:effectLst/>
              </a:rPr>
              <a:t>factory-bean</a:t>
            </a:r>
            <a:r>
              <a:rPr lang="en-US" dirty="0">
                <a:solidFill>
                  <a:srgbClr val="067D17"/>
                </a:solidFill>
                <a:effectLst/>
              </a:rPr>
              <a:t>="</a:t>
            </a:r>
            <a:r>
              <a:rPr lang="en-US" dirty="0" err="1">
                <a:solidFill>
                  <a:srgbClr val="067D17"/>
                </a:solidFill>
                <a:effectLst/>
              </a:rPr>
              <a:t>factoryBeanInit</a:t>
            </a:r>
            <a:r>
              <a:rPr lang="en-US" dirty="0">
                <a:solidFill>
                  <a:srgbClr val="067D17"/>
                </a:solidFill>
                <a:effectLst/>
              </a:rPr>
              <a:t>" </a:t>
            </a:r>
            <a:r>
              <a:rPr lang="en-US" dirty="0">
                <a:solidFill>
                  <a:srgbClr val="174AD4"/>
                </a:solidFill>
                <a:effectLst/>
              </a:rPr>
              <a:t>factory-method</a:t>
            </a:r>
            <a:r>
              <a:rPr lang="en-US" dirty="0">
                <a:solidFill>
                  <a:srgbClr val="067D17"/>
                </a:solidFill>
                <a:effectLst/>
              </a:rPr>
              <a:t>="</a:t>
            </a:r>
            <a:r>
              <a:rPr lang="en-US" dirty="0" err="1">
                <a:solidFill>
                  <a:srgbClr val="067D17"/>
                </a:solidFill>
                <a:effectLst/>
              </a:rPr>
              <a:t>factoryBeanInitService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45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121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 Свойства </a:t>
            </a:r>
            <a:r>
              <a:rPr lang="ru-RU" sz="2200" b="1" dirty="0" err="1">
                <a:latin typeface="+mj-lt"/>
              </a:rPr>
              <a:t>бинов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3804C7-F576-3D43-B83C-F421E2C1EA85}"/>
              </a:ext>
            </a:extLst>
          </p:cNvPr>
          <p:cNvSpPr/>
          <p:nvPr/>
        </p:nvSpPr>
        <p:spPr>
          <a:xfrm>
            <a:off x="152399" y="492070"/>
            <a:ext cx="74992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DestroyMethodTestBean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sz="1600" dirty="0">
                <a:solidFill>
                  <a:srgbClr val="00627A"/>
                </a:solidFill>
                <a:effectLst/>
              </a:rPr>
              <a:t>destroy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"Destroy "</a:t>
            </a:r>
            <a:r>
              <a:rPr lang="en-US" sz="1600" dirty="0"/>
              <a:t>+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DestroyMethodTestBean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1600" dirty="0" err="1"/>
              <a:t>.getName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92C77A-618F-7843-9754-82B199D943B6}"/>
              </a:ext>
            </a:extLst>
          </p:cNvPr>
          <p:cNvSpPr/>
          <p:nvPr/>
        </p:nvSpPr>
        <p:spPr>
          <a:xfrm>
            <a:off x="152398" y="1815509"/>
            <a:ext cx="68263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LazyTestBean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LazyTestBean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LazyTestBean</a:t>
            </a:r>
            <a:r>
              <a:rPr lang="en-US" sz="1600" dirty="0">
                <a:solidFill>
                  <a:srgbClr val="067D17"/>
                </a:solidFill>
                <a:effectLst/>
              </a:rPr>
              <a:t> initialization"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FDC507-1C4B-824D-9526-94F2BD5F646B}"/>
              </a:ext>
            </a:extLst>
          </p:cNvPr>
          <p:cNvSpPr/>
          <p:nvPr/>
        </p:nvSpPr>
        <p:spPr>
          <a:xfrm>
            <a:off x="152397" y="3138948"/>
            <a:ext cx="74992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TestBeanInitMethod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TestBeanInitMethod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</a:rPr>
              <a:t>instance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TestBeanInitMethod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TestBeanInit</a:t>
            </a:r>
            <a:r>
              <a:rPr lang="en-US" sz="1600" dirty="0">
                <a:solidFill>
                  <a:srgbClr val="067D17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consturctor</a:t>
            </a:r>
            <a:r>
              <a:rPr lang="en-US" sz="1600" dirty="0">
                <a:solidFill>
                  <a:srgbClr val="067D17"/>
                </a:solidFill>
                <a:effectLst/>
              </a:rPr>
              <a:t> initialization"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init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TestBeanInit</a:t>
            </a:r>
            <a:r>
              <a:rPr lang="en-US" sz="1600" dirty="0">
                <a:solidFill>
                  <a:srgbClr val="067D17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init</a:t>
            </a:r>
            <a:r>
              <a:rPr lang="en-US" sz="1600" dirty="0">
                <a:solidFill>
                  <a:srgbClr val="067D17"/>
                </a:solidFill>
                <a:effectLst/>
              </a:rPr>
              <a:t> method started"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AAEB-9986-CF4B-8A83-26A31D0CC74D}"/>
              </a:ext>
            </a:extLst>
          </p:cNvPr>
          <p:cNvSpPr/>
          <p:nvPr/>
        </p:nvSpPr>
        <p:spPr>
          <a:xfrm>
            <a:off x="6978769" y="49207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</a:rPr>
              <a:t>Main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1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1600" dirty="0"/>
              <a:t>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"CONTEXT BUILDING"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</a:rPr>
              <a:t> context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0033B3"/>
                </a:solidFill>
                <a:effectLst/>
              </a:rPr>
              <a:t>new </a:t>
            </a:r>
            <a:r>
              <a:rPr lang="en-US" sz="1600" dirty="0" err="1"/>
              <a:t>ClassPathXmlApplicationContext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context.xml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"CONTEXT STARTED"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context</a:t>
            </a:r>
            <a:r>
              <a:rPr lang="en-US" sz="1600" dirty="0" err="1"/>
              <a:t>.getBean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lazyTestBean</a:t>
            </a:r>
            <a:r>
              <a:rPr lang="en-US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LazyTestBean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1600" dirty="0"/>
              <a:t>);</a:t>
            </a:r>
          </a:p>
          <a:p>
            <a:r>
              <a:rPr lang="en-US" sz="1600" dirty="0"/>
              <a:t>  ((</a:t>
            </a:r>
            <a:r>
              <a:rPr lang="en-US" sz="1600" dirty="0" err="1"/>
              <a:t>ConfigurableApplicationContext</a:t>
            </a:r>
            <a:r>
              <a:rPr lang="en-US" sz="1600" dirty="0"/>
              <a:t>)context)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registerShutdownHook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08762E0-0E6F-D742-A8C7-2CA26DFA275D}"/>
              </a:ext>
            </a:extLst>
          </p:cNvPr>
          <p:cNvSpPr/>
          <p:nvPr/>
        </p:nvSpPr>
        <p:spPr>
          <a:xfrm>
            <a:off x="6096000" y="363698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>
                <a:solidFill>
                  <a:srgbClr val="0033B3"/>
                </a:solidFill>
                <a:effectLst/>
              </a:rPr>
              <a:t>bean </a:t>
            </a:r>
            <a:r>
              <a:rPr lang="en-US" sz="1400" dirty="0">
                <a:solidFill>
                  <a:srgbClr val="174AD4"/>
                </a:solidFill>
                <a:effectLst/>
              </a:rPr>
              <a:t>id</a:t>
            </a:r>
            <a:r>
              <a:rPr lang="en-US" sz="1400" dirty="0">
                <a:solidFill>
                  <a:srgbClr val="067D17"/>
                </a:solidFill>
                <a:effectLst/>
              </a:rPr>
              <a:t>="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destroyMethodBean</a:t>
            </a:r>
            <a:r>
              <a:rPr lang="en-US" sz="1400" dirty="0">
                <a:solidFill>
                  <a:srgbClr val="067D17"/>
                </a:solidFill>
                <a:effectLst/>
              </a:rPr>
              <a:t>" </a:t>
            </a:r>
            <a:r>
              <a:rPr lang="en-US" sz="1400" dirty="0">
                <a:solidFill>
                  <a:srgbClr val="174AD4"/>
                </a:solidFill>
                <a:effectLst/>
              </a:rPr>
              <a:t>class</a:t>
            </a:r>
            <a:r>
              <a:rPr lang="en-US" sz="1400" dirty="0">
                <a:solidFill>
                  <a:srgbClr val="067D17"/>
                </a:solidFill>
                <a:effectLst/>
              </a:rPr>
              <a:t>="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app.beans.props.DestroyMethodTestBean</a:t>
            </a:r>
            <a:r>
              <a:rPr lang="en-US" sz="1400" dirty="0">
                <a:solidFill>
                  <a:srgbClr val="067D17"/>
                </a:solidFill>
                <a:effectLst/>
              </a:rPr>
              <a:t>" </a:t>
            </a:r>
            <a:r>
              <a:rPr lang="en-US" sz="1400" dirty="0">
                <a:solidFill>
                  <a:srgbClr val="174AD4"/>
                </a:solidFill>
                <a:effectLst/>
              </a:rPr>
              <a:t>destroy-method</a:t>
            </a:r>
            <a:r>
              <a:rPr lang="en-US" sz="1400" dirty="0">
                <a:solidFill>
                  <a:srgbClr val="067D17"/>
                </a:solidFill>
                <a:effectLst/>
              </a:rPr>
              <a:t>="destroy"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&lt;</a:t>
            </a:r>
            <a:r>
              <a:rPr lang="en-US" sz="1400" dirty="0">
                <a:solidFill>
                  <a:srgbClr val="0033B3"/>
                </a:solidFill>
                <a:effectLst/>
              </a:rPr>
              <a:t>bean </a:t>
            </a:r>
            <a:r>
              <a:rPr lang="en-US" sz="1400" dirty="0">
                <a:solidFill>
                  <a:srgbClr val="174AD4"/>
                </a:solidFill>
                <a:effectLst/>
              </a:rPr>
              <a:t>id</a:t>
            </a:r>
            <a:r>
              <a:rPr lang="en-US" sz="1400" dirty="0">
                <a:solidFill>
                  <a:srgbClr val="067D17"/>
                </a:solidFill>
                <a:effectLst/>
              </a:rPr>
              <a:t>="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lazyTestBean</a:t>
            </a:r>
            <a:r>
              <a:rPr lang="en-US" sz="1400" dirty="0">
                <a:solidFill>
                  <a:srgbClr val="067D17"/>
                </a:solidFill>
                <a:effectLst/>
              </a:rPr>
              <a:t>" </a:t>
            </a:r>
            <a:r>
              <a:rPr lang="en-US" sz="1400" dirty="0">
                <a:solidFill>
                  <a:srgbClr val="174AD4"/>
                </a:solidFill>
                <a:effectLst/>
              </a:rPr>
              <a:t>class</a:t>
            </a:r>
            <a:r>
              <a:rPr lang="en-US" sz="1400" dirty="0">
                <a:solidFill>
                  <a:srgbClr val="067D17"/>
                </a:solidFill>
                <a:effectLst/>
              </a:rPr>
              <a:t>="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app.beans.props.LazyTestBean</a:t>
            </a:r>
            <a:r>
              <a:rPr lang="en-US" sz="1400" dirty="0">
                <a:solidFill>
                  <a:srgbClr val="067D17"/>
                </a:solidFill>
                <a:effectLst/>
              </a:rPr>
              <a:t>" </a:t>
            </a:r>
            <a:r>
              <a:rPr lang="en-US" sz="1400" dirty="0">
                <a:solidFill>
                  <a:srgbClr val="174AD4"/>
                </a:solidFill>
                <a:effectLst/>
              </a:rPr>
              <a:t>lazy-</a:t>
            </a:r>
            <a:r>
              <a:rPr lang="en-US" sz="1400" dirty="0" err="1">
                <a:solidFill>
                  <a:srgbClr val="174AD4"/>
                </a:solidFill>
                <a:effectLst/>
              </a:rPr>
              <a:t>init</a:t>
            </a:r>
            <a:r>
              <a:rPr lang="en-US" sz="1400" dirty="0">
                <a:solidFill>
                  <a:srgbClr val="067D17"/>
                </a:solidFill>
                <a:effectLst/>
              </a:rPr>
              <a:t>="true"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&lt;</a:t>
            </a:r>
            <a:r>
              <a:rPr lang="en-US" sz="1400" dirty="0">
                <a:solidFill>
                  <a:srgbClr val="0033B3"/>
                </a:solidFill>
                <a:effectLst/>
              </a:rPr>
              <a:t>bean </a:t>
            </a:r>
            <a:r>
              <a:rPr lang="en-US" sz="1400" dirty="0">
                <a:solidFill>
                  <a:srgbClr val="174AD4"/>
                </a:solidFill>
                <a:effectLst/>
              </a:rPr>
              <a:t>id</a:t>
            </a:r>
            <a:r>
              <a:rPr lang="en-US" sz="1400" dirty="0">
                <a:solidFill>
                  <a:srgbClr val="067D17"/>
                </a:solidFill>
                <a:effectLst/>
              </a:rPr>
              <a:t>="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initMethodBean</a:t>
            </a:r>
            <a:r>
              <a:rPr lang="en-US" sz="1400" dirty="0">
                <a:solidFill>
                  <a:srgbClr val="067D17"/>
                </a:solidFill>
                <a:effectLst/>
              </a:rPr>
              <a:t>" </a:t>
            </a:r>
            <a:r>
              <a:rPr lang="en-US" sz="1400" dirty="0">
                <a:solidFill>
                  <a:srgbClr val="174AD4"/>
                </a:solidFill>
                <a:effectLst/>
              </a:rPr>
              <a:t>class</a:t>
            </a:r>
            <a:r>
              <a:rPr lang="en-US" sz="1400" dirty="0">
                <a:solidFill>
                  <a:srgbClr val="067D17"/>
                </a:solidFill>
                <a:effectLst/>
              </a:rPr>
              <a:t>="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app.beans.props.TestBeanInitMethod</a:t>
            </a:r>
            <a:r>
              <a:rPr lang="en-US" sz="1400" dirty="0">
                <a:solidFill>
                  <a:srgbClr val="067D17"/>
                </a:solidFill>
                <a:effectLst/>
              </a:rPr>
              <a:t>" </a:t>
            </a:r>
            <a:r>
              <a:rPr lang="en-US" sz="1400" dirty="0" err="1">
                <a:solidFill>
                  <a:srgbClr val="174AD4"/>
                </a:solidFill>
                <a:effectLst/>
              </a:rPr>
              <a:t>init</a:t>
            </a:r>
            <a:r>
              <a:rPr lang="en-US" sz="1400" dirty="0">
                <a:solidFill>
                  <a:srgbClr val="174AD4"/>
                </a:solidFill>
                <a:effectLst/>
              </a:rPr>
              <a:t>-method</a:t>
            </a:r>
            <a:r>
              <a:rPr lang="en-US" sz="1400" dirty="0">
                <a:solidFill>
                  <a:srgbClr val="067D17"/>
                </a:solidFill>
                <a:effectLst/>
              </a:rPr>
              <a:t>="</a:t>
            </a:r>
            <a:r>
              <a:rPr lang="en-US" sz="1400" dirty="0" err="1">
                <a:solidFill>
                  <a:srgbClr val="067D17"/>
                </a:solidFill>
                <a:effectLst/>
              </a:rPr>
              <a:t>init</a:t>
            </a:r>
            <a:r>
              <a:rPr lang="en-US" sz="1400" dirty="0">
                <a:solidFill>
                  <a:srgbClr val="067D17"/>
                </a:solidFill>
                <a:effectLst/>
              </a:rPr>
              <a:t>" </a:t>
            </a:r>
            <a:r>
              <a:rPr lang="en-US" sz="1400" dirty="0"/>
              <a:t>/&gt;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8461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6901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Практическая работа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9BAF3-1E06-F64B-8EAD-7E223DF5F65A}"/>
              </a:ext>
            </a:extLst>
          </p:cNvPr>
          <p:cNvSpPr txBox="1"/>
          <p:nvPr/>
        </p:nvSpPr>
        <p:spPr>
          <a:xfrm>
            <a:off x="152399" y="633997"/>
            <a:ext cx="11114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1. Создать два класса реализующих интерфейс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ICalculator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Первый простой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SimpleCalculator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который не учитывает переполнение переменной, второй продвинутый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AdvancedCalculator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в случае переполнения, выбрасывающий исключительную ситуацию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new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RuntimeException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(“Overflow”). </a:t>
            </a: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Добавить управляющую бизнес-логику. Возможность ввода операции и двух числе с клавиатуры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8B94D0-BF51-694C-9464-1F937F56B30D}"/>
              </a:ext>
            </a:extLst>
          </p:cNvPr>
          <p:cNvSpPr/>
          <p:nvPr/>
        </p:nvSpPr>
        <p:spPr>
          <a:xfrm>
            <a:off x="152399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interface </a:t>
            </a:r>
            <a:r>
              <a:rPr lang="en-US" dirty="0" err="1">
                <a:solidFill>
                  <a:srgbClr val="000000"/>
                </a:solidFill>
              </a:rPr>
              <a:t>ICalculator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>
                <a:solidFill>
                  <a:srgbClr val="00627A"/>
                </a:solidFill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>
                <a:solidFill>
                  <a:srgbClr val="00627A"/>
                </a:solidFill>
              </a:rPr>
              <a:t>diff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>
                <a:solidFill>
                  <a:srgbClr val="00627A"/>
                </a:solidFill>
              </a:rPr>
              <a:t>div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>
                <a:solidFill>
                  <a:srgbClr val="00627A"/>
                </a:solidFill>
              </a:rPr>
              <a:t>mult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7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323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Домашняя работа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9BAF3-1E06-F64B-8EAD-7E223DF5F65A}"/>
              </a:ext>
            </a:extLst>
          </p:cNvPr>
          <p:cNvSpPr txBox="1"/>
          <p:nvPr/>
        </p:nvSpPr>
        <p:spPr>
          <a:xfrm>
            <a:off x="152399" y="633997"/>
            <a:ext cx="5748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Создать класс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FileTaskRepository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-  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который выполняет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операции над задачами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и реализует интерфейс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TaskRepository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2B35CD-9612-7C42-9EC4-0175A13A10A1}"/>
              </a:ext>
            </a:extLst>
          </p:cNvPr>
          <p:cNvSpPr/>
          <p:nvPr/>
        </p:nvSpPr>
        <p:spPr>
          <a:xfrm>
            <a:off x="152399" y="125739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interface </a:t>
            </a:r>
            <a:r>
              <a:rPr lang="en-US" dirty="0" err="1">
                <a:solidFill>
                  <a:srgbClr val="000000"/>
                </a:solidFill>
                <a:effectLst/>
              </a:rPr>
              <a:t>TaskRepository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 </a:t>
            </a:r>
            <a:r>
              <a:rPr lang="en-US" dirty="0">
                <a:solidFill>
                  <a:srgbClr val="00627A"/>
                </a:solidFill>
                <a:effectLst/>
              </a:rPr>
              <a:t>save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Task </a:t>
            </a:r>
            <a:r>
              <a:rPr lang="en-US" dirty="0"/>
              <a:t>task);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 </a:t>
            </a:r>
            <a:r>
              <a:rPr lang="en-US" dirty="0">
                <a:solidFill>
                  <a:srgbClr val="00627A"/>
                </a:solidFill>
                <a:effectLst/>
              </a:rPr>
              <a:t>update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Task </a:t>
            </a:r>
            <a:r>
              <a:rPr lang="en-US" dirty="0"/>
              <a:t>task);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 </a:t>
            </a:r>
            <a:r>
              <a:rPr lang="en-US" dirty="0">
                <a:solidFill>
                  <a:srgbClr val="00627A"/>
                </a:solidFill>
                <a:effectLst/>
              </a:rPr>
              <a:t>delete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/>
              <a:t>id);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List</a:t>
            </a:r>
            <a:r>
              <a:rPr lang="en-US" dirty="0"/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Task</a:t>
            </a:r>
            <a:r>
              <a:rPr lang="en-US" dirty="0"/>
              <a:t>&gt; </a:t>
            </a:r>
            <a:r>
              <a:rPr lang="en-US" dirty="0">
                <a:solidFill>
                  <a:srgbClr val="00627A"/>
                </a:solidFill>
                <a:effectLst/>
              </a:rPr>
              <a:t>get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Task </a:t>
            </a:r>
            <a:r>
              <a:rPr lang="en-US" dirty="0">
                <a:solidFill>
                  <a:srgbClr val="00627A"/>
                </a:solidFill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/>
              <a:t>id);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8DDAF-82C3-6D47-A2BE-457EC3827B77}"/>
              </a:ext>
            </a:extLst>
          </p:cNvPr>
          <p:cNvSpPr txBox="1"/>
          <p:nvPr/>
        </p:nvSpPr>
        <p:spPr>
          <a:xfrm>
            <a:off x="152399" y="3365695"/>
            <a:ext cx="557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Данные по задачам должны храниться в файле в операционной системе. Объект файла выглядит следующим образом: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9A8524-C328-944F-801B-D990F74D2E28}"/>
              </a:ext>
            </a:extLst>
          </p:cNvPr>
          <p:cNvSpPr/>
          <p:nvPr/>
        </p:nvSpPr>
        <p:spPr>
          <a:xfrm>
            <a:off x="152399" y="42929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Task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id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description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author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int </a:t>
            </a:r>
            <a:r>
              <a:rPr lang="en-US" dirty="0" err="1">
                <a:solidFill>
                  <a:srgbClr val="871094"/>
                </a:solidFill>
                <a:effectLst/>
              </a:rPr>
              <a:t>storyPoint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AB2D8-19F4-BF4A-B9E5-1F5CC4D933F0}"/>
              </a:ext>
            </a:extLst>
          </p:cNvPr>
          <p:cNvSpPr txBox="1"/>
          <p:nvPr/>
        </p:nvSpPr>
        <p:spPr>
          <a:xfrm>
            <a:off x="6096000" y="619152"/>
            <a:ext cx="57480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Методы интерфейса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TaskRepository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должны реализовывать запись, модификацию и удаление задач из файла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4. Создать бин на основе класса реализующего интерфейс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TaskRepository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Создать клиентский класс с методом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main,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в котором в виде консольного диалога пользователю предлагается: создать задачу, изменить содержимое задачи, вывести список задач на экран, вывести конкретную задачу, удалить задачу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9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219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Уровень хранения данных — </a:t>
            </a:r>
            <a:r>
              <a:rPr lang="en-US" sz="2200" b="1" dirty="0">
                <a:latin typeface="+mj-lt"/>
              </a:rPr>
              <a:t>Persistence Layer </a:t>
            </a:r>
            <a:r>
              <a:rPr lang="ru-RU" sz="2200" b="1" dirty="0">
                <a:latin typeface="+mj-lt"/>
              </a:rPr>
              <a:t>и </a:t>
            </a:r>
            <a:r>
              <a:rPr lang="en-US" sz="2200" b="1" dirty="0" err="1">
                <a:latin typeface="+mj-lt"/>
              </a:rPr>
              <a:t>DataSource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5DA352-77A3-9247-9B2F-82639049C46F}"/>
              </a:ext>
            </a:extLst>
          </p:cNvPr>
          <p:cNvSpPr/>
          <p:nvPr/>
        </p:nvSpPr>
        <p:spPr>
          <a:xfrm>
            <a:off x="152399" y="1397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Связка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Persistance</a:t>
            </a:r>
            <a:r>
              <a:rPr lang="en-US" dirty="0"/>
              <a:t> Layer </a:t>
            </a:r>
            <a:r>
              <a:rPr lang="ru-RU" dirty="0"/>
              <a:t>предназначена для работы с данными. Причем данные, как видно из рисунка, могут храниться не только в базе данных. Это может быть </a:t>
            </a:r>
            <a:r>
              <a:rPr lang="en-US" dirty="0"/>
              <a:t>XML-</a:t>
            </a:r>
            <a:r>
              <a:rPr lang="ru-RU" dirty="0"/>
              <a:t>файл или просто текстовый файл. Это может быть почтовый сервер. Или </a:t>
            </a:r>
            <a:r>
              <a:rPr lang="en-US" dirty="0"/>
              <a:t>Excel-</a:t>
            </a:r>
            <a:r>
              <a:rPr lang="ru-RU" dirty="0"/>
              <a:t>файл. В общем это может быть все что угодно – лишь бы это было более-менее постоянным хранилищем.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E8AD0D-A0F9-E545-A046-EA2DF0944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397675"/>
            <a:ext cx="59563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76563F9E-A91E-1A4D-9BDD-1D3D35F3FEAD}"/>
              </a:ext>
            </a:extLst>
          </p:cNvPr>
          <p:cNvSpPr/>
          <p:nvPr/>
        </p:nvSpPr>
        <p:spPr>
          <a:xfrm>
            <a:off x="3962400" y="1587060"/>
            <a:ext cx="158706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  <a:endParaRPr lang="ru-RU" dirty="0"/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354756C7-FB09-0046-AA67-690DF66676C7}"/>
              </a:ext>
            </a:extLst>
          </p:cNvPr>
          <p:cNvSpPr/>
          <p:nvPr/>
        </p:nvSpPr>
        <p:spPr>
          <a:xfrm>
            <a:off x="6789683" y="1587060"/>
            <a:ext cx="158706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  <a:endParaRPr lang="ru-RU" dirty="0"/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42C7DD4B-C61D-3542-A1F9-31DB95402BBE}"/>
              </a:ext>
            </a:extLst>
          </p:cNvPr>
          <p:cNvSpPr/>
          <p:nvPr/>
        </p:nvSpPr>
        <p:spPr>
          <a:xfrm>
            <a:off x="3962400" y="3568263"/>
            <a:ext cx="158706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  <a:endParaRPr lang="ru-RU" dirty="0"/>
          </a:p>
        </p:txBody>
      </p:sp>
      <p:sp>
        <p:nvSpPr>
          <p:cNvPr id="5" name="Цилиндр 4">
            <a:extLst>
              <a:ext uri="{FF2B5EF4-FFF2-40B4-BE49-F238E27FC236}">
                <a16:creationId xmlns:a16="http://schemas.microsoft.com/office/drawing/2014/main" id="{FEFB158C-28D2-E149-A0BF-618695E0A608}"/>
              </a:ext>
            </a:extLst>
          </p:cNvPr>
          <p:cNvSpPr/>
          <p:nvPr/>
        </p:nvSpPr>
        <p:spPr>
          <a:xfrm>
            <a:off x="7220607" y="4356540"/>
            <a:ext cx="1156138" cy="12717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F5DC5-E596-6941-8BF0-E5000FC945C9}"/>
              </a:ext>
            </a:extLst>
          </p:cNvPr>
          <p:cNvSpPr txBox="1"/>
          <p:nvPr/>
        </p:nvSpPr>
        <p:spPr>
          <a:xfrm>
            <a:off x="704193" y="557048"/>
            <a:ext cx="1744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Обращение</a:t>
            </a:r>
          </a:p>
          <a:p>
            <a:pPr marL="342900" indent="-342900">
              <a:buAutoNum type="arabicPeriod"/>
            </a:pPr>
            <a:r>
              <a:rPr lang="ru-RU" dirty="0"/>
              <a:t>Поиск по ДС</a:t>
            </a:r>
          </a:p>
          <a:p>
            <a:pPr marL="342900" indent="-342900">
              <a:buAutoNum type="arabicPeriod"/>
            </a:pPr>
            <a:r>
              <a:rPr lang="ru-RU" dirty="0"/>
              <a:t>Убыток</a:t>
            </a: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E67FC224-B567-334D-BE83-A8E63289417D}"/>
              </a:ext>
            </a:extLst>
          </p:cNvPr>
          <p:cNvSpPr/>
          <p:nvPr/>
        </p:nvSpPr>
        <p:spPr>
          <a:xfrm>
            <a:off x="147145" y="2643350"/>
            <a:ext cx="1292773" cy="16711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ДС</a:t>
            </a:r>
          </a:p>
        </p:txBody>
      </p:sp>
      <p:sp>
        <p:nvSpPr>
          <p:cNvPr id="18" name="Прямоугольник с двумя учесеченными противолежащими углами 17">
            <a:extLst>
              <a:ext uri="{FF2B5EF4-FFF2-40B4-BE49-F238E27FC236}">
                <a16:creationId xmlns:a16="http://schemas.microsoft.com/office/drawing/2014/main" id="{4FFE0836-71A5-6140-BC7D-31DB027E9BA8}"/>
              </a:ext>
            </a:extLst>
          </p:cNvPr>
          <p:cNvSpPr/>
          <p:nvPr/>
        </p:nvSpPr>
        <p:spPr>
          <a:xfrm>
            <a:off x="3520965" y="2785240"/>
            <a:ext cx="6222125" cy="483476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Kafka, Rabbit MQ, Active MQ, IBM MQ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4484C5A-E1E9-FA49-861A-C6F4E0714E72}"/>
              </a:ext>
            </a:extLst>
          </p:cNvPr>
          <p:cNvCxnSpPr/>
          <p:nvPr/>
        </p:nvCxnSpPr>
        <p:spPr>
          <a:xfrm flipV="1">
            <a:off x="5034455" y="3268716"/>
            <a:ext cx="0" cy="32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CBB4831-1D21-A94C-AE24-589938758750}"/>
              </a:ext>
            </a:extLst>
          </p:cNvPr>
          <p:cNvCxnSpPr/>
          <p:nvPr/>
        </p:nvCxnSpPr>
        <p:spPr>
          <a:xfrm>
            <a:off x="4666593" y="3268716"/>
            <a:ext cx="0" cy="29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9EB9621-3D11-D047-B7B5-6644D8F5B260}"/>
              </a:ext>
            </a:extLst>
          </p:cNvPr>
          <p:cNvCxnSpPr/>
          <p:nvPr/>
        </p:nvCxnSpPr>
        <p:spPr>
          <a:xfrm>
            <a:off x="4508938" y="2501460"/>
            <a:ext cx="0" cy="28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FBB882C-3E2D-9C46-87CA-5BA092E74CB6}"/>
              </a:ext>
            </a:extLst>
          </p:cNvPr>
          <p:cNvCxnSpPr/>
          <p:nvPr/>
        </p:nvCxnSpPr>
        <p:spPr>
          <a:xfrm flipV="1">
            <a:off x="5034455" y="2501460"/>
            <a:ext cx="0" cy="28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3572E0E-D37D-ED47-9A00-7C4EFD5A886A}"/>
              </a:ext>
            </a:extLst>
          </p:cNvPr>
          <p:cNvCxnSpPr>
            <a:stCxn id="9" idx="3"/>
          </p:cNvCxnSpPr>
          <p:nvPr/>
        </p:nvCxnSpPr>
        <p:spPr>
          <a:xfrm>
            <a:off x="5549462" y="4025463"/>
            <a:ext cx="1671145" cy="8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7325335-19B2-A94A-A77D-E626035E3CDA}"/>
              </a:ext>
            </a:extLst>
          </p:cNvPr>
          <p:cNvSpPr/>
          <p:nvPr/>
        </p:nvSpPr>
        <p:spPr>
          <a:xfrm rot="16200000">
            <a:off x="1427569" y="3084782"/>
            <a:ext cx="1809619" cy="75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Camel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9E23E8D-B9CF-5244-B68B-E2DDC365D067}"/>
              </a:ext>
            </a:extLst>
          </p:cNvPr>
          <p:cNvCxnSpPr>
            <a:stCxn id="3" idx="1"/>
            <a:endCxn id="30" idx="2"/>
          </p:cNvCxnSpPr>
          <p:nvPr/>
        </p:nvCxnSpPr>
        <p:spPr>
          <a:xfrm flipH="1">
            <a:off x="2709831" y="2044260"/>
            <a:ext cx="1252569" cy="141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E5937C6-C294-A644-964C-179DA2A7CACC}"/>
              </a:ext>
            </a:extLst>
          </p:cNvPr>
          <p:cNvCxnSpPr>
            <a:stCxn id="30" idx="0"/>
            <a:endCxn id="11" idx="3"/>
          </p:cNvCxnSpPr>
          <p:nvPr/>
        </p:nvCxnSpPr>
        <p:spPr>
          <a:xfrm flipH="1">
            <a:off x="1439918" y="3462234"/>
            <a:ext cx="515009" cy="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кругленный прямоугольник 34">
            <a:extLst>
              <a:ext uri="{FF2B5EF4-FFF2-40B4-BE49-F238E27FC236}">
                <a16:creationId xmlns:a16="http://schemas.microsoft.com/office/drawing/2014/main" id="{7FF5893E-9FEE-7645-90E7-5BCC49936338}"/>
              </a:ext>
            </a:extLst>
          </p:cNvPr>
          <p:cNvSpPr/>
          <p:nvPr/>
        </p:nvSpPr>
        <p:spPr>
          <a:xfrm>
            <a:off x="9743090" y="804040"/>
            <a:ext cx="1376853" cy="13505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BPM</a:t>
            </a:r>
          </a:p>
          <a:p>
            <a:pPr algn="ctr"/>
            <a:r>
              <a:rPr lang="en-US" dirty="0" err="1"/>
              <a:t>Comunda</a:t>
            </a:r>
            <a:endParaRPr lang="ru-RU" dirty="0"/>
          </a:p>
        </p:txBody>
      </p:sp>
      <p:sp>
        <p:nvSpPr>
          <p:cNvPr id="37" name="Скругленный прямоугольник 36">
            <a:extLst>
              <a:ext uri="{FF2B5EF4-FFF2-40B4-BE49-F238E27FC236}">
                <a16:creationId xmlns:a16="http://schemas.microsoft.com/office/drawing/2014/main" id="{D490446A-5756-6D41-8EF1-EC411EF46E69}"/>
              </a:ext>
            </a:extLst>
          </p:cNvPr>
          <p:cNvSpPr/>
          <p:nvPr/>
        </p:nvSpPr>
        <p:spPr>
          <a:xfrm>
            <a:off x="3820511" y="4953000"/>
            <a:ext cx="1376853" cy="13505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</a:t>
            </a:r>
            <a:endParaRPr lang="ru-RU" dirty="0"/>
          </a:p>
        </p:txBody>
      </p:sp>
      <p:cxnSp>
        <p:nvCxnSpPr>
          <p:cNvPr id="38" name="Соединительная линия уступом 37">
            <a:extLst>
              <a:ext uri="{FF2B5EF4-FFF2-40B4-BE49-F238E27FC236}">
                <a16:creationId xmlns:a16="http://schemas.microsoft.com/office/drawing/2014/main" id="{52809EAF-849C-F44C-9563-C9795B03C4EC}"/>
              </a:ext>
            </a:extLst>
          </p:cNvPr>
          <p:cNvCxnSpPr>
            <a:stCxn id="3" idx="1"/>
            <a:endCxn id="37" idx="1"/>
          </p:cNvCxnSpPr>
          <p:nvPr/>
        </p:nvCxnSpPr>
        <p:spPr>
          <a:xfrm rot="10800000" flipV="1">
            <a:off x="3820512" y="2044259"/>
            <a:ext cx="141889" cy="3584031"/>
          </a:xfrm>
          <a:prstGeom prst="bentConnector3">
            <a:avLst>
              <a:gd name="adj1" fmla="val 44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>
            <a:extLst>
              <a:ext uri="{FF2B5EF4-FFF2-40B4-BE49-F238E27FC236}">
                <a16:creationId xmlns:a16="http://schemas.microsoft.com/office/drawing/2014/main" id="{3FB234C5-CBF9-0A41-9200-811F8794717F}"/>
              </a:ext>
            </a:extLst>
          </p:cNvPr>
          <p:cNvCxnSpPr>
            <a:stCxn id="35" idx="1"/>
            <a:endCxn id="8" idx="0"/>
          </p:cNvCxnSpPr>
          <p:nvPr/>
        </p:nvCxnSpPr>
        <p:spPr>
          <a:xfrm rot="10800000" flipV="1">
            <a:off x="7583214" y="1479330"/>
            <a:ext cx="2159876" cy="107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>
            <a:extLst>
              <a:ext uri="{FF2B5EF4-FFF2-40B4-BE49-F238E27FC236}">
                <a16:creationId xmlns:a16="http://schemas.microsoft.com/office/drawing/2014/main" id="{2E93B4B3-D6C0-6F40-B7A0-D55FE5BB8D25}"/>
              </a:ext>
            </a:extLst>
          </p:cNvPr>
          <p:cNvCxnSpPr>
            <a:stCxn id="35" idx="2"/>
            <a:endCxn id="9" idx="3"/>
          </p:cNvCxnSpPr>
          <p:nvPr/>
        </p:nvCxnSpPr>
        <p:spPr>
          <a:xfrm rot="5400000">
            <a:off x="7055069" y="649015"/>
            <a:ext cx="1870842" cy="4882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6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743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Java Enterprise Edition</a:t>
            </a:r>
            <a:endParaRPr lang="ru-RU" sz="2200" b="1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544B27-A023-4B48-A6BE-04D7A9131F8D}"/>
              </a:ext>
            </a:extLst>
          </p:cNvPr>
          <p:cNvSpPr/>
          <p:nvPr/>
        </p:nvSpPr>
        <p:spPr>
          <a:xfrm>
            <a:off x="152399" y="492070"/>
            <a:ext cx="11652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EE </a:t>
            </a:r>
            <a:r>
              <a:rPr lang="ru-RU" dirty="0"/>
              <a:t>или </a:t>
            </a:r>
            <a:r>
              <a:rPr lang="en-US" dirty="0"/>
              <a:t>Java Enterprise Edition </a:t>
            </a:r>
            <a:r>
              <a:rPr lang="ru-RU" dirty="0"/>
              <a:t>представляет платформу для создания корпоративных приложений на языке </a:t>
            </a:r>
            <a:r>
              <a:rPr lang="en-US" dirty="0"/>
              <a:t>Java. </a:t>
            </a:r>
            <a:r>
              <a:rPr lang="ru-RU" dirty="0"/>
              <a:t>Прежде всего это сфера веб-приложений и веб-сервисов.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CD312A-F4F9-1149-8D3C-155AF06A17C9}"/>
              </a:ext>
            </a:extLst>
          </p:cNvPr>
          <p:cNvSpPr/>
          <p:nvPr/>
        </p:nvSpPr>
        <p:spPr>
          <a:xfrm>
            <a:off x="370702" y="1413063"/>
            <a:ext cx="1070919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Java EE </a:t>
            </a:r>
            <a:r>
              <a:rPr lang="ru-RU" sz="1600" dirty="0"/>
              <a:t>состоит из набора </a:t>
            </a:r>
            <a:r>
              <a:rPr lang="en-US" sz="1600" dirty="0"/>
              <a:t>API </a:t>
            </a:r>
            <a:r>
              <a:rPr lang="ru-RU" sz="1600" dirty="0"/>
              <a:t>и среды выполнения. Некоторые из </a:t>
            </a:r>
            <a:r>
              <a:rPr lang="en-US" sz="1600" dirty="0"/>
              <a:t>API: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Java Servlets -</a:t>
            </a:r>
            <a:r>
              <a:rPr lang="en-US" sz="1600" dirty="0"/>
              <a:t> </a:t>
            </a:r>
            <a:r>
              <a:rPr lang="ru-RU" sz="1600" dirty="0" err="1"/>
              <a:t>Сервлеты</a:t>
            </a:r>
            <a:r>
              <a:rPr lang="ru-RU" sz="1600" dirty="0"/>
              <a:t> представляют специальные модули, которые обрабатывают запросы от пользователей и отправляют результат обработки.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 err="1"/>
              <a:t>JavaServer</a:t>
            </a:r>
            <a:r>
              <a:rPr lang="en-US" sz="1600" b="1" dirty="0"/>
              <a:t> Pages (JSP) -</a:t>
            </a:r>
            <a:r>
              <a:rPr lang="en-US" sz="1600" dirty="0"/>
              <a:t> </a:t>
            </a:r>
            <a:r>
              <a:rPr lang="ru-RU" sz="1600" dirty="0"/>
              <a:t>Также модули на стороне сервера, которые обрабатывают запросы. Удобны для генерации большого контента </a:t>
            </a:r>
            <a:r>
              <a:rPr lang="en-US" sz="1600" dirty="0"/>
              <a:t>HTML. </a:t>
            </a:r>
            <a:r>
              <a:rPr lang="ru-RU" sz="1600" dirty="0"/>
              <a:t>По сути представляют собой страницы с кодом </a:t>
            </a:r>
            <a:r>
              <a:rPr lang="en-US" sz="1600" dirty="0"/>
              <a:t>HTML/JavaScript/CSS </a:t>
            </a:r>
            <a:r>
              <a:rPr lang="ru-RU" sz="1600" dirty="0"/>
              <a:t>с вкраплениями кода на </a:t>
            </a:r>
            <a:r>
              <a:rPr lang="en-US" sz="1600" dirty="0"/>
              <a:t>Java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Enterprise JavaBeans (EJB)</a:t>
            </a:r>
            <a:r>
              <a:rPr lang="en-US" sz="1600" dirty="0"/>
              <a:t> </a:t>
            </a:r>
            <a:r>
              <a:rPr lang="ru-RU" sz="1600" dirty="0"/>
              <a:t>представляют классы, которые хранят бизнес-логику.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Contexts and Dependency Injection (CDI)</a:t>
            </a:r>
            <a:r>
              <a:rPr lang="en-US" sz="1600" dirty="0"/>
              <a:t> </a:t>
            </a:r>
            <a:r>
              <a:rPr lang="ru-RU" sz="1600" dirty="0"/>
              <a:t>предоставляет механизм для внедрения и управления зависимостями в другие объекты.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JSON Processing (JSON-P)</a:t>
            </a:r>
            <a:r>
              <a:rPr lang="en-US" sz="1600" dirty="0"/>
              <a:t> </a:t>
            </a:r>
            <a:r>
              <a:rPr lang="ru-RU" sz="1600" dirty="0"/>
              <a:t>позволяет работать со строками </a:t>
            </a:r>
            <a:r>
              <a:rPr lang="en-US" sz="1600" dirty="0"/>
              <a:t>JSON </a:t>
            </a:r>
            <a:r>
              <a:rPr lang="ru-RU" sz="1600" dirty="0"/>
              <a:t>в </a:t>
            </a:r>
            <a:r>
              <a:rPr lang="en-US" sz="1600" dirty="0"/>
              <a:t>Java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JSON Binding (JSON-B)</a:t>
            </a:r>
            <a:r>
              <a:rPr lang="en-US" sz="1600" dirty="0"/>
              <a:t> </a:t>
            </a:r>
            <a:r>
              <a:rPr lang="ru-RU" sz="1600" dirty="0"/>
              <a:t>предоставляет функционал для </a:t>
            </a:r>
            <a:r>
              <a:rPr lang="ru-RU" sz="1600" dirty="0" err="1"/>
              <a:t>сериализации</a:t>
            </a:r>
            <a:r>
              <a:rPr lang="ru-RU" sz="1600" dirty="0"/>
              <a:t> и </a:t>
            </a:r>
            <a:r>
              <a:rPr lang="ru-RU" sz="1600" dirty="0" err="1"/>
              <a:t>десериализации</a:t>
            </a:r>
            <a:r>
              <a:rPr lang="ru-RU" sz="1600" dirty="0"/>
              <a:t> </a:t>
            </a:r>
            <a:r>
              <a:rPr lang="en-US" sz="1600" dirty="0"/>
              <a:t>JSON </a:t>
            </a:r>
            <a:r>
              <a:rPr lang="ru-RU" sz="1600" dirty="0"/>
              <a:t>в объекты </a:t>
            </a:r>
            <a:r>
              <a:rPr lang="en-US" sz="1600" dirty="0"/>
              <a:t>Java.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WebSocket</a:t>
            </a:r>
            <a:r>
              <a:rPr lang="en-US" sz="1600" dirty="0"/>
              <a:t> </a:t>
            </a:r>
            <a:r>
              <a:rPr lang="ru-RU" sz="1600" dirty="0"/>
              <a:t>позволяет интегрировать </a:t>
            </a:r>
            <a:r>
              <a:rPr lang="en-US" sz="1600" dirty="0"/>
              <a:t>WebSocket </a:t>
            </a:r>
            <a:r>
              <a:rPr lang="ru-RU" sz="1600" dirty="0"/>
              <a:t>в приложения на </a:t>
            </a:r>
            <a:r>
              <a:rPr lang="en-US" sz="1600" dirty="0"/>
              <a:t>Java.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Java Message Service (JMS)</a:t>
            </a:r>
            <a:r>
              <a:rPr lang="en-US" sz="1600" dirty="0"/>
              <a:t> - API </a:t>
            </a:r>
            <a:r>
              <a:rPr lang="ru-RU" sz="1600" dirty="0"/>
              <a:t>для пересылки сообщений между двумя и более клиентами.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Security API </a:t>
            </a:r>
            <a:r>
              <a:rPr lang="en-US" sz="1600" dirty="0"/>
              <a:t>- API </a:t>
            </a:r>
            <a:r>
              <a:rPr lang="ru-RU" sz="1600" dirty="0"/>
              <a:t>для стандартизации и упрощения задач обеспечения безопасности в приложениях на </a:t>
            </a:r>
            <a:r>
              <a:rPr lang="en-US" sz="1600" dirty="0"/>
              <a:t>Java.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/>
              <a:t>Java API for RESTful Web Services (JAX-RS) </a:t>
            </a:r>
            <a:r>
              <a:rPr lang="en-US" sz="1600" dirty="0"/>
              <a:t>- API </a:t>
            </a:r>
            <a:r>
              <a:rPr lang="ru-RU" sz="1600" dirty="0"/>
              <a:t>для применения архитектуры </a:t>
            </a:r>
            <a:r>
              <a:rPr lang="en-US" sz="1600" dirty="0"/>
              <a:t>REST </a:t>
            </a:r>
            <a:r>
              <a:rPr lang="ru-RU" sz="1600" dirty="0"/>
              <a:t>в приложениях.</a:t>
            </a:r>
          </a:p>
          <a:p>
            <a:pPr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b="1" dirty="0" err="1"/>
              <a:t>JavaServer</a:t>
            </a:r>
            <a:r>
              <a:rPr lang="en-US" sz="1600" b="1" dirty="0"/>
              <a:t> Faces (JSF)</a:t>
            </a:r>
            <a:r>
              <a:rPr lang="en-US" sz="1600" dirty="0"/>
              <a:t> </a:t>
            </a:r>
            <a:r>
              <a:rPr lang="ru-RU" sz="1600" dirty="0"/>
              <a:t>предоставляет возможности для создания пользовательского интерфейса на стороне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40395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743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Java Enterprise Edition</a:t>
            </a:r>
            <a:endParaRPr lang="ru-RU" sz="2200" b="1" dirty="0">
              <a:latin typeface="+mj-lt"/>
            </a:endParaRP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D278755-855A-8C42-975D-3B49AFCD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8" y="675763"/>
            <a:ext cx="9632663" cy="58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809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Принципы разработки масштабируемых </a:t>
            </a:r>
            <a:r>
              <a:rPr lang="en-US" sz="2200" b="1" dirty="0">
                <a:latin typeface="+mj-lt"/>
              </a:rPr>
              <a:t>enterprise</a:t>
            </a:r>
            <a:r>
              <a:rPr lang="ru-RU" sz="2200" b="1" dirty="0">
                <a:latin typeface="+mj-lt"/>
              </a:rPr>
              <a:t> приложений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9A52FB-E043-4040-B7C9-41391AA04FC3}"/>
              </a:ext>
            </a:extLst>
          </p:cNvPr>
          <p:cNvSpPr/>
          <p:nvPr/>
        </p:nvSpPr>
        <p:spPr>
          <a:xfrm>
            <a:off x="152399" y="640779"/>
            <a:ext cx="10391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51F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SOLID — </a:t>
            </a:r>
            <a:r>
              <a:rPr lang="ru-RU" dirty="0">
                <a:solidFill>
                  <a:srgbClr val="151F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 аббревиатура пяти основных принципов проектирования в объектно-ориентированном программировании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62EC7A-A4C3-9A44-A6D0-51763B90C89E}"/>
              </a:ext>
            </a:extLst>
          </p:cNvPr>
          <p:cNvSpPr/>
          <p:nvPr/>
        </p:nvSpPr>
        <p:spPr>
          <a:xfrm>
            <a:off x="152399" y="1617696"/>
            <a:ext cx="78012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dirty="0"/>
              <a:t>Single responsibility — </a:t>
            </a:r>
            <a:r>
              <a:rPr lang="ru-RU" dirty="0"/>
              <a:t>принцип единственной ответственности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dirty="0"/>
              <a:t>Open-closed — </a:t>
            </a:r>
            <a:r>
              <a:rPr lang="ru-RU" dirty="0"/>
              <a:t>принцип открытости / закрытости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dirty="0" err="1"/>
              <a:t>Liskov</a:t>
            </a:r>
            <a:r>
              <a:rPr lang="en-US" dirty="0"/>
              <a:t> substitution — </a:t>
            </a:r>
            <a:r>
              <a:rPr lang="ru-RU" dirty="0"/>
              <a:t>принцип подстановки Барбары Лисков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dirty="0"/>
              <a:t>Interface segregation — </a:t>
            </a:r>
            <a:r>
              <a:rPr lang="ru-RU" dirty="0"/>
              <a:t>принцип разделения интерфейса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lang="en-US" dirty="0"/>
              <a:t>Dependency inversion — </a:t>
            </a:r>
            <a:r>
              <a:rPr lang="ru-RU" dirty="0"/>
              <a:t>принцип инверсии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49115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809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Принципы разработки масштабируемых </a:t>
            </a:r>
            <a:r>
              <a:rPr lang="en-US" sz="2200" b="1" dirty="0">
                <a:latin typeface="+mj-lt"/>
              </a:rPr>
              <a:t>enterprise</a:t>
            </a:r>
            <a:r>
              <a:rPr lang="ru-RU" sz="2200" b="1" dirty="0">
                <a:latin typeface="+mj-lt"/>
              </a:rPr>
              <a:t> приложений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829E1E-7985-3B45-A1A2-19EAFA585EBF}"/>
              </a:ext>
            </a:extLst>
          </p:cNvPr>
          <p:cNvSpPr/>
          <p:nvPr/>
        </p:nvSpPr>
        <p:spPr>
          <a:xfrm>
            <a:off x="152399" y="627258"/>
            <a:ext cx="342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Single Responsibility Principle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4F411A-2E6C-2444-8162-1F5D167AD5D6}"/>
              </a:ext>
            </a:extLst>
          </p:cNvPr>
          <p:cNvSpPr/>
          <p:nvPr/>
        </p:nvSpPr>
        <p:spPr>
          <a:xfrm>
            <a:off x="152399" y="1216849"/>
            <a:ext cx="115035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декларирует, что каждый объект должен иметь одну обязанность и эта обязанность должна быть полностью инкапсулирована в класс, а все его сервисы должны быть направлены исключительно на обеспечение этой обязанности.</a:t>
            </a:r>
          </a:p>
          <a:p>
            <a:endParaRPr lang="ru-RU" dirty="0"/>
          </a:p>
          <a:p>
            <a:r>
              <a:rPr lang="ru-RU" dirty="0"/>
              <a:t>Следование принципу заключается обычно в декомпозиции сложных классов, которые делают сразу много вещей, на простые, ответственность которых очень специализирована. Но также и объединении в отдельный класс однотипной функциональности, которая может оказаться распределённой по многим классам, может рассматриваться как следование этому принципу.</a:t>
            </a:r>
          </a:p>
          <a:p>
            <a:endParaRPr lang="ru-RU" dirty="0"/>
          </a:p>
          <a:p>
            <a:r>
              <a:rPr lang="ru-RU" dirty="0"/>
              <a:t>Проектирование классов с направленностью на обеспечение единственной обязанности упрощает дальнейшие модификации и сопровождение, так как проще разобраться в одном блоке функциональности, нежели распутывать сложные взаимосвязи между различными функциональными блоками. Также при модификации логики в одном месте приложения снижаются риски возникновения проблем в других «неожиданных» его местах.</a:t>
            </a:r>
          </a:p>
        </p:txBody>
      </p:sp>
    </p:spTree>
    <p:extLst>
      <p:ext uri="{BB962C8B-B14F-4D97-AF65-F5344CB8AC3E}">
        <p14:creationId xmlns:p14="http://schemas.microsoft.com/office/powerpoint/2010/main" val="22659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809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Принципы разработки масштабируемых </a:t>
            </a:r>
            <a:r>
              <a:rPr lang="en-US" sz="2200" b="1" dirty="0">
                <a:latin typeface="+mj-lt"/>
              </a:rPr>
              <a:t>enterprise</a:t>
            </a:r>
            <a:r>
              <a:rPr lang="ru-RU" sz="2200" b="1" dirty="0">
                <a:latin typeface="+mj-lt"/>
              </a:rPr>
              <a:t>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DDAB1D-4C6A-1C4C-9CF9-7CED42931779}"/>
              </a:ext>
            </a:extLst>
          </p:cNvPr>
          <p:cNvSpPr/>
          <p:nvPr/>
        </p:nvSpPr>
        <p:spPr>
          <a:xfrm>
            <a:off x="152399" y="627259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Open Closed Principle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937E02-2806-244C-867C-D75C4D0F5A80}"/>
              </a:ext>
            </a:extLst>
          </p:cNvPr>
          <p:cNvSpPr/>
          <p:nvPr/>
        </p:nvSpPr>
        <p:spPr>
          <a:xfrm>
            <a:off x="152399" y="1161395"/>
            <a:ext cx="11745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декларирует, что программные сущности (классы, модули, функции и т. п.) должны быть открыты для расширения, но закрыты для изменения. Это означает, что эти сущности могут менять свое поведение без изменения их исходного кода.</a:t>
            </a:r>
          </a:p>
          <a:p>
            <a:endParaRPr lang="ru-RU" dirty="0"/>
          </a:p>
          <a:p>
            <a:r>
              <a:rPr lang="ru-RU" dirty="0"/>
              <a:t>В этом контексте открытость для расширения — это возможность добавить для класса, модуля или функции новое поведение, если необходимость в этом возникнет, а закрытость для изменений — это запрет на изменение исходного кода  программных сущностей. На первый взгляд, это звучит сложно и противоречиво. Но если разобраться, то принцип вполне логичен.</a:t>
            </a:r>
          </a:p>
          <a:p>
            <a:endParaRPr lang="ru-RU" dirty="0"/>
          </a:p>
          <a:p>
            <a:r>
              <a:rPr lang="ru-RU" dirty="0"/>
              <a:t>Следование принципу </a:t>
            </a:r>
            <a:r>
              <a:rPr lang="en-US" dirty="0"/>
              <a:t>OCP </a:t>
            </a:r>
            <a:r>
              <a:rPr lang="ru-RU" dirty="0"/>
              <a:t>заключается в том, что программное обеспечение изменяется не через изменение существующего кода, а через добавление нового кода. То есть созданный изначально код остаётся «нетронутым» и стабильным, а новая функциональность внедряется либо через наследование реализации, либо через использование абстрактных интерфейсов и полиморфизм.</a:t>
            </a:r>
          </a:p>
        </p:txBody>
      </p:sp>
    </p:spTree>
    <p:extLst>
      <p:ext uri="{BB962C8B-B14F-4D97-AF65-F5344CB8AC3E}">
        <p14:creationId xmlns:p14="http://schemas.microsoft.com/office/powerpoint/2010/main" val="634628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3155</Words>
  <Application>Microsoft Office PowerPoint</Application>
  <PresentationFormat>Широкоэкранный</PresentationFormat>
  <Paragraphs>173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OlegPC</cp:lastModifiedBy>
  <cp:revision>33</cp:revision>
  <dcterms:created xsi:type="dcterms:W3CDTF">2020-09-07T12:30:46Z</dcterms:created>
  <dcterms:modified xsi:type="dcterms:W3CDTF">2021-03-13T16:08:02Z</dcterms:modified>
</cp:coreProperties>
</file>