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</p:sldMasterIdLst>
  <p:notesMasterIdLst>
    <p:notesMasterId r:id="rId26"/>
  </p:notesMasterIdLst>
  <p:sldIdLst>
    <p:sldId id="256" r:id="rId2"/>
    <p:sldId id="286" r:id="rId3"/>
    <p:sldId id="258" r:id="rId4"/>
    <p:sldId id="287" r:id="rId5"/>
    <p:sldId id="292" r:id="rId6"/>
    <p:sldId id="288" r:id="rId7"/>
    <p:sldId id="290" r:id="rId8"/>
    <p:sldId id="289" r:id="rId9"/>
    <p:sldId id="291" r:id="rId10"/>
    <p:sldId id="293" r:id="rId11"/>
    <p:sldId id="294" r:id="rId12"/>
    <p:sldId id="295" r:id="rId13"/>
    <p:sldId id="296" r:id="rId14"/>
    <p:sldId id="297" r:id="rId15"/>
    <p:sldId id="300" r:id="rId16"/>
    <p:sldId id="305" r:id="rId17"/>
    <p:sldId id="307" r:id="rId18"/>
    <p:sldId id="308" r:id="rId19"/>
    <p:sldId id="306" r:id="rId20"/>
    <p:sldId id="301" r:id="rId21"/>
    <p:sldId id="302" r:id="rId22"/>
    <p:sldId id="303" r:id="rId23"/>
    <p:sldId id="304" r:id="rId24"/>
    <p:sldId id="299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Playfair Display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883FB5-9538-4B3F-9D37-8E31F7340D89}">
  <a:tblStyle styleId="{6F883FB5-9538-4B3F-9D37-8E31F7340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9320"/>
  </p:normalViewPr>
  <p:slideViewPr>
    <p:cSldViewPr snapToGrid="0">
      <p:cViewPr varScale="1">
        <p:scale>
          <a:sx n="134" d="100"/>
          <a:sy n="134" d="100"/>
        </p:scale>
        <p:origin x="2200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195a0f6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195a0f6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87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547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913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702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986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260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499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34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196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78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195a0f6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195a0f6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902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287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999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33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856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60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02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32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1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54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975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195a0f6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195a0f6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85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8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ctrTitle" idx="4294967295"/>
          </p:nvPr>
        </p:nvSpPr>
        <p:spPr>
          <a:xfrm>
            <a:off x="630600" y="1080275"/>
            <a:ext cx="7893000" cy="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Spring boot. Starter</a:t>
            </a:r>
            <a:endParaRPr sz="4800" dirty="0"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630675" y="4450400"/>
            <a:ext cx="78930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2C208"/>
                </a:solidFill>
              </a:rPr>
              <a:t>Progwards - Академия компьютерного мастерства</a:t>
            </a:r>
            <a:endParaRPr>
              <a:solidFill>
                <a:srgbClr val="F2C208"/>
              </a:solidFill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000" y="136800"/>
            <a:ext cx="952875" cy="102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5"/>
          <p:cNvSpPr txBox="1"/>
          <p:nvPr/>
        </p:nvSpPr>
        <p:spPr>
          <a:xfrm>
            <a:off x="630600" y="2392500"/>
            <a:ext cx="72078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Курс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Java Developer, level 3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" name="Google Shape;117;p25"/>
          <p:cNvCxnSpPr/>
          <p:nvPr/>
        </p:nvCxnSpPr>
        <p:spPr>
          <a:xfrm rot="10800000" flipH="1">
            <a:off x="500600" y="2091450"/>
            <a:ext cx="7952400" cy="1980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Создадим новый проект и подключим библиотеку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spring-calculator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0F1D9B-1DCE-9241-BC8F-E5F4D474310F}"/>
              </a:ext>
            </a:extLst>
          </p:cNvPr>
          <p:cNvSpPr/>
          <p:nvPr/>
        </p:nvSpPr>
        <p:spPr>
          <a:xfrm>
            <a:off x="311700" y="163777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dependencies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ru.trunov</a:t>
            </a:r>
            <a:r>
              <a:rPr lang="en-US" dirty="0"/>
              <a:t>&lt;/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&gt;spring-calculator&lt;/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&gt;1.0&lt;/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dependencies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58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28A2E-FDAF-924F-BEE9-137F09333399}"/>
              </a:ext>
            </a:extLst>
          </p:cNvPr>
          <p:cNvSpPr/>
          <p:nvPr/>
        </p:nvSpPr>
        <p:spPr>
          <a:xfrm>
            <a:off x="1240261" y="3184666"/>
            <a:ext cx="2855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83080"/>
                </a:solidFill>
              </a:rPr>
              <a:t>spring.calculator.type</a:t>
            </a:r>
            <a:r>
              <a:rPr lang="en-US" dirty="0">
                <a:solidFill>
                  <a:srgbClr val="08308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67D17"/>
                </a:solidFill>
              </a:rPr>
              <a:t>advanced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062EE-77DD-5047-8BBB-73F180432712}"/>
              </a:ext>
            </a:extLst>
          </p:cNvPr>
          <p:cNvSpPr txBox="1"/>
          <p:nvPr/>
        </p:nvSpPr>
        <p:spPr>
          <a:xfrm>
            <a:off x="649905" y="2886728"/>
            <a:ext cx="4201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Файл </a:t>
            </a:r>
            <a:r>
              <a:rPr lang="en-US" b="1" dirty="0" err="1"/>
              <a:t>application.properties</a:t>
            </a:r>
            <a:r>
              <a:rPr lang="en-US" b="1" dirty="0"/>
              <a:t> </a:t>
            </a:r>
            <a:r>
              <a:rPr lang="ru-RU" b="1" dirty="0"/>
              <a:t>в папке </a:t>
            </a:r>
            <a:r>
              <a:rPr lang="en-US" b="1" dirty="0"/>
              <a:t>resources</a:t>
            </a:r>
            <a:endParaRPr 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8A9CC8-D603-2D47-9D23-E07E20EB1513}"/>
              </a:ext>
            </a:extLst>
          </p:cNvPr>
          <p:cNvSpPr/>
          <p:nvPr/>
        </p:nvSpPr>
        <p:spPr>
          <a:xfrm>
            <a:off x="649905" y="595891"/>
            <a:ext cx="69415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/>
              <a:t>Main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static void </a:t>
            </a:r>
            <a:r>
              <a:rPr lang="en-US" dirty="0">
                <a:solidFill>
                  <a:srgbClr val="00627A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ConfigurableApplicationContext</a:t>
            </a:r>
            <a:r>
              <a:rPr lang="en-US" dirty="0"/>
              <a:t> app =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Calculator calculator = </a:t>
            </a:r>
            <a:r>
              <a:rPr lang="en-US" dirty="0" err="1"/>
              <a:t>app.getBean</a:t>
            </a:r>
            <a:r>
              <a:rPr lang="en-US" dirty="0"/>
              <a:t>(</a:t>
            </a:r>
            <a:r>
              <a:rPr lang="en-US" dirty="0" err="1"/>
              <a:t>Calculator.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calculator.sum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</a:rPr>
              <a:t>2_000_000_000</a:t>
            </a:r>
            <a:r>
              <a:rPr lang="en-US" dirty="0"/>
              <a:t>,</a:t>
            </a:r>
            <a:r>
              <a:rPr lang="en-US" dirty="0">
                <a:solidFill>
                  <a:srgbClr val="1750EB"/>
                </a:solidFill>
              </a:rPr>
              <a:t>2_000_000_000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4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Минусы:</a:t>
            </a:r>
          </a:p>
          <a:p>
            <a:pPr marL="381000" lvl="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Необходимо помнить название классов конфигураций для поднятия контекста</a:t>
            </a:r>
          </a:p>
          <a:p>
            <a:pPr marL="381000" lvl="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Необходимо знать какие свойства нужно указывать, иначе контекст упадет</a:t>
            </a:r>
          </a:p>
          <a:p>
            <a:pPr marL="381000" lvl="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Сложность поддержки при увеличении зависимостей</a:t>
            </a: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236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Заменим запускаемое приложение на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 boot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Тем самым уберем необходимость вручную создавать контекст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9466960-5329-E24B-AE5E-3E91A228ADB3}"/>
              </a:ext>
            </a:extLst>
          </p:cNvPr>
          <p:cNvSpPr/>
          <p:nvPr/>
        </p:nvSpPr>
        <p:spPr>
          <a:xfrm>
            <a:off x="311700" y="2042687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&gt;spring-boot-starter&lt;/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&gt;2.3.2.RELEASE&lt;/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ru.trunov</a:t>
            </a:r>
            <a:r>
              <a:rPr lang="en-US" dirty="0"/>
              <a:t>&lt;/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&gt;spring-calculator&lt;/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&gt;1.0&lt;/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73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5C0571-7E67-1D42-8670-3AFE749872BE}"/>
              </a:ext>
            </a:extLst>
          </p:cNvPr>
          <p:cNvSpPr/>
          <p:nvPr/>
        </p:nvSpPr>
        <p:spPr>
          <a:xfrm>
            <a:off x="485775" y="1044126"/>
            <a:ext cx="6934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SpringBootApplication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/>
              <a:t>Main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static void </a:t>
            </a:r>
            <a:r>
              <a:rPr lang="en-US" dirty="0">
                <a:solidFill>
                  <a:srgbClr val="00627A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ConfigurableApplicationContext</a:t>
            </a:r>
            <a:r>
              <a:rPr lang="en-US" dirty="0"/>
              <a:t> app = </a:t>
            </a:r>
            <a:r>
              <a:rPr lang="en-US" dirty="0" err="1"/>
              <a:t>SpringApplication.</a:t>
            </a:r>
            <a:r>
              <a:rPr lang="en-US" i="1" dirty="0" err="1"/>
              <a:t>run</a:t>
            </a:r>
            <a:r>
              <a:rPr lang="en-US" dirty="0"/>
              <a:t>(</a:t>
            </a:r>
            <a:r>
              <a:rPr lang="en-US" dirty="0" err="1"/>
              <a:t>Main.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Calculator calculator = </a:t>
            </a:r>
            <a:r>
              <a:rPr lang="en-US" dirty="0" err="1"/>
              <a:t>app.getBean</a:t>
            </a:r>
            <a:r>
              <a:rPr lang="en-US" dirty="0"/>
              <a:t>(</a:t>
            </a:r>
            <a:r>
              <a:rPr lang="en-US" dirty="0" err="1"/>
              <a:t>Calculator.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calculator.sum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</a:rPr>
              <a:t>2_000_000_000</a:t>
            </a:r>
            <a:r>
              <a:rPr lang="en-US" dirty="0"/>
              <a:t>,</a:t>
            </a:r>
            <a:r>
              <a:rPr lang="en-US" dirty="0">
                <a:solidFill>
                  <a:srgbClr val="1750EB"/>
                </a:solidFill>
              </a:rPr>
              <a:t>2_000_000_000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19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Минусы:</a:t>
            </a:r>
          </a:p>
          <a:p>
            <a:pPr marL="381000" lvl="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Необходимо знать какие свойства нужно указывать, иначе контекст упадет</a:t>
            </a: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96919AB-5479-1643-BF5C-2EFB4B91C3DA}"/>
              </a:ext>
            </a:extLst>
          </p:cNvPr>
          <p:cNvSpPr/>
          <p:nvPr/>
        </p:nvSpPr>
        <p:spPr>
          <a:xfrm>
            <a:off x="311700" y="2422178"/>
            <a:ext cx="80105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Уберем из </a:t>
            </a:r>
            <a:r>
              <a:rPr lang="en-US" b="1" dirty="0" err="1"/>
              <a:t>application.properties</a:t>
            </a:r>
            <a:r>
              <a:rPr lang="en-US" b="1" dirty="0"/>
              <a:t> </a:t>
            </a:r>
            <a:r>
              <a:rPr lang="ru-RU" b="1" dirty="0"/>
              <a:t>свойство - </a:t>
            </a:r>
            <a:r>
              <a:rPr lang="ru-RU" b="1" dirty="0" err="1"/>
              <a:t>spring.calculator.type</a:t>
            </a:r>
            <a:endParaRPr lang="ru-RU" b="1" dirty="0"/>
          </a:p>
          <a:p>
            <a:endParaRPr lang="ru-RU" b="1" dirty="0"/>
          </a:p>
          <a:p>
            <a:r>
              <a:rPr lang="ru-RU" dirty="0" err="1"/>
              <a:t>org.springframework.beans.factory.BeanCreationException</a:t>
            </a:r>
            <a:r>
              <a:rPr lang="ru-RU" dirty="0"/>
              <a:t>: </a:t>
            </a:r>
            <a:r>
              <a:rPr lang="ru-RU" dirty="0" err="1"/>
              <a:t>Error</a:t>
            </a:r>
            <a:r>
              <a:rPr lang="ru-RU" dirty="0"/>
              <a:t> </a:t>
            </a:r>
            <a:r>
              <a:rPr lang="ru-RU" dirty="0" err="1"/>
              <a:t>creating</a:t>
            </a:r>
            <a:r>
              <a:rPr lang="ru-RU" dirty="0"/>
              <a:t> </a:t>
            </a:r>
            <a:r>
              <a:rPr lang="ru-RU" dirty="0" err="1"/>
              <a:t>bean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 '</a:t>
            </a:r>
            <a:r>
              <a:rPr lang="ru-RU" dirty="0" err="1"/>
              <a:t>config</a:t>
            </a:r>
            <a:r>
              <a:rPr lang="ru-RU" dirty="0"/>
              <a:t>': </a:t>
            </a:r>
            <a:r>
              <a:rPr lang="ru-RU" dirty="0" err="1"/>
              <a:t>Injection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autowired</a:t>
            </a:r>
            <a:r>
              <a:rPr lang="ru-RU" dirty="0"/>
              <a:t> </a:t>
            </a:r>
            <a:r>
              <a:rPr lang="ru-RU" dirty="0" err="1"/>
              <a:t>dependencies</a:t>
            </a:r>
            <a:r>
              <a:rPr lang="ru-RU" dirty="0"/>
              <a:t> </a:t>
            </a:r>
            <a:r>
              <a:rPr lang="ru-RU" dirty="0" err="1"/>
              <a:t>failed</a:t>
            </a:r>
            <a:r>
              <a:rPr lang="ru-RU" dirty="0"/>
              <a:t>; </a:t>
            </a:r>
            <a:r>
              <a:rPr lang="ru-RU" dirty="0" err="1"/>
              <a:t>nested</a:t>
            </a:r>
            <a:r>
              <a:rPr lang="ru-RU" dirty="0"/>
              <a:t> </a:t>
            </a:r>
            <a:r>
              <a:rPr lang="ru-RU" dirty="0" err="1"/>
              <a:t>exception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java.lang.IllegalArgumentException</a:t>
            </a:r>
            <a:r>
              <a:rPr lang="ru-RU" dirty="0"/>
              <a:t>: </a:t>
            </a:r>
            <a:r>
              <a:rPr lang="ru-RU" dirty="0" err="1"/>
              <a:t>Could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resolve</a:t>
            </a:r>
            <a:r>
              <a:rPr lang="ru-RU" dirty="0"/>
              <a:t> </a:t>
            </a:r>
            <a:r>
              <a:rPr lang="ru-RU" dirty="0" err="1"/>
              <a:t>placeholder</a:t>
            </a:r>
            <a:r>
              <a:rPr lang="ru-RU" dirty="0"/>
              <a:t> '</a:t>
            </a:r>
            <a:r>
              <a:rPr lang="ru-RU" dirty="0" err="1"/>
              <a:t>spring.calculator.type</a:t>
            </a:r>
            <a:r>
              <a:rPr lang="ru-RU" dirty="0"/>
              <a:t>'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"${</a:t>
            </a:r>
            <a:r>
              <a:rPr lang="ru-RU" dirty="0" err="1"/>
              <a:t>spring.calculator.type</a:t>
            </a:r>
            <a:r>
              <a:rPr lang="ru-RU" dirty="0"/>
              <a:t>}"</a:t>
            </a:r>
          </a:p>
        </p:txBody>
      </p:sp>
    </p:spTree>
    <p:extLst>
      <p:ext uri="{BB962C8B-B14F-4D97-AF65-F5344CB8AC3E}">
        <p14:creationId xmlns:p14="http://schemas.microsoft.com/office/powerpoint/2010/main" val="214465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Conditional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Контекст 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— 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это огромный контейнер различных </a:t>
            </a:r>
            <a:r>
              <a:rPr lang="ru-RU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бинов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как самого </a:t>
            </a:r>
            <a:r>
              <a:rPr lang="ru-RU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спринга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так и пользовательских. Всегда хочется иметь гибкие инструменты управления этим зоопарком </a:t>
            </a:r>
            <a:r>
              <a:rPr lang="ru-RU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бинов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Аннотация @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Conditional 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 раз и создана для этого.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61311C9-8987-F44C-8D2F-BF84326A5DE2}"/>
              </a:ext>
            </a:extLst>
          </p:cNvPr>
          <p:cNvSpPr/>
          <p:nvPr/>
        </p:nvSpPr>
        <p:spPr>
          <a:xfrm>
            <a:off x="400050" y="305236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@Target</a:t>
            </a:r>
            <a:r>
              <a:rPr lang="en-US" dirty="0"/>
              <a:t>({</a:t>
            </a:r>
            <a:r>
              <a:rPr lang="en-US" dirty="0" err="1"/>
              <a:t>ElementType.</a:t>
            </a:r>
            <a:r>
              <a:rPr lang="en-US" i="1" dirty="0" err="1">
                <a:solidFill>
                  <a:srgbClr val="871094"/>
                </a:solidFill>
              </a:rPr>
              <a:t>TYPE</a:t>
            </a:r>
            <a:r>
              <a:rPr lang="en-US" dirty="0"/>
              <a:t>, </a:t>
            </a:r>
            <a:r>
              <a:rPr lang="en-US" dirty="0" err="1"/>
              <a:t>ElementType.</a:t>
            </a:r>
            <a:r>
              <a:rPr lang="en-US" i="1" dirty="0" err="1">
                <a:solidFill>
                  <a:srgbClr val="871094"/>
                </a:solidFill>
              </a:rPr>
              <a:t>METHOD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@Retention</a:t>
            </a:r>
            <a:r>
              <a:rPr lang="en-US" dirty="0"/>
              <a:t>(</a:t>
            </a:r>
            <a:r>
              <a:rPr lang="en-US" dirty="0" err="1"/>
              <a:t>RetentionPolicy.</a:t>
            </a:r>
            <a:r>
              <a:rPr lang="en-US" i="1" dirty="0" err="1">
                <a:solidFill>
                  <a:srgbClr val="871094"/>
                </a:solidFill>
              </a:rPr>
              <a:t>RUNTIME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9E880D"/>
                </a:solidFill>
              </a:rPr>
              <a:t>@Documented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0033B3"/>
                </a:solidFill>
              </a:rPr>
              <a:t>public </a:t>
            </a:r>
            <a:r>
              <a:rPr lang="en-US" dirty="0"/>
              <a:t>@</a:t>
            </a:r>
            <a:r>
              <a:rPr lang="en-US" dirty="0">
                <a:solidFill>
                  <a:srgbClr val="0033B3"/>
                </a:solidFill>
              </a:rPr>
              <a:t>interface </a:t>
            </a:r>
            <a:r>
              <a:rPr lang="en-US" dirty="0">
                <a:solidFill>
                  <a:srgbClr val="9E880D"/>
                </a:solidFill>
              </a:rPr>
              <a:t>Conditional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Class&lt;? </a:t>
            </a:r>
            <a:r>
              <a:rPr lang="en-US" dirty="0">
                <a:solidFill>
                  <a:srgbClr val="0033B3"/>
                </a:solidFill>
              </a:rPr>
              <a:t>extends </a:t>
            </a:r>
            <a:r>
              <a:rPr lang="en-US" dirty="0"/>
              <a:t>Condition&gt;[] </a:t>
            </a:r>
            <a:r>
              <a:rPr lang="en-US" dirty="0">
                <a:solidFill>
                  <a:srgbClr val="00627A"/>
                </a:solidFill>
              </a:rPr>
              <a:t>value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11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Conditional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Class&lt;? extends Condition&gt;[] -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функциональный интерфейс, который содержит метод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A36F2F-A85E-864E-8490-423F484EF656}"/>
              </a:ext>
            </a:extLst>
          </p:cNvPr>
          <p:cNvSpPr/>
          <p:nvPr/>
        </p:nvSpPr>
        <p:spPr>
          <a:xfrm>
            <a:off x="400050" y="1449705"/>
            <a:ext cx="8105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26A4"/>
                </a:solidFill>
                <a:latin typeface="Menlo" panose="020B0609030804020204" pitchFamily="49" charset="0"/>
              </a:rPr>
              <a:t>boolean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matches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83A42"/>
                </a:solidFill>
                <a:latin typeface="Menlo" panose="020B0609030804020204" pitchFamily="49" charset="0"/>
              </a:rPr>
              <a:t>ConditionContext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context, </a:t>
            </a:r>
            <a:r>
              <a:rPr lang="en-US" dirty="0" err="1">
                <a:solidFill>
                  <a:srgbClr val="383A42"/>
                </a:solidFill>
                <a:latin typeface="Menlo" panose="020B0609030804020204" pitchFamily="49" charset="0"/>
              </a:rPr>
              <a:t>AnnotatedTypeMetadata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metadata)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8321F6C-093D-3A4D-B20B-57FCA3462AEC}"/>
              </a:ext>
            </a:extLst>
          </p:cNvPr>
          <p:cNvSpPr/>
          <p:nvPr/>
        </p:nvSpPr>
        <p:spPr>
          <a:xfrm>
            <a:off x="311700" y="2310887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работает! </a:t>
            </a:r>
            <a:r>
              <a:rPr lang="en-US" dirty="0"/>
              <a:t>Spring </a:t>
            </a:r>
            <a:r>
              <a:rPr lang="ru-RU" dirty="0"/>
              <a:t>находит эту конфигурацию, и начинает ее инициализацию. Следом подтягиваются все остальные зависимые </a:t>
            </a:r>
            <a:r>
              <a:rPr lang="ru-RU" dirty="0" err="1"/>
              <a:t>бины</a:t>
            </a:r>
            <a:r>
              <a:rPr lang="ru-RU" dirty="0"/>
              <a:t>, например читающие из очереди. Чтобы отключить создание данной конфигурации воспользуемся аннотацией производной от </a:t>
            </a:r>
            <a:r>
              <a:rPr lang="en-US" dirty="0"/>
              <a:t>Conditional — </a:t>
            </a:r>
            <a:r>
              <a:rPr lang="en-US" dirty="0" err="1"/>
              <a:t>ConditioanalOnProperty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F2380E-AEA8-B544-AC0F-2E2CCAF335D4}"/>
              </a:ext>
            </a:extLst>
          </p:cNvPr>
          <p:cNvSpPr/>
          <p:nvPr/>
        </p:nvSpPr>
        <p:spPr>
          <a:xfrm>
            <a:off x="4752975" y="231088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ConditionalOnProperty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( value="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project.mq.enabled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", 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matchIfMissing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 = false)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@Configuration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626A4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626A4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C18401"/>
                </a:solidFill>
                <a:latin typeface="Menlo" panose="020B0609030804020204" pitchFamily="49" charset="0"/>
              </a:rPr>
              <a:t>JmsConfig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{ ... 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F9EE10D-7930-1F43-AF79-3F1721C81CC8}"/>
              </a:ext>
            </a:extLst>
          </p:cNvPr>
          <p:cNvSpPr/>
          <p:nvPr/>
        </p:nvSpPr>
        <p:spPr>
          <a:xfrm>
            <a:off x="4752975" y="3550793"/>
            <a:ext cx="4240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Здесь мы сообщаем контекст </a:t>
            </a:r>
            <a:r>
              <a:rPr lang="ru-RU" dirty="0" err="1"/>
              <a:t>билдеру</a:t>
            </a:r>
            <a:r>
              <a:rPr lang="ru-RU" dirty="0"/>
              <a:t>, что данную конфигурацию мы создаем, только в случае наличия положительного значения константы </a:t>
            </a:r>
            <a:r>
              <a:rPr lang="en-US" dirty="0" err="1"/>
              <a:t>project.mq.enabled</a:t>
            </a:r>
            <a:r>
              <a:rPr lang="en-US" dirty="0"/>
              <a:t> </a:t>
            </a:r>
            <a:r>
              <a:rPr lang="ru-RU" dirty="0"/>
              <a:t>в файле настроек.</a:t>
            </a:r>
          </a:p>
        </p:txBody>
      </p:sp>
    </p:spTree>
    <p:extLst>
      <p:ext uri="{BB962C8B-B14F-4D97-AF65-F5344CB8AC3E}">
        <p14:creationId xmlns:p14="http://schemas.microsoft.com/office/powerpoint/2010/main" val="388843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Conditional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Также можно ставить условия для зависимых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бинов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через аннотацию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ConditioanalOnBean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которая не даст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спрингу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создать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бины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зависимые от нашей конфигурации.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D9A924-D296-AC4A-90E0-84381B93EAA2}"/>
              </a:ext>
            </a:extLst>
          </p:cNvPr>
          <p:cNvSpPr/>
          <p:nvPr/>
        </p:nvSpPr>
        <p:spPr>
          <a:xfrm>
            <a:off x="381000" y="173060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ConditionalOnBean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JmsConfig.class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@Component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626A4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626A4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C18401"/>
                </a:solidFill>
                <a:latin typeface="Menlo" panose="020B0609030804020204" pitchFamily="49" charset="0"/>
              </a:rPr>
              <a:t>JmsConsumer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{ ... }</a:t>
            </a:r>
            <a:endParaRPr lang="ru-RU" dirty="0"/>
          </a:p>
        </p:txBody>
      </p:sp>
      <p:sp>
        <p:nvSpPr>
          <p:cNvPr id="12" name="Google Shape;133;p27">
            <a:extLst>
              <a:ext uri="{FF2B5EF4-FFF2-40B4-BE49-F238E27FC236}">
                <a16:creationId xmlns:a16="http://schemas.microsoft.com/office/drawing/2014/main" id="{DBD2132D-CE8E-D245-BC55-966A76BAC778}"/>
              </a:ext>
            </a:extLst>
          </p:cNvPr>
          <p:cNvSpPr txBox="1">
            <a:spLocks/>
          </p:cNvSpPr>
          <p:nvPr/>
        </p:nvSpPr>
        <p:spPr>
          <a:xfrm>
            <a:off x="311700" y="2650080"/>
            <a:ext cx="8520600" cy="99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" indent="0">
              <a:buClr>
                <a:srgbClr val="000000"/>
              </a:buClr>
              <a:buSzPts val="3000"/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Таким образом, с помощью одного параметра мы можем отключить не нужные нам компоненты приложения, а потом с помощью изменения конфигурации добавить их в контекст.</a:t>
            </a:r>
          </a:p>
          <a:p>
            <a:pPr marL="38100" indent="0">
              <a:buClr>
                <a:srgbClr val="000000"/>
              </a:buClr>
              <a:buSzPts val="3000"/>
              <a:buNone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574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Conditional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1A1D6B0-25E0-BB4B-A270-50C13B73E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57014"/>
              </p:ext>
            </p:extLst>
          </p:nvPr>
        </p:nvGraphicFramePr>
        <p:xfrm>
          <a:off x="333375" y="709701"/>
          <a:ext cx="7663125" cy="3896088"/>
        </p:xfrm>
        <a:graphic>
          <a:graphicData uri="http://schemas.openxmlformats.org/drawingml/2006/table">
            <a:tbl>
              <a:tblPr/>
              <a:tblGrid>
                <a:gridCol w="2495550">
                  <a:extLst>
                    <a:ext uri="{9D8B030D-6E8A-4147-A177-3AD203B41FA5}">
                      <a16:colId xmlns:a16="http://schemas.microsoft.com/office/drawing/2014/main" val="524816181"/>
                    </a:ext>
                  </a:extLst>
                </a:gridCol>
                <a:gridCol w="5167575">
                  <a:extLst>
                    <a:ext uri="{9D8B030D-6E8A-4147-A177-3AD203B41FA5}">
                      <a16:colId xmlns:a16="http://schemas.microsoft.com/office/drawing/2014/main" val="1563847444"/>
                    </a:ext>
                  </a:extLst>
                </a:gridCol>
              </a:tblGrid>
              <a:tr h="133622"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2"/>
                          </a:solidFill>
                          <a:effectLst/>
                        </a:rPr>
                        <a:t>Аннотация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solidFill>
                            <a:schemeClr val="bg2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776387"/>
                  </a:ext>
                </a:extLst>
              </a:tr>
              <a:tr h="2136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ConditionalOnBean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solidFill>
                            <a:schemeClr val="bg2"/>
                          </a:solidFill>
                          <a:effectLst/>
                        </a:rPr>
                        <a:t>Условие выполняется, в случае если присутствует нужный бин в </a:t>
                      </a: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BeanFactory.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05604"/>
                  </a:ext>
                </a:extLst>
              </a:tr>
              <a:tr h="2136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ConditionalOnClass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solidFill>
                            <a:schemeClr val="bg2"/>
                          </a:solidFill>
                          <a:effectLst/>
                        </a:rPr>
                        <a:t>Условие выполняется, если нужный класс есть в </a:t>
                      </a: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classpath.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57482"/>
                  </a:ext>
                </a:extLst>
              </a:tr>
              <a:tr h="29368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ConditionalOnExpression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2"/>
                          </a:solidFill>
                          <a:effectLst/>
                        </a:rPr>
                        <a:t>Условие выполняется, когда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SpEL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bg2"/>
                          </a:solidFill>
                          <a:effectLst/>
                        </a:rPr>
                        <a:t>выражение вернуло положительное значение.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21863"/>
                  </a:ext>
                </a:extLst>
              </a:tr>
              <a:tr h="2136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ConditionalOnJava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2"/>
                          </a:solidFill>
                          <a:effectLst/>
                        </a:rPr>
                        <a:t>Условие выполняется, когда приложение запущено с определенной версией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JVM.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546990"/>
                  </a:ext>
                </a:extLst>
              </a:tr>
              <a:tr h="21365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ConditionalOnJndi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2"/>
                          </a:solidFill>
                          <a:effectLst/>
                        </a:rPr>
                        <a:t>Условие выполняется, только если через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JNDI </a:t>
                      </a:r>
                      <a:r>
                        <a:rPr lang="ru-RU" sz="1400" dirty="0">
                          <a:solidFill>
                            <a:schemeClr val="bg2"/>
                          </a:solidFill>
                          <a:effectLst/>
                        </a:rPr>
                        <a:t>доступен определенный ресурс.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08648"/>
                  </a:ext>
                </a:extLst>
              </a:tr>
              <a:tr h="2136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ConditionalOnMissingBean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2"/>
                          </a:solidFill>
                          <a:effectLst/>
                        </a:rPr>
                        <a:t>Условие выполняется, в случае если нужный бин отсутствует в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BeanFactory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.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14298"/>
                  </a:ext>
                </a:extLst>
              </a:tr>
              <a:tr h="2136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ConditionalOnMissingClass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solidFill>
                            <a:schemeClr val="bg2"/>
                          </a:solidFill>
                          <a:effectLst/>
                        </a:rPr>
                        <a:t>Условие выполняется, если нужный класс отсутствует в </a:t>
                      </a: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classpath.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77900"/>
                  </a:ext>
                </a:extLst>
              </a:tr>
              <a:tr h="21365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ConditionalOnProperty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2"/>
                          </a:solidFill>
                          <a:effectLst/>
                        </a:rPr>
                        <a:t>Условие выполняется, если в файле настроек заданы нужные параметры.</a:t>
                      </a:r>
                    </a:p>
                  </a:txBody>
                  <a:tcPr marL="42873" marR="42873" marT="21437" marB="32155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2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43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6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26"/>
          <p:cNvSpPr txBox="1">
            <a:spLocks noGrp="1"/>
          </p:cNvSpPr>
          <p:nvPr>
            <p:ph type="title" idx="4294967295"/>
          </p:nvPr>
        </p:nvSpPr>
        <p:spPr>
          <a:xfrm>
            <a:off x="311700" y="-48650"/>
            <a:ext cx="71376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Содержание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4294967295"/>
          </p:nvPr>
        </p:nvSpPr>
        <p:spPr>
          <a:xfrm>
            <a:off x="311700" y="753900"/>
            <a:ext cx="8520600" cy="3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endParaRPr sz="30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26"/>
          <p:cNvCxnSpPr/>
          <p:nvPr/>
        </p:nvCxnSpPr>
        <p:spPr>
          <a:xfrm>
            <a:off x="3096275" y="5929450"/>
            <a:ext cx="1167300" cy="1167300"/>
          </a:xfrm>
          <a:prstGeom prst="straightConnector1">
            <a:avLst/>
          </a:prstGeom>
          <a:noFill/>
          <a:ln w="76200" cap="flat" cmpd="sng">
            <a:solidFill>
              <a:srgbClr val="12173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838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AutoConfiguration</a:t>
            </a: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Краеугольным камнем инфраструктуры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Boot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являются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AutoConfiguration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классы, которые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Boot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находит при запуске приложения и использует для автоматического создания и конфигурирования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бинов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2497A9-B501-3242-AA34-A3AC89A750EA}"/>
              </a:ext>
            </a:extLst>
          </p:cNvPr>
          <p:cNvSpPr/>
          <p:nvPr/>
        </p:nvSpPr>
        <p:spPr>
          <a:xfrm>
            <a:off x="381000" y="2059176"/>
            <a:ext cx="6705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@Configuration</a:t>
            </a:r>
          </a:p>
          <a:p>
            <a:endParaRPr lang="en-US" dirty="0">
              <a:solidFill>
                <a:srgbClr val="4078F2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ConditionalOnClass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({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SocialConfigurerAdapter.class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VKontakteConnectionFactory.class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})</a:t>
            </a:r>
          </a:p>
          <a:p>
            <a:endParaRPr lang="en-US" dirty="0">
              <a:solidFill>
                <a:srgbClr val="4078F2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ConditionalOnProperty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(prefix= "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ru.shadam.social-vkontakte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", name = { "client-id", "client-secret"})</a:t>
            </a:r>
          </a:p>
          <a:p>
            <a:endParaRPr lang="en-US" dirty="0">
              <a:solidFill>
                <a:srgbClr val="4078F2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AutoConfigureBefore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SocialWebAutoConfiguration.class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4078F2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AutoConfigureAfter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WebMvcAutoConfiguration.class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</a:p>
          <a:p>
            <a:endParaRPr lang="en-US" dirty="0">
              <a:solidFill>
                <a:srgbClr val="383A42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A626A4"/>
                </a:solidFill>
                <a:latin typeface="Menlo" panose="020B0609030804020204" pitchFamily="49" charset="0"/>
              </a:rPr>
              <a:t>public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626A4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C18401"/>
                </a:solidFill>
                <a:latin typeface="Menlo" panose="020B0609030804020204" pitchFamily="49" charset="0"/>
              </a:rPr>
              <a:t>VKontakteAutoConfiguration</a:t>
            </a:r>
            <a:r>
              <a:rPr lang="en-US" dirty="0">
                <a:solidFill>
                  <a:srgbClr val="383A42"/>
                </a:solidFill>
                <a:latin typeface="Menlo" panose="020B0609030804020204" pitchFamily="49" charset="0"/>
              </a:rPr>
              <a:t> {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634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AutoConfiguration</a:t>
            </a: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699" y="2072162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Означает, что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бины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будут создаваться при наличии в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classpath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SocialConfigurerAdapter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входит в модуль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Spring-Social)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VKontakteConnectionFactory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входит в модуль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Spring-Social-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Vkontakte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Таким образом, без нужных для нашего стартера зависимостей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бины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создаваться не будут.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FC3251-43C1-914A-A41E-30739DBAAF34}"/>
              </a:ext>
            </a:extLst>
          </p:cNvPr>
          <p:cNvSpPr/>
          <p:nvPr/>
        </p:nvSpPr>
        <p:spPr>
          <a:xfrm>
            <a:off x="311699" y="1044126"/>
            <a:ext cx="7489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ConditionalOnClass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({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SocialConfigurerAdapter.class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VKontakteConnectionFactory.class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24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AutoConfiguration</a:t>
            </a: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699" y="2072162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Означает, что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бины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будут создаваться только при наличии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property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ru.shadam.social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vkontakte.client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-id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ru.shadam.social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vkontakte.client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-secret.</a:t>
            </a: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FC3251-43C1-914A-A41E-30739DBAAF34}"/>
              </a:ext>
            </a:extLst>
          </p:cNvPr>
          <p:cNvSpPr/>
          <p:nvPr/>
        </p:nvSpPr>
        <p:spPr>
          <a:xfrm>
            <a:off x="311699" y="1044126"/>
            <a:ext cx="7489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ConditionalOnProperty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(prefix= "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ru.shadam.social-vkontakte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", name = { "client-id", "client-secret"})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75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AutoConfiguration</a:t>
            </a: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классы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699" y="2072162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Означает, что наш бин будет инициализироваться после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WebMvc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до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SocialWeb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Это нужно, чтобы к моменту инициализации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SocialWeb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наши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бины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уже были зарегистрированы.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FC3251-43C1-914A-A41E-30739DBAAF34}"/>
              </a:ext>
            </a:extLst>
          </p:cNvPr>
          <p:cNvSpPr/>
          <p:nvPr/>
        </p:nvSpPr>
        <p:spPr>
          <a:xfrm>
            <a:off x="311699" y="1044126"/>
            <a:ext cx="7489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AutoConfigureBefore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SocialWebAutoConfiguration.class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AutoConfigureAfter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4078F2"/>
                </a:solidFill>
                <a:latin typeface="Menlo" panose="020B0609030804020204" pitchFamily="49" charset="0"/>
              </a:rPr>
              <a:t>WebMvcAutoConfiguration.class</a:t>
            </a:r>
            <a:r>
              <a:rPr lang="en-US" dirty="0">
                <a:solidFill>
                  <a:srgbClr val="4078F2"/>
                </a:solidFill>
                <a:latin typeface="Menlo" panose="020B060903080402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0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Создаем </a:t>
            </a: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spring-calculator-starter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3434499-781E-3A4C-9C50-D30F316CEFBA}"/>
              </a:ext>
            </a:extLst>
          </p:cNvPr>
          <p:cNvSpPr/>
          <p:nvPr/>
        </p:nvSpPr>
        <p:spPr>
          <a:xfrm>
            <a:off x="4736550" y="32404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E880D"/>
                </a:solidFill>
              </a:rPr>
              <a:t>@Configuration</a:t>
            </a:r>
            <a:br>
              <a:rPr lang="en-US" dirty="0">
                <a:solidFill>
                  <a:srgbClr val="9E880D"/>
                </a:solidFill>
              </a:rPr>
            </a:b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ConditionalOnProperty</a:t>
            </a:r>
            <a:r>
              <a:rPr lang="en-US" dirty="0"/>
              <a:t>(prefix = 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 err="1">
                <a:solidFill>
                  <a:srgbClr val="067D17"/>
                </a:solidFill>
              </a:rPr>
              <a:t>spring.calculator</a:t>
            </a:r>
            <a:r>
              <a:rPr lang="en-US" dirty="0">
                <a:solidFill>
                  <a:srgbClr val="067D17"/>
                </a:solidFill>
              </a:rPr>
              <a:t>"</a:t>
            </a:r>
            <a:r>
              <a:rPr lang="en-US" dirty="0"/>
              <a:t>, name = </a:t>
            </a:r>
            <a:r>
              <a:rPr lang="en-US" dirty="0">
                <a:solidFill>
                  <a:srgbClr val="067D17"/>
                </a:solidFill>
              </a:rPr>
              <a:t>"type"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/>
              <a:t>Config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</a:rPr>
              <a:t>@Value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</a:rPr>
              <a:t>"${</a:t>
            </a:r>
            <a:r>
              <a:rPr lang="en-US" dirty="0" err="1">
                <a:solidFill>
                  <a:srgbClr val="067D17"/>
                </a:solidFill>
              </a:rPr>
              <a:t>spring.calculator.type</a:t>
            </a:r>
            <a:r>
              <a:rPr lang="en-US" dirty="0">
                <a:solidFill>
                  <a:srgbClr val="067D17"/>
                </a:solidFill>
              </a:rPr>
              <a:t>}"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private </a:t>
            </a:r>
            <a:r>
              <a:rPr lang="en-US" dirty="0"/>
              <a:t>String </a:t>
            </a:r>
            <a:r>
              <a:rPr lang="en-US" dirty="0">
                <a:solidFill>
                  <a:srgbClr val="871094"/>
                </a:solidFill>
              </a:rPr>
              <a:t>type</a:t>
            </a:r>
            <a:r>
              <a:rPr lang="en-US" dirty="0"/>
              <a:t>;</a:t>
            </a:r>
            <a:br>
              <a:rPr lang="en-US" dirty="0"/>
            </a:br>
            <a:endParaRPr lang="ru-RU" dirty="0"/>
          </a:p>
        </p:txBody>
      </p:sp>
      <p:sp>
        <p:nvSpPr>
          <p:cNvPr id="8" name="Google Shape;133;p27">
            <a:extLst>
              <a:ext uri="{FF2B5EF4-FFF2-40B4-BE49-F238E27FC236}">
                <a16:creationId xmlns:a16="http://schemas.microsoft.com/office/drawing/2014/main" id="{1227D215-E95B-F949-B4EE-19CB7A20A04D}"/>
              </a:ext>
            </a:extLst>
          </p:cNvPr>
          <p:cNvSpPr txBox="1">
            <a:spLocks/>
          </p:cNvSpPr>
          <p:nvPr/>
        </p:nvSpPr>
        <p:spPr>
          <a:xfrm>
            <a:off x="311700" y="638600"/>
            <a:ext cx="8520600" cy="99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8100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Создадим новый проект на основе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spring-calculator</a:t>
            </a:r>
          </a:p>
          <a:p>
            <a:pPr marL="38100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Уберем из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pom.xml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зависимость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spring-context</a:t>
            </a:r>
          </a:p>
          <a:p>
            <a:pPr marL="38100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Добавим в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pom.xml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зависимость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spring-boot-starter</a:t>
            </a:r>
          </a:p>
          <a:p>
            <a:pPr marL="38100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Добавим в конфигурацию аннотацию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ConditionalOnProperty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Добавить в папку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resoruces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/META-INF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файл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spring.factories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org.springframework.boot.autoconfigure.EnableAutoConfiguration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ru.trunov.app.conf.Config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822624-DEDA-3D4D-A46D-59E38A10D935}"/>
              </a:ext>
            </a:extLst>
          </p:cNvPr>
          <p:cNvSpPr/>
          <p:nvPr/>
        </p:nvSpPr>
        <p:spPr>
          <a:xfrm>
            <a:off x="311700" y="322040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&gt;spring-boot-starter&lt;/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&gt;2.3.2.RELEASE&lt;/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99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896300"/>
            <a:ext cx="8520600" cy="3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Всё удобство 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Boot 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основано на использовании так называемых 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Starter, 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которые позволяют получить набор сконфигурированных </a:t>
            </a:r>
            <a:r>
              <a:rPr lang="ru-RU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бинов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готовых к использованию и доступных для конфигурации через 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properties-</a:t>
            </a:r>
            <a:r>
              <a:rPr lang="ru-RU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файлы.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Реализуем интерфейс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Calculator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 создадим отдельное запускаемое приложение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FEDFAA-AFF4-BB43-BFC3-451C3864B939}"/>
              </a:ext>
            </a:extLst>
          </p:cNvPr>
          <p:cNvSpPr/>
          <p:nvPr/>
        </p:nvSpPr>
        <p:spPr>
          <a:xfrm>
            <a:off x="311700" y="190528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33B3"/>
                </a:solidFill>
              </a:rPr>
              <a:t>dependencies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org.springframework</a:t>
            </a:r>
            <a:r>
              <a:rPr lang="en-US" dirty="0"/>
              <a:t>&lt;/</a:t>
            </a:r>
            <a:r>
              <a:rPr lang="en-US" dirty="0" err="1">
                <a:solidFill>
                  <a:srgbClr val="0033B3"/>
                </a:solidFill>
              </a:rPr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&gt;spring-context&lt;/</a:t>
            </a:r>
            <a:r>
              <a:rPr lang="en-US" dirty="0" err="1">
                <a:solidFill>
                  <a:srgbClr val="0033B3"/>
                </a:solidFill>
              </a:rPr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&gt;5.2.8.RELEASE&lt;/</a:t>
            </a:r>
            <a:r>
              <a:rPr lang="en-US" dirty="0">
                <a:solidFill>
                  <a:srgbClr val="0033B3"/>
                </a:solidFill>
              </a:rPr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33B3"/>
                </a:solidFill>
              </a:rPr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33B3"/>
                </a:solidFill>
              </a:rPr>
              <a:t>dependencies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5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5EBFD11-A0F7-E548-92E6-6D88CB00257B}"/>
              </a:ext>
            </a:extLst>
          </p:cNvPr>
          <p:cNvSpPr/>
          <p:nvPr/>
        </p:nvSpPr>
        <p:spPr>
          <a:xfrm>
            <a:off x="311700" y="77552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interface </a:t>
            </a:r>
            <a:r>
              <a:rPr lang="en-US" dirty="0"/>
              <a:t>Calculator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>
                <a:solidFill>
                  <a:srgbClr val="00627A"/>
                </a:solidFill>
              </a:rPr>
              <a:t>sum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>
                <a:solidFill>
                  <a:srgbClr val="00627A"/>
                </a:solidFill>
              </a:rPr>
              <a:t>diff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>
                <a:solidFill>
                  <a:srgbClr val="00627A"/>
                </a:solidFill>
              </a:rPr>
              <a:t>mult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>
                <a:solidFill>
                  <a:srgbClr val="00627A"/>
                </a:solidFill>
              </a:rPr>
              <a:t>div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D58DBB-D504-F942-91A3-E7A285213FE1}"/>
              </a:ext>
            </a:extLst>
          </p:cNvPr>
          <p:cNvSpPr/>
          <p:nvPr/>
        </p:nvSpPr>
        <p:spPr>
          <a:xfrm>
            <a:off x="3098249" y="796467"/>
            <a:ext cx="51275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static void </a:t>
            </a:r>
            <a:r>
              <a:rPr lang="en-US" dirty="0">
                <a:solidFill>
                  <a:srgbClr val="00627A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ConfigurableApplicationContext</a:t>
            </a:r>
            <a:r>
              <a:rPr lang="en-US" dirty="0"/>
              <a:t> context =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0033B3"/>
                </a:solidFill>
              </a:rPr>
              <a:t>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/>
              <a:t>Config.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Calculator calculator = </a:t>
            </a:r>
            <a:r>
              <a:rPr lang="en-US" dirty="0" err="1"/>
              <a:t>context.getBean</a:t>
            </a:r>
            <a:r>
              <a:rPr lang="en-US" dirty="0"/>
              <a:t>(</a:t>
            </a:r>
            <a:r>
              <a:rPr lang="en-US" dirty="0" err="1"/>
              <a:t>Calculator.</a:t>
            </a:r>
            <a:r>
              <a:rPr lang="en-US" dirty="0" err="1">
                <a:solidFill>
                  <a:srgbClr val="0033B3"/>
                </a:solidFill>
              </a:rPr>
              <a:t>class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871094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calculator.sum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</a:rPr>
              <a:t>2000000000</a:t>
            </a:r>
            <a:r>
              <a:rPr lang="en-US" dirty="0"/>
              <a:t>,</a:t>
            </a:r>
            <a:r>
              <a:rPr lang="en-US" dirty="0">
                <a:solidFill>
                  <a:srgbClr val="1750EB"/>
                </a:solidFill>
              </a:rPr>
              <a:t>2000000000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67C45A-95C9-7749-B24B-6D11E86FB5BC}"/>
              </a:ext>
            </a:extLst>
          </p:cNvPr>
          <p:cNvSpPr/>
          <p:nvPr/>
        </p:nvSpPr>
        <p:spPr>
          <a:xfrm>
            <a:off x="2307256" y="3070366"/>
            <a:ext cx="2855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83080"/>
                </a:solidFill>
              </a:rPr>
              <a:t>spring.calculator.type</a:t>
            </a:r>
            <a:r>
              <a:rPr lang="en-US" dirty="0">
                <a:solidFill>
                  <a:srgbClr val="08308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67D17"/>
                </a:solidFill>
              </a:rPr>
              <a:t>advanced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8E4C5-A36B-6845-BF4A-90F1B143BB06}"/>
              </a:ext>
            </a:extLst>
          </p:cNvPr>
          <p:cNvSpPr txBox="1"/>
          <p:nvPr/>
        </p:nvSpPr>
        <p:spPr>
          <a:xfrm>
            <a:off x="1716900" y="2772428"/>
            <a:ext cx="4201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Файл </a:t>
            </a:r>
            <a:r>
              <a:rPr lang="en-US" b="1" dirty="0" err="1"/>
              <a:t>application.properties</a:t>
            </a:r>
            <a:r>
              <a:rPr lang="en-US" b="1" dirty="0"/>
              <a:t> </a:t>
            </a:r>
            <a:r>
              <a:rPr lang="ru-RU" b="1" dirty="0"/>
              <a:t>в папке </a:t>
            </a:r>
            <a:r>
              <a:rPr lang="en-US" b="1" dirty="0"/>
              <a:t>resources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86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2EEAED-1A65-E440-A00A-C632CB14CC5B}"/>
              </a:ext>
            </a:extLst>
          </p:cNvPr>
          <p:cNvSpPr/>
          <p:nvPr/>
        </p:nvSpPr>
        <p:spPr>
          <a:xfrm>
            <a:off x="438150" y="490700"/>
            <a:ext cx="622935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9E880D"/>
                </a:solidFill>
              </a:rPr>
              <a:t>@Configuration</a:t>
            </a:r>
            <a:br>
              <a:rPr lang="en-US" sz="1300" dirty="0">
                <a:solidFill>
                  <a:srgbClr val="9E880D"/>
                </a:solidFill>
              </a:rPr>
            </a:br>
            <a:r>
              <a:rPr lang="en-US" sz="1300" dirty="0">
                <a:solidFill>
                  <a:srgbClr val="9E880D"/>
                </a:solidFill>
              </a:rPr>
              <a:t>@</a:t>
            </a:r>
            <a:r>
              <a:rPr lang="en-US" sz="1300" dirty="0" err="1">
                <a:solidFill>
                  <a:srgbClr val="9E880D"/>
                </a:solidFill>
              </a:rPr>
              <a:t>PropertySource</a:t>
            </a:r>
            <a:r>
              <a:rPr lang="en-US" sz="1300" dirty="0"/>
              <a:t>(value = </a:t>
            </a:r>
            <a:r>
              <a:rPr lang="en-US" sz="1300" dirty="0">
                <a:solidFill>
                  <a:srgbClr val="067D17"/>
                </a:solidFill>
              </a:rPr>
              <a:t>"</a:t>
            </a:r>
            <a:r>
              <a:rPr lang="en-US" sz="1300" dirty="0" err="1">
                <a:solidFill>
                  <a:srgbClr val="067D17"/>
                </a:solidFill>
              </a:rPr>
              <a:t>classpath:application.properties</a:t>
            </a:r>
            <a:r>
              <a:rPr lang="en-US" sz="1300" dirty="0">
                <a:solidFill>
                  <a:srgbClr val="067D17"/>
                </a:solidFill>
              </a:rPr>
              <a:t>"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>
                <a:solidFill>
                  <a:srgbClr val="0033B3"/>
                </a:solidFill>
              </a:rPr>
              <a:t>public class </a:t>
            </a:r>
            <a:r>
              <a:rPr lang="en-US" sz="1300" dirty="0"/>
              <a:t>Config {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>
                <a:solidFill>
                  <a:srgbClr val="9E880D"/>
                </a:solidFill>
              </a:rPr>
              <a:t>@Value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067D17"/>
                </a:solidFill>
              </a:rPr>
              <a:t>"${</a:t>
            </a:r>
            <a:r>
              <a:rPr lang="en-US" sz="1300" dirty="0" err="1">
                <a:solidFill>
                  <a:srgbClr val="067D17"/>
                </a:solidFill>
              </a:rPr>
              <a:t>spring.calculator.type</a:t>
            </a:r>
            <a:r>
              <a:rPr lang="en-US" sz="1300" dirty="0">
                <a:solidFill>
                  <a:srgbClr val="067D17"/>
                </a:solidFill>
              </a:rPr>
              <a:t>}"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>
                <a:solidFill>
                  <a:srgbClr val="0033B3"/>
                </a:solidFill>
              </a:rPr>
              <a:t>private </a:t>
            </a:r>
            <a:r>
              <a:rPr lang="en-US" sz="1300" dirty="0"/>
              <a:t>String </a:t>
            </a:r>
            <a:r>
              <a:rPr lang="en-US" sz="1300" dirty="0">
                <a:solidFill>
                  <a:srgbClr val="871094"/>
                </a:solidFill>
              </a:rPr>
              <a:t>type</a:t>
            </a:r>
            <a:r>
              <a:rPr lang="en-US" sz="1300" dirty="0"/>
              <a:t>;</a:t>
            </a:r>
            <a:br>
              <a:rPr lang="en-US" sz="1300" dirty="0"/>
            </a:b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>
                <a:solidFill>
                  <a:srgbClr val="9E880D"/>
                </a:solidFill>
              </a:rPr>
              <a:t>@Bean</a:t>
            </a:r>
            <a:br>
              <a:rPr lang="en-US" sz="1300" dirty="0">
                <a:solidFill>
                  <a:srgbClr val="9E880D"/>
                </a:solidFill>
              </a:rPr>
            </a:br>
            <a:r>
              <a:rPr lang="en-US" sz="1300" dirty="0">
                <a:solidFill>
                  <a:srgbClr val="9E880D"/>
                </a:solidFill>
              </a:rPr>
              <a:t>    </a:t>
            </a:r>
            <a:r>
              <a:rPr lang="en-US" sz="1300" dirty="0">
                <a:solidFill>
                  <a:srgbClr val="0033B3"/>
                </a:solidFill>
              </a:rPr>
              <a:t>public </a:t>
            </a:r>
            <a:r>
              <a:rPr lang="en-US" sz="1300" dirty="0"/>
              <a:t>Calculator </a:t>
            </a:r>
            <a:r>
              <a:rPr lang="en-US" sz="1300" dirty="0" err="1">
                <a:solidFill>
                  <a:srgbClr val="00627A"/>
                </a:solidFill>
              </a:rPr>
              <a:t>getCalculator</a:t>
            </a:r>
            <a:r>
              <a:rPr lang="en-US" sz="1300" dirty="0"/>
              <a:t>(){</a:t>
            </a:r>
            <a:br>
              <a:rPr lang="en-US" sz="1300" dirty="0"/>
            </a:br>
            <a:r>
              <a:rPr lang="en-US" sz="1300" dirty="0"/>
              <a:t>        Calculator calculator = </a:t>
            </a:r>
            <a:r>
              <a:rPr lang="en-US" sz="1300" dirty="0">
                <a:solidFill>
                  <a:srgbClr val="1750EB"/>
                </a:solidFill>
              </a:rPr>
              <a:t>null</a:t>
            </a:r>
            <a:r>
              <a:rPr lang="en-US" sz="1300" dirty="0"/>
              <a:t>;</a:t>
            </a:r>
            <a:br>
              <a:rPr lang="en-US" sz="1300" dirty="0"/>
            </a:br>
            <a:r>
              <a:rPr lang="en-US" sz="1300" dirty="0"/>
              <a:t>        </a:t>
            </a:r>
            <a:r>
              <a:rPr lang="en-US" sz="1300" dirty="0">
                <a:solidFill>
                  <a:srgbClr val="0033B3"/>
                </a:solidFill>
              </a:rPr>
              <a:t>switch 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871094"/>
                </a:solidFill>
              </a:rPr>
              <a:t>type</a:t>
            </a:r>
            <a:r>
              <a:rPr lang="en-US" sz="1300" dirty="0"/>
              <a:t>){</a:t>
            </a:r>
            <a:br>
              <a:rPr lang="en-US" sz="1300" dirty="0"/>
            </a:br>
            <a:r>
              <a:rPr lang="en-US" sz="1300" dirty="0"/>
              <a:t>            </a:t>
            </a:r>
            <a:r>
              <a:rPr lang="en-US" sz="1300" dirty="0">
                <a:solidFill>
                  <a:srgbClr val="0033B3"/>
                </a:solidFill>
              </a:rPr>
              <a:t>case </a:t>
            </a:r>
            <a:r>
              <a:rPr lang="en-US" sz="1300" dirty="0">
                <a:solidFill>
                  <a:srgbClr val="067D17"/>
                </a:solidFill>
              </a:rPr>
              <a:t>"simple"</a:t>
            </a:r>
            <a:r>
              <a:rPr lang="en-US" sz="1300" dirty="0"/>
              <a:t>:</a:t>
            </a:r>
            <a:br>
              <a:rPr lang="en-US" sz="1300" dirty="0"/>
            </a:br>
            <a:r>
              <a:rPr lang="en-US" sz="1300" dirty="0"/>
              <a:t>                calculator =  </a:t>
            </a:r>
            <a:r>
              <a:rPr lang="en-US" sz="1300" dirty="0">
                <a:solidFill>
                  <a:srgbClr val="0033B3"/>
                </a:solidFill>
              </a:rPr>
              <a:t>new </a:t>
            </a:r>
            <a:r>
              <a:rPr lang="en-US" sz="1300" dirty="0" err="1"/>
              <a:t>SimpleCalculator</a:t>
            </a:r>
            <a:r>
              <a:rPr lang="en-US" sz="1300" dirty="0"/>
              <a:t>();</a:t>
            </a:r>
            <a:br>
              <a:rPr lang="en-US" sz="1300" dirty="0"/>
            </a:br>
            <a:r>
              <a:rPr lang="en-US" sz="1300" dirty="0"/>
              <a:t>                </a:t>
            </a:r>
            <a:r>
              <a:rPr lang="en-US" sz="1300" dirty="0">
                <a:solidFill>
                  <a:srgbClr val="0033B3"/>
                </a:solidFill>
              </a:rPr>
              <a:t>break</a:t>
            </a:r>
            <a:r>
              <a:rPr lang="en-US" sz="1300" dirty="0"/>
              <a:t>;</a:t>
            </a:r>
            <a:br>
              <a:rPr lang="en-US" sz="1300" dirty="0"/>
            </a:br>
            <a:r>
              <a:rPr lang="en-US" sz="1300" dirty="0"/>
              <a:t>            </a:t>
            </a:r>
            <a:r>
              <a:rPr lang="en-US" sz="1300" dirty="0">
                <a:solidFill>
                  <a:srgbClr val="0033B3"/>
                </a:solidFill>
              </a:rPr>
              <a:t>case </a:t>
            </a:r>
            <a:r>
              <a:rPr lang="en-US" sz="1300" dirty="0">
                <a:solidFill>
                  <a:srgbClr val="067D17"/>
                </a:solidFill>
              </a:rPr>
              <a:t>"advanced"</a:t>
            </a:r>
            <a:r>
              <a:rPr lang="en-US" sz="1300" dirty="0"/>
              <a:t>:</a:t>
            </a:r>
            <a:br>
              <a:rPr lang="en-US" sz="1300" dirty="0"/>
            </a:br>
            <a:r>
              <a:rPr lang="en-US" sz="1300" dirty="0"/>
              <a:t>                calculator = </a:t>
            </a:r>
            <a:r>
              <a:rPr lang="en-US" sz="1300" dirty="0">
                <a:solidFill>
                  <a:srgbClr val="0033B3"/>
                </a:solidFill>
              </a:rPr>
              <a:t>new </a:t>
            </a:r>
            <a:r>
              <a:rPr lang="en-US" sz="1300" dirty="0" err="1"/>
              <a:t>AdvancedCalculator</a:t>
            </a:r>
            <a:r>
              <a:rPr lang="en-US" sz="1300" dirty="0"/>
              <a:t>();</a:t>
            </a:r>
            <a:br>
              <a:rPr lang="en-US" sz="1300" dirty="0"/>
            </a:br>
            <a:r>
              <a:rPr lang="en-US" sz="1300" dirty="0"/>
              <a:t>                </a:t>
            </a:r>
            <a:r>
              <a:rPr lang="en-US" sz="1300" dirty="0">
                <a:solidFill>
                  <a:srgbClr val="0033B3"/>
                </a:solidFill>
              </a:rPr>
              <a:t>break</a:t>
            </a:r>
            <a:r>
              <a:rPr lang="en-US" sz="1300" dirty="0"/>
              <a:t>;</a:t>
            </a:r>
            <a:br>
              <a:rPr lang="en-US" sz="1300" dirty="0"/>
            </a:br>
            <a:r>
              <a:rPr lang="en-US" sz="1300" dirty="0"/>
              <a:t>            </a:t>
            </a:r>
            <a:r>
              <a:rPr lang="en-US" sz="1300" dirty="0">
                <a:solidFill>
                  <a:srgbClr val="0033B3"/>
                </a:solidFill>
              </a:rPr>
              <a:t>default</a:t>
            </a:r>
            <a:r>
              <a:rPr lang="en-US" sz="1300" dirty="0"/>
              <a:t>:</a:t>
            </a:r>
            <a:br>
              <a:rPr lang="en-US" sz="1300" dirty="0"/>
            </a:br>
            <a:r>
              <a:rPr lang="en-US" sz="1300" dirty="0"/>
              <a:t>                calculator = </a:t>
            </a:r>
            <a:r>
              <a:rPr lang="en-US" sz="1300" dirty="0">
                <a:solidFill>
                  <a:srgbClr val="0033B3"/>
                </a:solidFill>
              </a:rPr>
              <a:t>new </a:t>
            </a:r>
            <a:r>
              <a:rPr lang="en-US" sz="1300" dirty="0" err="1"/>
              <a:t>SimpleCalculator</a:t>
            </a:r>
            <a:r>
              <a:rPr lang="en-US" sz="1300" dirty="0"/>
              <a:t>();</a:t>
            </a:r>
            <a:br>
              <a:rPr lang="en-US" sz="1300" dirty="0"/>
            </a:br>
            <a:r>
              <a:rPr lang="en-US" sz="1300" dirty="0"/>
              <a:t>        }</a:t>
            </a:r>
            <a:br>
              <a:rPr lang="en-US" sz="1300" dirty="0"/>
            </a:br>
            <a:r>
              <a:rPr lang="en-US" sz="1300" dirty="0"/>
              <a:t>        </a:t>
            </a:r>
            <a:r>
              <a:rPr lang="en-US" sz="1300" dirty="0">
                <a:solidFill>
                  <a:srgbClr val="0033B3"/>
                </a:solidFill>
              </a:rPr>
              <a:t>return </a:t>
            </a:r>
            <a:r>
              <a:rPr lang="en-US" sz="1300" dirty="0"/>
              <a:t>calculator;</a:t>
            </a:r>
            <a:br>
              <a:rPr lang="en-US" sz="1300" dirty="0"/>
            </a:br>
            <a:r>
              <a:rPr lang="en-US" sz="1300" dirty="0"/>
              <a:t>    }</a:t>
            </a:r>
            <a:br>
              <a:rPr lang="en-US" sz="1300" dirty="0"/>
            </a:br>
            <a:r>
              <a:rPr lang="en-US" sz="1300" dirty="0"/>
              <a:t>}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99109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7987B7-D175-B141-A6E8-1A936DB2156D}"/>
              </a:ext>
            </a:extLst>
          </p:cNvPr>
          <p:cNvSpPr/>
          <p:nvPr/>
        </p:nvSpPr>
        <p:spPr>
          <a:xfrm>
            <a:off x="311700" y="694313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class </a:t>
            </a:r>
            <a:r>
              <a:rPr lang="en-US" dirty="0" err="1"/>
              <a:t>SimpleCalculator</a:t>
            </a:r>
            <a:r>
              <a:rPr lang="en-US" dirty="0"/>
              <a:t> </a:t>
            </a:r>
            <a:r>
              <a:rPr lang="en-US" dirty="0">
                <a:solidFill>
                  <a:srgbClr val="0033B3"/>
                </a:solidFill>
              </a:rPr>
              <a:t>implements </a:t>
            </a:r>
            <a:r>
              <a:rPr lang="en-US" dirty="0"/>
              <a:t>Calculator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int </a:t>
            </a:r>
            <a:r>
              <a:rPr lang="en-US" dirty="0">
                <a:solidFill>
                  <a:srgbClr val="00627A"/>
                </a:solidFill>
              </a:rPr>
              <a:t>sum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/>
              <a:t>a + b;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int </a:t>
            </a:r>
            <a:r>
              <a:rPr lang="en-US" dirty="0">
                <a:solidFill>
                  <a:srgbClr val="00627A"/>
                </a:solidFill>
              </a:rPr>
              <a:t>diff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/>
              <a:t>a - b;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int </a:t>
            </a:r>
            <a:r>
              <a:rPr lang="en-US" dirty="0" err="1">
                <a:solidFill>
                  <a:srgbClr val="00627A"/>
                </a:solidFill>
              </a:rPr>
              <a:t>mult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/>
              <a:t>a * b;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public int </a:t>
            </a:r>
            <a:r>
              <a:rPr lang="en-US" dirty="0">
                <a:solidFill>
                  <a:srgbClr val="00627A"/>
                </a:solidFill>
              </a:rPr>
              <a:t>div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b)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/>
              <a:t>a / b;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81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D8216D-29F2-3B40-ABA6-E5403F876430}"/>
              </a:ext>
            </a:extLst>
          </p:cNvPr>
          <p:cNvSpPr/>
          <p:nvPr/>
        </p:nvSpPr>
        <p:spPr>
          <a:xfrm>
            <a:off x="457200" y="680740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33B3"/>
                </a:solidFill>
              </a:rPr>
              <a:t>public class </a:t>
            </a:r>
            <a:r>
              <a:rPr lang="en-US" sz="1200" dirty="0" err="1"/>
              <a:t>AdvancedCalculator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33B3"/>
                </a:solidFill>
              </a:rPr>
              <a:t>extends </a:t>
            </a:r>
            <a:r>
              <a:rPr lang="en-US" sz="1200" dirty="0" err="1"/>
              <a:t>SimpleCalculator</a:t>
            </a:r>
            <a:r>
              <a:rPr lang="en-US" sz="1200" dirty="0"/>
              <a:t>{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E880D"/>
                </a:solidFill>
              </a:rPr>
              <a:t>@Override</a:t>
            </a:r>
            <a:br>
              <a:rPr lang="en-US" sz="1200" dirty="0">
                <a:solidFill>
                  <a:srgbClr val="9E880D"/>
                </a:solidFill>
              </a:rPr>
            </a:br>
            <a:r>
              <a:rPr lang="en-US" sz="1200" dirty="0">
                <a:solidFill>
                  <a:srgbClr val="9E880D"/>
                </a:solidFill>
              </a:rPr>
              <a:t>    </a:t>
            </a:r>
            <a:r>
              <a:rPr lang="en-US" sz="1200" dirty="0">
                <a:solidFill>
                  <a:srgbClr val="0033B3"/>
                </a:solidFill>
              </a:rPr>
              <a:t>public int </a:t>
            </a:r>
            <a:r>
              <a:rPr lang="en-US" sz="1200" dirty="0">
                <a:solidFill>
                  <a:srgbClr val="00627A"/>
                </a:solidFill>
              </a:rPr>
              <a:t>sum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33B3"/>
                </a:solidFill>
              </a:rPr>
              <a:t>int </a:t>
            </a:r>
            <a:r>
              <a:rPr lang="en-US" sz="1200" dirty="0"/>
              <a:t>a, </a:t>
            </a:r>
            <a:r>
              <a:rPr lang="en-US" sz="1200" dirty="0">
                <a:solidFill>
                  <a:srgbClr val="0033B3"/>
                </a:solidFill>
              </a:rPr>
              <a:t>int </a:t>
            </a:r>
            <a:r>
              <a:rPr lang="en-US" sz="1200" dirty="0"/>
              <a:t>b)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0033B3"/>
                </a:solidFill>
              </a:rPr>
              <a:t>long </a:t>
            </a:r>
            <a:r>
              <a:rPr lang="en-US" sz="1200" dirty="0"/>
              <a:t>result = (</a:t>
            </a:r>
            <a:r>
              <a:rPr lang="en-US" sz="1200" dirty="0">
                <a:solidFill>
                  <a:srgbClr val="0033B3"/>
                </a:solidFill>
              </a:rPr>
              <a:t>long</a:t>
            </a:r>
            <a:r>
              <a:rPr lang="en-US" sz="1200" dirty="0"/>
              <a:t>)a + (</a:t>
            </a:r>
            <a:r>
              <a:rPr lang="en-US" sz="1200" dirty="0">
                <a:solidFill>
                  <a:srgbClr val="0033B3"/>
                </a:solidFill>
              </a:rPr>
              <a:t>long</a:t>
            </a:r>
            <a:r>
              <a:rPr lang="en-US" sz="1200" dirty="0"/>
              <a:t>)b;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0033B3"/>
                </a:solidFill>
              </a:rPr>
              <a:t>if</a:t>
            </a:r>
            <a:r>
              <a:rPr lang="en-US" sz="1200" dirty="0"/>
              <a:t>(result &gt; </a:t>
            </a:r>
            <a:r>
              <a:rPr lang="en-US" sz="1200" dirty="0" err="1"/>
              <a:t>Integer.</a:t>
            </a:r>
            <a:r>
              <a:rPr lang="en-US" sz="1200" i="1" dirty="0" err="1">
                <a:solidFill>
                  <a:srgbClr val="871094"/>
                </a:solidFill>
              </a:rPr>
              <a:t>MAX_VALUE</a:t>
            </a:r>
            <a:r>
              <a:rPr lang="en-US" sz="1200" i="1" dirty="0">
                <a:solidFill>
                  <a:srgbClr val="871094"/>
                </a:solidFill>
              </a:rPr>
              <a:t> </a:t>
            </a:r>
            <a:r>
              <a:rPr lang="en-US" sz="1200" dirty="0"/>
              <a:t>|| result &lt; </a:t>
            </a:r>
            <a:r>
              <a:rPr lang="en-US" sz="1200" dirty="0" err="1"/>
              <a:t>Integer.</a:t>
            </a:r>
            <a:r>
              <a:rPr lang="en-US" sz="1200" i="1" dirty="0" err="1">
                <a:solidFill>
                  <a:srgbClr val="871094"/>
                </a:solidFill>
              </a:rPr>
              <a:t>MIN_VALUE</a:t>
            </a:r>
            <a:r>
              <a:rPr lang="en-US" sz="1200" dirty="0"/>
              <a:t>){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>
                <a:solidFill>
                  <a:srgbClr val="0033B3"/>
                </a:solidFill>
              </a:rPr>
              <a:t>throw new </a:t>
            </a:r>
            <a:r>
              <a:rPr lang="en-US" sz="1200" dirty="0" err="1"/>
              <a:t>RuntimeException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67D17"/>
                </a:solidFill>
              </a:rPr>
              <a:t>"Overflow type"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0033B3"/>
                </a:solidFill>
              </a:rPr>
              <a:t>return </a:t>
            </a:r>
            <a:r>
              <a:rPr lang="en-US" sz="1200" dirty="0" err="1">
                <a:solidFill>
                  <a:srgbClr val="0033B3"/>
                </a:solidFill>
              </a:rPr>
              <a:t>super</a:t>
            </a:r>
            <a:r>
              <a:rPr lang="en-US" sz="1200" dirty="0" err="1"/>
              <a:t>.sum</a:t>
            </a:r>
            <a:r>
              <a:rPr lang="en-US" sz="1200" dirty="0"/>
              <a:t>(a, b);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E880D"/>
                </a:solidFill>
              </a:rPr>
              <a:t>@Override</a:t>
            </a:r>
            <a:br>
              <a:rPr lang="en-US" sz="1200" dirty="0">
                <a:solidFill>
                  <a:srgbClr val="9E880D"/>
                </a:solidFill>
              </a:rPr>
            </a:br>
            <a:r>
              <a:rPr lang="en-US" sz="1200" dirty="0">
                <a:solidFill>
                  <a:srgbClr val="9E880D"/>
                </a:solidFill>
              </a:rPr>
              <a:t>    </a:t>
            </a:r>
            <a:r>
              <a:rPr lang="en-US" sz="1200" dirty="0">
                <a:solidFill>
                  <a:srgbClr val="0033B3"/>
                </a:solidFill>
              </a:rPr>
              <a:t>public int </a:t>
            </a:r>
            <a:r>
              <a:rPr lang="en-US" sz="1200" dirty="0">
                <a:solidFill>
                  <a:srgbClr val="00627A"/>
                </a:solidFill>
              </a:rPr>
              <a:t>diff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33B3"/>
                </a:solidFill>
              </a:rPr>
              <a:t>int </a:t>
            </a:r>
            <a:r>
              <a:rPr lang="en-US" sz="1200" dirty="0"/>
              <a:t>a, </a:t>
            </a:r>
            <a:r>
              <a:rPr lang="en-US" sz="1200" dirty="0">
                <a:solidFill>
                  <a:srgbClr val="0033B3"/>
                </a:solidFill>
              </a:rPr>
              <a:t>int </a:t>
            </a:r>
            <a:r>
              <a:rPr lang="en-US" sz="1200" dirty="0"/>
              <a:t>b)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0033B3"/>
                </a:solidFill>
              </a:rPr>
              <a:t>long </a:t>
            </a:r>
            <a:r>
              <a:rPr lang="en-US" sz="1200" dirty="0"/>
              <a:t>result = (</a:t>
            </a:r>
            <a:r>
              <a:rPr lang="en-US" sz="1200" dirty="0">
                <a:solidFill>
                  <a:srgbClr val="0033B3"/>
                </a:solidFill>
              </a:rPr>
              <a:t>long</a:t>
            </a:r>
            <a:r>
              <a:rPr lang="en-US" sz="1200" dirty="0"/>
              <a:t>)a - (</a:t>
            </a:r>
            <a:r>
              <a:rPr lang="en-US" sz="1200" dirty="0">
                <a:solidFill>
                  <a:srgbClr val="0033B3"/>
                </a:solidFill>
              </a:rPr>
              <a:t>long</a:t>
            </a:r>
            <a:r>
              <a:rPr lang="en-US" sz="1200" dirty="0"/>
              <a:t>)b;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0033B3"/>
                </a:solidFill>
              </a:rPr>
              <a:t>if</a:t>
            </a:r>
            <a:r>
              <a:rPr lang="en-US" sz="1200" dirty="0"/>
              <a:t>(result &gt; </a:t>
            </a:r>
            <a:r>
              <a:rPr lang="en-US" sz="1200" dirty="0" err="1"/>
              <a:t>Integer.</a:t>
            </a:r>
            <a:r>
              <a:rPr lang="en-US" sz="1200" i="1" dirty="0" err="1">
                <a:solidFill>
                  <a:srgbClr val="871094"/>
                </a:solidFill>
              </a:rPr>
              <a:t>MAX_VALUE</a:t>
            </a:r>
            <a:r>
              <a:rPr lang="en-US" sz="1200" i="1" dirty="0">
                <a:solidFill>
                  <a:srgbClr val="871094"/>
                </a:solidFill>
              </a:rPr>
              <a:t> </a:t>
            </a:r>
            <a:r>
              <a:rPr lang="en-US" sz="1200" dirty="0"/>
              <a:t>|| result &lt; </a:t>
            </a:r>
            <a:r>
              <a:rPr lang="en-US" sz="1200" dirty="0" err="1"/>
              <a:t>Integer.</a:t>
            </a:r>
            <a:r>
              <a:rPr lang="en-US" sz="1200" i="1" dirty="0" err="1">
                <a:solidFill>
                  <a:srgbClr val="871094"/>
                </a:solidFill>
              </a:rPr>
              <a:t>MIN_VALUE</a:t>
            </a:r>
            <a:r>
              <a:rPr lang="en-US" sz="1200" dirty="0"/>
              <a:t>){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>
                <a:solidFill>
                  <a:srgbClr val="0033B3"/>
                </a:solidFill>
              </a:rPr>
              <a:t>throw new </a:t>
            </a:r>
            <a:r>
              <a:rPr lang="en-US" sz="1200" dirty="0" err="1"/>
              <a:t>RuntimeException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67D17"/>
                </a:solidFill>
              </a:rPr>
              <a:t>"Overflow type"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0033B3"/>
                </a:solidFill>
              </a:rPr>
              <a:t>return </a:t>
            </a:r>
            <a:r>
              <a:rPr lang="en-US" sz="1200" dirty="0" err="1">
                <a:solidFill>
                  <a:srgbClr val="0033B3"/>
                </a:solidFill>
              </a:rPr>
              <a:t>super</a:t>
            </a:r>
            <a:r>
              <a:rPr lang="en-US" sz="1200" dirty="0" err="1"/>
              <a:t>.diff</a:t>
            </a:r>
            <a:r>
              <a:rPr lang="en-US" sz="1200" dirty="0"/>
              <a:t>(a, b);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</a:t>
            </a:r>
            <a:endParaRPr lang="ru-RU" sz="1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678D87-CF37-6B4B-BD99-7B713EB2D733}"/>
              </a:ext>
            </a:extLst>
          </p:cNvPr>
          <p:cNvSpPr/>
          <p:nvPr/>
        </p:nvSpPr>
        <p:spPr>
          <a:xfrm>
            <a:off x="4810125" y="86714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E880D"/>
                </a:solidFill>
              </a:rPr>
              <a:t>@Override</a:t>
            </a:r>
            <a:br>
              <a:rPr lang="en-US" sz="1200" dirty="0">
                <a:solidFill>
                  <a:srgbClr val="9E880D"/>
                </a:solidFill>
              </a:rPr>
            </a:br>
            <a:r>
              <a:rPr lang="en-US" sz="1200" dirty="0">
                <a:solidFill>
                  <a:srgbClr val="9E880D"/>
                </a:solidFill>
              </a:rPr>
              <a:t>    </a:t>
            </a:r>
            <a:r>
              <a:rPr lang="en-US" sz="1200" dirty="0">
                <a:solidFill>
                  <a:srgbClr val="0033B3"/>
                </a:solidFill>
              </a:rPr>
              <a:t>public int </a:t>
            </a:r>
            <a:r>
              <a:rPr lang="en-US" sz="1200" dirty="0" err="1">
                <a:solidFill>
                  <a:srgbClr val="00627A"/>
                </a:solidFill>
              </a:rPr>
              <a:t>mult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33B3"/>
                </a:solidFill>
              </a:rPr>
              <a:t>int </a:t>
            </a:r>
            <a:r>
              <a:rPr lang="en-US" sz="1200" dirty="0"/>
              <a:t>a, </a:t>
            </a:r>
            <a:r>
              <a:rPr lang="en-US" sz="1200" dirty="0">
                <a:solidFill>
                  <a:srgbClr val="0033B3"/>
                </a:solidFill>
              </a:rPr>
              <a:t>int </a:t>
            </a:r>
            <a:r>
              <a:rPr lang="en-US" sz="1200" dirty="0"/>
              <a:t>b)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0033B3"/>
                </a:solidFill>
              </a:rPr>
              <a:t>long </a:t>
            </a:r>
            <a:r>
              <a:rPr lang="en-US" sz="1200" dirty="0"/>
              <a:t>result = (</a:t>
            </a:r>
            <a:r>
              <a:rPr lang="en-US" sz="1200" dirty="0">
                <a:solidFill>
                  <a:srgbClr val="0033B3"/>
                </a:solidFill>
              </a:rPr>
              <a:t>long</a:t>
            </a:r>
            <a:r>
              <a:rPr lang="en-US" sz="1200" dirty="0"/>
              <a:t>)a * (</a:t>
            </a:r>
            <a:r>
              <a:rPr lang="en-US" sz="1200" dirty="0">
                <a:solidFill>
                  <a:srgbClr val="0033B3"/>
                </a:solidFill>
              </a:rPr>
              <a:t>long</a:t>
            </a:r>
            <a:r>
              <a:rPr lang="en-US" sz="1200" dirty="0"/>
              <a:t>)b;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0033B3"/>
                </a:solidFill>
              </a:rPr>
              <a:t>if</a:t>
            </a:r>
            <a:r>
              <a:rPr lang="en-US" sz="1200" dirty="0"/>
              <a:t>(result &gt; </a:t>
            </a:r>
            <a:r>
              <a:rPr lang="en-US" sz="1200" dirty="0" err="1"/>
              <a:t>Integer.</a:t>
            </a:r>
            <a:r>
              <a:rPr lang="en-US" sz="1200" i="1" dirty="0" err="1">
                <a:solidFill>
                  <a:srgbClr val="871094"/>
                </a:solidFill>
              </a:rPr>
              <a:t>MAX_VALUE</a:t>
            </a:r>
            <a:r>
              <a:rPr lang="en-US" sz="1200" i="1" dirty="0">
                <a:solidFill>
                  <a:srgbClr val="871094"/>
                </a:solidFill>
              </a:rPr>
              <a:t> </a:t>
            </a:r>
            <a:r>
              <a:rPr lang="en-US" sz="1200" dirty="0"/>
              <a:t>|| result &lt; </a:t>
            </a:r>
            <a:r>
              <a:rPr lang="en-US" sz="1200" dirty="0" err="1"/>
              <a:t>Integer.</a:t>
            </a:r>
            <a:r>
              <a:rPr lang="en-US" sz="1200" i="1" dirty="0" err="1">
                <a:solidFill>
                  <a:srgbClr val="871094"/>
                </a:solidFill>
              </a:rPr>
              <a:t>MIN_VALUE</a:t>
            </a:r>
            <a:r>
              <a:rPr lang="en-US" sz="1200" dirty="0"/>
              <a:t>){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>
                <a:solidFill>
                  <a:srgbClr val="0033B3"/>
                </a:solidFill>
              </a:rPr>
              <a:t>throw new </a:t>
            </a:r>
            <a:r>
              <a:rPr lang="en-US" sz="1200" dirty="0" err="1"/>
              <a:t>RuntimeException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67D17"/>
                </a:solidFill>
              </a:rPr>
              <a:t>"Overflow type"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0033B3"/>
                </a:solidFill>
              </a:rPr>
              <a:t>return </a:t>
            </a:r>
            <a:r>
              <a:rPr lang="en-US" sz="1200" dirty="0" err="1">
                <a:solidFill>
                  <a:srgbClr val="0033B3"/>
                </a:solidFill>
              </a:rPr>
              <a:t>super</a:t>
            </a:r>
            <a:r>
              <a:rPr lang="en-US" sz="1200" dirty="0" err="1"/>
              <a:t>.mult</a:t>
            </a:r>
            <a:r>
              <a:rPr lang="en-US" sz="1200" dirty="0"/>
              <a:t>(a, b);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9E880D"/>
                </a:solidFill>
              </a:rPr>
              <a:t>@Override</a:t>
            </a:r>
            <a:br>
              <a:rPr lang="en-US" sz="1200" dirty="0">
                <a:solidFill>
                  <a:srgbClr val="9E880D"/>
                </a:solidFill>
              </a:rPr>
            </a:br>
            <a:r>
              <a:rPr lang="en-US" sz="1200" dirty="0">
                <a:solidFill>
                  <a:srgbClr val="9E880D"/>
                </a:solidFill>
              </a:rPr>
              <a:t>    </a:t>
            </a:r>
            <a:r>
              <a:rPr lang="en-US" sz="1200" dirty="0">
                <a:solidFill>
                  <a:srgbClr val="0033B3"/>
                </a:solidFill>
              </a:rPr>
              <a:t>public int </a:t>
            </a:r>
            <a:r>
              <a:rPr lang="en-US" sz="1200" dirty="0">
                <a:solidFill>
                  <a:srgbClr val="00627A"/>
                </a:solidFill>
              </a:rPr>
              <a:t>div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33B3"/>
                </a:solidFill>
              </a:rPr>
              <a:t>int </a:t>
            </a:r>
            <a:r>
              <a:rPr lang="en-US" sz="1200" dirty="0"/>
              <a:t>a, </a:t>
            </a:r>
            <a:r>
              <a:rPr lang="en-US" sz="1200" dirty="0">
                <a:solidFill>
                  <a:srgbClr val="0033B3"/>
                </a:solidFill>
              </a:rPr>
              <a:t>int </a:t>
            </a:r>
            <a:r>
              <a:rPr lang="en-US" sz="1200" dirty="0"/>
              <a:t>b)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0033B3"/>
                </a:solidFill>
              </a:rPr>
              <a:t>if</a:t>
            </a:r>
            <a:r>
              <a:rPr lang="en-US" sz="1200" dirty="0"/>
              <a:t>(b == </a:t>
            </a:r>
            <a:r>
              <a:rPr lang="en-US" sz="1200" dirty="0">
                <a:solidFill>
                  <a:srgbClr val="1750EB"/>
                </a:solidFill>
              </a:rPr>
              <a:t>0</a:t>
            </a:r>
            <a:r>
              <a:rPr lang="en-US" sz="1200" dirty="0"/>
              <a:t>){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>
                <a:solidFill>
                  <a:srgbClr val="0033B3"/>
                </a:solidFill>
              </a:rPr>
              <a:t>throw new </a:t>
            </a:r>
            <a:r>
              <a:rPr lang="en-US" sz="1200" dirty="0" err="1"/>
              <a:t>RuntimeException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67D17"/>
                </a:solidFill>
              </a:rPr>
              <a:t>"divide by zero"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>
                <a:solidFill>
                  <a:srgbClr val="0033B3"/>
                </a:solidFill>
              </a:rPr>
              <a:t>return </a:t>
            </a:r>
            <a:r>
              <a:rPr lang="en-US" sz="1200" dirty="0" err="1">
                <a:solidFill>
                  <a:srgbClr val="0033B3"/>
                </a:solidFill>
              </a:rPr>
              <a:t>super</a:t>
            </a:r>
            <a:r>
              <a:rPr lang="en-US" sz="1200" dirty="0" err="1"/>
              <a:t>.div</a:t>
            </a:r>
            <a:r>
              <a:rPr lang="en-US" sz="1200" dirty="0"/>
              <a:t>(a, b);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4064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11700" y="490700"/>
            <a:ext cx="7684800" cy="0"/>
          </a:xfrm>
          <a:prstGeom prst="straightConnector1">
            <a:avLst/>
          </a:prstGeom>
          <a:noFill/>
          <a:ln w="76200" cap="flat" cmpd="sng">
            <a:solidFill>
              <a:srgbClr val="F2C20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7"/>
          <p:cNvSpPr txBox="1">
            <a:spLocks noGrp="1"/>
          </p:cNvSpPr>
          <p:nvPr>
            <p:ph type="title" idx="4294967295"/>
          </p:nvPr>
        </p:nvSpPr>
        <p:spPr>
          <a:xfrm>
            <a:off x="311700" y="-62725"/>
            <a:ext cx="8520600" cy="55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121738"/>
                </a:solidFill>
                <a:latin typeface="Roboto"/>
                <a:ea typeface="Roboto"/>
                <a:cs typeface="Roboto"/>
                <a:sym typeface="Roboto"/>
              </a:rPr>
              <a:t>Spring boot starter</a:t>
            </a:r>
            <a:endParaRPr sz="3000" dirty="0">
              <a:solidFill>
                <a:srgbClr val="1217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294967295"/>
          </p:nvPr>
        </p:nvSpPr>
        <p:spPr>
          <a:xfrm>
            <a:off x="311700" y="638600"/>
            <a:ext cx="8520600" cy="99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>
              <a:buClr>
                <a:srgbClr val="000000"/>
              </a:buClr>
              <a:buSzPts val="3000"/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Создадим библиотеку с возможностью ее конфигурации из вне:</a:t>
            </a:r>
          </a:p>
          <a:p>
            <a:pPr marL="38100" lvl="0" indent="0">
              <a:buClr>
                <a:srgbClr val="000000"/>
              </a:buClr>
              <a:buSzPts val="3000"/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0" lvl="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Уберем файл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application.properties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81000" lvl="0">
              <a:buClr>
                <a:srgbClr val="000000"/>
              </a:buClr>
              <a:buSzPts val="3000"/>
              <a:buFont typeface="Wingdings" pitchFamily="2" charset="2"/>
              <a:buChar char="ü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Уберем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Main.class</a:t>
            </a:r>
            <a:endParaRPr sz="2400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801" y="85100"/>
            <a:ext cx="767874" cy="8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130990"/>
      </p:ext>
    </p:extLst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8568</TotalTime>
  <Words>1900</Words>
  <Application>Microsoft Macintosh PowerPoint</Application>
  <PresentationFormat>Экран (16:9)</PresentationFormat>
  <Paragraphs>114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Roboto</vt:lpstr>
      <vt:lpstr>Playfair Display</vt:lpstr>
      <vt:lpstr>Menlo</vt:lpstr>
      <vt:lpstr>Arial</vt:lpstr>
      <vt:lpstr>Wingdings</vt:lpstr>
      <vt:lpstr>Lato</vt:lpstr>
      <vt:lpstr>Blue &amp; Gold</vt:lpstr>
      <vt:lpstr>Spring boot. Starter</vt:lpstr>
      <vt:lpstr>Содержание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Spring boot starter</vt:lpstr>
      <vt:lpstr>Conditional</vt:lpstr>
      <vt:lpstr>Conditional</vt:lpstr>
      <vt:lpstr>Conditional</vt:lpstr>
      <vt:lpstr>Conditional</vt:lpstr>
      <vt:lpstr>AutoConfiguration классы</vt:lpstr>
      <vt:lpstr>AutoConfiguration классы</vt:lpstr>
      <vt:lpstr>AutoConfiguration классы</vt:lpstr>
      <vt:lpstr>AutoConfiguration классы</vt:lpstr>
      <vt:lpstr>Создаем spring-calculator-starter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 SE</dc:title>
  <cp:lastModifiedBy>Microsoft Office User</cp:lastModifiedBy>
  <cp:revision>55</cp:revision>
  <dcterms:modified xsi:type="dcterms:W3CDTF">2020-09-29T07:51:34Z</dcterms:modified>
</cp:coreProperties>
</file>