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0" r:id="rId1"/>
  </p:sldMasterIdLst>
  <p:notesMasterIdLst>
    <p:notesMasterId r:id="rId27"/>
  </p:notesMasterIdLst>
  <p:sldIdLst>
    <p:sldId id="256" r:id="rId2"/>
    <p:sldId id="286" r:id="rId3"/>
    <p:sldId id="258" r:id="rId4"/>
    <p:sldId id="292" r:id="rId5"/>
    <p:sldId id="287" r:id="rId6"/>
    <p:sldId id="288" r:id="rId7"/>
    <p:sldId id="289" r:id="rId8"/>
    <p:sldId id="290" r:id="rId9"/>
    <p:sldId id="291" r:id="rId10"/>
    <p:sldId id="294" r:id="rId11"/>
    <p:sldId id="296" r:id="rId12"/>
    <p:sldId id="295" r:id="rId13"/>
    <p:sldId id="298" r:id="rId14"/>
    <p:sldId id="297" r:id="rId15"/>
    <p:sldId id="299" r:id="rId16"/>
    <p:sldId id="300" r:id="rId17"/>
    <p:sldId id="301" r:id="rId18"/>
    <p:sldId id="302" r:id="rId19"/>
    <p:sldId id="303" r:id="rId20"/>
    <p:sldId id="304" r:id="rId21"/>
    <p:sldId id="306" r:id="rId22"/>
    <p:sldId id="307" r:id="rId23"/>
    <p:sldId id="308" r:id="rId24"/>
    <p:sldId id="305" r:id="rId25"/>
    <p:sldId id="309" r:id="rId26"/>
  </p:sldIdLst>
  <p:sldSz cx="9144000" cy="5143500" type="screen16x9"/>
  <p:notesSz cx="6858000" cy="9144000"/>
  <p:embeddedFontLst>
    <p:embeddedFont>
      <p:font typeface="Lato" panose="020B0604020202020204" charset="0"/>
      <p:regular r:id="rId28"/>
      <p:bold r:id="rId29"/>
      <p:italic r:id="rId30"/>
      <p:boldItalic r:id="rId31"/>
    </p:embeddedFont>
    <p:embeddedFont>
      <p:font typeface="Playfair Display" panose="020B0604020202020204" charset="-52"/>
      <p:regular r:id="rId32"/>
      <p:bold r:id="rId33"/>
      <p:italic r:id="rId34"/>
      <p:boldItalic r:id="rId35"/>
    </p:embeddedFont>
    <p:embeddedFont>
      <p:font typeface="Robot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883FB5-9538-4B3F-9D37-8E31F7340D89}">
  <a:tblStyle styleId="{6F883FB5-9538-4B3F-9D37-8E31F7340D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9" autoAdjust="0"/>
    <p:restoredTop sz="95488" autoAdjust="0"/>
  </p:normalViewPr>
  <p:slideViewPr>
    <p:cSldViewPr snapToGrid="0">
      <p:cViewPr varScale="1">
        <p:scale>
          <a:sx n="151" d="100"/>
          <a:sy n="151" d="100"/>
        </p:scale>
        <p:origin x="162" y="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195a0f6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195a0f6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540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874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09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2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970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274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365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899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809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24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195a0f68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195a0f68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902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163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705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961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873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563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84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6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153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75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988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335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82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spring.io/spring-framework/docs/current/spring-framework-reference/web.html#mvc-ann-requestmappin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spring.io/spring-framework/docs/current/spring-framework-reference/web.html#mvc-ann-requestmappin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8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ctrTitle" idx="4294967295"/>
          </p:nvPr>
        </p:nvSpPr>
        <p:spPr>
          <a:xfrm>
            <a:off x="630600" y="1080275"/>
            <a:ext cx="7893000" cy="9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Spring Web MVC</a:t>
            </a:r>
            <a:endParaRPr sz="4800" dirty="0"/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630675" y="4450400"/>
            <a:ext cx="78930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2C208"/>
                </a:solidFill>
              </a:rPr>
              <a:t>Progwards - Академия компьютерного мастерства</a:t>
            </a:r>
            <a:endParaRPr>
              <a:solidFill>
                <a:srgbClr val="F2C208"/>
              </a:solidFill>
            </a:endParaRPr>
          </a:p>
        </p:txBody>
      </p:sp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000" y="136800"/>
            <a:ext cx="952875" cy="102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5"/>
          <p:cNvSpPr txBox="1"/>
          <p:nvPr/>
        </p:nvSpPr>
        <p:spPr>
          <a:xfrm>
            <a:off x="630600" y="2392500"/>
            <a:ext cx="72078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Курс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Java Developer, level 3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7" name="Google Shape;117;p25"/>
          <p:cNvCxnSpPr/>
          <p:nvPr/>
        </p:nvCxnSpPr>
        <p:spPr>
          <a:xfrm rot="10800000" flipH="1">
            <a:off x="500600" y="2091450"/>
            <a:ext cx="7952400" cy="1980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DispatcherServlet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33;p27">
            <a:extLst>
              <a:ext uri="{FF2B5EF4-FFF2-40B4-BE49-F238E27FC236}">
                <a16:creationId xmlns:a16="http://schemas.microsoft.com/office/drawing/2014/main" id="{4BBA5BC3-6AEF-4445-BB63-FA6A2B43BF46}"/>
              </a:ext>
            </a:extLst>
          </p:cNvPr>
          <p:cNvSpPr txBox="1">
            <a:spLocks/>
          </p:cNvSpPr>
          <p:nvPr/>
        </p:nvSpPr>
        <p:spPr>
          <a:xfrm>
            <a:off x="311700" y="638600"/>
            <a:ext cx="8520600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23850" indent="-28575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После получения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HTTP-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запроса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DispatcherServlet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обращается к интерфейсу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HandlerMapping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который определяет, какой Контроллер должен быть вызван, после чего, отправляет запрос в нужный Контроллер.</a:t>
            </a:r>
          </a:p>
          <a:p>
            <a:pPr marL="323850" indent="-28575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Контроллер принимает запрос и вызывает соответствующий служебный метод, основанный на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GET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POST.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Вызванный метод определяет данные Модели, основанные на определённой бизнес-логике и возвращает в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DispatcherServlet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имя Вида (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View).</a:t>
            </a:r>
          </a:p>
          <a:p>
            <a:pPr marL="323850" indent="-28575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При помощи интерфейса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ViewResolver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DispatcherServlet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определяет, какой Вид нужно использовать на основании полученного имени.</a:t>
            </a:r>
          </a:p>
          <a:p>
            <a:pPr marL="323850" indent="-28575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После того, как Вид (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View)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создан,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DispatcherServlet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отправляет данные Модели в виде атрибутов в Вид, который в конечном итоге отображается в браузере.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5897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DispatcherServlet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mvc context hierarchy">
            <a:extLst>
              <a:ext uri="{FF2B5EF4-FFF2-40B4-BE49-F238E27FC236}">
                <a16:creationId xmlns:a16="http://schemas.microsoft.com/office/drawing/2014/main" id="{73383B5A-803D-514C-8060-8C6D4AEB9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93" y="742950"/>
            <a:ext cx="4136907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33;p27">
            <a:extLst>
              <a:ext uri="{FF2B5EF4-FFF2-40B4-BE49-F238E27FC236}">
                <a16:creationId xmlns:a16="http://schemas.microsoft.com/office/drawing/2014/main" id="{916C7C26-8C2E-8E47-9D47-8C1691492720}"/>
              </a:ext>
            </a:extLst>
          </p:cNvPr>
          <p:cNvSpPr txBox="1">
            <a:spLocks/>
          </p:cNvSpPr>
          <p:nvPr/>
        </p:nvSpPr>
        <p:spPr>
          <a:xfrm>
            <a:off x="4801301" y="980500"/>
            <a:ext cx="4030999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Все что касается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сервлетов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помещается в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Servlet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WebApplicationContext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Остальные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бины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помещаются в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Root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WebApplicationContext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77858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Servlet </a:t>
            </a:r>
            <a:r>
              <a:rPr lang="en-US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WebApplicationContext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79CA75B-086C-2B4A-BCAA-83E79B8563B9}"/>
              </a:ext>
            </a:extLst>
          </p:cNvPr>
          <p:cNvSpPr/>
          <p:nvPr/>
        </p:nvSpPr>
        <p:spPr>
          <a:xfrm>
            <a:off x="409575" y="678895"/>
            <a:ext cx="53721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servlet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servlet-name</a:t>
            </a:r>
            <a:r>
              <a:rPr lang="en-US" dirty="0"/>
              <a:t>&gt;app-context&lt;/</a:t>
            </a:r>
            <a:r>
              <a:rPr lang="en-US" dirty="0">
                <a:solidFill>
                  <a:srgbClr val="0033B3"/>
                </a:solidFill>
              </a:rPr>
              <a:t>servlet-name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servlet-class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org.springframework.web.servlet.DispatcherServlet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dirty="0">
                <a:solidFill>
                  <a:srgbClr val="0033B3"/>
                </a:solidFill>
              </a:rPr>
              <a:t>servlet-class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load-on-startup</a:t>
            </a:r>
            <a:r>
              <a:rPr lang="en-US" dirty="0"/>
              <a:t>&gt;1&lt;/</a:t>
            </a:r>
            <a:r>
              <a:rPr lang="en-US" dirty="0">
                <a:solidFill>
                  <a:srgbClr val="0033B3"/>
                </a:solidFill>
              </a:rPr>
              <a:t>load-on-startup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>
                <a:solidFill>
                  <a:srgbClr val="0033B3"/>
                </a:solidFill>
              </a:rPr>
              <a:t>init</a:t>
            </a:r>
            <a:r>
              <a:rPr lang="en-US" dirty="0">
                <a:solidFill>
                  <a:srgbClr val="0033B3"/>
                </a:solidFill>
              </a:rPr>
              <a:t>-param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>
                <a:solidFill>
                  <a:srgbClr val="0033B3"/>
                </a:solidFill>
              </a:rPr>
              <a:t>param-name</a:t>
            </a:r>
            <a:r>
              <a:rPr lang="en-US" dirty="0"/>
              <a:t>&gt;</a:t>
            </a:r>
            <a:r>
              <a:rPr lang="en-US" dirty="0" err="1"/>
              <a:t>contextConfigLocation</a:t>
            </a: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param-name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>
                <a:solidFill>
                  <a:srgbClr val="0033B3"/>
                </a:solidFill>
              </a:rPr>
              <a:t>param-value</a:t>
            </a:r>
            <a:r>
              <a:rPr lang="en-US" dirty="0"/>
              <a:t>&gt;WEB-INF/app-</a:t>
            </a:r>
            <a:r>
              <a:rPr lang="en-US" dirty="0" err="1"/>
              <a:t>context.xml</a:t>
            </a: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param-value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dirty="0" err="1">
                <a:solidFill>
                  <a:srgbClr val="0033B3"/>
                </a:solidFill>
              </a:rPr>
              <a:t>init</a:t>
            </a:r>
            <a:r>
              <a:rPr lang="en-US" dirty="0">
                <a:solidFill>
                  <a:srgbClr val="0033B3"/>
                </a:solidFill>
              </a:rPr>
              <a:t>-param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servlet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servlet-mapping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servlet-name</a:t>
            </a:r>
            <a:r>
              <a:rPr lang="en-US" dirty="0"/>
              <a:t>&gt;app-context&lt;/</a:t>
            </a:r>
            <a:r>
              <a:rPr lang="en-US" dirty="0">
                <a:solidFill>
                  <a:srgbClr val="0033B3"/>
                </a:solidFill>
              </a:rPr>
              <a:t>servlet-name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>
                <a:solidFill>
                  <a:srgbClr val="0033B3"/>
                </a:solidFill>
              </a:rPr>
              <a:t>url</a:t>
            </a:r>
            <a:r>
              <a:rPr lang="en-US" dirty="0">
                <a:solidFill>
                  <a:srgbClr val="0033B3"/>
                </a:solidFill>
              </a:rPr>
              <a:t>-pattern</a:t>
            </a:r>
            <a:r>
              <a:rPr lang="en-US" dirty="0"/>
              <a:t>&gt;/&lt;/</a:t>
            </a:r>
            <a:r>
              <a:rPr lang="en-US" dirty="0" err="1">
                <a:solidFill>
                  <a:srgbClr val="0033B3"/>
                </a:solidFill>
              </a:rPr>
              <a:t>url</a:t>
            </a:r>
            <a:r>
              <a:rPr lang="en-US" dirty="0">
                <a:solidFill>
                  <a:srgbClr val="0033B3"/>
                </a:solidFill>
              </a:rPr>
              <a:t>-pattern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servlet-mapping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10" name="Google Shape;133;p27">
            <a:extLst>
              <a:ext uri="{FF2B5EF4-FFF2-40B4-BE49-F238E27FC236}">
                <a16:creationId xmlns:a16="http://schemas.microsoft.com/office/drawing/2014/main" id="{18325A72-8783-C14F-9DA6-E655AFEB09EB}"/>
              </a:ext>
            </a:extLst>
          </p:cNvPr>
          <p:cNvSpPr txBox="1">
            <a:spLocks/>
          </p:cNvSpPr>
          <p:nvPr/>
        </p:nvSpPr>
        <p:spPr>
          <a:xfrm>
            <a:off x="5343525" y="986400"/>
            <a:ext cx="3675713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Servlet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WebApplicationContext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настраивается в файле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web.xml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368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App-</a:t>
            </a:r>
            <a:r>
              <a:rPr lang="en-US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context.xml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3;p27">
            <a:extLst>
              <a:ext uri="{FF2B5EF4-FFF2-40B4-BE49-F238E27FC236}">
                <a16:creationId xmlns:a16="http://schemas.microsoft.com/office/drawing/2014/main" id="{18325A72-8783-C14F-9DA6-E655AFEB09EB}"/>
              </a:ext>
            </a:extLst>
          </p:cNvPr>
          <p:cNvSpPr txBox="1">
            <a:spLocks/>
          </p:cNvSpPr>
          <p:nvPr/>
        </p:nvSpPr>
        <p:spPr>
          <a:xfrm>
            <a:off x="311700" y="619550"/>
            <a:ext cx="7314263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Файл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app-context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хранится в папке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META-INF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29EB020-83F4-AB4C-9569-C121C5A995E6}"/>
              </a:ext>
            </a:extLst>
          </p:cNvPr>
          <p:cNvSpPr/>
          <p:nvPr/>
        </p:nvSpPr>
        <p:spPr>
          <a:xfrm>
            <a:off x="311700" y="1044126"/>
            <a:ext cx="6546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beans </a:t>
            </a:r>
            <a:r>
              <a:rPr lang="en-US" dirty="0" err="1">
                <a:solidFill>
                  <a:srgbClr val="174AD4"/>
                </a:solidFill>
              </a:rPr>
              <a:t>xmlns</a:t>
            </a:r>
            <a:r>
              <a:rPr lang="en-US" dirty="0">
                <a:solidFill>
                  <a:srgbClr val="174AD4"/>
                </a:solidFill>
              </a:rPr>
              <a:t> </a:t>
            </a:r>
            <a:r>
              <a:rPr lang="en-US" dirty="0">
                <a:solidFill>
                  <a:srgbClr val="067D17"/>
                </a:solidFill>
              </a:rPr>
              <a:t>= "http://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/schema/beans"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</a:t>
            </a:r>
            <a:r>
              <a:rPr lang="en-US" dirty="0" err="1">
                <a:solidFill>
                  <a:srgbClr val="174AD4"/>
                </a:solidFill>
              </a:rPr>
              <a:t>xmlns:</a:t>
            </a:r>
            <a:r>
              <a:rPr lang="en-US" dirty="0" err="1">
                <a:solidFill>
                  <a:srgbClr val="871094"/>
                </a:solidFill>
              </a:rPr>
              <a:t>context</a:t>
            </a:r>
            <a:r>
              <a:rPr lang="en-US" dirty="0">
                <a:solidFill>
                  <a:srgbClr val="871094"/>
                </a:solidFill>
              </a:rPr>
              <a:t> </a:t>
            </a:r>
            <a:r>
              <a:rPr lang="en-US" dirty="0">
                <a:solidFill>
                  <a:srgbClr val="067D17"/>
                </a:solidFill>
              </a:rPr>
              <a:t>= "http://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/schema/context"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</a:t>
            </a:r>
            <a:r>
              <a:rPr lang="en-US" dirty="0" err="1">
                <a:solidFill>
                  <a:srgbClr val="174AD4"/>
                </a:solidFill>
              </a:rPr>
              <a:t>xmlns:</a:t>
            </a:r>
            <a:r>
              <a:rPr lang="en-US" dirty="0" err="1">
                <a:solidFill>
                  <a:srgbClr val="871094"/>
                </a:solidFill>
              </a:rPr>
              <a:t>xsi</a:t>
            </a:r>
            <a:r>
              <a:rPr lang="en-US" dirty="0">
                <a:solidFill>
                  <a:srgbClr val="871094"/>
                </a:solidFill>
              </a:rPr>
              <a:t> </a:t>
            </a:r>
            <a:r>
              <a:rPr lang="en-US" dirty="0">
                <a:solidFill>
                  <a:srgbClr val="067D17"/>
                </a:solidFill>
              </a:rPr>
              <a:t>= "http://www.w3.org/2001/</a:t>
            </a:r>
            <a:r>
              <a:rPr lang="en-US" dirty="0" err="1">
                <a:solidFill>
                  <a:srgbClr val="067D17"/>
                </a:solidFill>
              </a:rPr>
              <a:t>XMLSchema</a:t>
            </a:r>
            <a:r>
              <a:rPr lang="en-US" dirty="0">
                <a:solidFill>
                  <a:srgbClr val="067D17"/>
                </a:solidFill>
              </a:rPr>
              <a:t>-instance"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</a:t>
            </a:r>
            <a:r>
              <a:rPr lang="en-US" dirty="0" err="1">
                <a:solidFill>
                  <a:srgbClr val="871094"/>
                </a:solidFill>
              </a:rPr>
              <a:t>xsi</a:t>
            </a:r>
            <a:r>
              <a:rPr lang="en-US" dirty="0" err="1">
                <a:solidFill>
                  <a:srgbClr val="174AD4"/>
                </a:solidFill>
              </a:rPr>
              <a:t>:schemaLocation</a:t>
            </a:r>
            <a:r>
              <a:rPr lang="en-US" dirty="0">
                <a:solidFill>
                  <a:srgbClr val="174AD4"/>
                </a:solidFill>
              </a:rPr>
              <a:t> </a:t>
            </a:r>
            <a:r>
              <a:rPr lang="en-US" dirty="0">
                <a:solidFill>
                  <a:srgbClr val="067D17"/>
                </a:solidFill>
              </a:rPr>
              <a:t>= "http://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/schema/beans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http://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/schema/beans/spring-beans-3.0.xsd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http://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/schema/context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http://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/schema/context/spring-context-3.0.xsd"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&lt;</a:t>
            </a:r>
            <a:r>
              <a:rPr lang="en-US" dirty="0" err="1">
                <a:solidFill>
                  <a:srgbClr val="871094"/>
                </a:solidFill>
              </a:rPr>
              <a:t>context</a:t>
            </a:r>
            <a:r>
              <a:rPr lang="en-US" dirty="0" err="1">
                <a:solidFill>
                  <a:srgbClr val="0033B3"/>
                </a:solidFill>
              </a:rPr>
              <a:t>:component-scan</a:t>
            </a:r>
            <a:r>
              <a:rPr lang="en-US" dirty="0">
                <a:solidFill>
                  <a:srgbClr val="0033B3"/>
                </a:solidFill>
              </a:rPr>
              <a:t> </a:t>
            </a:r>
            <a:r>
              <a:rPr lang="en-US" dirty="0">
                <a:solidFill>
                  <a:srgbClr val="174AD4"/>
                </a:solidFill>
              </a:rPr>
              <a:t>base-package </a:t>
            </a:r>
            <a:r>
              <a:rPr lang="en-US" dirty="0">
                <a:solidFill>
                  <a:srgbClr val="067D17"/>
                </a:solidFill>
              </a:rPr>
              <a:t>= "app" </a:t>
            </a:r>
            <a:r>
              <a:rPr lang="en-US" dirty="0"/>
              <a:t>/&gt;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 </a:t>
            </a:r>
            <a:r>
              <a:rPr lang="en-US" dirty="0">
                <a:solidFill>
                  <a:srgbClr val="067D17"/>
                </a:solidFill>
              </a:rPr>
              <a:t>= "org.springframework.web.servlet.view.InternalResourceViewResolver"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>
                <a:solidFill>
                  <a:srgbClr val="0033B3"/>
                </a:solidFill>
              </a:rPr>
              <a:t>property </a:t>
            </a:r>
            <a:r>
              <a:rPr lang="en-US" dirty="0">
                <a:solidFill>
                  <a:srgbClr val="174AD4"/>
                </a:solidFill>
              </a:rPr>
              <a:t>name </a:t>
            </a:r>
            <a:r>
              <a:rPr lang="en-US" dirty="0">
                <a:solidFill>
                  <a:srgbClr val="067D17"/>
                </a:solidFill>
              </a:rPr>
              <a:t>= "prefix" </a:t>
            </a:r>
            <a:r>
              <a:rPr lang="en-US" dirty="0">
                <a:solidFill>
                  <a:srgbClr val="174AD4"/>
                </a:solidFill>
              </a:rPr>
              <a:t>value </a:t>
            </a:r>
            <a:r>
              <a:rPr lang="en-US" dirty="0">
                <a:solidFill>
                  <a:srgbClr val="067D17"/>
                </a:solidFill>
              </a:rPr>
              <a:t>= "/WEB-INF/</a:t>
            </a:r>
            <a:r>
              <a:rPr lang="en-US" dirty="0" err="1">
                <a:solidFill>
                  <a:srgbClr val="067D17"/>
                </a:solidFill>
              </a:rPr>
              <a:t>jsp</a:t>
            </a:r>
            <a:r>
              <a:rPr lang="en-US" dirty="0">
                <a:solidFill>
                  <a:srgbClr val="067D17"/>
                </a:solidFill>
              </a:rPr>
              <a:t>/"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>
                <a:solidFill>
                  <a:srgbClr val="0033B3"/>
                </a:solidFill>
              </a:rPr>
              <a:t>property </a:t>
            </a:r>
            <a:r>
              <a:rPr lang="en-US" dirty="0">
                <a:solidFill>
                  <a:srgbClr val="174AD4"/>
                </a:solidFill>
              </a:rPr>
              <a:t>name </a:t>
            </a:r>
            <a:r>
              <a:rPr lang="en-US" dirty="0">
                <a:solidFill>
                  <a:srgbClr val="067D17"/>
                </a:solidFill>
              </a:rPr>
              <a:t>= "suffix" </a:t>
            </a:r>
            <a:r>
              <a:rPr lang="en-US" dirty="0">
                <a:solidFill>
                  <a:srgbClr val="174AD4"/>
                </a:solidFill>
              </a:rPr>
              <a:t>value </a:t>
            </a:r>
            <a:r>
              <a:rPr lang="en-US" dirty="0">
                <a:solidFill>
                  <a:srgbClr val="067D17"/>
                </a:solidFill>
              </a:rPr>
              <a:t>= ".</a:t>
            </a:r>
            <a:r>
              <a:rPr lang="en-US" dirty="0" err="1">
                <a:solidFill>
                  <a:srgbClr val="067D17"/>
                </a:solidFill>
              </a:rPr>
              <a:t>jsp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dirty="0">
                <a:solidFill>
                  <a:srgbClr val="0033B3"/>
                </a:solidFill>
              </a:rPr>
              <a:t>bean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beans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28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Root </a:t>
            </a:r>
            <a:r>
              <a:rPr lang="en-US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WebApplicationContext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3;p27">
            <a:extLst>
              <a:ext uri="{FF2B5EF4-FFF2-40B4-BE49-F238E27FC236}">
                <a16:creationId xmlns:a16="http://schemas.microsoft.com/office/drawing/2014/main" id="{18325A72-8783-C14F-9DA6-E655AFEB09EB}"/>
              </a:ext>
            </a:extLst>
          </p:cNvPr>
          <p:cNvSpPr txBox="1">
            <a:spLocks/>
          </p:cNvSpPr>
          <p:nvPr/>
        </p:nvSpPr>
        <p:spPr>
          <a:xfrm>
            <a:off x="5343525" y="986400"/>
            <a:ext cx="3675713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Root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WebApplicationContext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настраивается в файле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web.xml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2B9BACC-D072-BA47-B500-08DB37051209}"/>
              </a:ext>
            </a:extLst>
          </p:cNvPr>
          <p:cNvSpPr/>
          <p:nvPr/>
        </p:nvSpPr>
        <p:spPr>
          <a:xfrm>
            <a:off x="311700" y="8963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listener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listener-class</a:t>
            </a:r>
            <a:r>
              <a:rPr lang="en-US" dirty="0"/>
              <a:t>&gt;</a:t>
            </a:r>
            <a:r>
              <a:rPr lang="en-US" dirty="0" err="1"/>
              <a:t>org.springframework.web.context.ContextLoaderListener</a:t>
            </a: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listener-class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listener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context-param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param-name</a:t>
            </a:r>
            <a:r>
              <a:rPr lang="en-US" dirty="0"/>
              <a:t>&gt;</a:t>
            </a:r>
            <a:r>
              <a:rPr lang="en-US" dirty="0" err="1"/>
              <a:t>contextConfigLocation</a:t>
            </a: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param-name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param-value</a:t>
            </a:r>
            <a:r>
              <a:rPr lang="en-US" dirty="0"/>
              <a:t>&gt;WEB-INF/root-</a:t>
            </a:r>
            <a:r>
              <a:rPr lang="en-US" dirty="0" err="1"/>
              <a:t>context.xml</a:t>
            </a: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param-value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context-param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46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@Controller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F82CC2-422F-5D4F-AF6F-45416EDB0B78}"/>
              </a:ext>
            </a:extLst>
          </p:cNvPr>
          <p:cNvSpPr/>
          <p:nvPr/>
        </p:nvSpPr>
        <p:spPr>
          <a:xfrm>
            <a:off x="311700" y="8963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@Controller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/>
              <a:t>MyController</a:t>
            </a:r>
            <a:r>
              <a:rPr lang="en-US" dirty="0"/>
              <a:t>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RequestMapping</a:t>
            </a:r>
            <a:r>
              <a:rPr lang="en-US" dirty="0"/>
              <a:t>(value = </a:t>
            </a:r>
            <a:r>
              <a:rPr lang="en-US" dirty="0">
                <a:solidFill>
                  <a:srgbClr val="067D17"/>
                </a:solidFill>
              </a:rPr>
              <a:t>"/first"</a:t>
            </a:r>
            <a:r>
              <a:rPr lang="en-US" dirty="0"/>
              <a:t>, method = </a:t>
            </a:r>
            <a:r>
              <a:rPr lang="en-US" dirty="0" err="1"/>
              <a:t>RequestMethod.</a:t>
            </a:r>
            <a:r>
              <a:rPr lang="en-US" i="1" dirty="0" err="1">
                <a:solidFill>
                  <a:srgbClr val="871094"/>
                </a:solidFill>
              </a:rPr>
              <a:t>GET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/>
              <a:t>String </a:t>
            </a:r>
            <a:r>
              <a:rPr lang="en-US" dirty="0">
                <a:solidFill>
                  <a:srgbClr val="00627A"/>
                </a:solidFill>
              </a:rPr>
              <a:t>first</a:t>
            </a:r>
            <a:r>
              <a:rPr lang="en-US" dirty="0"/>
              <a:t>(Model model){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model.addAttribute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"message"</a:t>
            </a:r>
            <a:r>
              <a:rPr lang="en-US" dirty="0"/>
              <a:t>, </a:t>
            </a:r>
            <a:r>
              <a:rPr lang="en-US" dirty="0">
                <a:solidFill>
                  <a:srgbClr val="067D17"/>
                </a:solidFill>
              </a:rPr>
              <a:t>"Hello, Spring MVC"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>
                <a:solidFill>
                  <a:srgbClr val="067D17"/>
                </a:solidFill>
              </a:rPr>
              <a:t>"index"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8" name="Google Shape;133;p27">
            <a:extLst>
              <a:ext uri="{FF2B5EF4-FFF2-40B4-BE49-F238E27FC236}">
                <a16:creationId xmlns:a16="http://schemas.microsoft.com/office/drawing/2014/main" id="{5775503D-2E58-2E43-9D0A-35E109DCA9B0}"/>
              </a:ext>
            </a:extLst>
          </p:cNvPr>
          <p:cNvSpPr txBox="1">
            <a:spLocks/>
          </p:cNvSpPr>
          <p:nvPr/>
        </p:nvSpPr>
        <p:spPr>
          <a:xfrm>
            <a:off x="5029200" y="967350"/>
            <a:ext cx="3675713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DispatcherServlet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отправляет запрос контроллерам для выполнения определённых функций. Аннотация @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Controller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указывает, что конкретный класс является контроллером. Аннотация @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RequestMapping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используется для </a:t>
            </a:r>
            <a:r>
              <a:rPr lang="ru-RU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мапинга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(связывания) с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URL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для всего класса или для конкретного метода обработчика.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652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3;p27">
            <a:extLst>
              <a:ext uri="{FF2B5EF4-FFF2-40B4-BE49-F238E27FC236}">
                <a16:creationId xmlns:a16="http://schemas.microsoft.com/office/drawing/2014/main" id="{5775503D-2E58-2E43-9D0A-35E109DCA9B0}"/>
              </a:ext>
            </a:extLst>
          </p:cNvPr>
          <p:cNvSpPr txBox="1">
            <a:spLocks/>
          </p:cNvSpPr>
          <p:nvPr/>
        </p:nvSpPr>
        <p:spPr>
          <a:xfrm>
            <a:off x="5029200" y="967350"/>
            <a:ext cx="3675713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папке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WEB-INF/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jsp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находится файл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index.jsp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 который происходит перенаправление, после выполнения метода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first()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контроллере.</a:t>
            </a:r>
          </a:p>
          <a:p>
            <a:pPr marL="38100" indent="0">
              <a:buClr>
                <a:srgbClr val="000000"/>
              </a:buClr>
              <a:buSzPts val="3000"/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Spring MVC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поддерживает множество типов Видов для различных технологий отображения страницы. В том числе —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JSP, HTML, PDF, Excel, XML, Velocity templates, XSLT, JSON,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каналы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Atom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RSS,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JasperReports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 проч. Но чаще всего используются шаблоны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JSP,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написанные при помощи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JSTL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30B3020-1067-5B49-8261-D78D3D30947A}"/>
              </a:ext>
            </a:extLst>
          </p:cNvPr>
          <p:cNvSpPr/>
          <p:nvPr/>
        </p:nvSpPr>
        <p:spPr>
          <a:xfrm>
            <a:off x="342550" y="8963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html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head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>
                <a:solidFill>
                  <a:srgbClr val="0033B3"/>
                </a:solidFill>
              </a:rPr>
              <a:t>title</a:t>
            </a:r>
            <a:r>
              <a:rPr lang="en-US" dirty="0"/>
              <a:t>&gt;Hello Spring MVC&lt;/</a:t>
            </a:r>
            <a:r>
              <a:rPr lang="en-US" dirty="0">
                <a:solidFill>
                  <a:srgbClr val="0033B3"/>
                </a:solidFill>
              </a:rPr>
              <a:t>title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dirty="0">
                <a:solidFill>
                  <a:srgbClr val="0033B3"/>
                </a:solidFill>
              </a:rPr>
              <a:t>head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body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>
                <a:solidFill>
                  <a:srgbClr val="0033B3"/>
                </a:solidFill>
              </a:rPr>
              <a:t>h2</a:t>
            </a:r>
            <a:r>
              <a:rPr lang="en-US" dirty="0"/>
              <a:t>&gt;</a:t>
            </a:r>
            <a:r>
              <a:rPr lang="en-US" dirty="0">
                <a:solidFill>
                  <a:srgbClr val="0033B3"/>
                </a:solidFill>
              </a:rPr>
              <a:t>${</a:t>
            </a:r>
            <a:r>
              <a:rPr lang="en-US" dirty="0"/>
              <a:t>message</a:t>
            </a:r>
            <a:r>
              <a:rPr lang="en-US" dirty="0">
                <a:solidFill>
                  <a:srgbClr val="0033B3"/>
                </a:solidFill>
              </a:rPr>
              <a:t>}</a:t>
            </a: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h2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dirty="0">
                <a:solidFill>
                  <a:srgbClr val="0033B3"/>
                </a:solidFill>
              </a:rPr>
              <a:t>body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html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837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Убираем весь </a:t>
            </a: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xml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3;p27">
            <a:extLst>
              <a:ext uri="{FF2B5EF4-FFF2-40B4-BE49-F238E27FC236}">
                <a16:creationId xmlns:a16="http://schemas.microsoft.com/office/drawing/2014/main" id="{5775503D-2E58-2E43-9D0A-35E109DCA9B0}"/>
              </a:ext>
            </a:extLst>
          </p:cNvPr>
          <p:cNvSpPr txBox="1">
            <a:spLocks/>
          </p:cNvSpPr>
          <p:nvPr/>
        </p:nvSpPr>
        <p:spPr>
          <a:xfrm>
            <a:off x="311699" y="699126"/>
            <a:ext cx="7184475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Проект собирается с помощью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maven-war-plugin.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Этот плагин требует файл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web.xml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иначе проект не соберется.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Сконфигурируем в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pom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файле плагин, чтобы он не требовал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web.xml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99C69D-A057-EE44-99EC-CE6B9E792C96}"/>
              </a:ext>
            </a:extLst>
          </p:cNvPr>
          <p:cNvSpPr/>
          <p:nvPr/>
        </p:nvSpPr>
        <p:spPr>
          <a:xfrm>
            <a:off x="311699" y="1964636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plugins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plugin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 err="1">
                <a:solidFill>
                  <a:srgbClr val="0033B3"/>
                </a:solidFill>
              </a:rPr>
              <a:t>groupId</a:t>
            </a:r>
            <a:r>
              <a:rPr lang="en-US" dirty="0"/>
              <a:t>&gt;</a:t>
            </a:r>
            <a:r>
              <a:rPr lang="en-US" dirty="0" err="1"/>
              <a:t>org.apache.maven.plugins</a:t>
            </a:r>
            <a:r>
              <a:rPr lang="en-US" dirty="0"/>
              <a:t>&lt;/</a:t>
            </a:r>
            <a:r>
              <a:rPr lang="en-US" dirty="0" err="1">
                <a:solidFill>
                  <a:srgbClr val="0033B3"/>
                </a:solidFill>
              </a:rPr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 err="1">
                <a:solidFill>
                  <a:srgbClr val="0033B3"/>
                </a:solidFill>
              </a:rPr>
              <a:t>artifactId</a:t>
            </a:r>
            <a:r>
              <a:rPr lang="en-US" dirty="0"/>
              <a:t>&gt;maven-war-plugin&lt;/</a:t>
            </a:r>
            <a:r>
              <a:rPr lang="en-US" dirty="0" err="1">
                <a:solidFill>
                  <a:srgbClr val="0033B3"/>
                </a:solidFill>
              </a:rPr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>
                <a:solidFill>
                  <a:srgbClr val="0033B3"/>
                </a:solidFill>
              </a:rPr>
              <a:t>version</a:t>
            </a:r>
            <a:r>
              <a:rPr lang="en-US" dirty="0"/>
              <a:t>&gt;3.2.0&lt;/</a:t>
            </a:r>
            <a:r>
              <a:rPr lang="en-US" dirty="0">
                <a:solidFill>
                  <a:srgbClr val="0033B3"/>
                </a:solidFill>
              </a:rPr>
              <a:t>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>
                <a:solidFill>
                  <a:srgbClr val="0033B3"/>
                </a:solidFill>
              </a:rPr>
              <a:t>configuration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dirty="0" err="1">
                <a:solidFill>
                  <a:srgbClr val="0033B3"/>
                </a:solidFill>
              </a:rPr>
              <a:t>failOnMissingWebXml</a:t>
            </a:r>
            <a:r>
              <a:rPr lang="en-US" dirty="0"/>
              <a:t>&gt;false&lt;/</a:t>
            </a:r>
            <a:r>
              <a:rPr lang="en-US" dirty="0" err="1">
                <a:solidFill>
                  <a:srgbClr val="0033B3"/>
                </a:solidFill>
              </a:rPr>
              <a:t>failOnMissingWebXml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&lt;/</a:t>
            </a:r>
            <a:r>
              <a:rPr lang="en-US" dirty="0">
                <a:solidFill>
                  <a:srgbClr val="0033B3"/>
                </a:solidFill>
              </a:rPr>
              <a:t>configuration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dirty="0">
                <a:solidFill>
                  <a:srgbClr val="0033B3"/>
                </a:solidFill>
              </a:rPr>
              <a:t>plugin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plugins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9" name="Google Shape;133;p27">
            <a:extLst>
              <a:ext uri="{FF2B5EF4-FFF2-40B4-BE49-F238E27FC236}">
                <a16:creationId xmlns:a16="http://schemas.microsoft.com/office/drawing/2014/main" id="{1F773D20-37AF-D64F-8DB6-4E56A1F0DF23}"/>
              </a:ext>
            </a:extLst>
          </p:cNvPr>
          <p:cNvSpPr txBox="1">
            <a:spLocks/>
          </p:cNvSpPr>
          <p:nvPr/>
        </p:nvSpPr>
        <p:spPr>
          <a:xfrm>
            <a:off x="5343525" y="1881750"/>
            <a:ext cx="3362324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Удалим файлы из папки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WEB-INF: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web.xml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app-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context.xml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root-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context.xml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9837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Убираем весь </a:t>
            </a: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xml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3;p27">
            <a:extLst>
              <a:ext uri="{FF2B5EF4-FFF2-40B4-BE49-F238E27FC236}">
                <a16:creationId xmlns:a16="http://schemas.microsoft.com/office/drawing/2014/main" id="{5775503D-2E58-2E43-9D0A-35E109DCA9B0}"/>
              </a:ext>
            </a:extLst>
          </p:cNvPr>
          <p:cNvSpPr txBox="1">
            <a:spLocks/>
          </p:cNvSpPr>
          <p:nvPr/>
        </p:nvSpPr>
        <p:spPr>
          <a:xfrm>
            <a:off x="311699" y="699052"/>
            <a:ext cx="7184475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Добавляем файлы конфигурации в пакет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src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/main/java/app: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RootConfig.java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AppConfig.java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68D068D-25DE-F24C-8B58-0BE1E5C6C400}"/>
              </a:ext>
            </a:extLst>
          </p:cNvPr>
          <p:cNvSpPr/>
          <p:nvPr/>
        </p:nvSpPr>
        <p:spPr>
          <a:xfrm>
            <a:off x="311699" y="1499951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@Configuration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/>
              <a:t>RootConfig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@Bean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/>
              <a:t>FirstService </a:t>
            </a:r>
            <a:r>
              <a:rPr lang="en-US" dirty="0" err="1">
                <a:solidFill>
                  <a:srgbClr val="00627A"/>
                </a:solidFill>
              </a:rPr>
              <a:t>firstService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new </a:t>
            </a:r>
            <a:r>
              <a:rPr lang="en-US" dirty="0"/>
              <a:t>FirstService();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5203E55-F707-6641-9153-34DA965B2478}"/>
              </a:ext>
            </a:extLst>
          </p:cNvPr>
          <p:cNvSpPr/>
          <p:nvPr/>
        </p:nvSpPr>
        <p:spPr>
          <a:xfrm>
            <a:off x="3543300" y="1500025"/>
            <a:ext cx="5182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@Configuration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EnableWebMvc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ComponentScan</a:t>
            </a:r>
            <a:r>
              <a:rPr lang="en-US" dirty="0"/>
              <a:t>(</a:t>
            </a:r>
            <a:r>
              <a:rPr lang="en-US" dirty="0" err="1"/>
              <a:t>basePackages</a:t>
            </a:r>
            <a:r>
              <a:rPr lang="en-US" dirty="0"/>
              <a:t> = </a:t>
            </a:r>
            <a:r>
              <a:rPr lang="en-US" dirty="0">
                <a:solidFill>
                  <a:srgbClr val="067D17"/>
                </a:solidFill>
              </a:rPr>
              <a:t>"app"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/>
              <a:t>AppConfig</a:t>
            </a:r>
            <a:r>
              <a:rPr lang="en-US" dirty="0"/>
              <a:t> </a:t>
            </a:r>
            <a:r>
              <a:rPr lang="en-US" dirty="0">
                <a:solidFill>
                  <a:srgbClr val="0033B3"/>
                </a:solidFill>
              </a:rPr>
              <a:t>implements </a:t>
            </a:r>
            <a:r>
              <a:rPr lang="en-US" dirty="0" err="1"/>
              <a:t>WebMvcConfigurer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@Override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public void </a:t>
            </a:r>
            <a:r>
              <a:rPr lang="en-US" dirty="0" err="1">
                <a:solidFill>
                  <a:srgbClr val="00627A"/>
                </a:solidFill>
              </a:rPr>
              <a:t>configureViewResolvers</a:t>
            </a:r>
            <a:r>
              <a:rPr lang="en-US" dirty="0"/>
              <a:t>(</a:t>
            </a:r>
            <a:r>
              <a:rPr lang="en-US" dirty="0" err="1"/>
              <a:t>ViewResolverRegistry</a:t>
            </a:r>
            <a:r>
              <a:rPr lang="en-US" dirty="0"/>
              <a:t> registry)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registry.jsp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"/WEB-INF/</a:t>
            </a:r>
            <a:r>
              <a:rPr lang="en-US" dirty="0" err="1">
                <a:solidFill>
                  <a:srgbClr val="067D17"/>
                </a:solidFill>
              </a:rPr>
              <a:t>jsp</a:t>
            </a:r>
            <a:r>
              <a:rPr lang="en-US" dirty="0">
                <a:solidFill>
                  <a:srgbClr val="067D17"/>
                </a:solidFill>
              </a:rPr>
              <a:t>/"</a:t>
            </a:r>
            <a:r>
              <a:rPr lang="en-US" dirty="0"/>
              <a:t>, </a:t>
            </a:r>
            <a:r>
              <a:rPr lang="en-US" dirty="0">
                <a:solidFill>
                  <a:srgbClr val="067D17"/>
                </a:solidFill>
              </a:rPr>
              <a:t>".</a:t>
            </a:r>
            <a:r>
              <a:rPr lang="en-US" dirty="0" err="1">
                <a:solidFill>
                  <a:srgbClr val="067D17"/>
                </a:solidFill>
              </a:rPr>
              <a:t>jsp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106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Убираем весь </a:t>
            </a: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xml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3;p27">
            <a:extLst>
              <a:ext uri="{FF2B5EF4-FFF2-40B4-BE49-F238E27FC236}">
                <a16:creationId xmlns:a16="http://schemas.microsoft.com/office/drawing/2014/main" id="{5775503D-2E58-2E43-9D0A-35E109DCA9B0}"/>
              </a:ext>
            </a:extLst>
          </p:cNvPr>
          <p:cNvSpPr txBox="1">
            <a:spLocks/>
          </p:cNvSpPr>
          <p:nvPr/>
        </p:nvSpPr>
        <p:spPr>
          <a:xfrm>
            <a:off x="311699" y="699126"/>
            <a:ext cx="7184475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Еще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AppConfig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вместо переопределения метода можно сделать вот так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2418DDE-CBB1-ED4E-AE64-A3A6CA6C64B9}"/>
              </a:ext>
            </a:extLst>
          </p:cNvPr>
          <p:cNvSpPr/>
          <p:nvPr/>
        </p:nvSpPr>
        <p:spPr>
          <a:xfrm>
            <a:off x="413299" y="1044125"/>
            <a:ext cx="831740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@Configuration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EnableWebMvc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ComponentScan</a:t>
            </a:r>
            <a:r>
              <a:rPr lang="en-US" dirty="0"/>
              <a:t>(</a:t>
            </a:r>
            <a:r>
              <a:rPr lang="en-US" dirty="0" err="1"/>
              <a:t>basePackages</a:t>
            </a:r>
            <a:r>
              <a:rPr lang="en-US" dirty="0"/>
              <a:t> = </a:t>
            </a:r>
            <a:r>
              <a:rPr lang="en-US" dirty="0">
                <a:solidFill>
                  <a:srgbClr val="067D17"/>
                </a:solidFill>
              </a:rPr>
              <a:t>"app"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/>
              <a:t>AppConfig</a:t>
            </a:r>
            <a:r>
              <a:rPr lang="en-US" dirty="0"/>
              <a:t> </a:t>
            </a:r>
            <a:r>
              <a:rPr lang="en-US" dirty="0">
                <a:solidFill>
                  <a:srgbClr val="0033B3"/>
                </a:solidFill>
              </a:rPr>
              <a:t>implements </a:t>
            </a:r>
            <a:r>
              <a:rPr lang="en-US" dirty="0" err="1"/>
              <a:t>WebMvcConfigurer</a:t>
            </a:r>
            <a:r>
              <a:rPr lang="en-US" dirty="0"/>
              <a:t>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@Bean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 err="1"/>
              <a:t>ViewResolver</a:t>
            </a:r>
            <a:r>
              <a:rPr lang="en-US" dirty="0"/>
              <a:t> </a:t>
            </a:r>
            <a:r>
              <a:rPr lang="en-US" dirty="0" err="1">
                <a:solidFill>
                  <a:srgbClr val="00627A"/>
                </a:solidFill>
              </a:rPr>
              <a:t>configureViewResolver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InternalResourceViewResolver</a:t>
            </a:r>
            <a:r>
              <a:rPr lang="en-US" dirty="0"/>
              <a:t> resolver = </a:t>
            </a:r>
            <a:r>
              <a:rPr lang="en-US" dirty="0">
                <a:solidFill>
                  <a:srgbClr val="0033B3"/>
                </a:solidFill>
              </a:rPr>
              <a:t>new </a:t>
            </a:r>
            <a:r>
              <a:rPr lang="en-US" dirty="0" err="1"/>
              <a:t>InternalResourceViewResolver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resolver.setPrefix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"/WEB-INF/</a:t>
            </a:r>
            <a:r>
              <a:rPr lang="en-US" dirty="0" err="1">
                <a:solidFill>
                  <a:srgbClr val="067D17"/>
                </a:solidFill>
              </a:rPr>
              <a:t>jsp</a:t>
            </a:r>
            <a:r>
              <a:rPr lang="en-US" dirty="0">
                <a:solidFill>
                  <a:srgbClr val="067D17"/>
                </a:solidFill>
              </a:rPr>
              <a:t>/"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resolver.setSuffix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".</a:t>
            </a:r>
            <a:r>
              <a:rPr lang="en-US" dirty="0" err="1">
                <a:solidFill>
                  <a:srgbClr val="067D17"/>
                </a:solidFill>
              </a:rPr>
              <a:t>jsp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/>
              <a:t>resolver;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C8C8C"/>
                </a:solidFill>
              </a:rPr>
              <a:t>//</a:t>
            </a:r>
            <a:r>
              <a:rPr lang="ru-RU" i="1" dirty="0">
                <a:solidFill>
                  <a:srgbClr val="8C8C8C"/>
                </a:solidFill>
              </a:rPr>
              <a:t>Если хотим использовать </a:t>
            </a:r>
            <a:r>
              <a:rPr lang="en-US" i="1" dirty="0">
                <a:solidFill>
                  <a:srgbClr val="8C8C8C"/>
                </a:solidFill>
              </a:rPr>
              <a:t>CSS </a:t>
            </a:r>
            <a:r>
              <a:rPr lang="ru-RU" i="1" dirty="0">
                <a:solidFill>
                  <a:srgbClr val="8C8C8C"/>
                </a:solidFill>
              </a:rPr>
              <a:t>и </a:t>
            </a:r>
            <a:r>
              <a:rPr lang="en-US" i="1" dirty="0">
                <a:solidFill>
                  <a:srgbClr val="8C8C8C"/>
                </a:solidFill>
              </a:rPr>
              <a:t>JS</a:t>
            </a:r>
            <a:br>
              <a:rPr lang="en-US" i="1" dirty="0">
                <a:solidFill>
                  <a:srgbClr val="8C8C8C"/>
                </a:solidFill>
              </a:rPr>
            </a:br>
            <a:r>
              <a:rPr lang="en-US" i="1" dirty="0">
                <a:solidFill>
                  <a:srgbClr val="8C8C8C"/>
                </a:solidFill>
              </a:rPr>
              <a:t>    </a:t>
            </a:r>
            <a:r>
              <a:rPr lang="en-US" dirty="0">
                <a:solidFill>
                  <a:srgbClr val="9E880D"/>
                </a:solidFill>
              </a:rPr>
              <a:t>@Override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public void </a:t>
            </a:r>
            <a:r>
              <a:rPr lang="en-US" dirty="0" err="1">
                <a:solidFill>
                  <a:srgbClr val="00627A"/>
                </a:solidFill>
              </a:rPr>
              <a:t>addResourceHandlers</a:t>
            </a:r>
            <a:r>
              <a:rPr lang="en-US" dirty="0"/>
              <a:t>(</a:t>
            </a:r>
            <a:r>
              <a:rPr lang="en-US" dirty="0" err="1"/>
              <a:t>ResourceHandlerRegistry</a:t>
            </a:r>
            <a:r>
              <a:rPr lang="en-US" dirty="0"/>
              <a:t> registry)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registry.addResourceHandler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"/static/**"</a:t>
            </a:r>
            <a:r>
              <a:rPr lang="en-US" dirty="0"/>
              <a:t>).</a:t>
            </a:r>
            <a:r>
              <a:rPr lang="en-US" dirty="0" err="1"/>
              <a:t>addResourceLocations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"/WEB-INF/static"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87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26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26"/>
          <p:cNvSpPr txBox="1">
            <a:spLocks noGrp="1"/>
          </p:cNvSpPr>
          <p:nvPr>
            <p:ph type="title" idx="4294967295"/>
          </p:nvPr>
        </p:nvSpPr>
        <p:spPr>
          <a:xfrm>
            <a:off x="311700" y="-48650"/>
            <a:ext cx="7137600" cy="53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Содержание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" name="Google Shape;125;p26"/>
          <p:cNvCxnSpPr/>
          <p:nvPr/>
        </p:nvCxnSpPr>
        <p:spPr>
          <a:xfrm>
            <a:off x="3096275" y="5929450"/>
            <a:ext cx="1167300" cy="1167300"/>
          </a:xfrm>
          <a:prstGeom prst="straightConnector1">
            <a:avLst/>
          </a:prstGeom>
          <a:noFill/>
          <a:ln w="76200" cap="flat" cmpd="sng">
            <a:solidFill>
              <a:srgbClr val="12173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33;p27">
            <a:extLst>
              <a:ext uri="{FF2B5EF4-FFF2-40B4-BE49-F238E27FC236}">
                <a16:creationId xmlns:a16="http://schemas.microsoft.com/office/drawing/2014/main" id="{5BA3BB71-F573-DD49-BC41-610686C67AB2}"/>
              </a:ext>
            </a:extLst>
          </p:cNvPr>
          <p:cNvSpPr txBox="1">
            <a:spLocks/>
          </p:cNvSpPr>
          <p:nvPr/>
        </p:nvSpPr>
        <p:spPr>
          <a:xfrm>
            <a:off x="311700" y="735600"/>
            <a:ext cx="8520600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 Web MVC</a:t>
            </a:r>
          </a:p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Структура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war</a:t>
            </a:r>
          </a:p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Pom.xml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Web.xml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Servlet</a:t>
            </a:r>
          </a:p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DispatcherServlet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Servlet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WebApplicationContext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App-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context.xml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Root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WebApplicationContext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@Controller</a:t>
            </a:r>
          </a:p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Убираем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XML</a:t>
            </a:r>
          </a:p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Передача параметров</a:t>
            </a:r>
          </a:p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Типы возвращаемых значений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Font typeface="Lato"/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31838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Передача параметров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3;p27">
            <a:extLst>
              <a:ext uri="{FF2B5EF4-FFF2-40B4-BE49-F238E27FC236}">
                <a16:creationId xmlns:a16="http://schemas.microsoft.com/office/drawing/2014/main" id="{5775503D-2E58-2E43-9D0A-35E109DCA9B0}"/>
              </a:ext>
            </a:extLst>
          </p:cNvPr>
          <p:cNvSpPr txBox="1">
            <a:spLocks/>
          </p:cNvSpPr>
          <p:nvPr/>
        </p:nvSpPr>
        <p:spPr>
          <a:xfrm>
            <a:off x="311699" y="699126"/>
            <a:ext cx="7184475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Полный перечень передаваемых параметров в методы контроллеров можно посмотреть тут: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https://docs.spring.io/spring-framework/docs/current/spring-framework-reference/web.html#mvc-ann-requestmapping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38100" indent="0">
              <a:buClr>
                <a:srgbClr val="000000"/>
              </a:buClr>
              <a:buSzPts val="3000"/>
              <a:buNone/>
            </a:pPr>
            <a:endParaRPr lang="ru-RU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Рассмотрим самые распространенные:</a:t>
            </a:r>
          </a:p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PathVariable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параметры, которые передаются в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URI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/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myapp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/first/</a:t>
            </a:r>
            <a:r>
              <a:rPr lang="en-US" sz="1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</a:p>
          <a:p>
            <a:pPr marL="38100" indent="0">
              <a:buClr>
                <a:srgbClr val="000000"/>
              </a:buClr>
              <a:buSzPts val="3000"/>
              <a:buNone/>
            </a:pPr>
            <a:endParaRPr lang="en-US" sz="14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RequestParam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параметры, которые передаются, как параметры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GET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запроса: /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myapp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/first</a:t>
            </a:r>
            <a:r>
              <a:rPr lang="ru-RU" sz="1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r>
              <a:rPr lang="en-US" sz="1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id=10</a:t>
            </a:r>
            <a:r>
              <a:rPr lang="ru-RU" sz="1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sz="14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endParaRPr lang="en-US" sz="14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RequestBody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параметры, которые передаются в виде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JSON,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которые можно </a:t>
            </a:r>
            <a:r>
              <a:rPr lang="ru-RU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замапить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на какой-либо класс</a:t>
            </a:r>
          </a:p>
          <a:p>
            <a:pPr marL="38100" indent="0">
              <a:buClr>
                <a:srgbClr val="000000"/>
              </a:buClr>
              <a:buSzPts val="3000"/>
              <a:buNone/>
            </a:pPr>
            <a:endParaRPr lang="ru-RU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endParaRPr lang="ru-RU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89806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PathVariable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899E950-3E06-4145-9B6F-CFFC4CCC5F8C}"/>
              </a:ext>
            </a:extLst>
          </p:cNvPr>
          <p:cNvSpPr/>
          <p:nvPr/>
        </p:nvSpPr>
        <p:spPr>
          <a:xfrm>
            <a:off x="381000" y="88597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"/{id}"</a:t>
            </a:r>
            <a:r>
              <a:rPr lang="en-US" dirty="0"/>
              <a:t>)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/>
              <a:t>Person  </a:t>
            </a:r>
            <a:r>
              <a:rPr lang="en-US" dirty="0" err="1">
                <a:solidFill>
                  <a:srgbClr val="00627A"/>
                </a:solidFill>
              </a:rPr>
              <a:t>getPerson</a:t>
            </a:r>
            <a:r>
              <a:rPr lang="en-US" dirty="0"/>
              <a:t>(@</a:t>
            </a:r>
            <a:r>
              <a:rPr lang="en-US" dirty="0" err="1"/>
              <a:t>PathVariable</a:t>
            </a:r>
            <a:r>
              <a:rPr lang="en-US" dirty="0"/>
              <a:t> Long id){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C8C8C"/>
                </a:solidFill>
              </a:rPr>
              <a:t>// ... </a:t>
            </a:r>
            <a:br>
              <a:rPr lang="en-US" i="1" dirty="0">
                <a:solidFill>
                  <a:srgbClr val="8C8C8C"/>
                </a:solidFill>
              </a:rPr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12BA0E5-103A-2B4C-8A34-308F7ED47404}"/>
              </a:ext>
            </a:extLst>
          </p:cNvPr>
          <p:cNvSpPr/>
          <p:nvPr/>
        </p:nvSpPr>
        <p:spPr>
          <a:xfrm>
            <a:off x="381000" y="2235274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"/owners/{</a:t>
            </a:r>
            <a:r>
              <a:rPr lang="en-US" dirty="0" err="1">
                <a:solidFill>
                  <a:srgbClr val="067D17"/>
                </a:solidFill>
              </a:rPr>
              <a:t>ownerId</a:t>
            </a:r>
            <a:r>
              <a:rPr lang="en-US" dirty="0">
                <a:solidFill>
                  <a:srgbClr val="067D17"/>
                </a:solidFill>
              </a:rPr>
              <a:t>}/pets/{</a:t>
            </a:r>
            <a:r>
              <a:rPr lang="en-US" dirty="0" err="1">
                <a:solidFill>
                  <a:srgbClr val="067D17"/>
                </a:solidFill>
              </a:rPr>
              <a:t>petId</a:t>
            </a:r>
            <a:r>
              <a:rPr lang="en-US" dirty="0">
                <a:solidFill>
                  <a:srgbClr val="067D17"/>
                </a:solidFill>
              </a:rPr>
              <a:t>}"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/>
              <a:t>Pet </a:t>
            </a:r>
            <a:r>
              <a:rPr lang="en-US" dirty="0" err="1">
                <a:solidFill>
                  <a:srgbClr val="00627A"/>
                </a:solidFill>
              </a:rPr>
              <a:t>findPet</a:t>
            </a:r>
            <a:r>
              <a:rPr lang="en-US" dirty="0"/>
              <a:t>(@</a:t>
            </a:r>
            <a:r>
              <a:rPr lang="en-US" dirty="0" err="1"/>
              <a:t>PathVariable</a:t>
            </a:r>
            <a:r>
              <a:rPr lang="en-US" dirty="0"/>
              <a:t> Long </a:t>
            </a:r>
            <a:r>
              <a:rPr lang="en-US" dirty="0" err="1"/>
              <a:t>ownerId</a:t>
            </a:r>
            <a:r>
              <a:rPr lang="en-US" dirty="0"/>
              <a:t>, @</a:t>
            </a:r>
            <a:r>
              <a:rPr lang="en-US" dirty="0" err="1"/>
              <a:t>PathVariable</a:t>
            </a:r>
            <a:r>
              <a:rPr lang="en-US" dirty="0"/>
              <a:t> Long </a:t>
            </a:r>
            <a:r>
              <a:rPr lang="en-US" dirty="0" err="1"/>
              <a:t>petId</a:t>
            </a:r>
            <a:r>
              <a:rPr lang="en-US" dirty="0"/>
              <a:t>) {     </a:t>
            </a:r>
            <a:r>
              <a:rPr lang="en-US" i="1" dirty="0">
                <a:solidFill>
                  <a:srgbClr val="8C8C8C"/>
                </a:solidFill>
              </a:rPr>
              <a:t>// ... </a:t>
            </a:r>
            <a:br>
              <a:rPr lang="en-US" i="1" dirty="0">
                <a:solidFill>
                  <a:srgbClr val="8C8C8C"/>
                </a:solidFill>
              </a:rPr>
            </a:br>
            <a:br>
              <a:rPr lang="en-US" i="1" dirty="0">
                <a:solidFill>
                  <a:srgbClr val="8C8C8C"/>
                </a:solidFill>
              </a:rPr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610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RequestParam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C153E8F-6845-E544-95FD-54DB28CD5AE6}"/>
              </a:ext>
            </a:extLst>
          </p:cNvPr>
          <p:cNvSpPr/>
          <p:nvPr/>
        </p:nvSpPr>
        <p:spPr>
          <a:xfrm>
            <a:off x="311700" y="97131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GetMapping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/>
              <a:t>String </a:t>
            </a:r>
            <a:r>
              <a:rPr lang="en-US" dirty="0" err="1">
                <a:solidFill>
                  <a:srgbClr val="00627A"/>
                </a:solidFill>
              </a:rPr>
              <a:t>setupForm</a:t>
            </a:r>
            <a:r>
              <a:rPr lang="en-US" dirty="0"/>
              <a:t>(@</a:t>
            </a:r>
            <a:r>
              <a:rPr lang="en-US" dirty="0" err="1"/>
              <a:t>RequestParam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 err="1">
                <a:solidFill>
                  <a:srgbClr val="067D17"/>
                </a:solidFill>
              </a:rPr>
              <a:t>petId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)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 err="1"/>
              <a:t>petId</a:t>
            </a:r>
            <a:r>
              <a:rPr lang="en-US" dirty="0"/>
              <a:t>, Model model) {</a:t>
            </a:r>
            <a:br>
              <a:rPr lang="en-US" dirty="0"/>
            </a:br>
            <a:r>
              <a:rPr lang="en-US" dirty="0"/>
              <a:t>    Pet pet = </a:t>
            </a:r>
            <a:r>
              <a:rPr lang="en-US" dirty="0" err="1">
                <a:solidFill>
                  <a:srgbClr val="0033B3"/>
                </a:solidFill>
              </a:rPr>
              <a:t>this</a:t>
            </a:r>
            <a:r>
              <a:rPr lang="en-US" dirty="0" err="1"/>
              <a:t>.clinic.loadPet</a:t>
            </a:r>
            <a:r>
              <a:rPr lang="en-US" dirty="0"/>
              <a:t>(</a:t>
            </a:r>
            <a:r>
              <a:rPr lang="en-US" dirty="0" err="1"/>
              <a:t>petId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model.addAttribute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"pet"</a:t>
            </a:r>
            <a:r>
              <a:rPr lang="en-US" dirty="0"/>
              <a:t>, pet);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 err="1">
                <a:solidFill>
                  <a:srgbClr val="067D17"/>
                </a:solidFill>
              </a:rPr>
              <a:t>petForm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AD6BDF9-3611-404A-A265-9106B45CB503}"/>
              </a:ext>
            </a:extLst>
          </p:cNvPr>
          <p:cNvSpPr/>
          <p:nvPr/>
        </p:nvSpPr>
        <p:spPr>
          <a:xfrm>
            <a:off x="311700" y="2885956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"/demo"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</a:rPr>
              <a:t>public void </a:t>
            </a:r>
            <a:r>
              <a:rPr lang="en-US" dirty="0">
                <a:solidFill>
                  <a:srgbClr val="00627A"/>
                </a:solidFill>
              </a:rPr>
              <a:t>handle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@</a:t>
            </a:r>
            <a:r>
              <a:rPr lang="en-US" dirty="0" err="1"/>
              <a:t>RequestHeader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"Accept-Encoding"</a:t>
            </a:r>
            <a:r>
              <a:rPr lang="en-US" dirty="0"/>
              <a:t>) String encoding,</a:t>
            </a:r>
            <a:br>
              <a:rPr lang="en-US" dirty="0"/>
            </a:br>
            <a:r>
              <a:rPr lang="en-US" dirty="0"/>
              <a:t>        @</a:t>
            </a:r>
            <a:r>
              <a:rPr lang="en-US" dirty="0" err="1"/>
              <a:t>RequestHeader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"Keep-Alive"</a:t>
            </a:r>
            <a:r>
              <a:rPr lang="en-US" dirty="0"/>
              <a:t>) </a:t>
            </a:r>
            <a:r>
              <a:rPr lang="en-US" dirty="0">
                <a:solidFill>
                  <a:srgbClr val="0033B3"/>
                </a:solidFill>
              </a:rPr>
              <a:t>long </a:t>
            </a:r>
            <a:r>
              <a:rPr lang="en-US" dirty="0" err="1"/>
              <a:t>keepAlive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C8C8C"/>
                </a:solidFill>
              </a:rPr>
              <a:t>//...</a:t>
            </a:r>
            <a:br>
              <a:rPr lang="en-US" i="1" dirty="0">
                <a:solidFill>
                  <a:srgbClr val="8C8C8C"/>
                </a:solidFill>
              </a:rPr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74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RequestBody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E822133-E420-E941-960B-0C2C2EEB61EE}"/>
              </a:ext>
            </a:extLst>
          </p:cNvPr>
          <p:cNvSpPr/>
          <p:nvPr/>
        </p:nvSpPr>
        <p:spPr>
          <a:xfrm>
            <a:off x="311700" y="8963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PostMapping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"/accounts"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</a:rPr>
              <a:t>public void </a:t>
            </a:r>
            <a:r>
              <a:rPr lang="en-US" dirty="0">
                <a:solidFill>
                  <a:srgbClr val="00627A"/>
                </a:solidFill>
              </a:rPr>
              <a:t>handle</a:t>
            </a:r>
            <a:r>
              <a:rPr lang="en-US" dirty="0"/>
              <a:t>(@</a:t>
            </a:r>
            <a:r>
              <a:rPr lang="en-US" dirty="0" err="1"/>
              <a:t>RequestBody</a:t>
            </a:r>
            <a:r>
              <a:rPr lang="en-US" dirty="0"/>
              <a:t> Account account)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C8C8C"/>
                </a:solidFill>
              </a:rPr>
              <a:t>// ...</a:t>
            </a:r>
            <a:br>
              <a:rPr lang="en-US" i="1" dirty="0">
                <a:solidFill>
                  <a:srgbClr val="8C8C8C"/>
                </a:solidFill>
              </a:rPr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8" name="Google Shape;133;p27">
            <a:extLst>
              <a:ext uri="{FF2B5EF4-FFF2-40B4-BE49-F238E27FC236}">
                <a16:creationId xmlns:a16="http://schemas.microsoft.com/office/drawing/2014/main" id="{B3F125E0-0B3E-7045-B409-237C30765ECF}"/>
              </a:ext>
            </a:extLst>
          </p:cNvPr>
          <p:cNvSpPr txBox="1">
            <a:spLocks/>
          </p:cNvSpPr>
          <p:nvPr/>
        </p:nvSpPr>
        <p:spPr>
          <a:xfrm>
            <a:off x="311700" y="1910932"/>
            <a:ext cx="7184475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Передаваемое тело запроса будет </a:t>
            </a:r>
            <a:r>
              <a:rPr lang="ru-RU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десериализовано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в объект с помощью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HttpMessageConverter</a:t>
            </a:r>
            <a:endParaRPr lang="ru-RU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79895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Типы возвращаемых значений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3;p27">
            <a:extLst>
              <a:ext uri="{FF2B5EF4-FFF2-40B4-BE49-F238E27FC236}">
                <a16:creationId xmlns:a16="http://schemas.microsoft.com/office/drawing/2014/main" id="{5775503D-2E58-2E43-9D0A-35E109DCA9B0}"/>
              </a:ext>
            </a:extLst>
          </p:cNvPr>
          <p:cNvSpPr txBox="1">
            <a:spLocks/>
          </p:cNvSpPr>
          <p:nvPr/>
        </p:nvSpPr>
        <p:spPr>
          <a:xfrm>
            <a:off x="311699" y="699126"/>
            <a:ext cx="7184475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Полный перечень возвращаемых значений можно посмотреть тут (они сразу под передаваемыми параметрами):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https://docs.spring.io/spring-framework/docs/current/spring-framework-reference/web.html#mvc-ann-requestmapping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38100" indent="0">
              <a:buClr>
                <a:srgbClr val="000000"/>
              </a:buClr>
              <a:buSzPts val="3000"/>
              <a:buNone/>
            </a:pPr>
            <a:endParaRPr lang="ru-RU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Рассмотрим самые распространенные:</a:t>
            </a:r>
          </a:p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String –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обычный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ViewResolver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который мы настраивали раньше</a:t>
            </a:r>
            <a:endParaRPr lang="en-US" sz="14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endParaRPr lang="en-US" sz="14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endParaRPr lang="en-US" sz="14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ResponseBody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сериализованный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объект</a:t>
            </a:r>
          </a:p>
          <a:p>
            <a:pPr marL="38100" indent="0">
              <a:buClr>
                <a:srgbClr val="000000"/>
              </a:buClr>
              <a:buSzPts val="3000"/>
              <a:buNone/>
            </a:pPr>
            <a:endParaRPr lang="ru-RU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100" indent="0">
              <a:buClr>
                <a:srgbClr val="000000"/>
              </a:buClr>
              <a:buSzPts val="3000"/>
              <a:buNone/>
            </a:pPr>
            <a:endParaRPr lang="ru-RU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44971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ResponseBody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3;p27">
            <a:extLst>
              <a:ext uri="{FF2B5EF4-FFF2-40B4-BE49-F238E27FC236}">
                <a16:creationId xmlns:a16="http://schemas.microsoft.com/office/drawing/2014/main" id="{B3F125E0-0B3E-7045-B409-237C30765ECF}"/>
              </a:ext>
            </a:extLst>
          </p:cNvPr>
          <p:cNvSpPr txBox="1">
            <a:spLocks/>
          </p:cNvSpPr>
          <p:nvPr/>
        </p:nvSpPr>
        <p:spPr>
          <a:xfrm>
            <a:off x="311700" y="1910932"/>
            <a:ext cx="74099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Возвращаемое значение будет </a:t>
            </a:r>
            <a:r>
              <a:rPr lang="ru-RU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сериализовано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из объекта в тело ответа с помощью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HttpMessageConverter</a:t>
            </a:r>
            <a:endParaRPr lang="ru-RU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A55AB9-11FB-184C-8E0D-9B297727A3A5}"/>
              </a:ext>
            </a:extLst>
          </p:cNvPr>
          <p:cNvSpPr/>
          <p:nvPr/>
        </p:nvSpPr>
        <p:spPr>
          <a:xfrm>
            <a:off x="447675" y="61607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"/accounts/{id}"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ResponseBody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/>
              <a:t>Account </a:t>
            </a:r>
            <a:r>
              <a:rPr lang="en-US" dirty="0">
                <a:solidFill>
                  <a:srgbClr val="00627A"/>
                </a:solidFill>
              </a:rPr>
              <a:t>handle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C8C8C"/>
                </a:solidFill>
              </a:rPr>
              <a:t>// ...</a:t>
            </a:r>
            <a:br>
              <a:rPr lang="en-US" i="1" dirty="0">
                <a:solidFill>
                  <a:srgbClr val="8C8C8C"/>
                </a:solidFill>
              </a:rPr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60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Spring Web MVC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896300"/>
            <a:ext cx="8520600" cy="3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Sppring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Web MVC –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фреймворк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для разработки веб-приложений, построенный на основе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Servlet API.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Также для веб разработки у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есть еще один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фреймворк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SpringWebFlux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который использует технологии реактивной разработки. Этот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фреймворк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рассматриваться не будет.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Spring Web MVC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896300"/>
            <a:ext cx="8520600" cy="3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Фреймворк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Spring MVC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обеспечивает архитектуру паттерна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— View — Controller (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Модель — Отображение (далее — Вид) — Контроллер) при помощи слабо связанных готовых компонентов. Паттерн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MVC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разделяет аспекты приложения (логику ввода, бизнес-логику и логику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UI),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обеспечивая при этом свободную связь между ними.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3850" lvl="0" indent="-28575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(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Модель) инкапсулирует (объединяет) данные приложения, в целом они будут состоять из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POJO («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Старых добрых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Java-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объектов», или </a:t>
            </a:r>
            <a:r>
              <a:rPr lang="ru-RU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бинов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</a:p>
          <a:p>
            <a:pPr marL="323850" lvl="0" indent="-28575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View (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Отображение, Вид) отвечает за отображение данных Модели, — как правило, генерируя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HTML,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которые мы видим в своём браузере.</a:t>
            </a:r>
          </a:p>
          <a:p>
            <a:pPr marL="323850" lvl="0" indent="-28575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Controller (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Контроллер) обрабатывает запрос пользователя, создаёт соответствующую Модель и передаёт её для отображения в Вид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17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Структура </a:t>
            </a: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war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F954F5E-2F7E-3B46-9482-FA581A946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43" y="600075"/>
            <a:ext cx="5709708" cy="429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9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Pom.xml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6B8020C-8C15-9E4E-9E45-B8E3BDE0F9D6}"/>
              </a:ext>
            </a:extLst>
          </p:cNvPr>
          <p:cNvSpPr/>
          <p:nvPr/>
        </p:nvSpPr>
        <p:spPr>
          <a:xfrm>
            <a:off x="82399" y="490626"/>
            <a:ext cx="39466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>
                <a:solidFill>
                  <a:srgbClr val="0033B3"/>
                </a:solidFill>
              </a:rPr>
              <a:t>groupId</a:t>
            </a:r>
            <a:r>
              <a:rPr lang="en-US" sz="1200" dirty="0"/>
              <a:t>&gt;</a:t>
            </a:r>
            <a:r>
              <a:rPr lang="en-US" sz="1200" dirty="0" err="1"/>
              <a:t>ru.trunov</a:t>
            </a:r>
            <a:r>
              <a:rPr lang="en-US" sz="1200" dirty="0"/>
              <a:t>&lt;/</a:t>
            </a:r>
            <a:r>
              <a:rPr lang="en-US" sz="1200" dirty="0" err="1">
                <a:solidFill>
                  <a:srgbClr val="0033B3"/>
                </a:solidFill>
              </a:rPr>
              <a:t>groupId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>
                <a:solidFill>
                  <a:srgbClr val="0033B3"/>
                </a:solidFill>
              </a:rPr>
              <a:t>artifactId</a:t>
            </a:r>
            <a:r>
              <a:rPr lang="en-US" sz="1200" dirty="0"/>
              <a:t>&gt;</a:t>
            </a:r>
            <a:r>
              <a:rPr lang="en-US" sz="1200" dirty="0" err="1"/>
              <a:t>webmvc</a:t>
            </a:r>
            <a:r>
              <a:rPr lang="en-US" sz="1200" dirty="0"/>
              <a:t>-xml&lt;/</a:t>
            </a:r>
            <a:r>
              <a:rPr lang="en-US" sz="1200" dirty="0" err="1">
                <a:solidFill>
                  <a:srgbClr val="0033B3"/>
                </a:solidFill>
              </a:rPr>
              <a:t>artifactId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>
                <a:solidFill>
                  <a:srgbClr val="0033B3"/>
                </a:solidFill>
              </a:rPr>
              <a:t>version</a:t>
            </a:r>
            <a:r>
              <a:rPr lang="en-US" sz="1200" dirty="0"/>
              <a:t>&gt;1.0&lt;/</a:t>
            </a:r>
            <a:r>
              <a:rPr lang="en-US" sz="1200" dirty="0">
                <a:solidFill>
                  <a:srgbClr val="0033B3"/>
                </a:solidFill>
              </a:rPr>
              <a:t>version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>
                <a:solidFill>
                  <a:srgbClr val="0033B3"/>
                </a:solidFill>
              </a:rPr>
              <a:t>packaging</a:t>
            </a:r>
            <a:r>
              <a:rPr lang="en-US" sz="1200" dirty="0"/>
              <a:t>&gt;war&lt;/</a:t>
            </a:r>
            <a:r>
              <a:rPr lang="en-US" sz="1200" dirty="0">
                <a:solidFill>
                  <a:srgbClr val="0033B3"/>
                </a:solidFill>
              </a:rPr>
              <a:t>packaging</a:t>
            </a:r>
            <a:r>
              <a:rPr lang="en-US" sz="1200" dirty="0"/>
              <a:t>&gt;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>
                <a:solidFill>
                  <a:srgbClr val="0033B3"/>
                </a:solidFill>
              </a:rPr>
              <a:t>dependencies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dirty="0">
                <a:solidFill>
                  <a:srgbClr val="0033B3"/>
                </a:solidFill>
              </a:rPr>
              <a:t>dependency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>
                <a:solidFill>
                  <a:srgbClr val="0033B3"/>
                </a:solidFill>
              </a:rPr>
              <a:t>groupId</a:t>
            </a:r>
            <a:r>
              <a:rPr lang="en-US" sz="1200" dirty="0"/>
              <a:t>&gt;</a:t>
            </a:r>
            <a:r>
              <a:rPr lang="en-US" sz="1200" dirty="0" err="1"/>
              <a:t>org.springframework</a:t>
            </a:r>
            <a:r>
              <a:rPr lang="en-US" sz="1200" dirty="0"/>
              <a:t>&lt;/</a:t>
            </a:r>
            <a:r>
              <a:rPr lang="en-US" sz="1200" dirty="0" err="1">
                <a:solidFill>
                  <a:srgbClr val="0033B3"/>
                </a:solidFill>
              </a:rPr>
              <a:t>groupId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>
                <a:solidFill>
                  <a:srgbClr val="0033B3"/>
                </a:solidFill>
              </a:rPr>
              <a:t>artifactId</a:t>
            </a:r>
            <a:r>
              <a:rPr lang="en-US" sz="1200" dirty="0"/>
              <a:t>&gt;spring-</a:t>
            </a:r>
            <a:r>
              <a:rPr lang="en-US" sz="1200" dirty="0" err="1"/>
              <a:t>webmvc</a:t>
            </a:r>
            <a:r>
              <a:rPr lang="en-US" sz="1200" dirty="0"/>
              <a:t>&lt;/</a:t>
            </a:r>
            <a:r>
              <a:rPr lang="en-US" sz="1200" dirty="0" err="1">
                <a:solidFill>
                  <a:srgbClr val="0033B3"/>
                </a:solidFill>
              </a:rPr>
              <a:t>artifactId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>
                <a:solidFill>
                  <a:srgbClr val="0033B3"/>
                </a:solidFill>
              </a:rPr>
              <a:t>version</a:t>
            </a:r>
            <a:r>
              <a:rPr lang="en-US" sz="1200" dirty="0"/>
              <a:t>&gt;5.2.8.RELEASE&lt;/</a:t>
            </a:r>
            <a:r>
              <a:rPr lang="en-US" sz="1200" dirty="0">
                <a:solidFill>
                  <a:srgbClr val="0033B3"/>
                </a:solidFill>
              </a:rPr>
              <a:t>version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>
                <a:solidFill>
                  <a:srgbClr val="0033B3"/>
                </a:solidFill>
              </a:rPr>
              <a:t>dependency</a:t>
            </a:r>
            <a:r>
              <a:rPr lang="en-US" sz="1200" dirty="0"/>
              <a:t>&gt;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dirty="0">
                <a:solidFill>
                  <a:srgbClr val="0033B3"/>
                </a:solidFill>
              </a:rPr>
              <a:t>dependency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>
                <a:solidFill>
                  <a:srgbClr val="0033B3"/>
                </a:solidFill>
              </a:rPr>
              <a:t>groupId</a:t>
            </a:r>
            <a:r>
              <a:rPr lang="en-US" sz="1200" dirty="0"/>
              <a:t>&gt;</a:t>
            </a:r>
            <a:r>
              <a:rPr lang="en-US" sz="1200" dirty="0" err="1"/>
              <a:t>javax.servlet</a:t>
            </a:r>
            <a:r>
              <a:rPr lang="en-US" sz="1200" dirty="0"/>
              <a:t>&lt;/</a:t>
            </a:r>
            <a:r>
              <a:rPr lang="en-US" sz="1200" dirty="0" err="1">
                <a:solidFill>
                  <a:srgbClr val="0033B3"/>
                </a:solidFill>
              </a:rPr>
              <a:t>groupId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>
                <a:solidFill>
                  <a:srgbClr val="0033B3"/>
                </a:solidFill>
              </a:rPr>
              <a:t>artifactId</a:t>
            </a:r>
            <a:r>
              <a:rPr lang="en-US" sz="1200" dirty="0"/>
              <a:t>&gt;</a:t>
            </a:r>
            <a:r>
              <a:rPr lang="en-US" sz="1200" dirty="0" err="1"/>
              <a:t>javax.servlet-api</a:t>
            </a:r>
            <a:r>
              <a:rPr lang="en-US" sz="1200" dirty="0"/>
              <a:t>&lt;/</a:t>
            </a:r>
            <a:r>
              <a:rPr lang="en-US" sz="1200" dirty="0" err="1">
                <a:solidFill>
                  <a:srgbClr val="0033B3"/>
                </a:solidFill>
              </a:rPr>
              <a:t>artifactId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>
                <a:solidFill>
                  <a:srgbClr val="0033B3"/>
                </a:solidFill>
              </a:rPr>
              <a:t>version</a:t>
            </a:r>
            <a:r>
              <a:rPr lang="en-US" sz="1200" dirty="0"/>
              <a:t>&gt;3.1.0&lt;/</a:t>
            </a:r>
            <a:r>
              <a:rPr lang="en-US" sz="1200" dirty="0">
                <a:solidFill>
                  <a:srgbClr val="0033B3"/>
                </a:solidFill>
              </a:rPr>
              <a:t>version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>
                <a:solidFill>
                  <a:srgbClr val="0033B3"/>
                </a:solidFill>
              </a:rPr>
              <a:t>scope</a:t>
            </a:r>
            <a:r>
              <a:rPr lang="en-US" sz="1200" dirty="0"/>
              <a:t>&gt;provided&lt;/</a:t>
            </a:r>
            <a:r>
              <a:rPr lang="en-US" sz="1200" dirty="0">
                <a:solidFill>
                  <a:srgbClr val="0033B3"/>
                </a:solidFill>
              </a:rPr>
              <a:t>scope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>
                <a:solidFill>
                  <a:srgbClr val="0033B3"/>
                </a:solidFill>
              </a:rPr>
              <a:t>dependency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>
                <a:solidFill>
                  <a:srgbClr val="0033B3"/>
                </a:solidFill>
              </a:rPr>
              <a:t>dependencies</a:t>
            </a:r>
            <a:r>
              <a:rPr lang="en-US" sz="1200" dirty="0"/>
              <a:t>&gt;</a:t>
            </a:r>
            <a:br>
              <a:rPr lang="en-US" sz="1200" dirty="0"/>
            </a:br>
            <a:endParaRPr lang="ru-RU" sz="1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CE71DF0-616E-1E46-9328-BE1385164434}"/>
              </a:ext>
            </a:extLst>
          </p:cNvPr>
          <p:cNvSpPr/>
          <p:nvPr/>
        </p:nvSpPr>
        <p:spPr>
          <a:xfrm>
            <a:off x="3726788" y="8963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>
                <a:solidFill>
                  <a:srgbClr val="0033B3"/>
                </a:solidFill>
              </a:rPr>
              <a:t>properties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>
                <a:solidFill>
                  <a:srgbClr val="0033B3"/>
                </a:solidFill>
              </a:rPr>
              <a:t>maven.compiler.source</a:t>
            </a:r>
            <a:r>
              <a:rPr lang="en-US" sz="1200" dirty="0"/>
              <a:t>&gt;1.8&lt;/</a:t>
            </a:r>
            <a:r>
              <a:rPr lang="en-US" sz="1200" dirty="0" err="1">
                <a:solidFill>
                  <a:srgbClr val="0033B3"/>
                </a:solidFill>
              </a:rPr>
              <a:t>maven.compiler.source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>
                <a:solidFill>
                  <a:srgbClr val="0033B3"/>
                </a:solidFill>
              </a:rPr>
              <a:t>maven.compiler.target</a:t>
            </a:r>
            <a:r>
              <a:rPr lang="en-US" sz="1200" dirty="0"/>
              <a:t>&gt;1.8&lt;/</a:t>
            </a:r>
            <a:r>
              <a:rPr lang="en-US" sz="1200" dirty="0" err="1">
                <a:solidFill>
                  <a:srgbClr val="0033B3"/>
                </a:solidFill>
              </a:rPr>
              <a:t>maven.compiler.target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>
                <a:solidFill>
                  <a:srgbClr val="0033B3"/>
                </a:solidFill>
              </a:rPr>
              <a:t>properties</a:t>
            </a:r>
            <a:r>
              <a:rPr lang="en-US" sz="1200" dirty="0"/>
              <a:t>&gt;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&lt;</a:t>
            </a:r>
            <a:r>
              <a:rPr lang="en-US" sz="1200" dirty="0">
                <a:solidFill>
                  <a:srgbClr val="0033B3"/>
                </a:solidFill>
              </a:rPr>
              <a:t>build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>
                <a:solidFill>
                  <a:srgbClr val="0033B3"/>
                </a:solidFill>
              </a:rPr>
              <a:t>finalName</a:t>
            </a:r>
            <a:r>
              <a:rPr lang="en-US" sz="1200" dirty="0"/>
              <a:t>&gt;</a:t>
            </a:r>
            <a:r>
              <a:rPr lang="en-US" sz="1200" dirty="0" err="1"/>
              <a:t>myapp</a:t>
            </a:r>
            <a:r>
              <a:rPr lang="en-US" sz="1200" dirty="0"/>
              <a:t>&lt;/</a:t>
            </a:r>
            <a:r>
              <a:rPr lang="en-US" sz="1200" dirty="0" err="1">
                <a:solidFill>
                  <a:srgbClr val="0033B3"/>
                </a:solidFill>
              </a:rPr>
              <a:t>finalName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>
                <a:solidFill>
                  <a:srgbClr val="0033B3"/>
                </a:solidFill>
              </a:rPr>
              <a:t>build</a:t>
            </a:r>
            <a:r>
              <a:rPr lang="en-US" sz="1200" dirty="0"/>
              <a:t>&gt;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7140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web.xml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638600"/>
            <a:ext cx="7784550" cy="81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Web.xml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или дескриптор развертывания, необходим, чтобы контейнер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сервлетов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понимал, как нужно разворачивать приложение.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0AF97A-A712-5545-9CDE-1F4D07704D43}"/>
              </a:ext>
            </a:extLst>
          </p:cNvPr>
          <p:cNvSpPr/>
          <p:nvPr/>
        </p:nvSpPr>
        <p:spPr>
          <a:xfrm>
            <a:off x="400049" y="1449725"/>
            <a:ext cx="62388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&lt;?</a:t>
            </a:r>
            <a:r>
              <a:rPr lang="en-US" dirty="0">
                <a:solidFill>
                  <a:srgbClr val="174AD4"/>
                </a:solidFill>
              </a:rPr>
              <a:t>xml version</a:t>
            </a:r>
            <a:r>
              <a:rPr lang="en-US" dirty="0">
                <a:solidFill>
                  <a:srgbClr val="067D17"/>
                </a:solidFill>
              </a:rPr>
              <a:t>="1.0" </a:t>
            </a:r>
            <a:r>
              <a:rPr lang="en-US" dirty="0">
                <a:solidFill>
                  <a:srgbClr val="174AD4"/>
                </a:solidFill>
              </a:rPr>
              <a:t>encoding</a:t>
            </a:r>
            <a:r>
              <a:rPr lang="en-US" dirty="0">
                <a:solidFill>
                  <a:srgbClr val="067D17"/>
                </a:solidFill>
              </a:rPr>
              <a:t>="UTF-8" </a:t>
            </a:r>
            <a:r>
              <a:rPr lang="en-US" i="1" dirty="0"/>
              <a:t>?&gt;</a:t>
            </a:r>
            <a:br>
              <a:rPr lang="en-US" i="1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web-app </a:t>
            </a:r>
            <a:r>
              <a:rPr lang="en-US" dirty="0" err="1">
                <a:solidFill>
                  <a:srgbClr val="174AD4"/>
                </a:solidFill>
              </a:rPr>
              <a:t>xmlns</a:t>
            </a:r>
            <a:r>
              <a:rPr lang="en-US" dirty="0">
                <a:solidFill>
                  <a:srgbClr val="067D17"/>
                </a:solidFill>
              </a:rPr>
              <a:t>="http://</a:t>
            </a:r>
            <a:r>
              <a:rPr lang="en-US" dirty="0" err="1">
                <a:solidFill>
                  <a:srgbClr val="067D17"/>
                </a:solidFill>
              </a:rPr>
              <a:t>java.sun.com</a:t>
            </a:r>
            <a:r>
              <a:rPr lang="en-US" dirty="0">
                <a:solidFill>
                  <a:srgbClr val="067D17"/>
                </a:solidFill>
              </a:rPr>
              <a:t>/xml/ns/</a:t>
            </a:r>
            <a:r>
              <a:rPr lang="en-US" dirty="0" err="1">
                <a:solidFill>
                  <a:srgbClr val="067D17"/>
                </a:solidFill>
              </a:rPr>
              <a:t>javaee</a:t>
            </a:r>
            <a:r>
              <a:rPr lang="en-US" dirty="0">
                <a:solidFill>
                  <a:srgbClr val="067D17"/>
                </a:solidFill>
              </a:rPr>
              <a:t>"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  </a:t>
            </a:r>
            <a:r>
              <a:rPr lang="en-US" dirty="0" err="1">
                <a:solidFill>
                  <a:srgbClr val="174AD4"/>
                </a:solidFill>
              </a:rPr>
              <a:t>xmlns:</a:t>
            </a:r>
            <a:r>
              <a:rPr lang="en-US" dirty="0" err="1">
                <a:solidFill>
                  <a:srgbClr val="871094"/>
                </a:solidFill>
              </a:rPr>
              <a:t>xsi</a:t>
            </a:r>
            <a:r>
              <a:rPr lang="en-US" dirty="0">
                <a:solidFill>
                  <a:srgbClr val="067D17"/>
                </a:solidFill>
              </a:rPr>
              <a:t>="http://www.w3.org/2001/</a:t>
            </a:r>
            <a:r>
              <a:rPr lang="en-US" dirty="0" err="1">
                <a:solidFill>
                  <a:srgbClr val="067D17"/>
                </a:solidFill>
              </a:rPr>
              <a:t>XMLSchema</a:t>
            </a:r>
            <a:r>
              <a:rPr lang="en-US" dirty="0">
                <a:solidFill>
                  <a:srgbClr val="067D17"/>
                </a:solidFill>
              </a:rPr>
              <a:t>-instance"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  </a:t>
            </a:r>
            <a:r>
              <a:rPr lang="en-US" dirty="0" err="1">
                <a:solidFill>
                  <a:srgbClr val="871094"/>
                </a:solidFill>
              </a:rPr>
              <a:t>xsi</a:t>
            </a:r>
            <a:r>
              <a:rPr lang="en-US" dirty="0" err="1">
                <a:solidFill>
                  <a:srgbClr val="174AD4"/>
                </a:solidFill>
              </a:rPr>
              <a:t>:schemaLocation</a:t>
            </a:r>
            <a:r>
              <a:rPr lang="en-US" dirty="0">
                <a:solidFill>
                  <a:srgbClr val="067D17"/>
                </a:solidFill>
              </a:rPr>
              <a:t>="http://</a:t>
            </a:r>
            <a:r>
              <a:rPr lang="en-US" dirty="0" err="1">
                <a:solidFill>
                  <a:srgbClr val="067D17"/>
                </a:solidFill>
              </a:rPr>
              <a:t>java.sun.com</a:t>
            </a:r>
            <a:r>
              <a:rPr lang="en-US" dirty="0">
                <a:solidFill>
                  <a:srgbClr val="067D17"/>
                </a:solidFill>
              </a:rPr>
              <a:t>/xml/ns/</a:t>
            </a:r>
            <a:r>
              <a:rPr lang="en-US" dirty="0" err="1">
                <a:solidFill>
                  <a:srgbClr val="067D17"/>
                </a:solidFill>
              </a:rPr>
              <a:t>javaee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http://</a:t>
            </a:r>
            <a:r>
              <a:rPr lang="en-US" dirty="0" err="1">
                <a:solidFill>
                  <a:srgbClr val="067D17"/>
                </a:solidFill>
              </a:rPr>
              <a:t>java.sun.com</a:t>
            </a:r>
            <a:r>
              <a:rPr lang="en-US" dirty="0">
                <a:solidFill>
                  <a:srgbClr val="067D17"/>
                </a:solidFill>
              </a:rPr>
              <a:t>/xml/ns/</a:t>
            </a:r>
            <a:r>
              <a:rPr lang="en-US" dirty="0" err="1">
                <a:solidFill>
                  <a:srgbClr val="067D17"/>
                </a:solidFill>
              </a:rPr>
              <a:t>javaee</a:t>
            </a:r>
            <a:r>
              <a:rPr lang="en-US" dirty="0">
                <a:solidFill>
                  <a:srgbClr val="067D17"/>
                </a:solidFill>
              </a:rPr>
              <a:t>/web-app_3_0.xsd"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  </a:t>
            </a:r>
            <a:r>
              <a:rPr lang="en-US" dirty="0">
                <a:solidFill>
                  <a:srgbClr val="174AD4"/>
                </a:solidFill>
              </a:rPr>
              <a:t>version</a:t>
            </a:r>
            <a:r>
              <a:rPr lang="en-US" dirty="0">
                <a:solidFill>
                  <a:srgbClr val="067D17"/>
                </a:solidFill>
              </a:rPr>
              <a:t>="3.0"</a:t>
            </a:r>
            <a:r>
              <a:rPr lang="en-US" dirty="0"/>
              <a:t>&gt;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web-app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64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Создаем </a:t>
            </a:r>
            <a:r>
              <a:rPr lang="ru-RU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сервлет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8111D8-684D-1640-BA93-D7C5002F876D}"/>
              </a:ext>
            </a:extLst>
          </p:cNvPr>
          <p:cNvSpPr/>
          <p:nvPr/>
        </p:nvSpPr>
        <p:spPr>
          <a:xfrm>
            <a:off x="428625" y="896300"/>
            <a:ext cx="6896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WebServlet</a:t>
            </a:r>
            <a:r>
              <a:rPr lang="en-US" dirty="0"/>
              <a:t>(name = </a:t>
            </a:r>
            <a:r>
              <a:rPr lang="en-US" dirty="0">
                <a:solidFill>
                  <a:srgbClr val="067D17"/>
                </a:solidFill>
              </a:rPr>
              <a:t>"super"</a:t>
            </a:r>
            <a:r>
              <a:rPr lang="en-US" dirty="0"/>
              <a:t>, </a:t>
            </a:r>
            <a:r>
              <a:rPr lang="en-US" dirty="0" err="1"/>
              <a:t>urlPatterns</a:t>
            </a:r>
            <a:r>
              <a:rPr lang="en-US" dirty="0"/>
              <a:t> = </a:t>
            </a:r>
            <a:r>
              <a:rPr lang="en-US" dirty="0">
                <a:solidFill>
                  <a:srgbClr val="067D17"/>
                </a:solidFill>
              </a:rPr>
              <a:t>"/super"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/>
              <a:t>MyController</a:t>
            </a:r>
            <a:r>
              <a:rPr lang="en-US" dirty="0"/>
              <a:t> </a:t>
            </a:r>
            <a:r>
              <a:rPr lang="en-US" dirty="0">
                <a:solidFill>
                  <a:srgbClr val="0033B3"/>
                </a:solidFill>
              </a:rPr>
              <a:t>extends </a:t>
            </a:r>
            <a:r>
              <a:rPr lang="en-US" dirty="0" err="1"/>
              <a:t>HttpServlet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@Override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protected void </a:t>
            </a:r>
            <a:r>
              <a:rPr lang="en-US" dirty="0" err="1">
                <a:solidFill>
                  <a:srgbClr val="00627A"/>
                </a:solidFill>
              </a:rPr>
              <a:t>doGet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req, </a:t>
            </a:r>
            <a:r>
              <a:rPr lang="en-US" dirty="0" err="1"/>
              <a:t>HttpServletResponse</a:t>
            </a:r>
            <a:r>
              <a:rPr lang="en-US" dirty="0"/>
              <a:t> resp) </a:t>
            </a:r>
            <a:r>
              <a:rPr lang="en-US" dirty="0">
                <a:solidFill>
                  <a:srgbClr val="0033B3"/>
                </a:solidFill>
              </a:rPr>
              <a:t>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resp.getWriter</a:t>
            </a:r>
            <a:r>
              <a:rPr lang="en-US" dirty="0"/>
              <a:t>().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"Hello"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8" name="Google Shape;133;p27">
            <a:extLst>
              <a:ext uri="{FF2B5EF4-FFF2-40B4-BE49-F238E27FC236}">
                <a16:creationId xmlns:a16="http://schemas.microsoft.com/office/drawing/2014/main" id="{0199F605-6D62-5D4A-9591-D42AC23CCA96}"/>
              </a:ext>
            </a:extLst>
          </p:cNvPr>
          <p:cNvSpPr txBox="1">
            <a:spLocks/>
          </p:cNvSpPr>
          <p:nvPr/>
        </p:nvSpPr>
        <p:spPr>
          <a:xfrm>
            <a:off x="311700" y="2981324"/>
            <a:ext cx="8520600" cy="15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папке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src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/main/java/app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Создаем файл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MyController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Пересоберём проект </a:t>
            </a:r>
          </a:p>
          <a:p>
            <a:pPr marL="38100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Выполним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http://localhost:8080/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myapp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/super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569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DispatcherServlet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33;p27">
            <a:extLst>
              <a:ext uri="{FF2B5EF4-FFF2-40B4-BE49-F238E27FC236}">
                <a16:creationId xmlns:a16="http://schemas.microsoft.com/office/drawing/2014/main" id="{4BBA5BC3-6AEF-4445-BB63-FA6A2B43BF46}"/>
              </a:ext>
            </a:extLst>
          </p:cNvPr>
          <p:cNvSpPr txBox="1">
            <a:spLocks/>
          </p:cNvSpPr>
          <p:nvPr/>
        </p:nvSpPr>
        <p:spPr>
          <a:xfrm>
            <a:off x="311700" y="638600"/>
            <a:ext cx="8520600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Вся логика работы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Spring MVC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построена вокруг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DispatcherServlet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который принимает и обрабатывает все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HTTP-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запросы (из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UI) 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 ответы на них. Рабочий процесс обработки запроса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DispatcherServlet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ом проиллюстрирован на следующей диаграмме: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C24713-326D-ED4D-ABC1-69274D854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598450"/>
            <a:ext cx="5112115" cy="30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665422"/>
      </p:ext>
    </p:extLst>
  </p:cSld>
  <p:clrMapOvr>
    <a:masterClrMapping/>
  </p:clrMapOvr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10749</TotalTime>
  <Words>2106</Words>
  <Application>Microsoft Office PowerPoint</Application>
  <PresentationFormat>Экран (16:9)</PresentationFormat>
  <Paragraphs>122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Lato</vt:lpstr>
      <vt:lpstr>Wingdings</vt:lpstr>
      <vt:lpstr>Playfair Display</vt:lpstr>
      <vt:lpstr>Roboto</vt:lpstr>
      <vt:lpstr>Blue &amp; Gold</vt:lpstr>
      <vt:lpstr>Spring Web MVC</vt:lpstr>
      <vt:lpstr>Содержание</vt:lpstr>
      <vt:lpstr>Spring Web MVC</vt:lpstr>
      <vt:lpstr>Spring Web MVC</vt:lpstr>
      <vt:lpstr>Структура war</vt:lpstr>
      <vt:lpstr>Pom.xml</vt:lpstr>
      <vt:lpstr>web.xml</vt:lpstr>
      <vt:lpstr>Создаем сервлет</vt:lpstr>
      <vt:lpstr>DispatcherServlet</vt:lpstr>
      <vt:lpstr>DispatcherServlet</vt:lpstr>
      <vt:lpstr>DispatcherServlet</vt:lpstr>
      <vt:lpstr>Servlet WebApplicationContext</vt:lpstr>
      <vt:lpstr>App-context.xml</vt:lpstr>
      <vt:lpstr>Root WebApplicationContext</vt:lpstr>
      <vt:lpstr>@Controller</vt:lpstr>
      <vt:lpstr>View</vt:lpstr>
      <vt:lpstr>Убираем весь xml</vt:lpstr>
      <vt:lpstr>Убираем весь xml</vt:lpstr>
      <vt:lpstr>Убираем весь xml</vt:lpstr>
      <vt:lpstr>Передача параметров</vt:lpstr>
      <vt:lpstr>@PathVariable</vt:lpstr>
      <vt:lpstr>@RequestParam</vt:lpstr>
      <vt:lpstr>@RequestBody</vt:lpstr>
      <vt:lpstr>Типы возвращаемых значений</vt:lpstr>
      <vt:lpstr>@ResponseBody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Java SE</dc:title>
  <cp:lastModifiedBy>OlegPC</cp:lastModifiedBy>
  <cp:revision>80</cp:revision>
  <dcterms:modified xsi:type="dcterms:W3CDTF">2021-03-13T17:11:55Z</dcterms:modified>
</cp:coreProperties>
</file>