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75" r:id="rId1"/>
  </p:sldMasterIdLst>
  <p:notesMasterIdLst>
    <p:notesMasterId r:id="rId13"/>
  </p:notesMasterIdLst>
  <p:sldIdLst>
    <p:sldId id="256" r:id="rId2"/>
    <p:sldId id="262" r:id="rId3"/>
    <p:sldId id="257" r:id="rId4"/>
    <p:sldId id="261" r:id="rId5"/>
    <p:sldId id="266" r:id="rId6"/>
    <p:sldId id="260" r:id="rId7"/>
    <p:sldId id="264" r:id="rId8"/>
    <p:sldId id="265" r:id="rId9"/>
    <p:sldId id="263" r:id="rId10"/>
    <p:sldId id="25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20"/>
    <p:restoredTop sz="80208"/>
  </p:normalViewPr>
  <p:slideViewPr>
    <p:cSldViewPr snapToGrid="0" snapToObjects="1">
      <p:cViewPr varScale="1">
        <p:scale>
          <a:sx n="72" d="100"/>
          <a:sy n="72" d="100"/>
        </p:scale>
        <p:origin x="20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F8B642-7FC1-E947-9552-A4615B252889}" type="datetimeFigureOut">
              <a:rPr kumimoji="1" lang="ja-JP" altLang="en-US" smtClean="0"/>
              <a:t>2018/9/28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AC0CF-44CB-154A-BAFE-E085248CAD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4079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情報の山田です．</a:t>
            </a:r>
            <a:endParaRPr kumimoji="1" lang="en-US" altLang="ja-JP" dirty="0"/>
          </a:p>
          <a:p>
            <a:r>
              <a:rPr kumimoji="1" lang="en-US" altLang="ja-JP" dirty="0"/>
              <a:t>Memo</a:t>
            </a:r>
            <a:r>
              <a:rPr kumimoji="1" lang="ja-JP" altLang="en-US"/>
              <a:t>ソフト</a:t>
            </a:r>
            <a:r>
              <a:rPr kumimoji="1" lang="en-US" altLang="ja-JP" dirty="0" err="1"/>
              <a:t>my_help</a:t>
            </a:r>
            <a:r>
              <a:rPr kumimoji="1" lang="ja-JP" altLang="en-US"/>
              <a:t>の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DAC0CF-44CB-154A-BAFE-E085248CAD6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065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DAC0CF-44CB-154A-BAFE-E085248CAD6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2558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DAC0CF-44CB-154A-BAFE-E085248CAD6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6507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同じディレクトリにいなくても追加，編集，削除ができます．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メモを残したファイルを探す手間が省ける．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DAC0CF-44CB-154A-BAFE-E085248CAD6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3863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同じディレクトリにいなくても追加，編集，削除ができます．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メモを残したファイルを探す手間が省ける．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DAC0CF-44CB-154A-BAFE-E085248CAD6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5751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DAC0CF-44CB-154A-BAFE-E085248CAD6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3981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アクイジション（アクワイヤー）</a:t>
            </a:r>
            <a:endParaRPr kumimoji="1" lang="en-US" altLang="ja-JP" dirty="0"/>
          </a:p>
          <a:p>
            <a:r>
              <a:rPr kumimoji="1" lang="ja-JP" altLang="en-US"/>
              <a:t>パーティシペイション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DAC0CF-44CB-154A-BAFE-E085248CAD6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420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知識を提供する人，教授する人によって，今のスキルレベルが違う．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DAC0CF-44CB-154A-BAFE-E085248CAD66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162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35B0D4-F73D-CB4B-8BBB-0A2447E60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4541756-5714-5241-AEFC-848E4D9B0A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896E1A-8F69-1D4F-A80F-B765C9F46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9/28/18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A7C233-D895-5142-BE9D-120DE1B43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FFC41A-0D32-654E-90A5-7768D48DD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074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74E665-10C3-4D4E-95A7-F6853FF28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97E9B82-A671-AB4F-B4BD-8D11A19F3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BA34CF-F6B8-CB4D-8C57-AD0C66DED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9/28/18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C81350-7E41-B547-A7A5-2ED008716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41911F-55BB-5142-B46B-BBE5A2DE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911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45F1D8D-6CA2-3146-BFFC-4872BCAB6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4271606-A63B-2848-AC4D-8E8C1CDF9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F68F5B-7034-E747-90A2-A773C45AF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9/28/18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85AE38-6D5B-6D4D-B974-54A1036A3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294997-1768-B249-9620-0BB042363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520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F6B48A-5C33-F040-8DA6-C7C15951C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12F181-FB10-B14D-9114-9C72BAAC5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3AB551-69F5-124A-BC65-7BDBC5EAB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9/28/18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26C90A-4FE3-9546-B046-2F1FB7BE7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721EB2-8E0F-814E-8344-EE823780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502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045328-8F52-224C-B380-14224BED0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1F8360-16FF-964F-A90F-8B49A33EA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4D7BC0-799F-0243-8388-35F26DE0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9/28/18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0BA123-3A93-FB4E-A8BB-5BA06E748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5B9BDD-ADDF-5847-B9F8-15A2EAA05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78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78F355-A4E6-AB41-B13A-DEA5A729E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BF326D-9C59-3C4A-A995-34CE76F1BC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F9F46FB-9A1C-E343-9EB6-02F5F7964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3863728-FCC8-024A-8B3D-38C262077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9/28/18</a:t>
            </a:fld>
            <a:endParaRPr 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66916D7-A149-F248-8E0A-F57636C2B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A9B04D2-5067-F24B-89A5-F115BEB5E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96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F4FA94-BA2A-0348-9100-44B15F855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CE37C58-1BA1-7343-94B5-44EF94413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1466257-3437-B94D-A4C4-D615EB50F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EBB78BC-E6A8-B14A-82D0-611FFB8F2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D14143F-4CC1-F24C-BD38-DF8E943ABB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C040CE2-A1CA-C140-A39C-C3657FDB4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9/28/18</a:t>
            </a:fld>
            <a:endParaRPr 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B2AE748-4517-ED48-9CF2-90ABB568E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52C6594-E496-FB40-AA97-5F6048951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59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438B43-8D65-7044-9384-E2188CD0F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680FBF2-5054-C744-B543-EB24B3E75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9/28/18</a:t>
            </a:fld>
            <a:endParaRPr 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515115B-79B5-FB40-9030-07A17F5B4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F0C5D24-DA35-A843-81DD-B5EC8817A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69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1A75053-E078-514E-B2B8-3E6362D0B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9/28/18</a:t>
            </a:fld>
            <a:endParaRPr 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EF913D3-6DE0-A74E-A04C-5F0000FA6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1268E8F-151A-3748-9FCC-8EFE4FA8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48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6E5FB4-F21B-3547-8660-3033A6B6A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20FBDF-28C7-394B-A9D5-7D0A1DD36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00CB34E-F3A9-5040-A13E-3EFB4DC1C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F02565C-884D-1D45-B4D4-14C220C73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9/28/18</a:t>
            </a:fld>
            <a:endParaRPr 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C058892-6939-344D-BEC6-A1C241076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58FC4A3-26FE-A24F-A832-E1765C645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28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BEAFA-D97C-2D43-B6AC-AA5E4D490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9A16AC6-80ED-234F-B5F5-1AFC46B76F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35D2D47-1414-BC47-AEB4-61E04F383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68D0243-95AD-3D41-A2C0-1D5746E06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9/28/18</a:t>
            </a:fld>
            <a:endParaRPr 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7A2177-CCF6-764A-BED1-176BC45FB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271489-BCDA-6A4D-AC2F-49E19DF69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97113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7A1555D-24AC-1545-A5CC-32EB84987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F3FF6E4-17F0-054C-90B6-F9A549342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A94122-987D-9D4E-996A-C4F383A634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9/28/18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49D43B-1F0A-C445-8CBC-FD9CEFB9BC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1BB930-CAE8-FE4F-A080-88861D034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791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F775DD-818B-8E47-989F-961FE2E146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5400" dirty="0"/>
              <a:t>memo</a:t>
            </a:r>
            <a:r>
              <a:rPr kumimoji="1" lang="ja-JP" altLang="en-US" sz="5400"/>
              <a:t>ソフト</a:t>
            </a:r>
            <a:br>
              <a:rPr kumimoji="1" lang="en-US" altLang="ja-JP" sz="5400" dirty="0"/>
            </a:br>
            <a:r>
              <a:rPr kumimoji="1" lang="en-US" altLang="ja-JP" sz="5400" dirty="0" err="1"/>
              <a:t>my_help</a:t>
            </a:r>
            <a:r>
              <a:rPr kumimoji="1" lang="ja-JP" altLang="en-US" sz="5400"/>
              <a:t>の改善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0F276D8-CA6A-BA47-9D55-BE8608A880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kumimoji="1" lang="en-US" altLang="ja-JP" dirty="0"/>
          </a:p>
          <a:p>
            <a:r>
              <a:rPr kumimoji="1" lang="ja-JP" altLang="en-US"/>
              <a:t>情報科学科</a:t>
            </a:r>
            <a:r>
              <a:rPr kumimoji="1" lang="en-US" altLang="ja-JP" dirty="0"/>
              <a:t> 27014520 </a:t>
            </a:r>
            <a:r>
              <a:rPr kumimoji="1" lang="ja-JP" altLang="en-US"/>
              <a:t>山田智子</a:t>
            </a:r>
          </a:p>
        </p:txBody>
      </p:sp>
    </p:spTree>
    <p:extLst>
      <p:ext uri="{BB962C8B-B14F-4D97-AF65-F5344CB8AC3E}">
        <p14:creationId xmlns:p14="http://schemas.microsoft.com/office/powerpoint/2010/main" val="3600828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0781E77-2F6B-C740-B5FE-4CF20DC9AE02}"/>
              </a:ext>
            </a:extLst>
          </p:cNvPr>
          <p:cNvSpPr txBox="1"/>
          <p:nvPr/>
        </p:nvSpPr>
        <p:spPr>
          <a:xfrm>
            <a:off x="2314289" y="323610"/>
            <a:ext cx="71697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/>
              <a:t>開発目標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A83FB72-7E91-3449-913B-1789742662B0}"/>
              </a:ext>
            </a:extLst>
          </p:cNvPr>
          <p:cNvSpPr txBox="1"/>
          <p:nvPr/>
        </p:nvSpPr>
        <p:spPr>
          <a:xfrm>
            <a:off x="1732861" y="3012322"/>
            <a:ext cx="6598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git</a:t>
            </a:r>
            <a:r>
              <a:rPr kumimoji="1" lang="ja-JP" altLang="en-US" sz="4000"/>
              <a:t>の</a:t>
            </a:r>
            <a:r>
              <a:rPr kumimoji="1" lang="en-US" altLang="ja-JP" sz="4000" dirty="0"/>
              <a:t>repository</a:t>
            </a:r>
            <a:endParaRPr kumimoji="1" lang="ja-JP" altLang="en-US" sz="40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63DF869-A6C9-D549-9DC2-220C4DB93CCC}"/>
              </a:ext>
            </a:extLst>
          </p:cNvPr>
          <p:cNvSpPr txBox="1"/>
          <p:nvPr/>
        </p:nvSpPr>
        <p:spPr>
          <a:xfrm>
            <a:off x="1732861" y="4095068"/>
            <a:ext cx="58782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Web</a:t>
            </a:r>
            <a:r>
              <a:rPr kumimoji="1" lang="ja-JP" altLang="en-US" sz="4000"/>
              <a:t>による表示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3117551-1FFE-A94A-9787-D48D969BD39F}"/>
              </a:ext>
            </a:extLst>
          </p:cNvPr>
          <p:cNvSpPr txBox="1"/>
          <p:nvPr/>
        </p:nvSpPr>
        <p:spPr>
          <a:xfrm>
            <a:off x="1732861" y="5753547"/>
            <a:ext cx="7654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Point</a:t>
            </a:r>
            <a:r>
              <a:rPr kumimoji="1" lang="ja-JP" altLang="en-US" sz="4000"/>
              <a:t>付加によるランク付け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3922AC5-C6C2-A142-BCD3-C16C9AE920C6}"/>
              </a:ext>
            </a:extLst>
          </p:cNvPr>
          <p:cNvSpPr txBox="1"/>
          <p:nvPr/>
        </p:nvSpPr>
        <p:spPr>
          <a:xfrm>
            <a:off x="622852" y="1437133"/>
            <a:ext cx="1127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err="1"/>
              <a:t>my_help</a:t>
            </a:r>
            <a:r>
              <a:rPr kumimoji="1" lang="ja-JP" altLang="en-US" sz="3600"/>
              <a:t>内の知識を共有するシステムを作成する．</a:t>
            </a:r>
            <a:endParaRPr kumimoji="1" lang="en-US" altLang="ja-JP" sz="3600" dirty="0"/>
          </a:p>
          <a:p>
            <a:r>
              <a:rPr kumimoji="1" lang="ja-JP" altLang="en-US" sz="3600"/>
              <a:t>それに伴い，主に以下の</a:t>
            </a:r>
            <a:r>
              <a:rPr kumimoji="1" lang="en-US" altLang="ja-JP" sz="3600" dirty="0"/>
              <a:t>3</a:t>
            </a:r>
            <a:r>
              <a:rPr kumimoji="1" lang="ja-JP" altLang="en-US" sz="3600"/>
              <a:t>点の機能を取り入れる．</a:t>
            </a:r>
          </a:p>
        </p:txBody>
      </p:sp>
      <p:sp>
        <p:nvSpPr>
          <p:cNvPr id="9" name="雲 8">
            <a:extLst>
              <a:ext uri="{FF2B5EF4-FFF2-40B4-BE49-F238E27FC236}">
                <a16:creationId xmlns:a16="http://schemas.microsoft.com/office/drawing/2014/main" id="{3B0152BD-3B19-0844-8384-39B3F1B64CB3}"/>
              </a:ext>
            </a:extLst>
          </p:cNvPr>
          <p:cNvSpPr/>
          <p:nvPr/>
        </p:nvSpPr>
        <p:spPr>
          <a:xfrm>
            <a:off x="640061" y="3005994"/>
            <a:ext cx="902525" cy="676893"/>
          </a:xfrm>
          <a:prstGeom prst="cloud">
            <a:avLst/>
          </a:prstGeom>
          <a:solidFill>
            <a:schemeClr val="accent4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雲 9">
            <a:extLst>
              <a:ext uri="{FF2B5EF4-FFF2-40B4-BE49-F238E27FC236}">
                <a16:creationId xmlns:a16="http://schemas.microsoft.com/office/drawing/2014/main" id="{A0776A33-803F-ED47-BD01-8DCDFE579EA9}"/>
              </a:ext>
            </a:extLst>
          </p:cNvPr>
          <p:cNvSpPr/>
          <p:nvPr/>
        </p:nvSpPr>
        <p:spPr>
          <a:xfrm>
            <a:off x="622851" y="4110564"/>
            <a:ext cx="902525" cy="676893"/>
          </a:xfrm>
          <a:prstGeom prst="cloud">
            <a:avLst/>
          </a:prstGeom>
          <a:solidFill>
            <a:schemeClr val="accent4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雲 10">
            <a:extLst>
              <a:ext uri="{FF2B5EF4-FFF2-40B4-BE49-F238E27FC236}">
                <a16:creationId xmlns:a16="http://schemas.microsoft.com/office/drawing/2014/main" id="{4ECB4129-7048-4E4A-983E-01383A891FDC}"/>
              </a:ext>
            </a:extLst>
          </p:cNvPr>
          <p:cNvSpPr/>
          <p:nvPr/>
        </p:nvSpPr>
        <p:spPr>
          <a:xfrm>
            <a:off x="640060" y="5753547"/>
            <a:ext cx="902525" cy="676893"/>
          </a:xfrm>
          <a:prstGeom prst="cloud">
            <a:avLst/>
          </a:prstGeom>
          <a:solidFill>
            <a:schemeClr val="accent4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6284F3F-EB92-A542-9D95-17056907FB22}"/>
              </a:ext>
            </a:extLst>
          </p:cNvPr>
          <p:cNvSpPr/>
          <p:nvPr/>
        </p:nvSpPr>
        <p:spPr>
          <a:xfrm>
            <a:off x="2716056" y="4802954"/>
            <a:ext cx="83920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4000"/>
              <a:t>スキルレベルによる内容，記述選択</a:t>
            </a:r>
            <a:endParaRPr lang="ja-JP" altLang="en-US" sz="4000"/>
          </a:p>
        </p:txBody>
      </p:sp>
      <p:sp>
        <p:nvSpPr>
          <p:cNvPr id="8" name="右矢印 7">
            <a:extLst>
              <a:ext uri="{FF2B5EF4-FFF2-40B4-BE49-F238E27FC236}">
                <a16:creationId xmlns:a16="http://schemas.microsoft.com/office/drawing/2014/main" id="{0D923C8C-6C13-534D-A360-FED519BF5601}"/>
              </a:ext>
            </a:extLst>
          </p:cNvPr>
          <p:cNvSpPr/>
          <p:nvPr/>
        </p:nvSpPr>
        <p:spPr>
          <a:xfrm>
            <a:off x="1732861" y="4802954"/>
            <a:ext cx="983195" cy="583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2818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D9F04BC-73DA-054A-A84B-20758AF85362}"/>
              </a:ext>
            </a:extLst>
          </p:cNvPr>
          <p:cNvSpPr/>
          <p:nvPr/>
        </p:nvSpPr>
        <p:spPr>
          <a:xfrm>
            <a:off x="4137285" y="2689457"/>
            <a:ext cx="3657600" cy="12441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 err="1"/>
              <a:t>Github</a:t>
            </a:r>
            <a:endParaRPr kumimoji="1" lang="ja-JP" altLang="en-US" sz="4800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DA767661-5B5B-6C4C-A73D-7703EB9D4F0B}"/>
              </a:ext>
            </a:extLst>
          </p:cNvPr>
          <p:cNvSpPr/>
          <p:nvPr/>
        </p:nvSpPr>
        <p:spPr>
          <a:xfrm>
            <a:off x="221105" y="5354273"/>
            <a:ext cx="2575883" cy="106430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err="1"/>
              <a:t>my_help</a:t>
            </a:r>
            <a:endParaRPr kumimoji="1" lang="ja-JP" altLang="en-US" sz="3200"/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B60093AF-3556-024F-A1BF-DEB61375AE20}"/>
              </a:ext>
            </a:extLst>
          </p:cNvPr>
          <p:cNvSpPr/>
          <p:nvPr/>
        </p:nvSpPr>
        <p:spPr>
          <a:xfrm>
            <a:off x="3264107" y="5689203"/>
            <a:ext cx="2491233" cy="106430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err="1"/>
              <a:t>my_help</a:t>
            </a:r>
            <a:endParaRPr kumimoji="1" lang="ja-JP" altLang="en-US" sz="3200"/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556BDC2D-3EBC-FB42-8085-E68656C0D3FC}"/>
              </a:ext>
            </a:extLst>
          </p:cNvPr>
          <p:cNvSpPr/>
          <p:nvPr/>
        </p:nvSpPr>
        <p:spPr>
          <a:xfrm>
            <a:off x="6640897" y="5671274"/>
            <a:ext cx="2467243" cy="106430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err="1"/>
              <a:t>my_help</a:t>
            </a:r>
            <a:endParaRPr kumimoji="1" lang="ja-JP" altLang="en-US" sz="3200"/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15122CF5-290E-3540-87B0-FF661465AAEC}"/>
              </a:ext>
            </a:extLst>
          </p:cNvPr>
          <p:cNvSpPr/>
          <p:nvPr/>
        </p:nvSpPr>
        <p:spPr>
          <a:xfrm>
            <a:off x="9395012" y="5246697"/>
            <a:ext cx="2604614" cy="106430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err="1"/>
              <a:t>my_help</a:t>
            </a:r>
            <a:endParaRPr kumimoji="1" lang="ja-JP" altLang="en-US" sz="3200"/>
          </a:p>
        </p:txBody>
      </p:sp>
      <p:sp>
        <p:nvSpPr>
          <p:cNvPr id="17" name="上矢印 16">
            <a:extLst>
              <a:ext uri="{FF2B5EF4-FFF2-40B4-BE49-F238E27FC236}">
                <a16:creationId xmlns:a16="http://schemas.microsoft.com/office/drawing/2014/main" id="{E143C53C-9E81-0E4B-A117-768ECDD9EDD1}"/>
              </a:ext>
            </a:extLst>
          </p:cNvPr>
          <p:cNvSpPr/>
          <p:nvPr/>
        </p:nvSpPr>
        <p:spPr>
          <a:xfrm rot="3378195">
            <a:off x="2732444" y="3669249"/>
            <a:ext cx="253122" cy="1877941"/>
          </a:xfrm>
          <a:prstGeom prst="upArrow">
            <a:avLst>
              <a:gd name="adj1" fmla="val 50000"/>
              <a:gd name="adj2" fmla="val 4836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上矢印 21">
            <a:extLst>
              <a:ext uri="{FF2B5EF4-FFF2-40B4-BE49-F238E27FC236}">
                <a16:creationId xmlns:a16="http://schemas.microsoft.com/office/drawing/2014/main" id="{62440CE0-008E-9445-B57B-7E0B9581FE19}"/>
              </a:ext>
            </a:extLst>
          </p:cNvPr>
          <p:cNvSpPr/>
          <p:nvPr/>
        </p:nvSpPr>
        <p:spPr>
          <a:xfrm rot="20078240">
            <a:off x="6953210" y="4149334"/>
            <a:ext cx="288175" cy="1523062"/>
          </a:xfrm>
          <a:prstGeom prst="upArrow">
            <a:avLst>
              <a:gd name="adj1" fmla="val 50000"/>
              <a:gd name="adj2" fmla="val 4836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上矢印 23">
            <a:extLst>
              <a:ext uri="{FF2B5EF4-FFF2-40B4-BE49-F238E27FC236}">
                <a16:creationId xmlns:a16="http://schemas.microsoft.com/office/drawing/2014/main" id="{2732DC8B-5E71-4242-8463-BD08B81E0602}"/>
              </a:ext>
            </a:extLst>
          </p:cNvPr>
          <p:cNvSpPr/>
          <p:nvPr/>
        </p:nvSpPr>
        <p:spPr>
          <a:xfrm rot="18575735">
            <a:off x="9302301" y="3804170"/>
            <a:ext cx="247003" cy="1775791"/>
          </a:xfrm>
          <a:prstGeom prst="upArrow">
            <a:avLst>
              <a:gd name="adj1" fmla="val 50000"/>
              <a:gd name="adj2" fmla="val 4836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上矢印 24">
            <a:extLst>
              <a:ext uri="{FF2B5EF4-FFF2-40B4-BE49-F238E27FC236}">
                <a16:creationId xmlns:a16="http://schemas.microsoft.com/office/drawing/2014/main" id="{BFC53314-25B7-AE46-8F73-D941FC91D55D}"/>
              </a:ext>
            </a:extLst>
          </p:cNvPr>
          <p:cNvSpPr/>
          <p:nvPr/>
        </p:nvSpPr>
        <p:spPr>
          <a:xfrm rot="1784973">
            <a:off x="4821518" y="4162569"/>
            <a:ext cx="248205" cy="1523062"/>
          </a:xfrm>
          <a:prstGeom prst="upArrow">
            <a:avLst>
              <a:gd name="adj1" fmla="val 50000"/>
              <a:gd name="adj2" fmla="val 4836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雲 25">
            <a:extLst>
              <a:ext uri="{FF2B5EF4-FFF2-40B4-BE49-F238E27FC236}">
                <a16:creationId xmlns:a16="http://schemas.microsoft.com/office/drawing/2014/main" id="{7B3C1FBA-BE80-2A4B-98D5-B38367E47758}"/>
              </a:ext>
            </a:extLst>
          </p:cNvPr>
          <p:cNvSpPr/>
          <p:nvPr/>
        </p:nvSpPr>
        <p:spPr>
          <a:xfrm>
            <a:off x="3396838" y="212821"/>
            <a:ext cx="5692515" cy="2079812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dirty="0">
                <a:solidFill>
                  <a:schemeClr val="tx1"/>
                </a:solidFill>
              </a:rPr>
              <a:t>web</a:t>
            </a:r>
            <a:endParaRPr kumimoji="1" lang="ja-JP" altLang="en-US" sz="8000">
              <a:solidFill>
                <a:schemeClr val="tx1"/>
              </a:solidFill>
            </a:endParaRPr>
          </a:p>
        </p:txBody>
      </p:sp>
      <p:sp>
        <p:nvSpPr>
          <p:cNvPr id="27" name="上矢印 26">
            <a:extLst>
              <a:ext uri="{FF2B5EF4-FFF2-40B4-BE49-F238E27FC236}">
                <a16:creationId xmlns:a16="http://schemas.microsoft.com/office/drawing/2014/main" id="{0E2D6C9F-F71F-BE49-9829-265BAE008374}"/>
              </a:ext>
            </a:extLst>
          </p:cNvPr>
          <p:cNvSpPr/>
          <p:nvPr/>
        </p:nvSpPr>
        <p:spPr>
          <a:xfrm>
            <a:off x="4924316" y="1987832"/>
            <a:ext cx="2372097" cy="896471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6973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627922E-525D-C443-9E5C-EF3A497A8C2A}"/>
              </a:ext>
            </a:extLst>
          </p:cNvPr>
          <p:cNvSpPr txBox="1"/>
          <p:nvPr/>
        </p:nvSpPr>
        <p:spPr>
          <a:xfrm>
            <a:off x="1020416" y="1000540"/>
            <a:ext cx="106149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/>
              <a:t>何か知識を得たとき，人は</a:t>
            </a:r>
            <a:r>
              <a:rPr kumimoji="1" lang="en-US" altLang="ja-JP" sz="4400" dirty="0"/>
              <a:t>memo</a:t>
            </a:r>
            <a:r>
              <a:rPr kumimoji="1" lang="ja-JP" altLang="en-US" sz="4400"/>
              <a:t>をとる．</a:t>
            </a:r>
          </a:p>
        </p:txBody>
      </p:sp>
      <p:sp>
        <p:nvSpPr>
          <p:cNvPr id="5" name="右矢印 4">
            <a:extLst>
              <a:ext uri="{FF2B5EF4-FFF2-40B4-BE49-F238E27FC236}">
                <a16:creationId xmlns:a16="http://schemas.microsoft.com/office/drawing/2014/main" id="{31F31E48-8A04-DF4D-A7B4-8D9316BE7F41}"/>
              </a:ext>
            </a:extLst>
          </p:cNvPr>
          <p:cNvSpPr/>
          <p:nvPr/>
        </p:nvSpPr>
        <p:spPr>
          <a:xfrm>
            <a:off x="562677" y="2700628"/>
            <a:ext cx="2092841" cy="1921476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B7670BB-5F3C-8B47-980F-BC54C3ED3527}"/>
              </a:ext>
            </a:extLst>
          </p:cNvPr>
          <p:cNvSpPr txBox="1"/>
          <p:nvPr/>
        </p:nvSpPr>
        <p:spPr>
          <a:xfrm>
            <a:off x="3099652" y="2700628"/>
            <a:ext cx="890500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/>
              <a:t>＊</a:t>
            </a:r>
            <a:r>
              <a:rPr kumimoji="1" lang="en-US" altLang="ja-JP" sz="4000" dirty="0"/>
              <a:t>memo</a:t>
            </a:r>
            <a:r>
              <a:rPr kumimoji="1" lang="ja-JP" altLang="en-US" sz="4000"/>
              <a:t>のどこに書いたか分からない</a:t>
            </a:r>
            <a:endParaRPr kumimoji="1" lang="en-US" altLang="ja-JP" sz="4000" dirty="0"/>
          </a:p>
          <a:p>
            <a:endParaRPr kumimoji="1" lang="en-US" altLang="ja-JP" sz="4000" dirty="0"/>
          </a:p>
          <a:p>
            <a:r>
              <a:rPr kumimoji="1" lang="ja-JP" altLang="en-US" sz="4000"/>
              <a:t>＊</a:t>
            </a:r>
            <a:r>
              <a:rPr kumimoji="1" lang="en-US" altLang="ja-JP" sz="4000" dirty="0"/>
              <a:t>memo</a:t>
            </a:r>
            <a:r>
              <a:rPr kumimoji="1" lang="ja-JP" altLang="en-US" sz="4000"/>
              <a:t>自体を失くしてしまった</a:t>
            </a:r>
            <a:endParaRPr kumimoji="1" lang="en-US" altLang="ja-JP" sz="4000" dirty="0"/>
          </a:p>
          <a:p>
            <a:endParaRPr kumimoji="1" lang="en-US" altLang="ja-JP" sz="4000" dirty="0"/>
          </a:p>
          <a:p>
            <a:r>
              <a:rPr kumimoji="1" lang="ja-JP" altLang="en-US" sz="4000"/>
              <a:t>　　　　　　　　　などがよくある</a:t>
            </a:r>
          </a:p>
        </p:txBody>
      </p:sp>
    </p:spTree>
    <p:extLst>
      <p:ext uri="{BB962C8B-B14F-4D97-AF65-F5344CB8AC3E}">
        <p14:creationId xmlns:p14="http://schemas.microsoft.com/office/powerpoint/2010/main" val="4160471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925F712-87BE-3A4C-80B2-22C9E331A33F}"/>
              </a:ext>
            </a:extLst>
          </p:cNvPr>
          <p:cNvSpPr txBox="1"/>
          <p:nvPr/>
        </p:nvSpPr>
        <p:spPr>
          <a:xfrm>
            <a:off x="2050530" y="413632"/>
            <a:ext cx="76952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400" dirty="0" err="1"/>
              <a:t>my_help</a:t>
            </a:r>
            <a:r>
              <a:rPr kumimoji="1" lang="ja-JP" altLang="en-US" sz="4400"/>
              <a:t>とは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F6AE1EC-FB13-3D4C-A45E-760E0BFCD9B9}"/>
              </a:ext>
            </a:extLst>
          </p:cNvPr>
          <p:cNvSpPr txBox="1"/>
          <p:nvPr/>
        </p:nvSpPr>
        <p:spPr>
          <a:xfrm>
            <a:off x="1149492" y="1348220"/>
            <a:ext cx="94972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/>
              <a:t>人がキーワードを手掛かりにして，</a:t>
            </a:r>
            <a:endParaRPr kumimoji="1" lang="en-US" altLang="ja-JP" sz="3600" dirty="0"/>
          </a:p>
          <a:p>
            <a:r>
              <a:rPr kumimoji="1" lang="ja-JP" altLang="en-US" sz="3600"/>
              <a:t>知識を思い出すことを，</a:t>
            </a:r>
            <a:endParaRPr kumimoji="1" lang="en-US" altLang="ja-JP" sz="3600" dirty="0"/>
          </a:p>
          <a:p>
            <a:r>
              <a:rPr kumimoji="1" lang="ja-JP" altLang="en-US" sz="3600"/>
              <a:t>コンピュータ上でも行う</a:t>
            </a:r>
            <a:r>
              <a:rPr kumimoji="1" lang="en-US" altLang="ja-JP" sz="3600" dirty="0"/>
              <a:t>memo</a:t>
            </a:r>
            <a:r>
              <a:rPr kumimoji="1" lang="ja-JP" altLang="en-US" sz="3600"/>
              <a:t>ソフト．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410BE57-DD2B-F74E-80F7-FD5F4D45B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736" y="3070550"/>
            <a:ext cx="3230291" cy="3173118"/>
          </a:xfrm>
          <a:prstGeom prst="rect">
            <a:avLst/>
          </a:prstGeom>
        </p:spPr>
      </p:pic>
      <p:sp>
        <p:nvSpPr>
          <p:cNvPr id="6" name="右矢印 5">
            <a:extLst>
              <a:ext uri="{FF2B5EF4-FFF2-40B4-BE49-F238E27FC236}">
                <a16:creationId xmlns:a16="http://schemas.microsoft.com/office/drawing/2014/main" id="{8AF0A5FE-0889-154D-9EBF-C8EF26B6F304}"/>
              </a:ext>
            </a:extLst>
          </p:cNvPr>
          <p:cNvSpPr/>
          <p:nvPr/>
        </p:nvSpPr>
        <p:spPr>
          <a:xfrm>
            <a:off x="4303512" y="4202282"/>
            <a:ext cx="3189248" cy="16057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03DA8C3-04BA-A344-9D76-0BA5F0DFB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4799" y="3636416"/>
            <a:ext cx="3421885" cy="273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853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E46A7A7-32B3-7443-AB05-238C4B3566B2}"/>
              </a:ext>
            </a:extLst>
          </p:cNvPr>
          <p:cNvSpPr txBox="1"/>
          <p:nvPr/>
        </p:nvSpPr>
        <p:spPr>
          <a:xfrm>
            <a:off x="2731511" y="319143"/>
            <a:ext cx="65488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 err="1"/>
              <a:t>my_help</a:t>
            </a:r>
            <a:r>
              <a:rPr kumimoji="1" lang="ja-JP" altLang="en-US" sz="4400"/>
              <a:t>の特徴と利点</a:t>
            </a:r>
            <a:endParaRPr kumimoji="1" lang="en-US" altLang="ja-JP" sz="44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3664BCF-F954-1643-9B92-CAB40B4F2539}"/>
              </a:ext>
            </a:extLst>
          </p:cNvPr>
          <p:cNvSpPr txBox="1"/>
          <p:nvPr/>
        </p:nvSpPr>
        <p:spPr>
          <a:xfrm>
            <a:off x="1702955" y="1623378"/>
            <a:ext cx="101687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memo</a:t>
            </a:r>
            <a:r>
              <a:rPr kumimoji="1" lang="ja-JP" altLang="en-US" sz="4000"/>
              <a:t>は</a:t>
            </a:r>
            <a:r>
              <a:rPr kumimoji="1" lang="en-US" altLang="ja-JP" sz="4000" dirty="0"/>
              <a:t>emacs</a:t>
            </a:r>
            <a:r>
              <a:rPr kumimoji="1" lang="ja-JP" altLang="en-US" sz="4000"/>
              <a:t>の</a:t>
            </a:r>
            <a:r>
              <a:rPr kumimoji="1" lang="en-US" altLang="ja-JP" sz="4000" dirty="0"/>
              <a:t>org-mode</a:t>
            </a:r>
            <a:r>
              <a:rPr kumimoji="1" lang="ja-JP" altLang="en-US" sz="4000"/>
              <a:t>で記述する．</a:t>
            </a:r>
            <a:endParaRPr kumimoji="1" lang="en-US" altLang="ja-JP" sz="4000" dirty="0"/>
          </a:p>
          <a:p>
            <a:endParaRPr kumimoji="1" lang="en-US" altLang="ja-JP" sz="4000" dirty="0"/>
          </a:p>
          <a:p>
            <a:r>
              <a:rPr kumimoji="1" lang="en-US" altLang="ja-JP" sz="4000" dirty="0"/>
              <a:t>Export</a:t>
            </a:r>
            <a:r>
              <a:rPr kumimoji="1" lang="ja-JP" altLang="en-US" sz="4000"/>
              <a:t>機能により，</a:t>
            </a:r>
            <a:r>
              <a:rPr kumimoji="1" lang="en-US" altLang="ja-JP" sz="4000" dirty="0" err="1"/>
              <a:t>LaTeX</a:t>
            </a:r>
            <a:r>
              <a:rPr kumimoji="1" lang="ja-JP" altLang="en-US" sz="4000"/>
              <a:t>や</a:t>
            </a:r>
            <a:r>
              <a:rPr kumimoji="1" lang="en-US" altLang="ja-JP" sz="4000" dirty="0"/>
              <a:t>html</a:t>
            </a:r>
            <a:r>
              <a:rPr kumimoji="1" lang="ja-JP" altLang="en-US" sz="4000"/>
              <a:t>などのフォーマットに変換可能．</a:t>
            </a:r>
            <a:endParaRPr kumimoji="1" lang="en-US" altLang="ja-JP" sz="4000" dirty="0"/>
          </a:p>
          <a:p>
            <a:endParaRPr kumimoji="1" lang="en-US" altLang="ja-JP" sz="4000" dirty="0"/>
          </a:p>
          <a:p>
            <a:r>
              <a:rPr kumimoji="1" lang="en-US" altLang="ja-JP" sz="4000" dirty="0" err="1"/>
              <a:t>Github</a:t>
            </a:r>
            <a:r>
              <a:rPr kumimoji="1" lang="ja-JP" altLang="en-US" sz="4000"/>
              <a:t>では</a:t>
            </a:r>
            <a:r>
              <a:rPr kumimoji="1" lang="en-US" altLang="ja-JP" sz="4000" dirty="0"/>
              <a:t>.md</a:t>
            </a:r>
            <a:r>
              <a:rPr kumimoji="1" lang="ja-JP" altLang="en-US" sz="4000"/>
              <a:t>と同じように</a:t>
            </a:r>
            <a:r>
              <a:rPr kumimoji="1" lang="en-US" altLang="ja-JP" sz="4000" dirty="0"/>
              <a:t>.org</a:t>
            </a:r>
            <a:r>
              <a:rPr kumimoji="1" lang="ja-JP" altLang="en-US" sz="4000"/>
              <a:t>に対応している．</a:t>
            </a:r>
            <a:endParaRPr kumimoji="1" lang="en-US" altLang="ja-JP" sz="40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43595CEA-2918-7E48-A53E-FC25C4882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02" y="4570754"/>
            <a:ext cx="719425" cy="719425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189B76E9-E008-9040-B091-443BF35D0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01" y="1545781"/>
            <a:ext cx="719425" cy="71942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55F70199-0901-4142-AC63-98080EDB2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01" y="2806166"/>
            <a:ext cx="719425" cy="7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736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E46A7A7-32B3-7443-AB05-238C4B3566B2}"/>
              </a:ext>
            </a:extLst>
          </p:cNvPr>
          <p:cNvSpPr txBox="1"/>
          <p:nvPr/>
        </p:nvSpPr>
        <p:spPr>
          <a:xfrm>
            <a:off x="2731511" y="319143"/>
            <a:ext cx="65488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 err="1"/>
              <a:t>my_help</a:t>
            </a:r>
            <a:r>
              <a:rPr kumimoji="1" lang="ja-JP" altLang="en-US" sz="4400"/>
              <a:t>の特徴と利点</a:t>
            </a:r>
            <a:endParaRPr kumimoji="1" lang="en-US" altLang="ja-JP" sz="44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43595CEA-2918-7E48-A53E-FC25C4882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48" y="2880167"/>
            <a:ext cx="719425" cy="71942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55F70199-0901-4142-AC63-98080EDB2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48" y="1617629"/>
            <a:ext cx="719425" cy="71942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92214B7E-54C6-DC4F-BD94-954D3C952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49" y="4709741"/>
            <a:ext cx="719425" cy="719425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450CD67-E298-804E-AF3A-1701AE1E42E1}"/>
              </a:ext>
            </a:extLst>
          </p:cNvPr>
          <p:cNvSpPr/>
          <p:nvPr/>
        </p:nvSpPr>
        <p:spPr>
          <a:xfrm>
            <a:off x="1710267" y="1698440"/>
            <a:ext cx="98044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4000" dirty="0"/>
              <a:t>Terminal</a:t>
            </a:r>
            <a:r>
              <a:rPr kumimoji="1" lang="ja-JP" altLang="en-US" sz="4000"/>
              <a:t>上で開くことができる．</a:t>
            </a:r>
            <a:endParaRPr kumimoji="1" lang="en-US" altLang="ja-JP" sz="4000" dirty="0"/>
          </a:p>
          <a:p>
            <a:endParaRPr kumimoji="1" lang="en-US" altLang="ja-JP" sz="4000" dirty="0"/>
          </a:p>
          <a:p>
            <a:r>
              <a:rPr kumimoji="1" lang="ja-JP" altLang="en-US" sz="4000"/>
              <a:t>同じディレクトリにいなくても追加，編集，削除ができる．</a:t>
            </a:r>
          </a:p>
          <a:p>
            <a:endParaRPr kumimoji="1" lang="en-US" altLang="ja-JP" sz="4000" dirty="0"/>
          </a:p>
          <a:p>
            <a:r>
              <a:rPr kumimoji="1" lang="ja-JP" altLang="en-US" sz="4000"/>
              <a:t>メモを残したファイルがどこにあるか探す手間が省ける．</a:t>
            </a:r>
            <a:endParaRPr kumimoji="1"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735426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304BA78-B549-BD40-8EB3-F19E35CDE63A}"/>
              </a:ext>
            </a:extLst>
          </p:cNvPr>
          <p:cNvSpPr txBox="1"/>
          <p:nvPr/>
        </p:nvSpPr>
        <p:spPr>
          <a:xfrm>
            <a:off x="2190916" y="331513"/>
            <a:ext cx="78674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400" dirty="0" err="1"/>
              <a:t>my_help</a:t>
            </a:r>
            <a:r>
              <a:rPr kumimoji="1" lang="ja-JP" altLang="en-US" sz="4400"/>
              <a:t>の振る舞い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6B5FFD5-F7F5-224E-A716-C6BBAB1EC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9234" y="1548863"/>
            <a:ext cx="7368966" cy="530913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EE341B6-0457-C646-96F1-55F43A0B58F4}"/>
              </a:ext>
            </a:extLst>
          </p:cNvPr>
          <p:cNvSpPr txBox="1"/>
          <p:nvPr/>
        </p:nvSpPr>
        <p:spPr>
          <a:xfrm>
            <a:off x="6789107" y="2601050"/>
            <a:ext cx="49770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&gt;</a:t>
            </a:r>
            <a:r>
              <a:rPr kumimoji="1" lang="en-US" altLang="ja-JP" sz="3600" dirty="0" err="1"/>
              <a:t>my_help</a:t>
            </a:r>
            <a:r>
              <a:rPr kumimoji="1" lang="en-US" altLang="ja-JP" sz="3600" dirty="0"/>
              <a:t> list emacs </a:t>
            </a:r>
          </a:p>
          <a:p>
            <a:endParaRPr kumimoji="1" lang="en-US" altLang="ja-JP" sz="3600" dirty="0"/>
          </a:p>
          <a:p>
            <a:r>
              <a:rPr kumimoji="1" lang="en-US" altLang="ja-JP" sz="3600" dirty="0"/>
              <a:t>emacs</a:t>
            </a:r>
            <a:r>
              <a:rPr kumimoji="1" lang="ja-JP" altLang="en-US" sz="3600"/>
              <a:t>の</a:t>
            </a:r>
            <a:r>
              <a:rPr kumimoji="1" lang="en-US" altLang="ja-JP" sz="3600" dirty="0"/>
              <a:t>command</a:t>
            </a:r>
            <a:r>
              <a:rPr kumimoji="1" lang="ja-JP" altLang="en-US" sz="3600"/>
              <a:t>の</a:t>
            </a:r>
            <a:r>
              <a:rPr kumimoji="1" lang="en-US" altLang="ja-JP" sz="3600" dirty="0"/>
              <a:t>help</a:t>
            </a:r>
            <a:r>
              <a:rPr kumimoji="1" lang="ja-JP" altLang="en-US" sz="3600"/>
              <a:t>がリスト表示される．</a:t>
            </a:r>
          </a:p>
        </p:txBody>
      </p:sp>
    </p:spTree>
    <p:extLst>
      <p:ext uri="{BB962C8B-B14F-4D97-AF65-F5344CB8AC3E}">
        <p14:creationId xmlns:p14="http://schemas.microsoft.com/office/powerpoint/2010/main" val="3066698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304BA78-B549-BD40-8EB3-F19E35CDE63A}"/>
              </a:ext>
            </a:extLst>
          </p:cNvPr>
          <p:cNvSpPr txBox="1"/>
          <p:nvPr/>
        </p:nvSpPr>
        <p:spPr>
          <a:xfrm>
            <a:off x="2190916" y="331513"/>
            <a:ext cx="78674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400" dirty="0" err="1"/>
              <a:t>my_help</a:t>
            </a:r>
            <a:r>
              <a:rPr kumimoji="1" lang="ja-JP" altLang="en-US" sz="4400"/>
              <a:t>の振る舞い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EE341B6-0457-C646-96F1-55F43A0B58F4}"/>
              </a:ext>
            </a:extLst>
          </p:cNvPr>
          <p:cNvSpPr txBox="1"/>
          <p:nvPr/>
        </p:nvSpPr>
        <p:spPr>
          <a:xfrm>
            <a:off x="6726476" y="2595480"/>
            <a:ext cx="54655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&gt;</a:t>
            </a:r>
            <a:r>
              <a:rPr kumimoji="1" lang="en-US" altLang="ja-JP" sz="3600" dirty="0" err="1"/>
              <a:t>my_help</a:t>
            </a:r>
            <a:r>
              <a:rPr kumimoji="1" lang="en-US" altLang="ja-JP" sz="3600" dirty="0"/>
              <a:t> list emacs</a:t>
            </a:r>
            <a:r>
              <a:rPr kumimoji="1" lang="ja-JP" altLang="en-US" sz="3600"/>
              <a:t> </a:t>
            </a:r>
            <a:r>
              <a:rPr kumimoji="1" lang="en-US" altLang="ja-JP" sz="3600" dirty="0"/>
              <a:t>-w </a:t>
            </a:r>
          </a:p>
          <a:p>
            <a:endParaRPr kumimoji="1" lang="en-US" altLang="ja-JP" sz="3600" dirty="0"/>
          </a:p>
          <a:p>
            <a:r>
              <a:rPr kumimoji="1" lang="en-US" altLang="ja-JP" sz="3600" dirty="0"/>
              <a:t>emacs</a:t>
            </a:r>
            <a:r>
              <a:rPr kumimoji="1" lang="ja-JP" altLang="en-US" sz="3600"/>
              <a:t>の</a:t>
            </a:r>
            <a:r>
              <a:rPr kumimoji="1" lang="en-US" altLang="ja-JP" sz="3600" dirty="0"/>
              <a:t>window</a:t>
            </a:r>
            <a:r>
              <a:rPr kumimoji="1" lang="ja-JP" altLang="en-US" sz="3600"/>
              <a:t>についての</a:t>
            </a:r>
            <a:r>
              <a:rPr kumimoji="1" lang="en-US" altLang="ja-JP" sz="3600" dirty="0"/>
              <a:t>help</a:t>
            </a:r>
            <a:r>
              <a:rPr kumimoji="1" lang="ja-JP" altLang="en-US" sz="3600"/>
              <a:t>がリスト表示される．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1A85033-A10D-B04D-9086-AE64F029B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4080" y="1566912"/>
            <a:ext cx="7343915" cy="529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018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B667DFE-F7E3-1C4A-8257-6454E3AC8166}"/>
              </a:ext>
            </a:extLst>
          </p:cNvPr>
          <p:cNvSpPr/>
          <p:nvPr/>
        </p:nvSpPr>
        <p:spPr>
          <a:xfrm>
            <a:off x="2895599" y="3954929"/>
            <a:ext cx="844826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4000"/>
              <a:t>より効率的な知識の習得方法として，</a:t>
            </a:r>
            <a:r>
              <a:rPr kumimoji="1" lang="en-US" altLang="ja-JP" sz="4000" dirty="0"/>
              <a:t>AM/PM</a:t>
            </a:r>
            <a:r>
              <a:rPr kumimoji="1" lang="ja-JP" altLang="en-US" sz="4000"/>
              <a:t>という考え方がある．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AE834C2-6206-AE47-A629-BD8C34FA8775}"/>
              </a:ext>
            </a:extLst>
          </p:cNvPr>
          <p:cNvSpPr txBox="1"/>
          <p:nvPr/>
        </p:nvSpPr>
        <p:spPr>
          <a:xfrm>
            <a:off x="1888434" y="1753153"/>
            <a:ext cx="8647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 err="1"/>
              <a:t>my_help</a:t>
            </a:r>
            <a:r>
              <a:rPr kumimoji="1" lang="ja-JP" altLang="en-US" sz="4000"/>
              <a:t>は自身の知識を残すだけ．</a:t>
            </a:r>
            <a:endParaRPr kumimoji="1" lang="en-US" altLang="ja-JP" sz="4000" dirty="0"/>
          </a:p>
        </p:txBody>
      </p:sp>
      <p:sp>
        <p:nvSpPr>
          <p:cNvPr id="6" name="右矢印 5">
            <a:extLst>
              <a:ext uri="{FF2B5EF4-FFF2-40B4-BE49-F238E27FC236}">
                <a16:creationId xmlns:a16="http://schemas.microsoft.com/office/drawing/2014/main" id="{0AD4FD95-B14D-AA4E-ABCE-DE685E050942}"/>
              </a:ext>
            </a:extLst>
          </p:cNvPr>
          <p:cNvSpPr/>
          <p:nvPr/>
        </p:nvSpPr>
        <p:spPr>
          <a:xfrm>
            <a:off x="483164" y="3655911"/>
            <a:ext cx="2092841" cy="1921476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73A4624-DA89-0B4A-A4B1-5ADB24551DFB}"/>
              </a:ext>
            </a:extLst>
          </p:cNvPr>
          <p:cNvSpPr txBox="1"/>
          <p:nvPr/>
        </p:nvSpPr>
        <p:spPr>
          <a:xfrm>
            <a:off x="3173895" y="558281"/>
            <a:ext cx="56586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400" dirty="0" err="1"/>
              <a:t>my_help</a:t>
            </a:r>
            <a:r>
              <a:rPr kumimoji="1" lang="ja-JP" altLang="en-US" sz="4400"/>
              <a:t>課題</a:t>
            </a:r>
          </a:p>
        </p:txBody>
      </p:sp>
    </p:spTree>
    <p:extLst>
      <p:ext uri="{BB962C8B-B14F-4D97-AF65-F5344CB8AC3E}">
        <p14:creationId xmlns:p14="http://schemas.microsoft.com/office/powerpoint/2010/main" val="3813398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57537C2-2200-8F48-9F24-E44643990A24}"/>
              </a:ext>
            </a:extLst>
          </p:cNvPr>
          <p:cNvSpPr txBox="1"/>
          <p:nvPr/>
        </p:nvSpPr>
        <p:spPr>
          <a:xfrm>
            <a:off x="3167266" y="614095"/>
            <a:ext cx="56586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400" dirty="0" err="1"/>
              <a:t>my_help</a:t>
            </a:r>
            <a:r>
              <a:rPr kumimoji="1" lang="ja-JP" altLang="en-US" sz="4400"/>
              <a:t>課題</a:t>
            </a:r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DD411B28-BBE1-644C-9FC5-32FDC21E652F}"/>
              </a:ext>
            </a:extLst>
          </p:cNvPr>
          <p:cNvSpPr/>
          <p:nvPr/>
        </p:nvSpPr>
        <p:spPr>
          <a:xfrm>
            <a:off x="218657" y="2007705"/>
            <a:ext cx="5777948" cy="45363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sz="3600" dirty="0">
                <a:solidFill>
                  <a:schemeClr val="tx1"/>
                </a:solidFill>
              </a:rPr>
              <a:t>AM</a:t>
            </a:r>
          </a:p>
          <a:p>
            <a:r>
              <a:rPr kumimoji="1" lang="en-US" altLang="ja-JP" sz="3600" dirty="0">
                <a:solidFill>
                  <a:schemeClr val="tx1"/>
                </a:solidFill>
              </a:rPr>
              <a:t>(acquisition metaphor)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ja-JP" altLang="en-US" sz="3200">
                <a:solidFill>
                  <a:schemeClr val="tx1"/>
                </a:solidFill>
              </a:rPr>
              <a:t>＊従来の学習感．</a:t>
            </a:r>
            <a:endParaRPr kumimoji="1" lang="en-US" altLang="ja-JP" sz="3200" dirty="0">
              <a:solidFill>
                <a:schemeClr val="tx1"/>
              </a:solidFill>
            </a:endParaRPr>
          </a:p>
          <a:p>
            <a:r>
              <a:rPr kumimoji="1" lang="ja-JP" altLang="en-US" sz="3200">
                <a:solidFill>
                  <a:schemeClr val="tx1"/>
                </a:solidFill>
              </a:rPr>
              <a:t>テキストなどから知識を得る．</a:t>
            </a:r>
            <a:endParaRPr kumimoji="1" lang="en-US" altLang="ja-JP" sz="3200" dirty="0">
              <a:solidFill>
                <a:schemeClr val="tx1"/>
              </a:solidFill>
            </a:endParaRP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ja-JP" altLang="en-US" sz="3200">
                <a:solidFill>
                  <a:schemeClr val="tx1"/>
                </a:solidFill>
              </a:rPr>
              <a:t>学習という行為が個人レベル．</a:t>
            </a:r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315A2E4A-0663-3643-A2C5-064F8C3868EF}"/>
              </a:ext>
            </a:extLst>
          </p:cNvPr>
          <p:cNvSpPr/>
          <p:nvPr/>
        </p:nvSpPr>
        <p:spPr>
          <a:xfrm>
            <a:off x="5996605" y="2007705"/>
            <a:ext cx="6016489" cy="453632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" altLang="ja-JP" sz="3600" dirty="0">
                <a:solidFill>
                  <a:schemeClr val="tx1"/>
                </a:solidFill>
              </a:rPr>
              <a:t>PM</a:t>
            </a:r>
          </a:p>
          <a:p>
            <a:r>
              <a:rPr lang="en" altLang="ja-JP" sz="3600" dirty="0">
                <a:solidFill>
                  <a:schemeClr val="tx1"/>
                </a:solidFill>
              </a:rPr>
              <a:t>(participation metaphor)</a:t>
            </a:r>
          </a:p>
          <a:p>
            <a:endParaRPr lang="en-US" altLang="ja-JP" sz="1200" dirty="0">
              <a:solidFill>
                <a:schemeClr val="tx1"/>
              </a:solidFill>
            </a:endParaRPr>
          </a:p>
          <a:p>
            <a:endParaRPr lang="en-US" altLang="ja-JP" sz="1200" dirty="0">
              <a:solidFill>
                <a:schemeClr val="tx1"/>
              </a:solidFill>
            </a:endParaRPr>
          </a:p>
          <a:p>
            <a:r>
              <a:rPr lang="ja-JP" altLang="en-US" sz="3200">
                <a:solidFill>
                  <a:schemeClr val="tx1"/>
                </a:solidFill>
              </a:rPr>
              <a:t>＊新しい学習感．</a:t>
            </a:r>
            <a:endParaRPr lang="en-US" altLang="ja-JP" sz="3200" dirty="0">
              <a:solidFill>
                <a:schemeClr val="tx1"/>
              </a:solidFill>
            </a:endParaRPr>
          </a:p>
          <a:p>
            <a:r>
              <a:rPr lang="ja-JP" altLang="en-US" sz="3200">
                <a:solidFill>
                  <a:schemeClr val="tx1"/>
                </a:solidFill>
              </a:rPr>
              <a:t>学会活動も学習の一部．</a:t>
            </a:r>
            <a:endParaRPr lang="en-US" altLang="ja-JP" sz="3200" dirty="0">
              <a:solidFill>
                <a:schemeClr val="tx1"/>
              </a:solidFill>
            </a:endParaRPr>
          </a:p>
          <a:p>
            <a:endParaRPr lang="en-US" altLang="ja-JP" sz="1200" dirty="0">
              <a:solidFill>
                <a:schemeClr val="tx1"/>
              </a:solidFill>
            </a:endParaRPr>
          </a:p>
          <a:p>
            <a:endParaRPr lang="en-US" altLang="ja-JP" sz="1200" dirty="0">
              <a:solidFill>
                <a:schemeClr val="tx1"/>
              </a:solidFill>
            </a:endParaRPr>
          </a:p>
          <a:p>
            <a:r>
              <a:rPr lang="ja-JP" altLang="en-US" sz="3200">
                <a:solidFill>
                  <a:schemeClr val="tx1"/>
                </a:solidFill>
              </a:rPr>
              <a:t>自らが参加者になって知識を共有する．</a:t>
            </a:r>
            <a:endParaRPr lang="en" altLang="ja-JP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153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1187</TotalTime>
  <Words>434</Words>
  <Application>Microsoft Macintosh PowerPoint</Application>
  <PresentationFormat>ワイド画面</PresentationFormat>
  <Paragraphs>85</Paragraphs>
  <Slides>11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游ゴシック</vt:lpstr>
      <vt:lpstr>游ゴシック Light</vt:lpstr>
      <vt:lpstr>Arial</vt:lpstr>
      <vt:lpstr>Office テーマ</vt:lpstr>
      <vt:lpstr>memoソフト my_helpの改善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Memoソフト my_helpの開発</dc:title>
  <dc:creator>山田　智子</dc:creator>
  <cp:lastModifiedBy>山田　智子</cp:lastModifiedBy>
  <cp:revision>71</cp:revision>
  <dcterms:created xsi:type="dcterms:W3CDTF">2018-09-15T08:04:10Z</dcterms:created>
  <dcterms:modified xsi:type="dcterms:W3CDTF">2018-09-28T11:56:39Z</dcterms:modified>
</cp:coreProperties>
</file>