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Override PartName="/customXml/itemProps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81" r:id="rId3"/>
    <p:sldId id="573" r:id="rId4"/>
    <p:sldId id="574" r:id="rId5"/>
    <p:sldId id="575" r:id="rId6"/>
    <p:sldId id="576" r:id="rId7"/>
    <p:sldId id="578" r:id="rId8"/>
    <p:sldId id="579" r:id="rId9"/>
    <p:sldId id="580" r:id="rId10"/>
  </p:sldIdLst>
  <p:sldSz cx="9144000" cy="6858000" type="screen4x3"/>
  <p:notesSz cx="9601200" cy="7315200"/>
  <p:defaultTextStyle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Wen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783" autoAdjust="0"/>
  </p:normalViewPr>
  <p:slideViewPr>
    <p:cSldViewPr>
      <p:cViewPr varScale="1">
        <p:scale>
          <a:sx n="88" d="100"/>
          <a:sy n="88" d="100"/>
        </p:scale>
        <p:origin x="1291" y="62"/>
      </p:cViewPr>
      <p:guideLst>
        <p:guide orient="horz" pos="2136"/>
        <p:guide pos="2850"/>
      </p:guideLst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-3612"/>
    </p:cViewPr>
  </p:sorterViewPr>
  <p:notesViewPr>
    <p:cSldViewPr>
      <p:cViewPr>
        <p:scale>
          <a:sx n="71" d="100"/>
          <a:sy n="71" d="100"/>
        </p:scale>
        <p:origin x="324" y="2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5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3" y="0"/>
            <a:ext cx="4160669" cy="36540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5250" tIns="47625" rIns="95250" bIns="47625" numCol="1" anchor="t"/>
          <a:lstStyle/>
          <a:p>
            <a:pPr>
              <a:defRPr lang="zh-CN" sz="1200">
                <a:latin typeface="Tahoma" panose="020B0604030504040204" pitchFamily="2" charset="0"/>
                <a:ea typeface="ＭＳ Ｐゴシック" panose="020B0600070205080204" charset="-122"/>
                <a:cs typeface="Arial" panose="020B0604020202020204" pitchFamily="34" charset="0"/>
              </a:defRPr>
            </a:p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440534" y="0"/>
            <a:ext cx="4160669" cy="36540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5250" tIns="47625" rIns="95250" bIns="47625" numCol="1" anchor="t"/>
          <a:lstStyle/>
          <a:p>
            <a:pPr algn="r">
              <a:defRPr lang="zh-CN" sz="1200">
                <a:latin typeface="Tahoma" panose="020B0604030504040204" pitchFamily="2" charset="0"/>
                <a:ea typeface="ＭＳ Ｐゴシック" panose="020B0600070205080204" charset="-122"/>
                <a:cs typeface="Arial" panose="020B0604020202020204" pitchFamily="34" charset="0"/>
              </a:defRPr>
            </a:p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3" y="6949794"/>
            <a:ext cx="4160669" cy="36540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5250" tIns="47625" rIns="95250" bIns="47625" numCol="1" anchor="b"/>
          <a:lstStyle/>
          <a:p>
            <a:pPr>
              <a:defRPr lang="zh-CN" sz="1200">
                <a:latin typeface="Tahoma" panose="020B0604030504040204" pitchFamily="2" charset="0"/>
                <a:ea typeface="ＭＳ Ｐゴシック" panose="020B0600070205080204" charset="-122"/>
                <a:cs typeface="Arial" panose="020B0604020202020204" pitchFamily="34" charset="0"/>
              </a:defRPr>
            </a:p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440534" y="6949794"/>
            <a:ext cx="4160669" cy="36540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5250" tIns="47625" rIns="95250" bIns="47625" numCol="1" anchor="b"/>
          <a:lstStyle/>
          <a:p>
            <a:pPr algn="r">
              <a:defRPr lang="zh-CN" sz="1200">
                <a:latin typeface="Tahoma" panose="020B0604030504040204" pitchFamily="2" charset="0"/>
                <a:ea typeface="ＭＳ Ｐゴシック" panose="020B0600070205080204" charset="-122"/>
                <a:cs typeface="Arial" panose="020B0604020202020204" pitchFamily="34" charset="0"/>
              </a:defRPr>
            </a:pPr>
            <a:fld id="{3F5D14A6-E8D2-08E2-9CE5-1EB75AAB6A4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3" y="0"/>
            <a:ext cx="4160669" cy="36540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5250" tIns="47625" rIns="95250" bIns="47625" numCol="1" anchor="t"/>
          <a:lstStyle/>
          <a:p>
            <a:pPr>
              <a:defRPr lang="zh-CN" sz="1200"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p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440534" y="0"/>
            <a:ext cx="4160669" cy="36540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5250" tIns="47625" rIns="95250" bIns="47625" numCol="1" anchor="t"/>
          <a:lstStyle/>
          <a:p>
            <a:pPr algn="r">
              <a:defRPr lang="zh-CN" sz="1200"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pPr>
          </a:p>
        </p:txBody>
      </p:sp>
      <p:sp>
        <p:nvSpPr>
          <p:cNvPr id="4" name="Rectangle 4"/>
          <p:cNvSpPr>
            <a:spLocks noGrp="1" noRot="1" noChangeAspect="1" noChangeArrowheads="1"/>
          </p:cNvSpPr>
          <p:nvPr>
            <p:ph type="sldImg" idx="2"/>
          </p:nvPr>
        </p:nvSpPr>
        <p:spPr>
          <a:xfrm>
            <a:off x="2974975" y="550863"/>
            <a:ext cx="3652838" cy="274161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5" name="Rectangle 5"/>
          <p:cNvSpPr>
            <a:spLocks noGrp="1" noChangeArrowheads="1"/>
          </p:cNvSpPr>
          <p:nvPr>
            <p:ph type="body" idx="3"/>
          </p:nvPr>
        </p:nvSpPr>
        <p:spPr>
          <a:xfrm>
            <a:off x="1278964" y="3474899"/>
            <a:ext cx="7043272" cy="329102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5250" tIns="47625" rIns="95250" bIns="47625" numCol="1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3" y="6949794"/>
            <a:ext cx="4160669" cy="36540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5250" tIns="47625" rIns="95250" bIns="47625" numCol="1" anchor="b"/>
          <a:lstStyle/>
          <a:p>
            <a:pPr>
              <a:defRPr lang="zh-CN" sz="1200"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p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40534" y="6949794"/>
            <a:ext cx="4160669" cy="36540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5250" tIns="47625" rIns="95250" bIns="47625" numCol="1" anchor="b"/>
          <a:lstStyle/>
          <a:p>
            <a:pPr algn="r">
              <a:defRPr lang="zh-CN" sz="1200"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pPr>
            <a:fld id="{3F5D3575-3BD2-08C3-9CE5-CD967BAB6A98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spc="0" baseline="0">
        <a:solidFill>
          <a:schemeClr val="tx1"/>
        </a:solidFill>
        <a:effectLst/>
        <a:latin typeface="Arial" panose="020B0604020202020204" pitchFamily="34" charset="0"/>
        <a:ea typeface="ＭＳ Ｐゴシック" panose="020B0600070205080204" charset="-122"/>
        <a:cs typeface="MS PGothic" panose="020B0600070205080204" pitchFamily="2" charset="-12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spc="0" baseline="0">
        <a:solidFill>
          <a:schemeClr val="tx1"/>
        </a:solidFill>
        <a:effectLst/>
        <a:latin typeface="Arial" panose="020B0604020202020204" pitchFamily="34" charset="0"/>
        <a:ea typeface="ＭＳ Ｐゴシック" panose="020B0600070205080204" charset="-122"/>
        <a:cs typeface="MS PGothic" panose="020B0600070205080204" pitchFamily="2" charset="-12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spc="0" baseline="0">
        <a:solidFill>
          <a:schemeClr val="tx1"/>
        </a:solidFill>
        <a:effectLst/>
        <a:latin typeface="Arial" panose="020B0604020202020204" pitchFamily="34" charset="0"/>
        <a:ea typeface="ＭＳ Ｐゴシック" panose="020B0600070205080204" charset="-122"/>
        <a:cs typeface="MS PGothic" panose="020B0600070205080204" pitchFamily="2" charset="-12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spc="0" baseline="0">
        <a:solidFill>
          <a:schemeClr val="tx1"/>
        </a:solidFill>
        <a:effectLst/>
        <a:latin typeface="Arial" panose="020B0604020202020204" pitchFamily="34" charset="0"/>
        <a:ea typeface="ＭＳ Ｐゴシック" panose="020B0600070205080204" charset="-122"/>
        <a:cs typeface="MS PGothic" panose="020B0600070205080204" pitchFamily="2" charset="-12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spc="0" baseline="0">
        <a:solidFill>
          <a:schemeClr val="tx1"/>
        </a:solidFill>
        <a:effectLst/>
        <a:latin typeface="Arial" panose="020B0604020202020204" pitchFamily="34" charset="0"/>
        <a:ea typeface="ＭＳ Ｐゴシック" panose="020B0600070205080204" charset="-122"/>
        <a:cs typeface="MS PGothic" panose="020B0600070205080204" pitchFamily="2" charset="-122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371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/>
          <a:lstStyle/>
          <a:p>
            <a:pPr>
              <a:defRPr/>
            </a:pPr>
          </a:p>
        </p:txBody>
      </p:sp>
      <p:sp>
        <p:nvSpPr>
          <p:cNvPr id="3" name="幻灯片副标题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i="0" u="none" strike="noStrike" kern="1" spc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0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lvl5pPr>
          </a:lstStyle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91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/>
          <a:lstStyle/>
          <a:p>
            <a:pPr>
              <a:defRPr/>
            </a:pPr>
          </a:p>
        </p:txBody>
      </p:sp>
      <p:sp>
        <p:nvSpPr>
          <p:cNvPr id="3" name="对象1"/>
          <p:cNvSpPr>
            <a:spLocks noGrp="1" noChangeArrowheads="1"/>
          </p:cNvSpPr>
          <p:nvPr>
            <p:ph sz="quarter" idx="1"/>
          </p:nvPr>
        </p:nvSpPr>
        <p:spPr>
          <a:xfrm>
            <a:off x="1295400" y="1828800"/>
            <a:ext cx="3505200" cy="1828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4" name="对象3"/>
          <p:cNvSpPr>
            <a:spLocks noGrp="1" noChangeArrowheads="1"/>
          </p:cNvSpPr>
          <p:nvPr>
            <p:ph sz="quarter" idx="2"/>
          </p:nvPr>
        </p:nvSpPr>
        <p:spPr>
          <a:xfrm>
            <a:off x="1295400" y="3886200"/>
            <a:ext cx="3505200" cy="1752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5" name="对象2"/>
          <p:cNvSpPr>
            <a:spLocks noGrp="1" noChangeArrowheads="1"/>
          </p:cNvSpPr>
          <p:nvPr>
            <p:ph sz="half" idx="3"/>
          </p:nvPr>
        </p:nvSpPr>
        <p:spPr>
          <a:xfrm>
            <a:off x="5029200" y="1828800"/>
            <a:ext cx="3581400" cy="381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charset="-122"/>
                <a:cs typeface="Times New Roman" panose="02020603050405020304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91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/>
          <a:lstStyle/>
          <a:p>
            <a:pPr>
              <a:defRPr/>
            </a:pPr>
          </a:p>
        </p:txBody>
      </p:sp>
      <p:sp>
        <p:nvSpPr>
          <p:cNvPr id="3" name="对象1"/>
          <p:cNvSpPr>
            <a:spLocks noGrp="1" noChangeArrowheads="1"/>
          </p:cNvSpPr>
          <p:nvPr>
            <p:ph sz="half" idx="1"/>
          </p:nvPr>
        </p:nvSpPr>
        <p:spPr>
          <a:xfrm>
            <a:off x="1295400" y="1828800"/>
            <a:ext cx="7315200" cy="1828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charset="-122"/>
                <a:cs typeface="Times New Roman" panose="02020603050405020304" pitchFamily="1" charset="0"/>
              </a:defRPr>
            </a:pPr>
          </a:p>
        </p:txBody>
      </p:sp>
      <p:sp>
        <p:nvSpPr>
          <p:cNvPr id="4" name="对象3"/>
          <p:cNvSpPr>
            <a:spLocks noGrp="1" noChangeArrowheads="1"/>
          </p:cNvSpPr>
          <p:nvPr>
            <p:ph sz="quarter" idx="2"/>
          </p:nvPr>
        </p:nvSpPr>
        <p:spPr>
          <a:xfrm>
            <a:off x="1295400" y="3886200"/>
            <a:ext cx="3505200" cy="1752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5" name="对象2"/>
          <p:cNvSpPr>
            <a:spLocks noGrp="1" noChangeArrowheads="1"/>
          </p:cNvSpPr>
          <p:nvPr>
            <p:ph sz="quarter" idx="3"/>
          </p:nvPr>
        </p:nvSpPr>
        <p:spPr>
          <a:xfrm>
            <a:off x="5029200" y="3886200"/>
            <a:ext cx="3581400" cy="1752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5pPr>
          </a:lstStyle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91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/>
          <a:lstStyle/>
          <a:p>
            <a:pPr>
              <a:defRPr/>
            </a:pPr>
          </a:p>
        </p:txBody>
      </p:sp>
      <p:sp>
        <p:nvSpPr>
          <p:cNvPr id="3" name="对象1"/>
          <p:cNvSpPr>
            <a:spLocks noGrp="1" noChangeArrowheads="1"/>
          </p:cNvSpPr>
          <p:nvPr>
            <p:ph sz="quarter" idx="1"/>
          </p:nvPr>
        </p:nvSpPr>
        <p:spPr>
          <a:xfrm>
            <a:off x="1295400" y="1828800"/>
            <a:ext cx="3505200" cy="1828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4" name="对象3"/>
          <p:cNvSpPr>
            <a:spLocks noGrp="1" noChangeArrowheads="1"/>
          </p:cNvSpPr>
          <p:nvPr>
            <p:ph sz="quarter" idx="2"/>
          </p:nvPr>
        </p:nvSpPr>
        <p:spPr>
          <a:xfrm>
            <a:off x="5029200" y="1828800"/>
            <a:ext cx="3581400" cy="1828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5" name="对象2"/>
          <p:cNvSpPr>
            <a:spLocks noGrp="1" noChangeArrowheads="1"/>
          </p:cNvSpPr>
          <p:nvPr>
            <p:ph sz="half" idx="3"/>
          </p:nvPr>
        </p:nvSpPr>
        <p:spPr>
          <a:xfrm>
            <a:off x="1295400" y="3886200"/>
            <a:ext cx="7315200" cy="1752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charset="-122"/>
                <a:cs typeface="Times New Roman" panose="02020603050405020304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91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/>
          <a:lstStyle/>
          <a:p>
            <a:pPr>
              <a:defRPr/>
            </a:pPr>
          </a:p>
        </p:txBody>
      </p:sp>
      <p:sp>
        <p:nvSpPr>
          <p:cNvPr id="3" name="对象1"/>
          <p:cNvSpPr>
            <a:spLocks noGrp="1" noChangeArrowheads="1"/>
          </p:cNvSpPr>
          <p:nvPr>
            <p:ph idx="1"/>
          </p:nvPr>
        </p:nvSpPr>
        <p:spPr>
          <a:xfrm>
            <a:off x="1295400" y="1828800"/>
            <a:ext cx="7315200" cy="381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91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/>
          <a:lstStyle/>
          <a:p>
            <a:pPr>
              <a:defRPr/>
            </a:pPr>
          </a:p>
        </p:txBody>
      </p:sp>
      <p:sp>
        <p:nvSpPr>
          <p:cNvPr id="3" name="对象1"/>
          <p:cNvSpPr>
            <a:spLocks noGrp="1" noChangeArrowheads="1"/>
          </p:cNvSpPr>
          <p:nvPr>
            <p:ph sz="half" idx="1"/>
          </p:nvPr>
        </p:nvSpPr>
        <p:spPr>
          <a:xfrm>
            <a:off x="1295400" y="1828800"/>
            <a:ext cx="3505200" cy="381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charset="-122"/>
                <a:cs typeface="Times New Roman" panose="02020603050405020304" pitchFamily="1" charset="0"/>
              </a:defRPr>
            </a:pPr>
          </a:p>
        </p:txBody>
      </p:sp>
      <p:sp>
        <p:nvSpPr>
          <p:cNvPr id="4" name="对象2"/>
          <p:cNvSpPr>
            <a:spLocks noGrp="1" noChangeArrowheads="1"/>
          </p:cNvSpPr>
          <p:nvPr>
            <p:ph sz="half" idx="2"/>
          </p:nvPr>
        </p:nvSpPr>
        <p:spPr>
          <a:xfrm>
            <a:off x="5029200" y="1828800"/>
            <a:ext cx="3581400" cy="381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charset="-122"/>
                <a:cs typeface="Times New Roman" panose="02020603050405020304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91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/>
          <a:lstStyle/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</p:cNvSpPr>
          <p:nvPr>
            <p:ph/>
          </p:nvPr>
        </p:nvSpPr>
        <p:spPr>
          <a:xfrm>
            <a:off x="1295400" y="228600"/>
            <a:ext cx="7391400" cy="5410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91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/>
          <a:lstStyle/>
          <a:p>
            <a:pPr>
              <a:defRPr/>
            </a:pPr>
          </a:p>
        </p:txBody>
      </p:sp>
      <p:sp>
        <p:nvSpPr>
          <p:cNvPr id="3" name="对象1"/>
          <p:cNvSpPr>
            <a:spLocks noGrp="1" noChangeArrowheads="1"/>
          </p:cNvSpPr>
          <p:nvPr>
            <p:ph sz="half" idx="1"/>
          </p:nvPr>
        </p:nvSpPr>
        <p:spPr>
          <a:xfrm>
            <a:off x="1295400" y="1828800"/>
            <a:ext cx="7315200" cy="1828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charset="-122"/>
                <a:cs typeface="Times New Roman" panose="02020603050405020304" pitchFamily="1" charset="0"/>
              </a:defRPr>
            </a:pPr>
          </a:p>
        </p:txBody>
      </p:sp>
      <p:sp>
        <p:nvSpPr>
          <p:cNvPr id="4" name="对象2"/>
          <p:cNvSpPr>
            <a:spLocks noGrp="1" noChangeArrowheads="1"/>
          </p:cNvSpPr>
          <p:nvPr>
            <p:ph sz="half" idx="2"/>
          </p:nvPr>
        </p:nvSpPr>
        <p:spPr>
          <a:xfrm>
            <a:off x="1295400" y="3886200"/>
            <a:ext cx="7315200" cy="1752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charset="-122"/>
                <a:cs typeface="Times New Roman" panose="02020603050405020304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91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/>
          <a:lstStyle/>
          <a:p>
            <a:pPr>
              <a:defRPr/>
            </a:pPr>
          </a:p>
        </p:txBody>
      </p:sp>
      <p:sp>
        <p:nvSpPr>
          <p:cNvPr id="3" name="对象1"/>
          <p:cNvSpPr>
            <a:spLocks noGrp="1" noChangeArrowheads="1"/>
          </p:cNvSpPr>
          <p:nvPr>
            <p:ph sz="quarter" idx="1"/>
          </p:nvPr>
        </p:nvSpPr>
        <p:spPr>
          <a:xfrm>
            <a:off x="1295400" y="1828800"/>
            <a:ext cx="3505200" cy="1828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4" name="对象2"/>
          <p:cNvSpPr>
            <a:spLocks noGrp="1" noChangeArrowheads="1"/>
          </p:cNvSpPr>
          <p:nvPr>
            <p:ph sz="quarter" idx="2"/>
          </p:nvPr>
        </p:nvSpPr>
        <p:spPr>
          <a:xfrm>
            <a:off x="5029200" y="1828800"/>
            <a:ext cx="3581400" cy="1828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5" name="对象4"/>
          <p:cNvSpPr>
            <a:spLocks noGrp="1" noChangeArrowheads="1"/>
          </p:cNvSpPr>
          <p:nvPr>
            <p:ph sz="quarter" idx="3"/>
          </p:nvPr>
        </p:nvSpPr>
        <p:spPr>
          <a:xfrm>
            <a:off x="1295400" y="3886200"/>
            <a:ext cx="3505200" cy="1752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6" name="对象3"/>
          <p:cNvSpPr>
            <a:spLocks noGrp="1" noChangeArrowheads="1"/>
          </p:cNvSpPr>
          <p:nvPr>
            <p:ph sz="quarter" idx="4"/>
          </p:nvPr>
        </p:nvSpPr>
        <p:spPr>
          <a:xfrm>
            <a:off x="5029200" y="3886200"/>
            <a:ext cx="3581400" cy="1752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5pPr>
          </a:lstStyle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91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/>
          <a:lstStyle/>
          <a:p>
            <a:pPr>
              <a:defRPr/>
            </a:pPr>
          </a:p>
        </p:txBody>
      </p:sp>
      <p:sp>
        <p:nvSpPr>
          <p:cNvPr id="3" name="对象1"/>
          <p:cNvSpPr>
            <a:spLocks noGrp="1" noChangeArrowheads="1"/>
          </p:cNvSpPr>
          <p:nvPr>
            <p:ph sz="half" idx="1"/>
          </p:nvPr>
        </p:nvSpPr>
        <p:spPr>
          <a:xfrm>
            <a:off x="1295400" y="1828800"/>
            <a:ext cx="3505200" cy="381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charset="-122"/>
                <a:cs typeface="Times New Roman" panose="02020603050405020304" pitchFamily="1" charset="0"/>
              </a:defRPr>
            </a:pPr>
          </a:p>
        </p:txBody>
      </p:sp>
      <p:sp>
        <p:nvSpPr>
          <p:cNvPr id="4" name="对象3"/>
          <p:cNvSpPr>
            <a:spLocks noGrp="1" noChangeArrowheads="1"/>
          </p:cNvSpPr>
          <p:nvPr>
            <p:ph sz="quarter" idx="2"/>
          </p:nvPr>
        </p:nvSpPr>
        <p:spPr>
          <a:xfrm>
            <a:off x="5029200" y="1828800"/>
            <a:ext cx="3581400" cy="1828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5" name="对象2"/>
          <p:cNvSpPr>
            <a:spLocks noGrp="1" noChangeArrowheads="1"/>
          </p:cNvSpPr>
          <p:nvPr>
            <p:ph sz="quarter" idx="3"/>
          </p:nvPr>
        </p:nvSpPr>
        <p:spPr>
          <a:xfrm>
            <a:off x="5029200" y="3886200"/>
            <a:ext cx="3581400" cy="1752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5pPr>
          </a:lstStyle>
          <a:p>
            <a:pPr>
              <a:defRPr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205" y="260350"/>
            <a:ext cx="7413625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0" i="0" u="none" strike="noStrike" kern="1" spc="0" baseline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0" i="0" u="none" strike="noStrike" kern="1" spc="0" baseline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0" i="0" u="none" strike="noStrike" kern="1" spc="0" baseline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0" i="0" u="none" strike="noStrike" kern="1" spc="0" baseline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0" i="0" u="none" strike="noStrike" kern="1" spc="0" baseline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lvl5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205" y="1844675"/>
            <a:ext cx="7345045" cy="38163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Arial" panose="020B0604020202020204" pitchFamily="34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0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lvl5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Rectangle 7"/>
          <p:cNvSpPr/>
          <p:nvPr/>
        </p:nvSpPr>
        <p:spPr>
          <a:xfrm>
            <a:off x="0" y="0"/>
            <a:ext cx="755650" cy="6858000"/>
          </a:xfrm>
          <a:prstGeom prst="rect">
            <a:avLst/>
          </a:prstGeom>
          <a:solidFill>
            <a:srgbClr val="00328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pPr>
          </a:p>
        </p:txBody>
      </p:sp>
      <p:sp>
        <p:nvSpPr>
          <p:cNvPr id="5" name="Rectangle 8"/>
          <p:cNvSpPr/>
          <p:nvPr/>
        </p:nvSpPr>
        <p:spPr>
          <a:xfrm>
            <a:off x="395605" y="0"/>
            <a:ext cx="215900" cy="6858000"/>
          </a:xfrm>
          <a:prstGeom prst="rect">
            <a:avLst/>
          </a:prstGeom>
          <a:gradFill flip="none" rotWithShape="1">
            <a:gsLst>
              <a:gs pos="0">
                <a:srgbClr val="AED1EF">
                  <a:alpha val="70000"/>
                </a:srgbClr>
              </a:gs>
              <a:gs pos="100000">
                <a:srgbClr val="51616F">
                  <a:alpha val="0"/>
                </a:srgb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pPr>
          </a:p>
        </p:txBody>
      </p:sp>
      <p:sp>
        <p:nvSpPr>
          <p:cNvPr id="6" name="Rectangle 12"/>
          <p:cNvSpPr/>
          <p:nvPr/>
        </p:nvSpPr>
        <p:spPr>
          <a:xfrm rot="16200000">
            <a:off x="4464050" y="-3195320"/>
            <a:ext cx="215900" cy="9144000"/>
          </a:xfrm>
          <a:prstGeom prst="rect">
            <a:avLst/>
          </a:prstGeom>
          <a:gradFill flip="none" rotWithShape="1">
            <a:gsLst>
              <a:gs pos="0">
                <a:srgbClr val="AED1EF">
                  <a:alpha val="60000"/>
                </a:srgbClr>
              </a:gs>
              <a:gs pos="100000">
                <a:srgbClr val="51616F">
                  <a:alpha val="0"/>
                </a:srgb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charset="-122"/>
                <a:cs typeface="Lucida Sans" panose="020B0602030504020204" pitchFamily="2" charset="0"/>
              </a:defRPr>
            </a:pPr>
          </a:p>
        </p:txBody>
      </p:sp>
      <p:pic>
        <p:nvPicPr>
          <p:cNvPr id="7" name="Picture 13" descr="Logo and Title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40425" y="5876925"/>
            <a:ext cx="2659380" cy="571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8" name="Text Box 16"/>
          <p:cNvSpPr/>
          <p:nvPr/>
        </p:nvSpPr>
        <p:spPr>
          <a:xfrm>
            <a:off x="8229600" y="6340475"/>
            <a:ext cx="685800" cy="30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Lucida Sans" panose="020B0602030504020204" pitchFamily="2" charset="0"/>
                <a:ea typeface="宋体" panose="02010600030101010101" pitchFamily="2" charset="-122"/>
                <a:cs typeface="Lucida Sans" panose="020B0602030504020204" pitchFamily="2" charset="0"/>
              </a:defRPr>
            </a:pPr>
            <a:r>
              <a:rPr lang="en-US" sz="1400"/>
              <a:t>3-</a:t>
            </a:r>
            <a:fld id="{3F5D4931-7FD2-08BF-9CE5-89EA07AB6ADC}" type="slidenum">
              <a:rPr lang="en-US" sz="1400"/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500" b="0" i="0" u="none" strike="noStrike" kern="1" spc="0" baseline="0">
          <a:solidFill>
            <a:schemeClr val="bg1"/>
          </a:solidFill>
          <a:effectLst/>
          <a:latin typeface="Arial" panose="020B0604020202020204" pitchFamily="34" charset="0"/>
          <a:ea typeface="ＭＳ Ｐゴシック" panose="020B0600070205080204" charset="-122"/>
          <a:cs typeface="Arial" panose="020B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3000" b="0" i="0" u="none" strike="noStrike" kern="1" spc="0" baseline="0">
          <a:solidFill>
            <a:schemeClr val="accent2"/>
          </a:solidFill>
          <a:effectLst/>
          <a:latin typeface="Arial" panose="020B0604020202020204" pitchFamily="34" charset="0"/>
          <a:ea typeface="ＭＳ Ｐゴシック" panose="020B0600070205080204" charset="-122"/>
          <a:cs typeface="Lucida Sans" panose="020B0602030504020204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3000" b="0" i="0" u="none" strike="noStrike" kern="1" spc="0" baseline="0">
          <a:solidFill>
            <a:schemeClr val="accent2"/>
          </a:solidFill>
          <a:effectLst/>
          <a:latin typeface="Arial" panose="020B0604020202020204" pitchFamily="34" charset="0"/>
          <a:ea typeface="ＭＳ Ｐゴシック" panose="020B0600070205080204" charset="-122"/>
          <a:cs typeface="Lucida Sans" panose="020B0602030504020204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3000" b="0" i="0" u="none" strike="noStrike" kern="1" spc="0" baseline="0">
          <a:solidFill>
            <a:schemeClr val="accent2"/>
          </a:solidFill>
          <a:effectLst/>
          <a:latin typeface="Arial" panose="020B0604020202020204" pitchFamily="34" charset="0"/>
          <a:ea typeface="ＭＳ Ｐゴシック" panose="020B0600070205080204" charset="-122"/>
          <a:cs typeface="Lucida Sans" panose="020B0602030504020204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3000" b="0" i="0" u="none" strike="noStrike" kern="1" spc="0" baseline="0">
          <a:solidFill>
            <a:schemeClr val="accent2"/>
          </a:solidFill>
          <a:effectLst/>
          <a:latin typeface="Arial" panose="020B0604020202020204" pitchFamily="34" charset="0"/>
          <a:ea typeface="ＭＳ Ｐゴシック" panose="020B0600070205080204" charset="-122"/>
          <a:cs typeface="Lucida Sans" panose="020B0602030504020204" pitchFamily="2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Arial" panose="020B0604020202020204" pitchFamily="34" charset="0"/>
          <a:ea typeface="ＭＳ Ｐゴシック" panose="020B0600070205080204" charset="-122"/>
          <a:cs typeface="Arial" panose="020B0604020202020204" pitchFamily="34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600" b="0" i="0" u="none" strike="noStrike" kern="1" spc="0" baseline="0">
          <a:solidFill>
            <a:schemeClr val="tx1"/>
          </a:solidFill>
          <a:effectLst/>
          <a:latin typeface="Arial" panose="020B0604020202020204" pitchFamily="34" charset="0"/>
          <a:ea typeface="ＭＳ Ｐゴシック" panose="020B0600070205080204" charset="-122"/>
          <a:cs typeface="Lucida Sans" panose="020B0602030504020204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400" b="0" i="0" u="none" strike="noStrike" kern="1" spc="0" baseline="0">
          <a:solidFill>
            <a:schemeClr val="tx1"/>
          </a:solidFill>
          <a:effectLst/>
          <a:latin typeface="Arial" panose="020B0604020202020204" pitchFamily="34" charset="0"/>
          <a:ea typeface="ＭＳ Ｐゴシック" panose="020B0600070205080204" charset="-122"/>
          <a:cs typeface="Lucida Sans" panose="020B0602030504020204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200" b="0" i="0" u="none" strike="noStrike" kern="1" spc="0" baseline="0">
          <a:solidFill>
            <a:schemeClr val="tx1"/>
          </a:solidFill>
          <a:effectLst/>
          <a:latin typeface="Arial" panose="020B0604020202020204" pitchFamily="34" charset="0"/>
          <a:ea typeface="ＭＳ Ｐゴシック" panose="020B0600070205080204" charset="-122"/>
          <a:cs typeface="Lucida Sans" panose="020B0602030504020204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000" b="0" i="0" u="none" strike="noStrike" kern="1" spc="0" baseline="0">
          <a:solidFill>
            <a:schemeClr val="tx1"/>
          </a:solidFill>
          <a:effectLst/>
          <a:latin typeface="Arial" panose="020B0604020202020204" pitchFamily="34" charset="0"/>
          <a:ea typeface="ＭＳ Ｐゴシック" panose="020B0600070205080204" charset="-122"/>
          <a:cs typeface="Lucida Sans" panose="020B0602030504020204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zh-CN" sz="1800" b="0" i="0" u="none" strike="noStrike" kern="1" spc="0" baseline="0">
          <a:solidFill>
            <a:schemeClr val="tx1"/>
          </a:solidFill>
          <a:effectLst/>
          <a:latin typeface="Arial" panose="020B0604020202020204" pitchFamily="34" charset="0"/>
          <a:ea typeface="ＭＳ Ｐゴシック" panose="020B0600070205080204" charset="-122"/>
          <a:cs typeface="Arial" panose="020B0604020202020204" pitchFamily="34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zh-CN" sz="1800" b="0" i="0" u="none" strike="noStrike" kern="1" spc="0" baseline="0">
          <a:solidFill>
            <a:schemeClr val="tx1"/>
          </a:solidFill>
          <a:effectLst/>
          <a:latin typeface="Arial" panose="020B0604020202020204" pitchFamily="34" charset="0"/>
          <a:ea typeface="ＭＳ Ｐゴシック" panose="020B0600070205080204" charset="-122"/>
          <a:cs typeface="Arial" panose="020B0604020202020204" pitchFamily="34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zh-CN" sz="1800" b="0" i="0" u="none" strike="noStrike" kern="1" spc="0" baseline="0">
          <a:solidFill>
            <a:schemeClr val="tx1"/>
          </a:solidFill>
          <a:effectLst/>
          <a:latin typeface="Arial" panose="020B0604020202020204" pitchFamily="34" charset="0"/>
          <a:ea typeface="ＭＳ Ｐゴシック" panose="020B0600070205080204" charset="-122"/>
          <a:cs typeface="Arial" panose="020B0604020202020204" pitchFamily="34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zh-CN" sz="1800" b="0" i="0" u="none" strike="noStrike" kern="1" spc="0" baseline="0">
          <a:solidFill>
            <a:schemeClr val="tx1"/>
          </a:solidFill>
          <a:effectLst/>
          <a:latin typeface="Arial" panose="020B0604020202020204" pitchFamily="34" charset="0"/>
          <a:ea typeface="ＭＳ Ｐゴシック" panose="020B0600070205080204" charset="-122"/>
          <a:cs typeface="Arial" panose="020B0604020202020204" pitchFamily="34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zh-CN" sz="1800" b="0" i="0" u="none" strike="noStrike" kern="1" spc="0" baseline="0">
          <a:solidFill>
            <a:schemeClr val="tx1"/>
          </a:solidFill>
          <a:effectLst/>
          <a:latin typeface="Arial" panose="020B0604020202020204" pitchFamily="34" charset="0"/>
          <a:ea typeface="ＭＳ Ｐゴシック" panose="020B0600070205080204" charset="-122"/>
          <a:cs typeface="Arial" panose="020B0604020202020204" pitchFamily="34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76400"/>
            <a:ext cx="7315200" cy="262953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91400" cy="914400"/>
          </a:xfrm>
        </p:spPr>
        <p:txBody>
          <a:bodyPr/>
          <a:p>
            <a:r>
              <a:rPr lang="en-US"/>
              <a:t>Tutorial 3 question3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1066800" y="4495800"/>
            <a:ext cx="73914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Compute the tf-idf vector (normalized) representations of the</a:t>
            </a:r>
            <a:r>
              <a:rPr lang="en-US" altLang="zh-CN"/>
              <a:t> </a:t>
            </a:r>
            <a:r>
              <a:rPr lang="zh-CN" altLang="en-US"/>
              <a:t>documents in the table below. By using Rocchio Classication Algorithm to determine the class of the document.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3 question3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43000" y="2286000"/>
          <a:ext cx="7391400" cy="3434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4120"/>
                <a:gridCol w="767080"/>
                <a:gridCol w="997975"/>
                <a:gridCol w="993058"/>
                <a:gridCol w="993058"/>
                <a:gridCol w="109838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/>
                        <a:t>raw tf</a:t>
                      </a:r>
                      <a:r>
                        <a:rPr lang="en-US" altLang="zh-CN" sz="1800" dirty="0"/>
                        <a:t> </a:t>
                      </a:r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+mn-ea"/>
                        </a:rPr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ym typeface="+mn-ea"/>
                        </a:rPr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ym typeface="+mn-ea"/>
                        </a:rPr>
                        <a:t>doc4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ym typeface="+mn-ea"/>
                        </a:rPr>
                        <a:t>doc5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Taipei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Taiwan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Shanghai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Sapporo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Osaka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66800" y="1518285"/>
            <a:ext cx="6914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Step1: compute the tf-idf (normalized) for five documents</a:t>
            </a:r>
            <a:endParaRPr lang="en-US" altLang="zh-CN"/>
          </a:p>
          <a:p>
            <a:r>
              <a:rPr lang="en-US" altLang="zh-CN"/>
              <a:t>Step1.1: Compute the </a:t>
            </a:r>
            <a:r>
              <a:rPr lang="en-US" altLang="zh-CN" b="1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raw tf </a:t>
            </a:r>
            <a:r>
              <a:rPr lang="en-US" altLang="zh-CN"/>
              <a:t>for five documents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5842635"/>
            <a:ext cx="5173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>
                <a:sym typeface="+mn-ea"/>
              </a:rPr>
              <a:t>There is no need to calculate weighted term frequency using the log frequency weighting method since the question does not explicitly ask for document weighting.</a:t>
            </a:r>
            <a:endParaRPr lang="zh-CN" altLang="en-US" sz="16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3 question3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66800" y="1981200"/>
          <a:ext cx="6063615" cy="4414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1239"/>
                <a:gridCol w="563085"/>
                <a:gridCol w="732575"/>
                <a:gridCol w="728967"/>
                <a:gridCol w="728966"/>
                <a:gridCol w="806280"/>
                <a:gridCol w="806280"/>
                <a:gridCol w="806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/>
                        <a:t>raw tf</a:t>
                      </a:r>
                      <a:r>
                        <a:rPr lang="en-US" altLang="zh-CN" sz="1800" dirty="0"/>
                        <a:t> </a:t>
                      </a:r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p>
                      <a:pPr marL="0" marR="0" indent="0" algn="ctr" defTabSz="914400" eaLnBrk="1" fontAlgn="auto" latinLnBrk="0" hangingPunct="1">
                        <a:lnSpc>
                          <a:spcPct val="2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dirty="0"/>
                        <a:t>df</a:t>
                      </a:r>
                      <a:endParaRPr lang="en-US" altLang="en-US" dirty="0"/>
                    </a:p>
                  </a:txBody>
                  <a:tcPr/>
                </a:tc>
                <a:tc rowSpan="2">
                  <a:txBody>
                    <a:bodyPr/>
                    <a:p>
                      <a:pPr marL="0" marR="0" indent="0" algn="ctr" defTabSz="914400" eaLnBrk="1" fontAlgn="auto" latinLnBrk="0" hangingPunct="1">
                        <a:lnSpc>
                          <a:spcPct val="2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dirty="0"/>
                        <a:t>idf</a:t>
                      </a:r>
                      <a:endParaRPr lang="en-US" alt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+mn-ea"/>
                        </a:rPr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ym typeface="+mn-ea"/>
                        </a:rPr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ym typeface="+mn-ea"/>
                        </a:rPr>
                        <a:t>doc4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ym typeface="+mn-ea"/>
                        </a:rPr>
                        <a:t>doc5</a:t>
                      </a:r>
                      <a:endParaRPr lang="en-US" dirty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Taipei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dirty="0"/>
                        <a:t>1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dirty="0"/>
                        <a:t>0.6</a:t>
                      </a:r>
                      <a:endParaRPr lang="en-US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Taiwan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dirty="0"/>
                        <a:t>3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dirty="0"/>
                        <a:t>0.1</a:t>
                      </a:r>
                      <a:endParaRPr lang="en-US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0.6</a:t>
                      </a:r>
                      <a:endParaRPr lang="en-US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Shanghai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0.6</a:t>
                      </a:r>
                      <a:endParaRPr lang="en-US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0.6</a:t>
                      </a:r>
                      <a:endParaRPr lang="en-US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Sapporo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0.3</a:t>
                      </a:r>
                      <a:endParaRPr lang="en-US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Osaka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0.6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14400" y="1447800"/>
            <a:ext cx="836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Step1.2: Compute the df and idf</a:t>
            </a:r>
            <a:r>
              <a:rPr lang="en-US" altLang="zh-CN" b="1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en-US" altLang="zh-CN"/>
              <a:t>for five documents,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N=4 (the size of training set)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6553200" y="914400"/>
          <a:ext cx="2341563" cy="46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Equation" r:id="rId2" imgW="1155700" imgH="228600" progId="Equation.3">
                  <p:embed/>
                </p:oleObj>
              </mc:Choice>
              <mc:Fallback>
                <p:oleObj name="Equation" r:id="rId2" imgW="115570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914400"/>
                        <a:ext cx="2341563" cy="463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3 question3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66800" y="2040890"/>
          <a:ext cx="7059930" cy="417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4145"/>
                <a:gridCol w="892175"/>
                <a:gridCol w="1162050"/>
                <a:gridCol w="1156335"/>
                <a:gridCol w="1155700"/>
                <a:gridCol w="127952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/>
                        <a:t>raw tf</a:t>
                      </a:r>
                      <a:r>
                        <a:rPr lang="en-US" altLang="zh-CN" sz="1800" dirty="0"/>
                        <a:t> </a:t>
                      </a:r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+mn-ea"/>
                        </a:rPr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ym typeface="+mn-ea"/>
                        </a:rPr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ym typeface="+mn-ea"/>
                        </a:rPr>
                        <a:t>doc4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ym typeface="+mn-ea"/>
                        </a:rPr>
                        <a:t>doc5</a:t>
                      </a:r>
                      <a:endParaRPr lang="en-US" dirty="0"/>
                    </a:p>
                  </a:txBody>
                  <a:tcPr/>
                </a:tc>
              </a:tr>
              <a:tr h="859155">
                <a:tc>
                  <a:txBody>
                    <a:bodyPr/>
                    <a:lstStyle/>
                    <a:p>
                      <a:r>
                        <a:rPr lang="en-US" dirty="0"/>
                        <a:t>Taipei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1×0.6=0.6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dirty="0"/>
                        <a:t>Taiwan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+mn-ea"/>
                        </a:rPr>
                        <a:t>1×0.1=0.1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Macao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462915">
                <a:tc>
                  <a:txBody>
                    <a:bodyPr/>
                    <a:lstStyle/>
                    <a:p>
                      <a:r>
                        <a:rPr lang="en-US" dirty="0"/>
                        <a:t>Shanghai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Sapporo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0.3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Osaka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66800" y="1457960"/>
            <a:ext cx="793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Step1.3: Compute the tf-idf (without normalization)</a:t>
            </a:r>
            <a:r>
              <a:rPr lang="en-US" altLang="zh-CN" b="1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en-US" altLang="zh-CN"/>
              <a:t>for five documents 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9717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14400"/>
            <a:ext cx="2662918" cy="50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3 question3      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066800" y="1457960"/>
            <a:ext cx="793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Step1.3: Compute the tf-idf (with normalization)</a:t>
            </a:r>
            <a:r>
              <a:rPr lang="en-US" altLang="zh-CN" b="1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en-US" altLang="zh-CN"/>
              <a:t>for five documents 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6450" t="10516" r="6043" b="61111"/>
          <a:stretch>
            <a:fillRect/>
          </a:stretch>
        </p:blipFill>
        <p:spPr>
          <a:xfrm>
            <a:off x="990600" y="2057400"/>
            <a:ext cx="5718175" cy="4020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3 question3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066800" y="1457960"/>
            <a:ext cx="793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Step1.3: Compute the tf-idf (with normalization)</a:t>
            </a:r>
            <a:r>
              <a:rPr lang="en-US" altLang="zh-CN" b="1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en-US" altLang="zh-CN"/>
              <a:t>for five documents 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66800" y="2286000"/>
          <a:ext cx="7414260" cy="2980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2185"/>
                <a:gridCol w="869950"/>
                <a:gridCol w="838200"/>
                <a:gridCol w="780297"/>
                <a:gridCol w="1079650"/>
                <a:gridCol w="832742"/>
                <a:gridCol w="1020516"/>
                <a:gridCol w="1020516"/>
              </a:tblGrid>
              <a:tr h="463550">
                <a:tc>
                  <a:txBody>
                    <a:bodyPr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ym typeface="+mn-ea"/>
                        </a:rPr>
                        <a:t>Taipei</a:t>
                      </a:r>
                      <a:endParaRPr 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400" dirty="0">
                          <a:sym typeface="+mn-ea"/>
                        </a:rPr>
                        <a:t>Taiwan</a:t>
                      </a:r>
                      <a:endParaRPr 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ym typeface="+mn-ea"/>
                        </a:rPr>
                        <a:t>Macao</a:t>
                      </a:r>
                      <a:endParaRPr 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ym typeface="+mn-ea"/>
                        </a:rPr>
                        <a:t>Shanghai</a:t>
                      </a:r>
                      <a:endParaRPr 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ym typeface="+mn-ea"/>
                        </a:rPr>
                        <a:t>Japan</a:t>
                      </a:r>
                      <a:endParaRPr 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>
                          <a:sym typeface="+mn-ea"/>
                        </a:rPr>
                        <a:t>Sapporo</a:t>
                      </a:r>
                      <a:endParaRPr lang="en-US" alt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ym typeface="+mn-ea"/>
                        </a:rPr>
                        <a:t>Osaka</a:t>
                      </a:r>
                      <a:endParaRPr lang="en-US" altLang="en-US" sz="1400" dirty="0">
                        <a:sym typeface="+mn-ea"/>
                      </a:endParaRPr>
                    </a:p>
                  </a:txBody>
                  <a:tcPr/>
                </a:tc>
              </a:tr>
              <a:tr h="859155">
                <a:tc>
                  <a:txBody>
                    <a:bodyPr/>
                    <a:p>
                      <a:r>
                        <a:rPr lang="en-US" dirty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dirty="0"/>
                        <a:t>0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dirty="0"/>
                        <a:t>0</a:t>
                      </a:r>
                      <a:endParaRPr lang="en-US" alt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r>
                        <a:rPr lang="en-US" dirty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dirty="0"/>
                        <a:t>0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dirty="0"/>
                        <a:t>0</a:t>
                      </a:r>
                      <a:endParaRPr lang="en-US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r>
                        <a:rPr lang="en-US" dirty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0.89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0.45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462915">
                <a:tc>
                  <a:txBody>
                    <a:bodyPr/>
                    <a:p>
                      <a:r>
                        <a:rPr lang="en-US" dirty="0"/>
                        <a:t>doc4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0.44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0.88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r>
                        <a:rPr lang="en-US" dirty="0"/>
                        <a:t>doc5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0.55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0.83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3 question3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066800" y="1752600"/>
            <a:ext cx="793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Step2: Compute the centroid of class c and class not c 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743200"/>
            <a:ext cx="4088130" cy="23768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700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078730" y="2667000"/>
                <a:ext cx="4399280" cy="4087495"/>
              </a:xfrm>
            </p:spPr>
            <p:txBody>
              <a:bodyPr/>
              <a:p>
                <a:pPr eaLnBrk="1" hangingPunct="1"/>
                <a:endParaRPr lang="en-US" altLang="en-US" sz="2400" dirty="0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altLang="en-US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en-US" b="0" i="1" smtClean="0">
                              <a:latin typeface="Cambria Math" panose="02040503050406030204"/>
                              <a:ea typeface="MS PGothic" panose="020B0600070205080204" pitchFamily="34" charset="-128"/>
                            </a:rPr>
                            <m:t>𝑐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/>
                          <a:ea typeface="MS PGothic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/>
                              <a:ea typeface="MS PGothic" panose="020B0600070205080204" pitchFamily="34" charset="-128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/>
                                      <a:ea typeface="MS PGothic" panose="020B0600070205080204" pitchFamily="34" charset="-128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/>
                                      <a:ea typeface="MS PGothic" panose="020B0600070205080204" pitchFamily="34" charset="-128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b="0" i="1" smtClean="0">
                              <a:latin typeface="Cambria Math" panose="02040503050406030204"/>
                              <a:ea typeface="MS PGothic" panose="020B0600070205080204" pitchFamily="34" charset="-128"/>
                            </a:rPr>
                            <m:t>𝑑</m:t>
                          </m:r>
                          <m:r>
                            <a:rPr lang="en-US" altLang="en-US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/>
                                  <a:ea typeface="MS PGothic" panose="020B0600070205080204" pitchFamily="34" charset="-128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/>
                                  <a:ea typeface="MS PGothic" panose="020B0600070205080204" pitchFamily="34" charset="-128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altLang="en-US" b="0" i="1" smtClean="0">
                                  <a:latin typeface="Cambria Math" panose="02040503050406030204"/>
                                  <a:ea typeface="MS PGothic" panose="020B0600070205080204" pitchFamily="34" charset="-128"/>
                                </a:rPr>
                                <m:t>𝑑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altLang="en-US" dirty="0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  <a:p>
                <a:pPr eaLnBrk="1" hangingPunct="1"/>
                <a:r>
                  <a:rPr lang="en-US" altLang="en-US" dirty="0">
                    <a:latin typeface="Calibri" panose="020F0502020204030204" pitchFamily="34" charset="0"/>
                    <a:ea typeface="MS PGothic" panose="020B0600070205080204" pitchFamily="34" charset="-128"/>
                  </a:rPr>
                  <a:t>Where </a:t>
                </a:r>
                <a:r>
                  <a:rPr lang="en-US" altLang="en-US" i="1" dirty="0">
                    <a:latin typeface="Calibri" panose="020F0502020204030204" pitchFamily="34" charset="0"/>
                    <a:ea typeface="MS PGothic" panose="020B0600070205080204" pitchFamily="34" charset="-128"/>
                  </a:rPr>
                  <a:t>D</a:t>
                </a:r>
                <a:r>
                  <a:rPr lang="en-US" altLang="en-US" i="1" baseline="-25000" dirty="0">
                    <a:latin typeface="Calibri" panose="020F0502020204030204" pitchFamily="34" charset="0"/>
                    <a:ea typeface="MS PGothic" panose="020B0600070205080204" pitchFamily="34" charset="-128"/>
                  </a:rPr>
                  <a:t>c</a:t>
                </a:r>
                <a:r>
                  <a:rPr lang="en-US" altLang="en-US" i="1" dirty="0">
                    <a:latin typeface="Calibri" panose="020F0502020204030204" pitchFamily="34" charset="0"/>
                    <a:ea typeface="MS PGothic" panose="020B0600070205080204" pitchFamily="34" charset="-128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  <a:ea typeface="MS PGothic" panose="020B0600070205080204" pitchFamily="34" charset="-128"/>
                  </a:rPr>
                  <a:t>is the set of all documents that belong to class </a:t>
                </a:r>
                <a:r>
                  <a:rPr lang="en-US" altLang="en-US" i="1" dirty="0">
                    <a:latin typeface="Calibri" panose="020F0502020204030204" pitchFamily="34" charset="0"/>
                    <a:ea typeface="MS PGothic" panose="020B0600070205080204" pitchFamily="34" charset="-128"/>
                  </a:rPr>
                  <a:t>c </a:t>
                </a:r>
                <a:r>
                  <a:rPr lang="en-US" altLang="en-US" dirty="0">
                    <a:latin typeface="Calibri" panose="020F0502020204030204" pitchFamily="34" charset="0"/>
                    <a:ea typeface="MS PGothic" panose="020B0600070205080204" pitchFamily="34" charset="-128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/>
                            <a:ea typeface="MS PGothic" panose="020B0600070205080204" pitchFamily="34" charset="-128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MS PGothic" panose="020B0600070205080204" pitchFamily="34" charset="-128"/>
                  </a:rPr>
                  <a:t> is the vector space representation of document </a:t>
                </a:r>
                <a:r>
                  <a:rPr lang="en-US" altLang="en-US" i="1" dirty="0">
                    <a:latin typeface="Calibri" panose="020F0502020204030204" pitchFamily="34" charset="0"/>
                    <a:ea typeface="MS PGothic" panose="020B0600070205080204" pitchFamily="34" charset="-128"/>
                  </a:rPr>
                  <a:t>d.</a:t>
                </a:r>
                <a:endParaRPr lang="en-US" altLang="en-US" i="1" dirty="0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  <a:p>
                <a:pPr eaLnBrk="1" hangingPunct="1"/>
                <a:endParaRPr lang="en-US" altLang="en-US" i="1" dirty="0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29700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8730" y="2667000"/>
                <a:ext cx="4399280" cy="408749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4467225"/>
            <a:ext cx="2412365" cy="777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07335" y="4702810"/>
            <a:ext cx="3053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(0,0.08,0,0,0.45,0.45,0.44)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391400" cy="914400"/>
          </a:xfrm>
        </p:spPr>
        <p:txBody>
          <a:bodyPr/>
          <a:lstStyle/>
          <a:p>
            <a:r>
              <a:rPr lang="en-US"/>
              <a:t>Tutorial 3 question3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066800" y="1752600"/>
            <a:ext cx="7938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Step3: Compute the distance between centroid and test data (</a:t>
            </a:r>
            <a:r>
              <a:rPr lang="en-US" altLang="zh-CN" b="1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We can use Euclidean Distance</a:t>
            </a:r>
            <a:r>
              <a:rPr lang="en-US" altLang="zh-CN"/>
              <a:t>)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2120" y="914400"/>
            <a:ext cx="4743450" cy="8013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04595" y="2502535"/>
            <a:ext cx="6005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en-US" altLang="zh-CN"/>
              <a:t>he distance from the query to the centroid c is: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0" name="334E55B0-647D-440b-865C-3EC943EB4CBC-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7603490" cy="300990"/>
          </a:xfrm>
          <a:prstGeom prst="rect">
            <a:avLst/>
          </a:prstGeom>
        </p:spPr>
      </p:pic>
      <p:pic>
        <p:nvPicPr>
          <p:cNvPr id="12" name="334E55B0-647D-440b-865C-3EC943EB4CBC-2" descr="/private/var/folders/7s/_bcb7t3n6lx1y86drb2n8w140000gp/T/com.kingsoft.wpsoffice.mac/wpsoffice.CEQMAL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70" y="3526790"/>
            <a:ext cx="5109210" cy="807085"/>
          </a:xfrm>
          <a:prstGeom prst="rect">
            <a:avLst/>
          </a:prstGeom>
        </p:spPr>
      </p:pic>
      <p:pic>
        <p:nvPicPr>
          <p:cNvPr id="14" name="334E55B0-647D-440b-865C-3EC943EB4CBC-3" descr="/private/var/folders/7s/_bcb7t3n6lx1y86drb2n8w140000gp/T/com.kingsoft.wpsoffice.mac/wpsoffice.xNPcdw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5" y="4628198"/>
            <a:ext cx="6242050" cy="242570"/>
          </a:xfrm>
          <a:prstGeom prst="rect">
            <a:avLst/>
          </a:prstGeom>
        </p:spPr>
      </p:pic>
      <p:pic>
        <p:nvPicPr>
          <p:cNvPr id="15" name="334E55B0-647D-440b-865C-3EC943EB4CBC-4" descr="/private/var/folders/7s/_bcb7t3n6lx1y86drb2n8w140000gp/T/com.kingsoft.wpsoffice.mac/wpsoffice.anHDKX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070" y="5118735"/>
            <a:ext cx="4029075" cy="735330"/>
          </a:xfrm>
          <a:prstGeom prst="rect">
            <a:avLst/>
          </a:prstGeom>
        </p:spPr>
      </p:pic>
      <p:pic>
        <p:nvPicPr>
          <p:cNvPr id="16" name="334E55B0-647D-440b-865C-3EC943EB4CBC-5" descr="/private/var/folders/7s/_bcb7t3n6lx1y86drb2n8w140000gp/T/com.kingsoft.wpsoffice.mac/wpsoffice.WIQNCr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283" y="6248400"/>
            <a:ext cx="1739900" cy="3930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26105" y="6172200"/>
            <a:ext cx="3180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the class of test document is </a:t>
            </a:r>
            <a:r>
              <a:rPr lang="en-US" altLang="zh-CN">
                <a:solidFill>
                  <a:srgbClr val="C00000"/>
                </a:solidFill>
              </a:rPr>
              <a:t>not c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aea9e043-f78d-4873-bceb-d6fa400cb01f}"/>
</p:tagLst>
</file>

<file path=ppt/tags/tag2.xml><?xml version="1.0" encoding="utf-8"?>
<p:tagLst xmlns:p="http://schemas.openxmlformats.org/presentationml/2006/main">
  <p:tag name="KSO_WM_UNIT_TABLE_BEAUTIFY" val="smartTable{aea9e043-f78d-4873-bceb-d6fa400cb01f}"/>
</p:tagLst>
</file>

<file path=ppt/tags/tag3.xml><?xml version="1.0" encoding="utf-8"?>
<p:tagLst xmlns:p="http://schemas.openxmlformats.org/presentationml/2006/main">
  <p:tag name="KSO_WM_UNIT_TABLE_BEAUTIFY" val="smartTable{aea9e043-f78d-4873-bceb-d6fa400cb01f}"/>
  <p:tag name="TABLE_ENDDRAG_ORIGIN_RECT" val="555*297"/>
  <p:tag name="TABLE_ENDDRAG_RECT" val="84*160*555*298"/>
</p:tagLst>
</file>

<file path=ppt/tags/tag4.xml><?xml version="1.0" encoding="utf-8"?>
<p:tagLst xmlns:p="http://schemas.openxmlformats.org/presentationml/2006/main">
  <p:tag name="KSO_WM_UNIT_TABLE_BEAUTIFY" val="smartTable{3b2cd2be-e5d6-4500-ab3b-5ff5f21ef29e}"/>
</p:tagLst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9567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esentation 1">
        <a:dk1>
          <a:srgbClr val="000000"/>
        </a:dk1>
        <a:lt1>
          <a:srgbClr val="FFFFFF"/>
        </a:lt1>
        <a:dk2>
          <a:srgbClr val="9567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FFFFFF"/>
        </a:dk1>
        <a:lt1>
          <a:srgbClr val="000000"/>
        </a:lt1>
        <a:dk2>
          <a:srgbClr val="808080"/>
        </a:dk2>
        <a:lt2>
          <a:srgbClr val="9567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kY5N2NTeGpmVDE4ZkNnd0xDQXdMalUxTENBd0xDQXdMREFzTUM0NE15d3dLUzBvTUM0MUxDQXdMakUwTENBd0xqTTFMQ0F3TGpNMUxDQXdMQ0F3TENBd0tYeDhJRnhkIiwKCSJMYXRleEltZ0Jhc2U2NCIgOiAiaVZCT1J3MEtHZ29BQUFBTlNVaEVVZ0FBQ0hvQUFBQldCQU1BQUFCSTJuN2ZBQUFBTUZCTVZFWC8vLzhBQUFBQUFBQUFBQUFBQUFBQUFBQUFBQUFBQUFBQUFBQUFBQUFBQUFBQUFBQUFBQUFBQUFBQUFBQUFBQUF2M2FCN0FBQUFEM1JTVGxNQUVESkVWSGFKcTd2Tjc1bG1JdDN0OW9wUEFBQUFDWEJJV1hNQUFBN0VBQUFPeEFHVkt3NGJBQUFnQUVsRVFWUjRBZTE5ZTR5a3kxWGYxelA3bm1jc1d6YnJpM3YrQ0pIbEpKN0ppNUFnMDBNU1l0bDV6Q1pCeUNDaEhoSVNMRXN3QzFpUmJ4RHBJWkZ0eFJaM05wSEFEN0I3U1hDQ3IrSDJCZ1d3WTZJZUt3azRzWlFaNHdqc2k4TXNjVjYrY2R3TEJOL2R2bnVuY3VwOXF1cFUxZW5wN3IwM01LM1ZmdlU0OWF2Zk9hZnFmRlgxZmQzVE5DL2M1OUpIZk45dnVlUFRKdlZYdDVLaTg0STVXdURwd3htQ1gvakNETUhPb1Y0WUM2ejhkTkp2WmM0bTh2TXJXQk1lVzl6emFaMWFHaC9IUmVmNWVWcGc5ZjRNMFljL00wT3djNmdYeUFLai9iamo4cHlOcGVlWmI0dDFDOThTdjJXVDl0cjdiWnM2dno0U0M3UkcvM2htL1Z3V0d6UERPZ2Q2d1N6d3FnZHVoaG9PNVRuN0tJbWVDTGU2V0JIUFJ6MWZFVnRSeVhsMnpoWjQralFlSzJmdThPQjN6dHowdk9HTHh3SXJnOStNeUJUbjdFdis1TGU4N2YzUFJTM21sUzB5NlQrY1Y3Zm51QmtMTEloNHJHUUVxOFZYeFdGVjVsemcvd01MYk1ZM2xOS2NYUkx5OCt3alVxdkU1TExZZlVRc3pydHhGdGg1NEpMVEpYcGZtYTc5ZWVzWGlRVXVpRnNoazlLY3ZhYWl4Nk82NjVlWTdNM3lDQzgwd0hrdVo0Rkw0bWF1YXFMeVMySi9Jdm41Q3gvY21IOGZ2eWQ3Mkl1V0VxVTV1L2d0M3pVUXlSSEV2TXhTWUxJWW5xSSs5dEhSaDkrK1VlWFIrdFFUNC9mKzlZellBcXA0ekE0bXNwQUVLR0tqRmt5cVRMRnFyeTk5ZlBEVWoyNmgvaUhaK2tzZkhEejFqbThNQzlNY2dUMzYzVlRzRENVZGZ4d09yWWwrUENiZkFRM0RaQXRQSG50b2xLcUdzeHIyU3ovMnpQaC9mZWM2Z3Z5YURaZHAvWHVYcEJKRi9hRkI2aTYrVVdyWWxrOU5QeU9YaXEwS08xVzBTR0hPU2dGWWZ0eldnblAvdjhEa2VyQnhmclVRcC9EdnNNSm80VUNJa1JCZm9zV1d4SmVzOTE4djdob1pzcEJxWDhiMkxaaFVtV0xWWGdGSGZuN1dFMmlhUlRDRC9Idy9Ma3pURlBiSlRCNlZ0QVo0OVVyMTQ5bXdIZEJ3VE5ZUjJ4NGFwVGJqQlRpcWs4a2E5dGRwaXo2NzVkc05UejloTWhkNnA3NDRUWlgxSjkzRk5rb04yN0twNldma0NMRVZFVDc2TE14WkNRTFI0NmJ0ZE03WEFwTSszb0cvWElDbldtOFFEemFLaEZvOUdSOWUyaGYvaEJTRE01M1RYM3pkZXV0WC9pTE1ManNNeUVLaWVRWGJ0V0JTWllwVmUzMkZ1UDgzUHYyWk53bnh2WTVCczlJWFAvcm4vc3VmNm91TUhZd2tpWDNSaFZXUE4zbnFLcDZyWkQ4ZWsrdUFobU95VjRwTTlCaGhScjV6bTZwaGYwNDgrTTQvK3BsdkZYZ0VEb1g0My8vMjA4MVgvOEUzQzFGNndGVFJuM1FYMXlnMWJLNStSbzQwUXpjTWpZVTVLMUhhSXJqdFd3THp1T2FaTE9QZDA4cEFyNTdlS1BBdExTWDB0RkRyN2dzRFdnRndpZnU0UXoyeU1JVnVLdGkyQlpNcVU2emE2K0xnZDlWeTZwVmliTU5oMHh5Sjc1QjB3QXpSb3RPUzFGZGFvNEd6VENnOVVlN0lQNGx2YWpwd0hjQXgyY3RBNVcySzZTVlJqQjQxN0dYeEZXWG1Od285d2xRWFF6ZVlSUEdBbjdhelowbTVpMnVVR3JicHBhWmZVZXhhcUYxK3ppcVVIWUY5NzdXY1F5clBwQzN1K1A1ZUkvNnZ5bGdqK0pvZ3RUQXdROGZZTktpRURIYkpycTBrQzIybHY5YXdyU1NUS2xPczJtdm52aHJWVGZOYWYvdTdLUDZsWm5NaVJPSFJld2I3YUFaYmx4YnVOOU9QTlJqdEZWZnJFM1dUclh4U3p1ZHQzOFNud0JTM2ZDNUoxYkM3ejJrenJ3QytHNWREeUpoUEtlTFc5Q2ZkOVdJYWxjdmgxaVUvWjVWWmgyS2NtSGRPQlhrbVBYVHMxakpMajZiWk5HR0VwblBkM2hnVzZER0VYT0xYTUdSaGlsL0ROaTJZVkpsaVRhM1hCVGVXV3lNMzYzZDBxSVhGQjR6dEc2a3FwaVNEdlZxY1psbTBvT0l5UHZITzlPTWFNQjFRTTltRmp6K2hwL0syUTBhSmZqRjZWTEZkU0lJN3F6dFdIdXIrNVArSHFLczRXZE9mZEJmVEtEVnN3NldtWDBWc2hBOFJtdnljVlRDalIvYTZSNTdKQXI1N1hSV1cva1hoNWtqc0pNajMzY0R2aHVIU3lIcVhvUE1Uc2pBRnIyR2JGa3lxVExHcVJ0ZXNZUm9JTkhjMWg5YkFSWXhSYVVPZTBlaENNVUNuaHFGS05sMVFnOXBNUDY0ZDB3RTFrMG1ZOFhmMzZmc0dqQnMzTmx6SFBsSER2dTRpeGlvQWJabUdRMGpyRDMzTVpzUXErdFB1WWhxbGdtMDFyT2xuNUhKaU95NTRTc0Z5OUdpSnl1bUM1VFNEYTViSkZYejM2dnBWK2FBd0NHQ0lXTWRlYy9FR2szUXVHYnY1aGJZenVCQzNVdWtxdG1uQnBNb1VxL2E2OTd4anVteHZpaGZGK1B0TTZaNFE5NTFBbE1oaWo2WmZlUjZnaFdPMkg4dUg5SXF0OU5lYXlaYWUrdUl2YmtDb0NrYTZiWDRDcy95V3phVFhHblpYL0lzTjNRck9UOXliTEVOSXE4K0hVa1JmVXRPZmRoZlBLRFZzeTZLbW41SExpYTBHejJDemMxYWh3SHJYajBuYi81eXVXU2JCM1d0Z2I2dE4weTNjR2E4SmR6Z01adDFPS1MrSmdmTDJnME5VUnhhaWVwMnNZcHNXVEtwTXNWcXZMVGVTb2Z1UjBSN2RIamRCM2VORWw0cEczY0p1SjRNVkZRY0x4NW9PY081QmVDVkNoQ3pQWkgzUzhVMi9WNHdlTmV5UnNQY3YyQk83MlRFY1F3WStQNTZTUlNVMS9XbDM4WXhTdzdZMGF2b1p1WnpZUlh0alVuTFpPYXRxSWV6ZE5uQnp2MlNaSEtBZENzUjd0MVk0S1p6SjdIa2w0WFNMMEdGcHZQS3B4Ny84bnVDVm40WXNUQlN2WXVzV1RLcE1zYWJXNjBWOEd0NDFKbXZEZ0w2cjZjamtvVTRtLzJleDI1VHBrdWFsZ2l0NDM1anR4eUx3SE1BMFdaK01Ic3VuSjZYb1VjT0cxYmk5TWNta1BUTWIzdjc4TDN6d2kzKzM4azVlVGY4MklON1Z0cERKUTUza0dhV0dyYkdhbW40MXNWWXc2Ykp6VnNGQU1MeHA4T1oreVRGcFdXOUpCdkQreVlabEF1UzJiRHErRHRDZ0hkbWJCUlphR3VPY1NaT0ZpVndWVzdkZ1VtV0t3ZjNXdjZoRGFSUjhGVzNUakR5NTREQS9kckFHeWQxRUYxMlF4YjVjV041bHNLTGl0cDBPc2p6YmoyM0Vjd0RUWkgweWVyUi91MTJLSGpWc3VlQ3dlekZJMlFjc3c5dFdoZEsxcGovdExwNVJhdGlHVjAyL3FsZ1ByK1J6YzFhamdLRVBEZDdjTHprbUY1MkxnRUpIK044UWdvVlJMclF0Q3ZUN1FrUHE1SmQwQ1ZrWUsxN0gxaTJZVkpsaTFWN1hzS2ZhSmxCRXcvRk9ySXZPNTdFWHlUTWpHb1V1N2FLUWxlL0h0bVU1Z0RzSSttVDBPTGpUTGtXUG1qdWk2R0dmZ3JPaVIxVi8ybDBzbzFTeGpZbHIrbFhGT3ZqUUtEZG5OY3FPeU82VnJjTm5kczB4V1JYbzZLV0hoak1jYU56TDlINFpENUF1aWpoT25uUUpXZWlhbUVRZFd3c3lxVExGcXIyZTRGQzZaakpyd20zYjJwRGNqWFhSK1FMMjFQNGZvUUZVNk1jUVl6bWdZWnFzVDBXUDVYRURscmhGR3dKS3E5aGdSck5zbFR1WGlkWWVWZjFwZDdHTVVzVTJHbGYxMDNKNXNUVThIWE56Vm9NOHd0YzltaHlUNEZzSitBY0Q0RWozb2JGSmZBRTMrR1VKaE1ERFdBQ09PSklpZU9aQ0ZjWnlkV3pkZ2ttVktWYnRkUk9IVXJ2MmtNZjFOelNkVFVnZXhycm9mQUg3SUJkeGFLU2tkQUZGKzZiUWoybklja0RETkZtZmloN1hmNmNjUGFyWVEvZVdoMXlHMkFISVdudFU5YWZkeFRKS0ZkdFl1S3FmbHN1TFhYRVJFeVJ6YzFhRFBNTFhQYkpNaG1nQVE4Q3dhOFdtQWU5Rlh4ZzJGbXFhSGZRYUlMeFdoa0tKRlNGZFFoYmFGdlpheDFhU1RLcE1zYnBHSFdRWldOc2Zhcm85NStzT2pQVU5YUmovWDlEb0NCOWJ4TzBZK1NYWFB3Z1grakZRTEFkd1RkYW5vc2ZCbldMMHFHUERUWDVYczRYTmdqdUxZa1dQdXY2a3UxaEdxV01yMG5YOWFtTEwrQml5R0QxZ2JlYmVqZEVXbStQL09TYjRiQlJPak8xYUViN0w3TmFRQ2FzOTUyS29hcnZWTzVJalhVSVdva1lxV2NkV1lreXFUREY0NUdJSExhQlRHcDNndWJKbjl3c3JmMzdkOE8rZXlWb25ibjRZbUFrdmEvakV1cW9EYi9ISE5Wa2ZXOFR3dmpCZUwwWVBCdlovL21NR0MzYk80clpKczZKSFhYL1NYUyt1VVFtUE1EZU0wcFcxQjBRcWY5RHZtc3dwa1lrZUVPRjloMWVEY0FiZXMzUERpNmdVREJ5ellJZnNtbnZ1Z0tSSWw1Q0ZxQkVUVzRreHFUTEZtcXBHb0tXUDlJTUhNZXZtQUFmZXNMYUF2WXBBdzBhOFhBZnZwd3I5R0RTV0F5WXcyWGJNOGpxOHVkOHVuSHR3c1NYdUZlRWpPaXQ2MVBYM2RKRzdXRVpoWWpQMUs0bU4wTlRLekZtdEJ1ekQ3bm1GNXB6S01Ma1U3Wnp0RnplQURYaHZpeVlGTmR1dUJ1WlYrcVZwMGlWa29jTXhpVHEyRW9SZU9WU1pZbExYYmNlRTBnZ2M3cjZadjR5NzlyVE5zMXNIWXhNRjdNdjVGMVJ0NitKMUR4OVFGdm94SUN3SGNFM1d4eVl6SGZSdWxxTUhGMXZDZ2F5N2U3R2lSMTEvd3hJdUlHdmR4VElLRTV1cFgwbXNoMTVMek16WjF6L3pBSDVPQnQ2bzJQY0t6VG1WWVhJVjdWWGdiQVFIZ29HUC9TRTMrZlZISDFmZ0ViZmY3bGhCMGlWa29XMWhyZ3hzSmNta3loU3I5d3JyUkRIZTFpU3ZwMjZUMWJ1Nk52Ni9oTDJNVjM1eFEwYStqem90OVdPZ09BN2dEZ0s1WE51T0tDN0N4cVc0OW1DNlE4SHVvSEhGaVI0TS9SMWQ3QzZPVWJqWVRQMUtZa2RvUlVITzJkYTNpZkZJL0pDMDh3Mm4wTHdUSkJNWjRkRXR2Qk5zcFViVWNhaWtLYyt6Tmh4ZmlJSHA2U3JwRXJMUTRlZ0VBMXNKTXFreXhSaTlRaXdWOTJGeXdLY3ZKMG40QVNPa3V4a3RVc0tHayttTkVHaXlISjdBcFg0TUtzY0JEZE5rVFI5M3JqdTRKc2RTdTdCejRXSkxPQmgrdHpSczAzQ2lCME4vQ3lmdjI4NWRIS053c1puNmxjUTIwV2tHT1dlNzRybmo1aHRPMXlHNmJqaUY1cDBnbWNqM3c5RFJ5NUgvWmdIUUFmZnRrNnpnam1tUERhRWVQSEUvRVZNdStkcTN2ZmZuamxFVldZanFaWktCclZvd3FUTEZHTDBDa25tQ0dMd2RidWpEZU1qOVBiY2l0ckJQYnd6T1pCY1kxQnV1UmJFZkxjVnhBUHpna1VCdkFJMXlnNENLSHNOOTZLZU5acjBqWnhKY2JCQUgzY1p1OE1qb3NmaGQvK2pkM3g0RG9qeERmeWVOM2NVeENoZWJxVjlKYkUwOGREU3BPZnNLY2JvQkFnZTNobE91VzEwdm5BVEZCTnJ0b1lVU2ZERXVHamgzU1dSNUd1NGNLNlBIYVNJR0xsa0I5U0RFMy9CMVpLR3ZWaWtHdHBMcjhxZ3l4Umk5eWtNOElUNEFuUitNTnhRRjlCLzhscElmNnFoY0pvdllJK0pwZDlTK2tJVkhHTDYyMkk4VzR6aWdZWnFNaUI2TDZweWlYWWdlWEd5Zyt6U094eEE5Zmgyc0w4U1BlSDNqRkVOLzJ5UndGOGNvWEd5bWZpV3hWYlNTSitic292bnErK3JERVhIVHRnck8vRW93a1gwYzREY09odkdVdkUzU2tHL2RCTkZqbklpQlM0YmpmL1hwbGY4a1RyZGNKVm5vYW5XQ2dhMEVtVlNaWW94ZTRXZGY1T2NHL0xUWS80azRxL1ZYV21pa2l0ZzljVHNCNHhkY3dYRzcySS9HNURpZ1lacU1pQjZyNnE3WkxrUVBMamJRSFlsVFA4YUd0NWZFUi83Syt1ZEhJdi8zdmhuNlc4dkNEYys3aTJNVUxqWlR2NUxZWmZ1dUxaQWw1bXpIYkxsZ2FUYmw4enByRE5hVllDTGJEZkR1cEJkRWozN3VrZEJsWU80OUs1OUdKQXlXeHI5eHVpMUxoK0k1VjBrV3VscWRZR0FyUVNaVnBoaW4xOThBUFdHWjlUV0UweFpIU010SW9hYUlQY1JMdjdobE5YOE4zMzZLL1dnb2pnTWFwc21JNktFMkxrMjdFRDI0MkUzekRmaUZ4R2I0TTZQL0psV0FXWHduWnhXRy9xWnA2QzZPVWJqWVRQMUtZcUNpMHpDZHMzQlE5cHU2ZWhTY1Vib203TVJML2tUdTh6b0NJMldpaEFKM0hQQ2loMXpFMTZLSEdOeFUrTERtMHduSXdTOHBwSVVSVlFhMmFzR2t5aFRqOU5vQ0xQbTU3MVhYM0wvNmp4eUkreHVSSGo1YnhPN2lyYUp2dzB5dDRhQlY3RWNEY2h3QXExSE1xWis3aGFUUlkwRVBpblloZWpDeFc3L3lTU0grQVRMQ2NHd081cnRvWFkvcVpaS2h2Mm9SdTR0akZDNDJVNytTR0V3WU44RFNPYnZwbm5aMnM0Nko3RUpuelZJYXhuUDZ1WkUyU1psSUdYZ1VoV1FUcmV3ejhSQXV0ZVY2S0NBRGhYMksyL1ArSmd1amxneHMxWUpKbFNuRzZsVnVmdUh6VDBQR1Z3WlFsa1FVSkZQRTNzR1B5RkVqWHZJRXI0T0svV2c4amdQUzZFRVBnalI2ck9yWDZkcVRSQThTKzEzU3pEK01UVEMwVDZaaEVYQVRWNkEwUTMrUVR0M0ZNUW9QVzU0RFJKR1gxSzhvQmcrVHQ2eFc2WnoxMzIzWnpCNW4yOWJGcTl6NTVENzdhY3VVaVpRQmtFTXZDOG9qZGZ0QnprdXBLTy9qaGR5NStKd1JXN0x1bGd0WjJ3TlppSEJsVXZySm81SFlxZ1dUS2xPTTE2dmV1empOTlBOWEFXRWgvc2V4emhIL0Y3RTMwUWs3MGJaUzFNR3RpLzFvSUk0RDVORG1ESUkwZXV6ZFVyMjB5OUdqamcyL09nMmYwKzlHeWcvdHZRaStQdkVRbGVNa1EzOFFUOTNGTVFvUFcwV1B1bjVsTWRpYkhGcTFramtMMjVxZk1KVmc1aHRXN2l6WHZ5ZU5USDdRU2FVRFRwaW9HbmdVdGVWRTVJRGdLQi9PNlRCbndDNDlzS2p3WE1BK0FDUUxyWnk1aG1oaERvc3lxVExGd243Q25PKzFOVkRXVHF6YitrTncvbzNNNkZ2SVZJZ1c1dUJjek02THNCRXZkNFJYTGlGeW1ETndIQWR3QjBFU1BjekdSZDR1ZEJnaGRHQzZvMmxlOGoxQy9FTVBZQUlURk93SnY3RDM5VElWYWh6bUFzbklYUnlqaEdoaERtTXo5U3VKd1c1ZzEwSW1jN2JqS3lHNVllWG1mMDJZcUM1aGJpTU9pVloyM29mMFF1dkozSEVvQUYreCs0UXRnVmhxSXdsWmFPWE1sWUd0SkpsVW1XSzhYditqK1ZsUWZ3NXN5Y09tNXRsMW00bXVSZXcxdjYrTG1uR3llL2hsbldJL0dvM2pnRFI2MElNZ2lSNW00ekpaOU1oZ0E5MnUvMlpBMHp6bWpMdVpqVTBNL2ExTkEzZHhqTUxGWmc2M29oamFteVZ6Rm01ZmRxcEJHTFhxUElKcndrVDFDVXNoU3dmeW9CVnlaNmdqb2lodDZWdUZsa1ZpSmdrYWJ5U2xaS0dVNG1JenFUTEZXTDIrVm56QkhIMllZMitrMVdaeUh1SXFpOWhyTHJRNitRa1NRK3l1WWo4SmFOWUIzRUdRUkkvdVhkMUpPenUvMlFOTUFzRmRaN3loRWZILzhMMEk5SG9qcnBsRS80eTdza2JoWWpPSFcxRU1tUytlc3pEODNJdVpmWi9FVnBoVE9tYWl1NEZUS0JmVzJZYytjaGZJang0OTZuaUhMSlNVdU5nSHZFREhGT1AwZWtrKzRQZ3NxRTROYS9uRmlTM2FjMFhzNmFKSEQyODBpLzBrMUhxVVY1UVUwMlJ4OUZpeDk0ZzJHdjV4dDF4czJXNG4rTktWUllJQjZ5YVFMZFBYU2ZUUHVDdHJGQzQyVTcraUdESmZQR2NoZExydmxUelMxejJvTjAvQTZvOGdlblNEd3hUamNiSlExajFLUHhrdXpGNFB4RFpJdmxISUQxcWhHUkFZRU9rM2pWVmRVYU0xL0w2WGdlSmZwb2dlV1FjVUh3aGdhbjJoREdLTHJ0b0RuRFlhL3JiU1hvdlR4Z3FacTdSYkdwRGw2Zy9kNzFDYm9wMlJuRXJTN3VwU1ExWEtjN0daK2hYRmhIOS9NNDRlUi80cDdXSjJEUmFyT3BOOHpFU0RnbG1RTDBLdFJwNXJ5Q0MwSmJ5NFY5eUJnY3JwTVRsWktIdmhZak9wTXNVWXZYNlZqZzZ0SHFoTGJEYzJZVVdDTElrTVZzUytodDRzdEcwK1E3L0c4OGRUK0lQODJ1Tk1YbEVNbUNhTDF4NTI0MUk4OStCaVN5S3dkWEVQR0t4cDlQZWdEbjBXcFlwMlJuSXFTYnZyaUJxcVVwNkx6ZFN2S0Rid3J4L0hjM2JrQXpNY1dONkxsWnBqUG1haXU0SU5IZW9UWmdhNnF3SlhtaUFzV05ET3BUWk9kNmp2NEpLRmtna1htMG1WS2Nib3RXOXVoSXRnbHVBVk8yZElzYStUMGY5RmJDSjZTSHVTbjNSdDA4Y09LdllUY1ZMN2d2U2IwVXFxeHhzRVVmUndHNWVtN1lkNDBpc1hXelhzVTVzVXVlZTRtZURLZ29uMGx3Y1ord25NaTJKVTVxT0hqS2MzREdsUUlPV2ZLRFN6QWs3MEdBYkxJWmdtZFBTQW8xYTd5UVY2dGVqUmdidHlvZ1ZaS0tXNDJFeXFUTEY2cjVmZGkxa1E5WVA1cFhXVEsrcDBlbGMxQXVQcDl2Ny9OWWxQZmZ4dm0xbmhJSHJVZGJETjVMVkRlVVVKREhtRElJb2VWK0JRU0gvYWhlakJ4VlpJWFVGc1hXREY3dS9OdGt0MW5VaC8ybDJkbkZHNDJFT2U3WXBpSXovcm9qa3JTUjhibldHVTdBYnF6emNUTVRHZGhXdVBicXo4WFpLVDFHTEQxY0FFT0hVWklyRUowa2t4V1NpbHVOaE1xa3l4ZXE4Ny9pV0cxNEpDYnE1WXplUjl3VDZadG1YNldzUW0xaDZYUmdCRmZNWWZDSEVoRjBTUFlqOUowNndEbWk1dkVFVFI0K2kyN2FKZGlCNWNiSVVsS2Q2eXFQWXE3VXpmMHliU24zWlgxaWhjYktaK1JiSDgyZ01tcTdzUGQ0aklhbTAwaHlzZFBXQkR0KzQ3TzRvSFR1SThKU3QvN1dERHRZTG9RVThiSXlGZGd2clFwV1Nock9KaU02a3l4ZXE5RHBER1Ewb2pLSE0zQnFPNXZoU3gwWjlIRFJyeE1zRzVSN0dmQkMvckFQbjdIdWlaNklpWXdScXNqMDlOVy82QXM1MXQwYkN4VlE5cllGRzBrZGE5eW1tUDNtaEVlazJtUDhDazdzb2FoWXZOdEYxUkRQMkoyMmpPdHRFWndCNXhTMGJHbUhVeVltTGdZYk9JWm5ZbldIMFBjanRNdVhyY2N2emdNVkt5ZzM3bGsvNUZ3Uk9RUHBiU1pLR0RNWWs2dGhaa1VtV0tWWHRkeHM4SjVkNWxPeVkrZ3NMRHVGRG1pOWpUUlkvZ21VdXhIMFdNNVFDNXAwRmJzT3dnYVByWUNIN2pVanozNEdJcnVuQmIwdWZ0clgvOVUyNjR5ZDhJVEVLS0VxL3JyOFRNZjg1ZExLTndzWm42RmNYeTBRT2F1ZWNQL2ZJdEc2czZpelFuZW15aTU4bnFsMk4zeVo1bC9OOTJOV3ZvOXlkdElmam0wS1lCVk4rM3lVSXJaYTkxYkMwSnFPN1JkNEVxVTZ6YTYxWGNtMXpjMzdHRTdiVVBhdDYwR1h3dFlzL3dmWTlpUDRvUXl3SHk3L053TEJ0R2p4Mzc5WXVtR0QyNDJJcXVQTmxVOXlVSUkyN1dTQzNSMGdnWnVxNC9FcGJzdGJ0WVJ1RmlNL1VyaXFHbFd6Um5qN3pxOEgwZis0UWNhelczZE1URTlBUEhRV3Bkb0xOcnlFMXFTbTdUZE1EeWg2NEdHcUhScG9ybHpmbTJGUUJUcWZVTldXaUYvTFdHYlNTWlZKbGk4amUyRHgwSFFxTjJzTm1HL2Q2K2xINDFXbUlkQU1RdEI0RVRKZXcxdktiQmpWanBZWEFiTHZVajRaZ080SnFzajI4aFBlZzgvTnlqTktoaUw3ekxMelBrWTlJSEVtVVA3ZmZsUEtaM0xsVWZrdTVpR2dWNlBYUUtnUmJ4aURkMVZmMjBYRkVNUFV5SjVtelhIL25BWWdndEVCMnpDUklMOUhzQlVQbzZBaVZpWWlUQWVGdGVHS0s5UDlpSDhJWWppNWRTTHh6ZmNQbDJ1cFNVZHcxM2craEFSZ3FUaFE3RkpmcitxWlM2ajlITFZJbkdvY29VazdlaW9rWWQvd29QTUlYbDgxMjRnQXY5d1hjUE1ySXcvWlN3MittdUx3WElsdXdGUTZqVWo0UmdPbUFDazIwN1psTDc4RU5HanlwMkI5MVQ1U05ZZFI3Zmg4U0c2VXJhbklTdWowclNYVXlqQUlYaStERHNxdnBwdVpJWVRMdWJCaTErdzNQbzcwOHdiek5Xc0cwclYvT05UN0JtK3ZHYU9oQTZlc0RqODIwbkl1OU9majBrbzd5dkNsSndNOWgxQlp1cEluTEg2a0xqanJsemtJVU94U1ZxMkVhUVNaVXBGdjR0T1VLam8vRHB1djQ5eCt1Z3BndVNCNUM1NjdUQWlaSkdKOGpndUEwdnZSUGNBMHY5U0R5bUE3Z202K09oODZtUHU4OUlpSTlBNWc2bFFnMWJqZWtOMDFLdVBWVDBBRVIzajVQdmU5eW1vTlVTWmRmVmJLYWprblFYMHlnMTI1cCthL294eEFyZnNlMzVEVFBFbjFzQTlxZlhEZUt2UG5INmZmRGQxTGViTEw0ODl2amd3MzhURjZpMERLVzV6MzRpSGNjeEl3QWg0dERMZ212OEFTaGsxTHJSVjd2VURvcVA4dnNJVWhIOGtRSGRMUytQRENoWmlGdnBkQTNidEdCU1pZcEpKVzQ2TG9SR1hWUU5jbDJsTW1qbUozOGZNdnNPQWlkSzJCMi9vOGRObU9udzEwRksvVWhBcGdPNEpnT0Z0eW1ldzNROE9MRWF0bnkyNFc1TWt1OTkyYlFQQ1R0TnBJVDNsQU9XaVpyK3BMdVlScWxoR3lJMS9SaGlNSzBQalZnOFo0ZCtBZFRXWnVwdmFORlhpd2VQZzFrNnlZc0VzTHNXNC9lOEgvMk1xOFdleGU5N3dEcHAxK0twUDEzckF3WTg0L1o3QXk4alU4RGRCNHl1MThsS3lUWG5yczNzbWNNVXN0QUsrV3NOMjBnQ2NRNVZwbGhWbzJqdHNhTkdNR2ltaDdma05JTE1IYThHU3BVMG11NjN4ZG8rZUVGL3BYNGtIYVlEdUNicm55RjYxTERoM3UxanNGd1dxT25RUTBGYVNoeEtiZEpQdXpJcVNYY3hqVkxETm14cStqSEVJQUJ0V2QyaS9RSW9jR2lxZHBSVXkyd080QXVjeDgzbjdpOEVTMUV0K1d2aVBzRDltZkd4eFR6Yk5XSmlRY0loMy9ldm84aTNQak5uRHZJdWR0c0NORU9SSEkrQWkzL2ExUitZZFFoWjZLUmNvb1p0QlpsVW1XSzFYbmZDWFVsSEJjZXVRSytORFNDemJja0YxeEoyTjJ2akFDS1RDWDdYOUd4ZUlaQ1pKdXRuOUIzaVNSekRWN0RsVzFrdUJzT3JBSG82N0lueG9RV1MyNWwxbXdtdkpUdEx5UzQwZFRkbjY2NFgzYWdFRTdpWkhzMVpVQUFpZ2ZvTTFhbkNCYlUwYTFwOU5mTDZiL0VMZmlQV1hCRGpiVWkzekE4SzIrS0pyeEVUMjM2RVZoSEt3TTQxRVBwdldhbm9DaHE2alFuY2RQMGl3TWd0aUQvZ1c0Q2ZGQTVaNk1Wc3FvWnQ1Y0NVSEtwTXNWcXZtK0VoMVpFNnhkc1IvdkFkN2pxNVk2SVM5akRFdGNveHI2dUI2VXY5U0VDbUF4cW15ZnBuaVI0VmJManhldFEycE85SjRwdS81VHpkUUVoSmhwdVVnVTlOZjlKZFRLUFVzRFVEOWdUcTVnY3YzTFF0V0JQTjJVMS9lRHhRVnJpc053ZXYwb2VNSjhUQlcxZi9CUHNSdXRzNzlFa1NFUlBiOUNEQUJZZHQyNW8xNGRaSlgvL09MVnVxcmpCVi9DTXIvNVIzNGFNL2E4UUcyMDVldnQ2alc1T0Z6ZUpIdjkvSnlrUUdPeGFUNi9SdDI3QkFsU21XNmRWcGRBMHBETDBPMVduZUNhaTJiempJY2EvdkJGeU5WRU45L0dvd0pyNWNRVXZGck9XY0RnM3RnQ2IyYnNaa2YvamRHd0hCUG5JQXJoaml1ODZFMkhLd0dDdXFjd3h0WHZVSExrMFhKLzQ4UGg0U05SOUNVOEpkUEtOa3NHTUtVNDVLcVNQK0d6M1JuSVZodnEzTkFDRkdycUt1UGEreUkzMU1BTXV5TzdyYS9YOUpxQzBMbVBXZUt6dFRJbUppTWJwb0ZhRytvM2JUMW5SY2ZJVFZuWDhVbzZxSC9uUVZUbm5zT3FUclRqdjg3MURLNXpobVBKQ0Y0ZE1PQ1U1ajd6bHN3dzhNeUtIS0ZNdjA2alM2WkpYUXZROVUwSWZWbWZTaCtvQ2E5dmxMUXBYV1NEVWJKQTQzZUt3TDNCSFhrU0RkajlPaG9SMlFlSmMyR2ZRVkRvSytHOHVJQWlTSEtIcE1qRDFDTXdEc3FKWjRqZi9sVWZWZ1pkLzB4N1N6MDU5MkY5TW90RzBUQ3JUdG1HWlFlbDN6WTZxSjVpeWMwUnhxM1kvMG1XVG50c3hlMWsrbTVKYzh0bVVlZlk3MG1BVGYzVUtsWjBoR1RDd0MvcU83NmtXR2U3YW01dzVOTytER2JWdXNyaWQrZVFVcTNkQjE4aUdRZVU3Yjlrc1RXR3FhcDVwa29XemtoU1ZRRmpzVXcvRzBRSlVwbHU5VmF3UXdXMXBMK2YreXVLc3ZQN2d1ci9Jak4razNWWXFwa1pLRlc5cTJTcHp0dndXL2xKVUFXY3VWdk5KMGdQazI3ajl2TW1RQzlTVGtFRGV6NlI0YXFoTmpIejM3YVlzRGY2ak0zS05haUI4VWJtZ0pwcDM5cUZ3V2xMdklVWmthNVNRMzRtYzRLcFZlYlRRZG9qa0w3dFpEVEM1MEg0SjBiMWMyTVNGQ1JnODNIR1c1ZWlIcGpyeEN6YUc4bnYwVE1iRkErSS91UXRtZVlpVXJZV0RmbFZmNHdIaUlZaGNFMDBOVkpVLzYxU29lY2hCSDdCMTZ5Wi84ZEYxMElRdGxvd2NHU2wreTJLRVlsK3FNTk9vNmF3REw2eWFVak56Ykh2SnhvZkVkVXlPbExJeUg0MEQ1Q1RQZURiSmgxbkptOFVjNmdQQnUxbVQ3bU43SU9SYVhxdEZ5MTViMHdDcTNiRVpkSzlpck5qWTBjT0RuVnJYRDV5MEczRVh0ZzBDbW5kR29KTjNGTkVyV3RqTWNsVXJKVGVHVWhkdUJHeDByc3Jodk5pQ2RoME1aWTFxcUdpYXFOckZkZzFoYnFUZDgxbFd1OXlWZmVLWlV6TVNBWFBGN0VGbXlLZ293RVFnQUFBdXlTVVJCVk1hNlB4a0x0b3dNakJPa2tpb2N1Wjk5NnRuMWhub2J5VWFTa2YzaFlKZ2Y3aFVTcWxBK2x2TTJLbUpIWWt5cVRERTQvTFZmMVNBMXVvcGlYS3R2Tml5YjR3MWpJdm5BMXR6aG1ScXBoc3ZCd1lYRjRsOFAvTzVOTnFybzBGQU9rTXdqNzJaTmRoY3pnMlozY042bSsraUIzTVRZQy82UGJVazdtaEc0ZW1vR3Bmd1N6azNURWRQT1VzeU1TdEpkWEtQa2JEdkRVYWtVd3dlYzhadzkwZXVTWlhGalU5N2xMNm03QXNTMWJkVVM3M20wamJyUlpsT1hudVgvbUluQmdITVZqQVovWGR4NHArT0N2UHlsUzUvUjBrL2JtQUFMd3hzR1FENU1NM2U1NXNUNisya2JHVUdJS3BTTkhFSVpPeEpqVW1XS3dkOXNOMUdPMWdqK1JORVBHVDNoTHdvWkd5MkxmMmJLWUw5clYyTk1qVlREeTdaVEN6M2hkUzg0ODY3cFFEcUE4RzdXWlB1STNxdEI0NGZycU1Ba1lYVWd2bUxMMDVGVHd6NGFieG1nb1QrT1g3Ri92QlZhdTNzOTA4NVN6SXhLMGwxY28rVEd4d3hIcFZLOFp3Y1g1T0k1Qzg5ZnBXVjdEK0ZzRlVicnBscWx0TzJleXNRV1l6NTVjWXMzVkhhMlpNekVvTUJjT2NhQW15WmN3WnJoamkwL0FnZTQ0MEZkQ05XN0tyWHBhK1JyZ0hJM0pqK0xabDR0RE5EOG9BcGxJOStUYXB2RGpzVGdQcVNQOFNwVW1XSzVYcTFHWHlYc3VGNzJLaDJKNzFXVTVkbXYzUUF6TlZMdHJqbURhWmhKLysrRXE0YWFEcFFENUc5dWVCOXFBam1USGVycTF0LzUrTnZlSmYwbVR0LzVBejl2Q2xYVkwvM0M0NnI4d1R0Ly9vWXNtQndiakx1dW9PQ1dhdTZwa08wWTI3L0dMejNrWnA0N2Nxd1BLWGZSUXpVbG5yUHRERWVsMG50ZzcwS1FTK2JzanZoQ3MvS1cwNjBHYm1aYkZ3Ykd4aVk0SHJuSEZ3cEk3ZjF1bWVTMGw0U0pBVVEra2lVdzNlL0k2dzVhOUVENHRuK0ZXRmFwejJ2MGlJUE42YTRwVVR2ZWZadnBxTDlpM0JvR0N3dXE4RURZdjQxdG16WVVOaUhHcE1vVUkzdnRDZUUwR29vSFc1TGlZeVB2MzhXQmVLc3Nnei9VY0xvaEUvSkRVS1Uwa3FLYnNjTmw0UVNmTlJlemRDT3FINndENVFEQ3U1VEpZQ2RyRjVhdzAwYWZmY1FYK3JJZk5XNG54MjcrckhoMkd4Qlh3SXIvMVNFdml2c2JrSGxsc0FabTJoazQ3UnNnMGwwTjB5aVViUWtLbE8yWVpwQXNJVWl0RzdaRTlGanBpMU05bzE0aHh2ckJId3czRXh4NzRxNXJxUkxRN1kydzVNeTVYUFRBS3lVSi9uSXgvdmFtZVlPNzA4cXliejM5YTI3QktQUHdhZlhFaDQ2YkMzMjNkb2V5NWY2UHFEcjVIM2ovSTkvOFMyRGRIM1pGZE9IRi9uOXZxNUhtNVNoc1FveExkVVlhTFl5RWVNZS8rNmFQQlNyQkhmTCszLzRMYjRJcHMrdjRFMVFwamFSOFYwU3FPeEJlSXQ3NVVQMVV2VUo0bHpMWmYzaGdoMkpMUFBubDkrblBCNThaN0NPcXZmR1RYLzdpKzk3MzVXZWVOSXBOaksyZXliN2ptNzhKUmc1K1FQeFpNZjY1di94bU1QYXg3NDFwWjZ3LzVTNTZxS2JFS2RzU0ZLWVpsYURiUmI4MUk2SkhzL0N4d1U5OVFwbmc2L3YvYzBNbDNLbFY4dlIvTGRwWEtQR3ovWmVMSHAxdzY5dzBYd2YzMFlFWTI2Rmllb3VqUjdNSS9uMUdpQS9sMkVCZ2tSLy9HMk5Ta0N4czF1SXBSR01uWWx5cU05Sm9zYWMwRXZCbFJ2OTUyVUFWanIvREYwRXFvVXByQlBlTnc2RGRwSm5GOE5RS2RveG44VXJUSk42bFRUWXBQU1UvS1hicjI3U1ovL2s2N3U0TnF2RCtGaTdqMjltMUl0MUZqOHJFS0xSdEUxZFBOeXF2MkpXRXBKeWJzMDRkU01CaTVaN0t3NFAyYlZ3aG0vdlhWc09haVhNNUp0ZnNzd0tIK0huNFN1ODdJamUxN0tyVlNUVXJ2L3orOFh2L2xzL0hxWlUzUDNQNm5tK01Tc25DOW40a1JXT25ZZzJUS2xPc3BsSHJhNThZUFBYdXlESXJ2L3hCOGVHM0g0Y2FwRlJKYk5nQ3JJY05KODBOUkVMbkRGNGh2RXVaYkZKeVN2NE0ySjkvZkRSK0x5eUFnOCt2UGpINDRsdGphekh0aklCSWQ1R2pNaVZPK2pDbE1NMm9iTnA0TDV1YnMwZ2ZPTFl4eXp3NEI0ck0wOEhyR054bThuU095U1YvQmxnQVhYaXVVRGx0MWVZZEZnSlRqRW1WS2NaaWxnZ3hxVjZNanlzVG9GckJIanFocjhubTYrZHBpM2xpTjB3NzV6VXYxRENKTXlrdzBXQXZpeVpEYnM1aTFoQTBkbFgrY3J3T2hUUHJtYzNhSEJPNC8yRXltZlFGKzQ1T3BuNnE0cDBick9aTU1TWlZwaGlMV1NMRXBMcHFYOE5OQUxnRmJiTnM1Y3JUY3ZPMHhUeXhHNmFkYWEwcnBVemlUQXBNdEdia1g1Zmo3VndnZWh3cVRhNGx5d0Q4NUtPaWJLMDZGejNnWGNQdFdsdjRBb3g1RmFvdWVRYUo0UmFyRVZPTVNaVXB4bUtXQ0RHcG5reDVhQ3JmNzdVUGloTU9FeFRNMHhienhHNllkcDdBRkY2VVNaeEpnWW0yRW13MnNuUFdzNVN2NUc2cmJCdWZtS2dTOVVvWkVwMGltV1hDR3NMWDdrM1JkYTNwb0NhZzY1bGlUS3BNTVI2MVdJcEpkU2g0Y1RPRzkvbHd0UG55eVZMenRNVThzUnVtblNlemhwRm1FbWRTWUtJdEJhZVEyVG1MRklKVFV6Mklqc1R6cHZqQ3h6ZFVhZzA5dGdxTytsRnpaakxMWkltemZONjh4ZXptREdJTHlhazhDY0lVYTVoVW1XSWtsVm9oazJyTHZVRlJBOHpYRC9GS055OVdycG1uTGVhSnpiUnpXZmxjTFk4NGx3SVBEUTVOOXhHZjdKeEZNdkJDNmJiS0R0ekRVL3RWQy9RdGxLdjQ4VGR1elV4bm1iREc4UENRMmMwWnhKYk0yeTZWcGt5eGhrbVZLVlloUlZjenFWN2l4RzI2QjFjYURqZFhQRmxpbnJhWUp6YlR6cE1adzByemlITXA4TkRnbmVVTjJ6OWNzM01XeVRSRC9Vb1l2QnAyVXhmRGFtU3NVZ3YyQ3o1TnEvOFR1TW5rNlR5VGtER0ozR0t1ejhqR3RjTHI5Mm9TcXA0cHhxVEtGR014UzRTWVZOdlczd2tBdjJBV0VXaWV0cGduZHNPME05K2FTSkpKbkVtQmlkWUtUejd6Y3hZUlBkSExsWjQ5UFlVWHp1eHlwR2VQTkY4elBrWXR6cERNTTFtdEQrS2xLUmMrUmI3RDNXSzFyV1NLTWFreXhXem5rMTJaVlBmaUIvU1Q5YUtsUis0cnpHZHByZHJNMHhienhHNllkajZUWVpqRW1SU1lhSmZ3Mng3TXRjZEZkVlR5T1FnWkprTEluemJReTVCWG1lK04vNXIvaHVlWmJGRmlzaGljMUpEd0oxTXVmRWhRVTdneVhpOVYyenFtV01Pa3loU3p2VTkwWlZKZFNRN0pKK3JGQ0hlbVBubmxtdXdzN09hS3piVHptWGd6aVhNcE1JZmJpVGpFYlBOM2ZDelZHMjgwTHhNLzRGLzNHTmtYeUZyOTB5MzRmc2dueFU5aStiT2tDMHlHZXB0VVFPMGZGaXFuckxyNmtBWEFGR3VZVkpsaUxHcXhFSlBxMWFtZjE4cU9sOXhoV1V5RG5aK25MZWFKemJRejJ3NkJJSTg0bHdJUHJlay9DRGdVNWl5U3V5aE9IeGMvdWVvM1BaOTk4bnZ1NnZxTFl2eE8rTmJ6anlQcHN5VUxURmJ4KzIwVStsTDZuam9sZHJheTRUNnJIVk9NU1pVcHhtS1dDREdwSHZFV1hRbDhWREI2TGlxWU5EdFBXOHdUdTJIYWVWSjdLSGttY1NZRkp0cXlDTmY0aFRtTGxYclorMC9mQ2s5cjBGMTQ5WmFwZit6dkQ1NzZzZmpySXJndE0xMWdzbEk3K3o4S2xXTDJ5Qk5iNXMwaHBsakRwTW9VNDZrUVNUR3B0dW9ieGdpWXpwNEV4L1MwVExGMG5yYVlKemJUemtYZHM1VTg0bHdLUERTSUFMRFJRSi9DbkVWU09ybmpYdmVBL0xYOXBINjZnaEtUbmRQaTBjUGl0T096eEx6amZ4dDBCbUpNcWt5eEVxRjhIVk9qSytKR0htT0NtZ3YyaDdjbWFJTkY1Mm1MZVdJM1REdGpYZGxwSm5FbUJTWmFjeEI5SDZRMFoyTlZobmdIZTdJYlYwK1pMekc1V042QlgvakFsSDJYbXIvaHVGVHI2cGhpVEtwTU1kZjdSQWttMWVHME93NUxxaHR1bG0weDl6cFBXOHdUdTJIYW1XdUhRSTVKbkVtQmliWVVueUNVNW14QUZ6SWovT1QwS0Z6RHhMS1Q1NHRNOXFaLzdEYzVvOS9mTFM2Sy9Sa1o0QkllTnpQQ1BJZDVBU3pRalk4WGkzTTJKQWhmZGozMEpRYytPWnRVa2NrbHNUdWJYczVSdUJiWW1WM0EzcHZuMnpoY2ZjN2xwclhBaGVRdVVKeXpZWGZ3a29kZnhDL09mRUMwL2F0SnJmQ2RGRW1qaXc1c1Excm51YmxZWUNGZXBVN1J5MFY4MjVrQzU3enBDMnFCeldRclc1NnpBZG5nMXoydTJyL3VHSWhNazFsRFArT1IvaWpFaFhrZWpFNUQrL2RxMjNaMFFEYVZuanU4aytlcCtqaHZQR2NMdE5KVDlQS2NEZmkwL2VzZThNZEFaM01lanpxNG9INzhXeGU4Zmh0VjZPU3YrM1ZQVW5kZU1Ic0x2SHlXOWw3NU43TW5lSTc0aUMzUStzR2t3OHFjOWZLdHp4eUkrKzV2ZUY2TXowKzg0SG5xM0FMbkZqaTNBTFlBL0xhcC9OaWcwYm1MSzgvVDV4WTR0OEM1QmJJV1dJUS9rUUYvRzhPZWxiNXBQU3Q1WG5GdWdYTUwvSDYwd1A4REs3SEp6bkZyNkEwQUFBQUFTVVZPUks1Q1lJST0iCn0K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UFZ4emNYSjBlekF1TlY0eUt6QXVOREZlTWlzd0xqTTFYaklyTUM0ek5WNHlLekJlTWlzd0xqZ3pYaklyTUY0eWZTQmNYVDB4TGpFMiIsCgkiTGF0ZXhJbWdCYXNlNjQiIDogImlWQk9SdzBLR2dvQUFBQU5TVWhFVWdBQUJ4a0FBQUVmQkFNQUFBQnYwbVY2QUFBQU1GQk1WRVgvLy84QUFBQUFBQUFBQUFBQUFBQUFBQUFBQUFBQUFBQUFBQUFBQUFBQUFBQUFBQUFBQUFBQUFBQUFBQUFBQUFBdjNhQjdBQUFBRDNSU1RsTUFFREpFSXU5MnU2dmR6VlJtbVluRE1ycklBQUFBQ1hCSVdYTUFBQTdFQUFBT3hBR1ZLdzRiQUFBZ0FFbEVRVlI0QWUyZGU1QmtWMTNIYjgvTXpyNW1zaU1RSkVLWXNUQlFsc0tzUlFMNkIvUUVTRkhFNkd4SUZnaVA5UGlnS0tXc1dRU0NXQVU5cUJRVUZNN3lpS21OYUs5YU1TUWx6S0ppVVNET2dDS1BLdXhWaENBUWV4QWtwZ0JuQTJteXM4bHkvSjE3bnZkMXpuMzJ0clhmVzF2YjU1N0g3L3pPcDMrLzg3eDlKd2pxdnc0eFhDQUFBb1VKbktuZkY0T0pUbUUxVUFBRVFJQTE0WTBId0JVRVFLQUVnU2E4c1YxQ0R4UUJBUkJvd2hzM2RodVkva0lrQ0lCQWNRS1Q3T0hpaFZBQ0JFQ2dBUUlIMlBFR3BFSWtDSUJBY1FLTGJLdDRJWlFBQVJCb2dFQjMySUJRaUFRQkVDaE9ZSUk5VXJ3UVNvQUFDRFJBWUI4NzBvQlVpQVFCRUNoT1lKbXRGQytFRWlBQUFnMFFXTWV5c1FHcUVBa0NKUWhNc1IrV0tJVWlJQUFDOVJPWVpRL1VMeFFTUVFBRVNoQ1laOXNsU3FFSUNJQkEvUVFHYks1K29aQUlBaUJRbkVDTG5TOWVDQ1ZBQUFRYUlIQUpsbzBOVUlWSUVDaERZSjZkTGxNTVpVQUFCR29uc01PV2FwY0pnU0FBQW1VSWRNNldLWVV5SUFBQ3RST1laZzlXa3puNTFjN3VodzVYazFGajZURlRKM2pXSGV6MmI5Yll2b3FpbWxPbk9jbWxtdHljSFRUWjBEMXNyVlJyVmFHWkRuODV5dkFiNnY0Q2Y0NlpPc0dudzFmSDNEd3VaMGpOcWRPYzVGSVcxWndkTk5yUVBsc28xVnhaYUtxMysydlBlM2FQamNudmxjZE1uZUFGN0krdWZPNzliRngrc3RhY09zMUpMbVdkemRsQnN3M3RQRlNxdWFyUTR1NENCYWNaRzQvVjU1aXBNOEhldzBHdHNvb1RFQzZraHFzNWRacVRYSzdaamRsQnN3MmRZZDh2MTE1UmFxcnptakN3T0I3Mk5tYnFCTmM4RkU1Uko4YWtzMnBPbmVZa2w3TE81dXlnMllidVo4ZEt0VmNXT25CT0JDYkhZekkyWnVvRUd5Y0Zudlo0ek9TYlU2YzV5ZExRaW4wMFp3Zk5OblNUVmRvTzNWUS8vMWhuNC9DMDY1aXBjMUF4MmNmRzRZR241dFJwVG5JeEwxUzVHN09EaGh2YWs0T2Jha2ZCeis1cFdXQ1pqZVlGQW51ZHY4VWN1VHB1WEh2VkU4QlRiQngrUTlxY09zMUpkZ1BPU20zTURwcHQ2RUgyZzBpTG5uQlA3NlczTEVTaXpNMlRUVUxybjhQb0ZodHVpM1Q2U3g3SFJhamsvNjB2dkhGNDU2OTZDKzhrTnAydXVGRVhHcUU2clUvYzFibnB6Ui9XVlFmQmhLWDhFMWJDaEhsMnM4eXd3YXE5emQxSFo4VHFCREU3cWEraGNja1dZQkZzZmZTT1llSUE5L0ZmdlhWNDIzZm1WT1lhN2FDNWhpcGxyYy9ZZTQyZnd0Z3UvZHV5Y2xqQndlNG41ZDNCZFdGY3REMGh4NnBMS3M3RkpycU0wVG5KKzYzcTBvSVRMRDZXMis5Skg1MDZrNlF1djM3ZktEbkwzcS9NNGFPeVo2SzlyUldSWWFmYVJONUhaOFRxQkhFN3FhMmhDY21HcndoeEVuU2RYN0FUbmhuR3NiT0haV1I5ZHRCY1EyMzlWYmpOVHFrZ2ZUNk9rYisxUHNiT0xWaVJKamhnN0UvKzhlcmdNVDl6SDVOREttM2VTTytZWVpXZTZXbXRjMXQrL0FiN2MxTmRXbWkvcWs4bHRnYldYeTBZbVRwVEcreERmLzI4WjJ3d1M5OVo2c2ErZnVWYzZ6bi8wR1Z5TWQ1bTdLUlF0TStxUEEzc296TmlkWkoyVWxkRGs1TFY5eXcvVzExMnk1V1BlVWFYblZVOUh5VmN5ODU5NTZlZSs1dGtpd3NpVzIxMmtIQ0kyaG9xMnhQOWlQdzVuS21PNk1vL3doNko1cEozQTJhdTdUQ08xa055NW5oUU9XaHFTVy9rTldLTVBkanhQRVd3RS9QRzFpdVo1WTBqVTZmUHdtZVBTRjAxK0FVQmVhTytmaVFhdk16VWp2V21jbEF2aWJRTVBqb2pWaWRwSjNVMU5DazVodU1xOWlzOGh2cmdHM1RLRFB0UjZKb2YwUk8xdXV3Z3FVNWREZFhLMjRIb2U0MnZrSWF0bExCejh2QkFXeHVUNWhiMGxDL1EyRmpoNEhLaUk4ZG9hWGZ4bXRVOVlZN01WSy9ya2tvUHE5UmdWT3BNczM4VmRkS1hvelpxSXQ2NExaTDNNelgxNkxNS2p6ejU2SXhZblNCcEp6VTFORVd5K1c1NWFKS0o0KzFnb21mT0FsYlBpM0dTaklPZEZ2bHJNc3ZtR2hwdGxyemJhNy9YdUNXSHhpQll0QzNjRkJ4UWMrVzFKV09mcjlhWTlEUk9oYWZQTDFYTFQ1cnhueklWSmtLMFYyUzg4UlAzOUVKdExHOGNrVHFicWtxYUVlakIwUm9iMWRSaXF2dCsyWVRWS2pOVkg1MFJxNU5pSnpVMU5FVnkxQVFXZGQ5M21lNzhEMnFMMmRTRFl6MTJrS0pPVFEyTnRrcmRSZjRjemdGdDZlUmFDeXFMOVRrSWpaLy9sMXpkN1dXMlkxdUZaUEFMUzhrNEU3T2gxbGYwRUpscmlDV2pOdDdJMWJuNTJzallxQ1UycWs2cnM2SXE2cGtKdXZGR3RYeFJtZWl6eTV6dnJLMUVwMzUxWnY3ZFVqMFJkTnFKcDZFVkpITTlPaWVWTnEyTzJxUytWSjk1MFFodFJreVIwV01IRmRUeE5GVHBXZVF6OHVkd1ZzMXBSMGQ3aHkyTm0zOTR2Y2lPRmVGRGVwYVFUS09ZQ2JXQVNrMGw3ejhzRS9aWTdwYklPMFcxRzIvODBva1BmaXFnMFZJTlZIYjJSdFdaWnNQZms1WHQ2SVd6bWFrT1YyeE5STmlhMFNZVEs5S3BYWjFnTVhHTVpDdnR0Qk4zUTZ0SUpoVXVzYmJDK21wU3NzcGVzaURVbzMzOXVKbDU3S0M1aHRyQWNvYWo3elh1bUJQRDFWUVRId3lGTS81Vml2aFY5MVRzb0pHZFVuaVBPWTBqeDh5ZXFoNDRhM3RqS0NqREd4dFZ4K3FERjRuSWttalJMT3VFZU01dGlYdjdmODg4dmhxZDJ0VUpOdFc0WTdkQmgxMTI0bWxvQmNtOCtubXJsOWl2TEtxbnB5ZTB6SWt2bHp4MjBGeEROYTM4Z2NpZnc2R2VaVVVWWFU2ZFdBMk9YUGVWdTI3L1EvdklXeFVJT21ZN1E4ZFpnUm5uUEhaSExSdURnSWEvSTFhNWFMRC92cnplMktnNjgvU3RIeGVhOGVDV0NNNE9wNzd3amhNZk1HZlFsdTU3M0RPSGFuUnFWeWZvdTZiVlRqdnhOTFNDWkU1elZXMGVVbmhhTG1sYTlBM0l6b01ISDdHb1U5QmpCODAxTktwR3JydkluOE1oa0F1cUZIVzNhdXFvb3VoemtPMG50S1dhblVoRjNmYldzUmFMUFROZnRxb09neTMya3ptOXNWbDErSUQ0Z0ZEdUVBVzNSWERXWWNMOTFONU5sS1AvcTlHcFhSMjN6emp0eE5QUUNwSTVyQTNMMTlSeEFCOFExZVBBRkxMOE5RVHJOa3VuTjFacUtGZTM0QlY1cjNHYk1WMmNkaVRXOUkwT09MeVJCdE1sblM4bDRMUTNPcXc5bzhzTXNuOHB1ZmM4OVg1bTNSZ1dTWitwTnF0T3pQeFBDOTBkM2tnRHZubDhUN2ZVQktyUnFWMGR0OCs0N01UWDBQS1NRMWoyeU5lU2poZnpScjNwR2hidzJZSFRHeXMxMUh5NWVVT3FRU0wvdW1Yb05QMDMvcUhGT2J4eHd4cmRkSDRyNExRMytvWERTWjEzMWVvVWRLUUk5SS9rOWNabTFUbEVmYkNjQ2N4VGNGdG81L0JHNmpJV1JLYjAvNnZScVYwZHQ4KzQ3TVRYMFBLU09iaXBTRWV0YnVnYmtMTVNQbE9Oam8wK08zQjZZNldHcG4vUnJ0am9uOE94ZnhGTDUyaldwRURKeVBaR0drc1BxMXlwbjA1N0kzTmEwNlUyOVVKTVI4bEFxM000cHpjMnJBNC95MWdSU2kxU2NFc0VIZDQ0eUo1OWgyV3IwYWxkSGJmUHVPekUxOUR5a2prbkdnWUZhdjYvSGtvRytwU1JENU1Scy9YYWdkTWJLelhVS0pvM05LOGVYZUFGeUFITktFL3RTbm16UnJZM3JySVh1aXQxMnR1bXZjZEI5cjJXTG90K3paTFRHNXRXWjExM3dXMHlnQVdoYnJZMzBoR0V6SlBlTVBlNjBVK25ibldjUHVPeUUyOURTMHNPd2RHS1JxNEs2SFpTT1I3TnJMWUZWMHFQVHRHOGR1RHl4bW9ORlJvVitYOUhyWDU1SWRvcU02TThXWDNLbmtTbU44NnczVGwzeFU1djNORThTY2k4bmdYR0pXNWVuOU1iRzFkbjZtOVVjMWNOcUd4djdMTjN4OXNTdmE5SXAyNTFuRDdqc2hOdlEwdExEbm5ScXRTY0xWK2lEek4rOGVja1RWcGZxUlZFR09PM0E1YzNWbXRvOUF2T2NSZjljemcwNWRjUE5RUUJ0VXNabkpHVTZZMzkrS0dyS1NORFRudmIwQk0veW4xSTcxZkdoTFE2cDNKNjQwalVFZHAxVFIrVzZZMHo2c242V0lQTWJRMTA2bFRINlRNT08vRTN0S3hraVlxc2NrVlIyMlB0TmNnNGV2QkdEWk5oak44T1hONVlyYUZLemR5ZnBuZmhSY2dMVE1mRHZmRndRbENXTjlKRDlJbThzUWludlZGbHAzUiswaVA2QTJpVnNvL216cmxtcXFOUlI2aEZxc3V6amlEVEcvc1JFMUhOc1Q5cm9GT25PazZmY2RpSnY2RmxKVXRZRzdTQVVvTkUzN0labVV5cTJXTklEanR3ZVdPMWh0cGZiNjd3b2NnQ2JUbmlCWjFvTHlQa1pYbGpQOFZ6WXhxNDdJMG1JSllBT3VWSjkrMzI5VG05Y1RUcWhBMmt0WVYydFN4dm5Nbm9YU3hDTmRDcFV4Mm56MlRiU1k2R2xwU3NVRzBTN3BlSm0xYkhlaTVIcGxPeWJUbzU3TURsamRVYXFsVE8vYm1xbnVrS1M3UWpLK0JlMmw1S2hqZk9zUGQ1NjNUWkcxOThMMmdKOU9BQkRZSXBGMDFVYzQyTkkxSW4xSkNVMWVlZldkN1kzMTFLYVUwa3FnWTZkYXJqOUpsc084blIwSktTRlN6cXFabjhUZFVCUnAxejdPclpKMlcwTmVZM1M1YzNWbXRvVExYWTdVTHNubTQ3RWF2dlI1N3hvNFlkUzVUZzNqajVQNy83cGwrUHBxeUtsNFk2bjRkMzJSczlPR1AxQzJUZ3lWNlBLcHpsc1hsbXFxTlJSeUNnYjB3ZjY0ZmUrT3kzM2ZubEpaRW0vNStXNXVQNm1VWjFPcldxNC9TWlREdkowOUJ5a2pWUGJpbnlSS2xyZGVBeW5YcDEreEdVUEhiZzhzWnFEZFU2cHdYMnFkV05TVlFQK3NtWTFiZzNIamRaWllpODhaZENIbjlwSjAzTENlLytCKzNZV05obGIzd3JiRW5uSjI5TWZXYTV6VnVRd3h0SHBFNm83MVRIK3Y3Skc2Y0dITSs1RmQwWUNxektQcSszWk1kR3c5WHBoUExxVXNmcE01bDJrcWVoNVNRYldOMlE3MUlRN0UwNVVydkc2aHI1YzZ4cllUbW5XYnE4c1ZwRGpjN0owRlRQbmxDTDlEM1IwVzhROTBZYUNHUFg0TWdzZThYZnpsM1hZKysxVXRTanZJZk9XSkh4b012ZStPbjFraTVBM3BoeXVFSS82OStpTERtOGNVVHFoUHFTcm1ZMlJONDRHSDd0NnFuUHNkM0R1alZrRk52aXhqcTROcWt5VkoxT0tLZ3VkWncrazJVbnVScGFTcktGNjFMdWpiVDNQOUZMbWY3M21CMlp5dzVjM2xpdG9aYlNpZUJtaW9YM28yUDllc1FiTjlJZWpSdmMyUHRqTHByYzU3U3VZbG85aTdKNFVzY2xBeTU3bytOYnl4dHBZem5OY01PSmFnNXZISkU2WVFzbmUreThhZXJzOEFXN3AvanR3STVkbFErSFRPajFwU21oUTVYcGhKSnFVOGZwTTFsMmtxdWhwU1JyVFBSc1hJK3NnN0gzckpxVERwMzZDN1pWVWkrNEpWS2NadW55eHJ3TmJUM3A2Vm5Ya2xiT0R0QkJabkkvdUJkZG5uVnplT05RenJwV3JZMldWWFVlc2JObVZ4a0x1K3lOSHhNdDZmd1ozcmdZem9QOVkrT0kxQ0YxSC9PelhmYlFndGFiK3FqT1duaEhNMjhSb0x0cHRWdDhTV1NSSHVZei8xV21RNkpxVk1mcE14bDJrcStoWlNRYlRCVDZjYklWZnIwdUVrdVRwdWQ4aHJIZnRpTHoyWUhMRzd2cERwRm9xQml2UTYzaS8xa0grRWExRm8xMGliUFMrSHVORTVVblY1b0ROZXVpMFd4TmlwOVdDK2RIcDNSWFJvVmk5alpuQ3FwUWI0V0h2TjQ0S25XQ3ZSMWkrdEFTVjBwZXMzcDdmZDEwVnFzM2l0UldPL1dia1VVcjA2bFhuV0krSSt3a1gwUExTRlo4eGVjcVlhZTF6RUkwOXZVODB2YlFuSFpReUJzekd0cm1kYWRmMGZGT3FuelZ1VzdrK0NLTTNoL3pUOHBpK1IvNXIzVW41UXpVNHBPY1FrN0E2RDAyUi9uVklYV3MxVktVRmQzNTdNMzRIeDhielowU2RJbVk2SG05Y1VUcUJNRmxwQ1pqZjdxa0ZPVHo5MjE1TTYrZkpLY0hOME04bEZWTklVd0JFNnBLcDJaMWZENWpXWWF5azV3TkxTSFpVQXBEY3E2cUxGR2t0bm9FbU8xK3krVE5hUWNlYjh6VjBIMGRYbm5xWlcrdktOMW9mYjJZUE1UYmpIbVA0aXBLUmUra3BKMlRTdVNPbWx2eU9iQzZsbFJxeXFmTDNxTCtGNzFUb3NSRTFUczJqa3FkVUszVzAzcnNJZE1GeVE2RGtraUxCNFhpeEVsZE1rWTFLUEpabFU0b3JENTFuRDRUdFF4MWw3T2hKU1JIUU5HTm5CZ21EUDFSOXpQMldwVTVyeDI0dkZFMVRjaFVkM2ticWpTSmY3YTZOL0IzT2NVSG5ONXVOS09xVGxlZU5KOG42REZyVWMxOExlWFM5bDUwRmNYc2JVbVhVd0V4VWZWNjQ2alVrV3JSQ2xFL3FSVzAxSjlGNEwvOEVVTzViUlJuVkZOU1BxdlNxVm1kWWo3RDdTUnZRNHRManRPYTZReEYvM1k2bnNML1p1MWJaR1JlT3lqa2pZVWFtdEJPUnN5ZW0rTS9sOUx6S0JGdC8vbUtNR1pEZCtqOGx1NnNZVm9Vc2Y2bmh5TENGeTJTM2VrcjV0MVdiZ3I2N0cxSlowL3BPR2d6UkFyM3pGUkhwWTVXZHBHbG5Idnh0N0dJL1dwSzF0ZHhYU2dacUVoSEM2eEpIWi9QV1AyMHRKTzhEUzB1V2JkTkJPaG80L0JxeURUNXF5SDY5b2NMWWJiY2R1RHh4Z29OamVsdGJyY28ySW4rMWlTZzBUSm1IdDBpM2tqYk9PRUtsWHU1dWx5YmhrNXZUTzZwemhubFJXaFp2bVRWNDQyalVrZXJ4eXM4ck85MFlGMCt5YlNwMk5Ebm1rNU5CbHplbUlPT0ZsaVRPazZmNmFiWlNkNkdGcGVzMnlZQ08zUzJOa1VxMEpYOFJlMm1XcDNudGdPWE4zWXJOVFNtZC9TVytoTzE3eUlTMnVvOFJ1VkxyVndseGovNTR6TUpsNGxuc3U4cjJ0dkd0aERtOFVhN1JtZTRvanBHTmxGTDJaNGgycTZaaFNrdVEyT21UbVdmU1RSUVJ4UTJmMTB5RE94bEQ5UG53UTZabjlxNXNETHdqaXVsYjdSeXhJTVYxWW1MeTNzL0gzL2VyQnQvNEtVYjZRcDZhYWYvcGpMK3dPQ1d1VTBQUGNvNkZIMFd1OEc2dXpKU0lOcjcwd01saVJXb21xaDYxNDBSdWJHYit0U3hCQy9TN0NqWkxmWGpmWjlWUWdYSFRKM0lHZlpnYUgxWlQxOVNLb2VmaGV5RWw2aFJNaDNWaGQ3Mk9MSVJ0WE5oS2NjbnFOZGI5Nm5CR3RWSmxaOG5rajk5Wm5jYjZ2MTNwdXg2RVcva1U0RTFVelkxMU9wUXBveHJ4UzRSZlJZbnpSdlZSTFdLTjlhb2pxVThYK1Vlcys1RmNETzVoUjNQTTJicXFLM0t0TzhyZWxKYXlFNTRxM09manZzbEgxQVRFWHJ1eG41eGpJSzdJUmRRNmo3dHMwWjEwc1RuaXVPL0lWeXpja2IrSEU0WVA0Z2NTZmJjWXlQL0VkUVJTMXhha09mSnVpSUd6SHVLQlMwaHpSdTdwMlZ5aFpscWplcG9YZm16Tm1sVDFUYU5tRmFtdE9DWXFST1F5bGxYOUF4N1VNUk9lTXZiV1hManJ1T1h2TTVXSk1zZExuUkozdWlQVllvOHJPL1NBMjFlTXYycTJORDArbEpqdTVHaGovNEsxVW9zRzdWRWJwWHdoSjUrbTNZc203amxjNEl6cVNsVzVGdlQyMHl4OW1QVndxSVhkRG55eHZqdTdJdzI3UXJlR05TbWpsYVZBaHlFT00yd1l4Y3AxcjVQQzQrWk9yblBzQXZaQ1c5NGZaSVBHdFFUUFVLcyttaU5sM00vcWUvU0EvV3BreTQvVjJ3Nytydm9kVzNncW5RLzdvMG5WVXJLSnpmQzJ2WXArQ0owUVZkQzNoZzM3M205VVZMRkczVU5GSEJ0bTNqVnNRWHhWNVlrKzJodUZYT1JiTzZiTVZQSHVZdFR5RTRTelhadG0zZ2w3N0hHQ3o2aFNsamdJWXEwVGlVU3RTY2lLcW1Ua0pZL2dvemNjc0RvbjhNSnBiUWpVNjVPZEdMTGM3Uys5R0k5QytBVDMwTE5kdGtibjdScHljR2U1SnBMVDFTcnJCc2pxQ3FwRTVIVUkrVzNlTXpsUi9XVElNRXlSUzd4eUp6WG1Lbmo5TWEyejA2Y2JYYVp2MWR5NUsxVE81SDNPSWxLK1NvbmVuVGdWQ1pvc0tIdWl2a0NaMHRuMlpmc1Z4WWpyYVBjMnpxM0NGQlRkVXY1MkdqTmEyTTVVMjVkOXNhRm5kSmxxSCtMUG9RWUhEUzdscU1ZRzMzcWFFM0R3QVlwdjhaRFBZc3ZzYlJHK3pDZjg3OHFkS0tDYTFISGFhVFVObjdLSUM5cTZMWUs1L2wwZWFOWDhvWmxKbnpGZmo1ZUk5OVRjeDU3eHd0VVVpY3VyTWc5S1hwYzUxOU9NanhrT1Z2NEJrZmpJS0xZampXNjFqcFQ1Yk85TGEwYTZXRjkyenlhNzduR0xwMDc2KzgzbWd5cElaZjUrOVFKZ3FkWXcyQ1hORHRKZGZCbnc0Nm91c2l1YXB1cFhnQjFuTjdvdFJNRklmWFRaZjQreWRRVjJ6Szc0Z0dVaWRlYktScy9LNHN2Yyt3aWlYQVZkYlN3b3I5djVBVUg5Z3hqa0RRVzZsZk1WalkxUERIVjJxQzRCYWtDbjF5ZWtlRmNIMDd6SjhrcldzcDhZZzQ4YW0vMHFFTnZ1YllHaEhXNjRiMGM3NWIxYktGTk43cEJPUUpWNkRTZ2p0TWJ2WGJpYksvTC9IMlNKMWxrZTI5WjNCSnJQWmZpbGhMSjQ5U0ZFcXVvbzJUblBqSlJCZmpuc3JXaEhIMnZzY2hGbmJ0dVZiaFZhQmZtNFI0MTliQ001T2VOZWlTSVoweTdkOXJiam1YZHROc2I5L09aZS9YMUh6USs4eHRUQlgyRnNhSFVwR1dIcXFnVEhxQnB4K3NTQ2U2TmZNbWlONXMycldsRXRoSW1aY3pVY1JxcDEwNU1zMUpDTHZQM1NZNjlQSGx2NkhqaHVlMkNySW1QamJWNW8wOGQxYm8yVlpweFJZOU1WQUgrYVQveEV2MXpPQ0lYT1ppWmN0Tk5Zc1Rmb0NybnBFUys3N2dtdzdrK25QYTJhUXVqbTVPWklta25MYVpYQTk3b1U2ZFBqZGNkRjZkeWpQUWxQY3hhbkhJWWxwbU5NUW1WNk5Tdmp0TWJ2WFppbXBVU2NubWpUL0owRk9wMGFBcmNFdld5aTM4SjJSNVFzenBLWE80akUxV0FmL0w1MVdrWk1hOURKa2RrZzRTV3lHYmFLdk9zV3paSS9ZYTExRE5DTWtOT2U1dTNIWERWbnJiRzVZM0VHMzNxN0ZEajlYZmVveHVPbFUrU3RwVzZsRU52ZUtrNDEyY2xPdldyNC9SR3I1MjRHbHBKY214c1BCZzZKN2RFL1RRVW42QWt0blpjK3JnNmgyb05kZFhLMDNwbUNyaVRXQlJTK29aMUJFSlduempBMkdIRExTNkhYM3lnVmVPa2lQSDg3N1EzNnRLTzZQS0Q1SXBWcDlIdjYwY3dOdnJVb2Y3Q2ZPY2R1amxGQ3BKVnZGenIyYlhHU1IzcENGU2lVNzg2VHAveDJvbWpuZTZGbWsveXdlZ3NkREtjb1BDekFqMjIwT2xZc1hXTHl4dDk2ampiNlUzczZ3NjdGUjN5WlVuNlZyV0RVU2R6TWk1dzhRR2R6QThGWXpQR2VPN1l2ZFBlaUtnNXlPMjVKSS9FRzMzcWJGcmZPZC91Q2pkc0p0aVBtU1ozVXZDWjFHU29FcDFOMGtBdG5ldFJ4KzJOUGp0Sk5zK0tjWnEvUnpKdDVGdVM2QWtPdm5pbjZhMDVINXVuOEJrN2p5OWNSUjJmYkhmNkliM0NuVTRPZkZTVW1zSTcrZkNpdkZzeStOUTNMWWpRSHZXVjArMnl0V1VoODdrL25QWkdObVJrNno0am1Mam4zK0pDUitLTlBuV284WHB1eEkxQnpGbzdHaDc5RFY2ejN4VnZRZXA5SlRyMXErUDJ4Z3c3U1cxWUl0SnAvaG1TdFFWMmpJR1M0Tmx3OTR5ejFzdUdUYm81bHFqVEVWRkdIWWU0QWtsOGhuMDR6TDhuZFFlR0xIMU5pV3ZyY1pJR0NybGpZZDc3RWdRN0JWdnRmQlNObjc3b1RROWEzcXB4Y3RWYWlVbkZSdUtOUG5WbzRxQVhKeHlxMkY4MUx3M2lzMVp0SUlxbzg5UHBqYU5YeCsyTjZYYmliSjlKZEpwL3VtUmpnVHNSVjlzampzVjZacUxLelpJdG1NcjhvUkxxK0lYbXlzRjdFZEZ4ckthcVRPbG5sS0IxdlluVHBsTENoMXRXejlRcDJHcVBOMUwzcm1xbTNaQVZFZWJiVHZyTVFDWlRhbXlHVEl1OFIxVFovSjl1OC9lb004UCtZRTVWeFZjcWErSE52Qm5lS1ZLZmdLaU16czh4VThmdGplbDI0bXlmU1hTYWY3cmtOaUVXRnJnY3NZZStPTXZvbjcxYWkrOFUzTXR1c0tGYXA2eEFWMjNOZE5KNzdoMXQxelJYT3k2bHJCT0xZeUk4MEJzNzFGMGx0bHl6YWhYeGJudWp3V1JMbHAvWFMzVytTeGxYbE9MRWQ2QnJvNEdxb0NxOGFEVjFlc2JYTmtsSjRacXpabWRzVmZjb1drMTNZTXpVY1JzcGpVQ3EvN1BzeE4xQW5lcjB4blRKeGdLbjdTKy8xUkZkOVg0enRQQmxnNXBZNlJxZGdSTHFPT1VWU0d6TEdaWlkvaVlMN3RjL1l5ZWpGNzJST1BPWG5ybC9WOWhkd0UvbzE1TGxYVEZ1ZTZQOTN1dGw2WFhkLy9IdDZwanI4Vk05NjlsM1h1U1FOVzEwS1JCTnE2Yk80bkJCaWV1WjhidjNiaGxKdXcxNjRxM3l1VC9IVEIyUE42YmFpYnVCT3RWdC9xbVNDYkVhR3phc3ZjV2ZrRHVwRStZRk9keGlsTjNxR3AyQkV1bzQ1UlZJNU1weWY0cjlPUnd0WWFxamZLeHR4cHN1RlRvbXNreXBQMTlQR1dQelJTMGpLK0N4dDJ1VS9kTDBkRVhLNEtjbzhiR1JSaDMyRGJ1T0NhNmZmbldpbmVJTVYxTm5odDBncGROS1I0L3F5NnF6dXFiZ2pxcHZxQTQ4ZEdwWHgrT05xWGJpeEcwUzNlYWZLcGwvdzlJQ0wyUGlqeE9TdkZaUDlYajlvZkxBUWVGVlN3bDFURnVxaGZoakN5c2tJdk52dmk3S0RSdnEzRStycXZwVWFFdmV0R1c3cnlnOE5IcW1odnhKdk8yd2trV3pRY0xWVlZNaW5qYnp2YmR2VUJSamQ3N3IyMkhlSjM3dksyL29oREczdmYzZTc0WlJlZi96ZUtOUG5iNTZjZWVPdFJzOEtYMTBvcU82bHJ6YVZLVlR0em9lYjZTcGtkallzKzBrWjF2ZDVwOHEyYkpBZWkrTzZnZjdhdVFnZUdmbnd0cjVqdHFwbkhySWJDWFVLVmFCSXplWjdoRks3bVVOYkdSSG9SZHVTdHBjRkUxYTlRQTF5UjVhb0tqTFN5elZQT1lmWENHOGtHYisyMVNEdU5aMW54amU4M1drdkVRRDV0VXQvOVJLcXRMT3o0cnFUSGJZTzduODU5TmNla0ZYMUE3L0xFdHJZSVozbmVRSmpKazZQbTlNc3hOUEMxV3l4L3pUSk5zV1NIT1J2K0NpV3Arek91cXIyRm51aEZOZCt1TlZxcDZjbnlYVXlTblpuMDMwNVBFL2gyT1ZleHdiMHQ4dC9oalRZeitsZmY3Y2lzN3hmRGI4OHQvZlI2YS9wS055Qm56MjFscG5MMW9LRHBxK2orVE9iRVQrYXVzK2R2U21FM2ZmZmRlSm94M3BqY09iYnI5YlhDZU8xdXVOUG5YNEdjYTNQLzRxNmdXMkRRQXloMWU4K2wvSUpsNW40dktGcXRLcFdSMmZOd1pwZHBLdnBSN3pUNVZzVytCUEUvanZmdnkzTmlJbVNIYjk1bGYvSFlFWFEzWStUY0pjWmRRcElONlpkVDQ4SDlpdjFzUXBlWjlKblgySERWZFNrc0tvajVIOUVZL0RXZW1aOFQ1N0N5YTdqTjNLMklzeUpkU2FVRm1keDNZNENEYU1MR0twTStIWGF3dXJPbWJxZUwweDhObEpKZ0dmK1hzbC8zeUltSjFkc0twb3ZWSkUzanhuUmVZS1ZsWW5WeTNwbWZoY2J5bllkRTJ1cjN0SDU2VnZkampiTDcreGMvczdDemZhdTA5QitrNTk5bzdobmQ5TVY3ejJXSy81ZTlXWit1eGQ3S1czTEVVMW03cnYxdDBQZkRnYWwrZHV6TlR4ZTJQZ3M1T3NWbnZOM3l2NTBmZmRPcnp0aXpINTE3MmpON3lUcG5WRnIrcnFGSzNSNUtkVk55ME1OM1pOek1oQ2Zuc2JtU3E4SXFqanhPMDNVbWR4UjJKemtoMlZaaWRkVUhWb0p2WEFwTFgrelZhejdoU1l2NHZvbU5ISk1UYTZXdU5LdTZEbW4xVHNncXJUcDkzUUE5YXZsNUxxTlJVejQxaXNObFduUXk3VWNjQ2hNN0RHcGsvTlNYWTJLQ3Z4Z3FwREQxQU8yMndyUzdjRzR5Zlp5UWFsRnhZTmRaekkybGxuWU01U2VSS2JrNXluOWtTZUM2b09QeC90eEI0dFMyallUTVFkcDVxUlcxSXExSEdCTy9BeVYycVZ0T1lrbDlMcWdxclQ0anZCSlI2eUx0VlNGQUlCRUhBUldDZHZQT0xLZ0RRUUFJRVJFVmdrYjF3WlVWMm9CZ1JBd0VXQWZwRmtYbjdqeW9nMEVBQ0JoZ25RVTltRm4rVnJXQ1dJQjRHTGxVQ240SStqTDFaT2FEY0lORTlnMWY3UlFmUFZvUVlRQUlGTUF2UEZmbm1VS1FjSk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tLbzZPTUFBQWNBU1VSQlZ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y96OEpYSEdqVysrSm8wdkpERTk3UitlbXJ5V2pFUU1DSUZDQndDUjcyRjI2elU3Rk03UitnL0hyNW5nODdrRUFCQ29RYUEwODNuZzVTM3JqS3R2OTR0WFB2Wi85V1lXS1VSUUVRQ0JLb1BWSzV2Ykd4M2FTM25ndDJ3Mkh5MC92Um9YaERnUkFvRHlCNjdvMDRYVE1WS2MrUStueHNYR0dzZE5obFJQeXMzejlLQWtDSUJBUytNUTlQZTVybWQ1NDhONDNodWx4Yit5ekh3cUNUKzQrQUpRZ0FBSjFFQmlRcjkxOGJiWTN6bEw2OEZzYjhiR1Joc2F0c1BxOWpEMVNoeDZRQVFJZzhLVVRIL3hVY01EaGpUZmQvdldGSU9HTmZmYVFZTGZLMkZsUUJBRVFxSTJBd3h0RkhYRnZuR0xzZXBIU1pleGNiWHBBRUFpQVFHRnYzSzlucnVTTmNwUUVSaEFBZ1JvSUZQYkdIVGFVMWU0dzlxTWFOSUFJRUFBQlFhQ29OMDR3dGFNYVhLcm5ySUFKQWlCUUE0R2kza2dicWVwWVkrcXRMMW1xUVFPSUFBRVFFQVNLZXVNeVkydGdCd0lnMEFTQm90NDRVS2VOVFNnRG1TQndVUk1vNkkwdGVpSmc2YUlHaHNhRFFHTUVDbnJqTkhsalk3cEFNQWhjM0FRS2VpTmx4eG5qeFcweGFIMXpCQXA2NHlHY01UYjNYVUR5eFU2Z29EZTJzeDlydmRoSm92MGdVSlZBUVcrazUyOStFQVFUOTNkdWYyZlZtbEVlQkVBZ1NxQ2dOMjR3OXYxZ3FrdDdPZXpzVWxRUzdrQUFCS29SS09pTjVJVVBCbGZ0L2xNd3VjUE96MVdyR3FWQkFBUWlCSXA1SS8yY2lqMHdGYjRNb0xYQlBLOStqTlNER3hDNGlBbTBudlQwckd2SndsTE1HeWZKRzg5YzlzS3dQSlU4YkFsQ0VBUkFJSXNBL2NJaTY1S3Z0UWxMRnZQR2c5d2IxNFVUdGpxMGhNUUZBaURnSjlETzhzWG8rWDB4YjZSMzRyRHZuNWVWOTlrUUswZi9GNEVjSUJEczYyUzY0M3N0UE1XOGtUOFk5MkwxaTZvOWpCMnpKQ0VJQWlCUWpVQXhiN3lFZS9ocFdTUGRPRjdGV2swdGxBYUJpNUJBQ1c5Y2tKam9OUUI0UzlWRmFESm9jbU1FaW5ram42bXExK0lFQWQySURaM0d0SU5nRUxpWUNCVHpScjZMWTk2aDJzSEM4V0l5RmJTMWNRTEZ2SkdmY0pqekVYcE03a3pqQ3FJQ0VMaG9DQlR6Um43NmIzWnV1dnloVlZ3Z0FBSTFFU2ptamJSeFl6a2dlU05lcUZyVDl3QXhJQkM0L2c2SHdFUFQwVk1hRkg5TzlVRjl0MjR2SW5Vc0FpQUFBdVVJRkJzYitVdXExT0YvRUpBMzRyVWM1YkNqRkFpa0VDam1qZnhRdzR5TkF4dzRwaEJGRkFpVUpWRFFHN3N4YjhUZkdpOExIdVZBSUVHZ29EZnUyTHM0R0JzVE9CRUJBcWtFbXZoOVk3QnBleVBXamFuZ0VRa0NjUUtOL0w0eFdBN2ZVaVhySW05VXY2NksxNDU3RUFBQlE2RE5NaTk3STdUZ1RQVVFZNC9vT3JyMmd6azZGZ0VRQUlFWWdVWiszeGpzc3cvOHlSdnhMRTRNTzI1Qm9EeUJnbU1qUFJwbm5ocmZZT3hJK1pwUkVnUkFJRXFnb0RjR0hlczNqVFFWUGgyVmhqc1FBSUh5QkJMZStOUTNMVVNrMFFCb25vd0xnaDNHNW1RNmZ6QW5tamRTRURjZ0FBTEZDTVM5a1g1UEhIMFNQT2FOeThZNTZlZFY5bjVRc1hxUkd3UkFJRTZBdk5Gc2tsSmltd2E4dzNZbThzWXQ2NTVlaHFObXAzdXhpV09CUVJBRUtoUFlIenVsV0NkdlBHWkw3VEcyRXIxWGo0M1RNTGx0cHlBTUFpQlFpY0NoMkFrK09SODdia3VrZXpVWWh0RnRQVDN0V2hzNmRnbUVRUUFFeWhDWTZKSzNmZElxeWUvdHNmRXBkUC9JbkpXQnBxb3I0UzI5SStkNkt4NUJFQUNCOGdTZStMMnZ2S0ZEenNiWWJXKy85N3RTVHA5dXQwUzQ5Yi8zdnUzMVlmcnU3N3pyUDJWa0VBemtRbk9UN2RwZUtzdmpBd1JBb0FTQitkRFQ1SDlxZDVRZXRsRkJmb0poTGoxZ3pqTDJGcXJ0Y3NaZVU2SlNGQUVCRUVnaE1EKzg2ZmE3eFhYaXFITEI0UFBuVm1UZUZqdDZRcWJmZFd0SGUyUHdFY1p1K2ZpckdIdDVpa3hFZ1FBSWpKVEFmNGNqNXMwanJST1ZnUUFJcEJKNDFsM0QyLzRyTlFXUklBQUNDUUwvQjlleVRGdEJ0TXJ5QUFBQUFFbEZUa1N1UW1DQyIKfQo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WkY5N2NTeGNiM1psY214cGJtVjdZMzE5UFh4OEtEQXNJREF1TlRVc0lEQXNJREFzTUN3d0xqZ3pMREFwTFNnd0xEQXVNRGdzTUN3d0xEQXVORFVzTUM0ME5Td3dMalEwS1h4OElGeGQiLAoJIkxhdGV4SW1nQmFzZTY0IiA6ICJpVkJPUncwS0dnb0FBQUFOU1VoRVVnQUFDS1FBQUFCV0JBTUFBQUFKQXNFbEFBQUFNRkJNVkVYLy8vOEFBQUFBQUFBQUFBQUFBQUFBQUFBQUFBQUFBQUFBQUFBQUFBQUFBQUFBQUFBQUFBQUFBQUFBQUFBQUFBQXYzYUI3QUFBQUQzUlNUbE1BRURKRVZIYUpxN3ZONzVsbUl0M3Q5b3BQQUFBQUNYQklXWE1BQUE3RUFBQU94QUdWS3c0YkFBQWdBRWxFUVZSNEFlMTllNHlreTNYWDF6UDduaWRSTERzM2w5dVRQNGdzZ3p3akhnRVVtUjd6c3B4SW1TVkJrVUZDUFFFaWtKR1l6VU1pbHlqMEJHVDdqd2pQZ2tUOEFMdlhrRWo0T3R6ZVJEd2NHZWl4aEJMQUVqUEdFa2t1a0Zsa0FlTEt1YjBrSk42ZHUzZUtVKzlUVmFlcVRuL2R2Um5RdEZielZaMDY5YXZmT1YvVithcnFxKzV0bXQrK3o0M1ArYlkvK05DblRlcTdkaExSbFdDQkhuanRlSTdnMTc0NlI3QXJxRXZrZ2JXZlNjaFVCbktpdnpqQmh2RFk0ckZQNjlUSytXa3N1c292MGdQclQrYUlQdjRuY3dTN2dycE1IcGdjeG16S0F6bldYbVMrS3pZdGZFZjhiNXUwMThHdjI5VFY5Ymw0b0RQNU8zTnI1NmJZbWh2V0ZkRGw4c0JMVDkyd05jVEtBL2w1c2o4VGJoNnlKdDZLV3I0bGRpTEpWWGJCSG5qdEl1NHJyUnM4K28zV1ZhOHFYbklQckkzK1c4U3dPSkMvNGZkLzc0OTg4czJveHFLeVJTYkRaNHRxOWdvMzQ0RWxFZmVWakdKVmZGc2NWM1d1RlA1ZjljQjIvT2dwRGVRVklUOWZmMDYybHBqY0ZQdlBpY1ZWTTg0RGUwOWRjcmJFNExkbXEzOVYreko3NEpxNEg5SXJEZVE3S3FROHIvbEJpY25CUFBjS1F3ZGM1WElldUNIdTVZcW1rdDhRaDFQcC8zK3FmT3MzRjJmWUlyR2JvN3NFY1NROGlDWWRwWUc4L0wxL2FTU1NiUTBDZnk2aUFwUGxjTHYyeGM5UFB2dWhyV3FqblM5OTlQemozNTFSVzBJRkwxcWZrVUlTb0lpTmFqQ3BNdFdxclg3ank2TlhmM0lIdFEvSnpuZCtldlRxaDk4YkN0TWNnVDJaenlEbytYMTNTYWQwVnp5dHFocnBNc3AraitsU1pGMVg2aEpNdFNwVkRZZ2VpM1B2WjYyd0c1NTk1Qk1CQzllRkhUL2EwTUpBbGdvd1VYbWdGUmYrdDhEa2hXQXgvazRoTHVEZmNZWFIwcEVRRXlHK1JxdXRpSzl0bXBMM2lVY21SUXFwK21Wc1g0TkpsYWxXYlJWdzVPZm5QSUdtV1FZM3lNOFBZV0dhcHJEUDV2S2lwalBDODF5cW5aUk5VMVVqWFViWlQ0Q1RkVk05cGxxVnFrWmVFbjRkT2U5KzFncTdZZHEzSFM5c3BEMVl1Q2JDdDdHRmdTeXJRa2k1SjYvUDRWTmdNdlIzbzJuZUxpNisySFRlTDU1dUZVbDFCakpvZk9OUS9GMVNEZmFKTHY3bGV6WTcvL0ZQd3BDenozVlNTRlN2WUxzYVRLcE10V3FyN3hCUHZ1ZkxYL21BRUQvZ0dEUnJRL0dUZi9TLy9vR2h5UGpCYUpMWTExMnM5WGpUcDI3akxrbTJrMkpXMVVpWFVmYW4yTndPUkRhUndsV3BtaXJyUVVnaE9sOEszU3dTbSt1R1pvTHZueVVaQ1BzWFZxeXVoWUVzeTdzaW1DQUVWZWVjeVROWnhZdXZ0WkdlWjMySHdBKy9sTXRyUWszYnI0MW9BL1RXczN4OEMrRjJEMGxoQ3QxVXNHME5KbFdtV3JYVjVkRnZxb25YTjR0ekd5T2I1a1I4bjZRRGJvaW1wNWFrdnRJV2paeG5RdTJwY2lmK2NFQlR0Y0VnMDNSOHM2VExTUHQ5SFpzaTY5cENmMldxY1MxcURzS1FvbnNlN255K2FaZXF1Y0VxdHNIbTJuZERFQ0VsRk40Slg1N2tCN0xpdXlkd2g3QW1MT1NhWjlJVkQzMkw3eEwvUjJXc1MzeEprRm9haVYwbE1MY2xLSVFNamg3N3RwQVUya0ovcldGYlRTWlZwbHExMWQ0VEZWR2E1dDNDblFPNUxuNVdzemtUb25BYUlJTjlNb2VWVHdlM20ybkhPc3hlcTJxa3l5ajdMU0s2a25WUnVVa3kxYXBVRGR5YXlJU1UvYlJwSzFra2RzTzByNEdPYzk4U2N0ZFF1QnF1ZlBJRFdkVWZpM09IcytCRW5za0E3ZTkxekNSRkx1ZDBiS0ZwdmFBbktVMnpKRXhzQ2ZWUTlQQ3pIVklZMXBPNUdyYXB3YVRLVkt1MnV1UUNiMmZpUXNHZTlkRTFlQ0RlVFUweGtveEY2MFJ2eW1Ka0NtN2lyZlZNTzNIVm1ocnBNdEwrR0JtMmgza2RpS2xXdlN1V3dPMU1TUEdkejJyNmE4ME5Wck1OTnRlK1praUZsRWc0d1JzVEVJUk9MYlAwekdyVFRKN2JzWlE4a3lYOG5MdnRndjExNFFhT3RRQmRoMjQwOU1NWWFuUjg5RUI3TXFRUWdacGtEZHVvTWFreTFlRGUycWNGYmRFZGYxOWZzSnNnblpFTEl4UGg1eTZKU1Juc2E4V29uYUNRZ20wWDZhQTQwMDVjc2FaR3VveXlQd2FHUEZrMzFXT3FjUzFxK25SSVFaMHY1VkJ6ZzYzUkJwdHJINHd5MSs5c2UwMHMzQXVlMnVXUTBoR1ZIUXZYeXV5SkxKTmIrRG5YOXdOamxOcnFXSURST3laenh3VWhWd29KRnozTzNhRExDSEV0bGE1aW14cE1xa3kxYXFzSC9rc01xM2FLZGwyYy82QmhjeURFazhRVUk4aGlUMmFmb3g2aEtXYTJuWkJZVlkxMEdXVi9pS3R5Wk4xVWo2bFdwV3FRWWQyRHVpSForUklPaThSdW1QYkpkVTg2ekdMaGV2QmFPRHVRbFlVd1hmWWROYkY1dm9Jc2srQTVON0lQNEFhOFltZjFLWkU3d3UxQ3c1M1pUUlZXQkd4WXd1ZnBNU29qaGFoY0o2dllwZ2FUS2xPdDFtb0hIeWliR092WHdVSVRXcmNoZVpyWVVyR29YMWdzWmJBaWNUREZyTmxnNmxiVktKZVI5a2RrWkphcTIxNnRTdFZBMy81NkdGS0l6cGVRV0NRMjF3M05jRUNFbEZoNDNUN0NsQTNaZ2F4S0ladytTRXhka0NETDVBZ3RjR0NyMmMwcXpncjdQQWZlU0hoQUVEYXNuSzk5NmVVM1B2WVhON0UxcEJBcnFIUVZXOWRnVW1XcXdSc0RkL0NNdE9nNjNuYnZHNWQxSVk0ODBuUms4bGduazc5WjdDN2x1cVI2U1hBTEx6dXo3WVFJTlRYU1phVDlJYTdNa1hWYnExWHZpa1UrK2JVZ3BGQ2R6NnE2YTgwTlZyRU5OdE1OemVyRldScFNFbUVuR0luWmdhd0l3MVB1bm1XKzZHdU9TY2RQT05RNW1TMUxCTWp0MkhSOEhhR2VQUEZySmErMmN1N1RMa1VLWGFsTlZMRzFJaHpwMmJKVkNsU1phdkJZOFFlS0tJdUM3K1p0bStnaHB5Ym1keUkySUxsditVVFhMUGJOd2tRd3dzaGt1emFreWZKc08ySGxtaHJwTXRMK0VGZm15THF0MWJnV2RjUzNoQ0VsYlRHVjFOeGdhclRDWnJxaDZmNTZOdzBwcVhDQUZ3SzVnYXo1QXQ1eGF1dGlKRGttMS8yNWthYnBDZjlEVFRDRnlzVzdaWUYreEdsTWJUR1QwWU1VeHRiV3NYVU5KbFdtV3JYVkRYeW51aVo2UkNIbFlXeUx6dWV4bDlFR0FGMjNKdTJqT0padkowQ3BxcEV1SSswUGNGV0dyTnRhclVyVklOOTZFM1lsbjdwbTV0clAybUJ6eDFGejlMQ2JocFJVMk1QN0xibUJyTTNmRTluMXQvUFB2Qkk1SnV0NE8yZUFiZ3hza2p6T05INFQrNkdQd3BEVEorOHFLWFJWVEtLT3JSV1pWSmxxMVZiUGNIemRNQms1TlhtZzZVRFhRS1BiMktJdkJleVo3LzhFZGFCQ081aFBWWTEwR1drL2h0VnBzbTVydFNwVmczenlZUHFRc2tqc2h1bUcxZk1HK3MzOTBEK0VjQU9QMGR4QTFpalA4VmdLN0MyZld1ckI2Mno4ZFlJRy85WUM3QjAvc3pXaUt3eWxlMDRFY2ZIWVpXeUNqQjZrME5hdzF6cTIxbVJTWmFwVlc5M0c4ZFhPVXVTcmhidWF6allrajYwTjRiV0FmWlFMUXlGQ05vZS9mZElVMnNFQVZUWFNaYVQ5R0ZhbnlicXQxYXBVTlhKbnRETjlTRmtrTm5jY3ZmQWJSRWdoaExmd1NpSTNrTFV2bnVPeGxHeElHYU5lRFZIRW53R0ZRMnpSMTZwZDE5Z1Q2RFRFTm80dlZvV01IcVRRMXJEWE9yYlNaRkpscWpYVlZudklNekN2UGRaMEIrNWU5eUNrYkdsaC9MZUFmWUszUXVKNmpQeUtheCtVQysxZ3FKb2E3VExhZm93cjAzVGRXSXVyeHJYbzFwdk45Q0dsNWdaRHVoVTIwdzJ3N2lGQ0NpRmN4ZnVkeFpBQ2ZuQ3ZHUkszejF1UVk0STNZV0dqMm4vdEJOaFJlNnlTMXdHZTVIZmQ1QjlSSnFNSEtVU1ZWTEtPcmRTWVZKbHFkWXZPOEx2eUF6dmpXL3RqbTRaL3Y1VzN6dENtY093SVRuNERiNDB6UFZkVG8xMUcyeDl6cE92R1d2SzkwSno2bVlMZSsweUxrRkp6Z3lIZENwdHAzN1h6elRTa1VFSjRCN25sbkpnYnlFb0JncGwvemVDcUxDaVJZUUk3WUw1Qk9IcU1ZcHdRNkJpVlY0TFUwTTMzSWJQaDNub2dIVEo2a0VKVVNTWHIyRXFOU1pXcFZyY0lyUFN1R2ZtdFFFdi9DSThTSzlUWGdrWHJDRFNzeE12MThIS3MwQTVHcTZuUkxxdlpyMXVnNitMV1ZacXBWcjhyQ3EwejJtMFJVbXB1MEtUYllUUHRld0VPZm5YanZSUlNPTEhyYTJDVkdjaWFMeXpGSCt2VWMvaWJZWElEYmNqSzZJQ090d2s4Z1FrWVFzbXVFMEFsOXpVNkp5U2pCeWwwVlV5aWpxMFVtVlNaYXJENHJWZ0V2Y1Q5cU1FcTlwS25iVjRueHdhVnNHL21qOXdtTUpUZ0FPL3RWVzNRQ0RVMTJtVTErelUyWFRkaHpsUXJlUTVoM29UMStmUUxuNW9iZEFQdHNKbjJEV0JEc2h1SEZGcUlEbHBtQnZMN1huOEt2OWtEeHlrT2tXc1dtOHd3dVkybW9CQUFjWFFZNGVVTkpnZnpNSFJrQmQ3QisxbXNWU09qQnltME5jeVZnYTAwbVZTWmF2VldZVVlwem5jMXlSZlMyeWFMOTNWcC9MZUV2WXJuaUhGRlJuNklHaTIxZzZDcWFyVExLdmFiQnVpNnFIV2RaS3BWcVdxMDNtZGFoSlJGWWpQSDBUS3NlNUtRUWdyaE56VDgzSU1jeUowL0s4NG40c2NsM04zRTNZc1NrRXprc2dYTlMzckJTbXhDN2J0S2VyQllRbXM3Q0l6cE5pNFpQVWhoWkM4RFc5VmdVbVdxTVZxRkFDdWVRQitBejFEMmhmQURUa2dYUTFxbGhBMWI0RnNoMEhRNVBMY3F0WU5RcTJvWmw1WHROdzFrNnFMbVZaS3BWcVdxY1dIZE0vMHNaWkhZRGMrK08zTGtkYU5aQ2ltRW53WHdPeVRrUU82TE4wK2JQM0t4dVRkamg5SWVaZjRsbWNqRGJaNHNCRVB4bG9lYjVDWlI4R3kxKzVPZ0RhUHBpYTlrVWlwNmZOdVBmUHlmbmFJaVVvaktaWktCcldvd3FUTFZHSzBDa25tckhoeUNOL1I3UXVUK3g3OGlkdmJOczhFdFgyQmNiRG1OWWp0T3ErN2dqTXZLOWh2OFRGM2Z1azR4MVhnV3JjamVseTU4NHM0WGNWZ2tObk1jalErQlV6Y0tLYVFRSHZ6UEhIOXFJTDlEWEd5Qnd0SDk4WXpUWHRjS0owRXhnWG9IYUVvRjN4U01Rc29qRWhrT3dZVWg1U0pSZytpeEJ1YkJzeHZOdzBoaFZKV0JyV3IwZVZTWmFveFdiMGxyeEtlZzhhUHpyWWgwQXo5WWRZNkRKeTR2WWsvUUFSOWNpWmVHTnd0ZXNkak9GR29abHhYdHQvQ1p1cmJZWHBscVBJdDZjZzhyRGlscDU3TnRtK3Npc1J1V2ZjdnE1VWMzRENta1VENjIvVUtBR01qTDVsY0QxcDlOaU1kN1pQbjhzZ1FUQ1g2RVQwYU00M0g2Z0d4Zm52RHlBd2htS2VuTFpvZ2U0L04vK3VXMS95QXVkaHdHS1hTbE9zSEFWb3BNcWt3MVJxdndvenJ5Y3hkKzFPM1hJczVxcHBZS2pWWVJlMkJQM3lhUUhNRXRnWUo1c1IyUFZsWEx1S3hvdjRYUDFMWEY5c3BVcTFKVmVKTmp1TVFoSmUxOHRtMXpYU1IydzdKdlhVMDh1bUZJSVlWTmN4TU5NV0lnOTh5cVc2N20vSHZKeU9MNVp3a21zcEVSM21vY0JDRmxtSHNoZFJPWSs1QWkzd1VrZEZmT2YvVmlWMHJINklnWUtZeXFNckJWRFNaVnBocW4xVjhGTytGSHVuOFhjZE9XSjhqS3lDRG9EZ1Z2amZFa01hNVp6ZC9CejZSaU94NnFxamJJZElLQy9RNDlWOWNwNkFSVHJVcFZvcWwxVHh4U2lNNFhVVmdrZHNPeVR5MXhtbTRZVWtpaCtxVWh4ejhkeUxBalovN255a213R2VxcXNCUGY4UHR5bi9jUUdDa1RwWVRQd2NLVUJTOThocm1RSXVmQXRaQWlSdmNVUGt3d2RRSnk4SHNwcVRDaXlzQldOWmhVbVdxY1ZqdUFKVDlQdk9tYSsrLzhQVWZpeVZaa2g4OFdzZnZZNGI0T003V0JJMW14SFE5WVZjdTVMR3UveCtaMm9Gd1RDRWttcTFTbDByYmEvUXRuS2ZQcVp5MnhXVzVZMGtPb0c0UVVVZ2hHd2loeXZTNGR5TnZ1Qld3L04yU2xwK3FmemtoMmNQcHpONjJlTXBFNjhDNE42U2EzbWo1cWtkN3F6Ymc5ZjFKODRKZUJwRENxeWNCV05aaFVtV3FzVnVYeUd6Ny9NR1I4Uzk2R0pNd2duU0wySG41cmp5cnhrbWQ0eGxSc3grTlYxYkl1byszM3lKREsxZzIwdUdwVnFoSjFvdnB2RkZMc3FRYlUrVUlHUkxoSytuQnJiSlo5NjNxRjBnMUNDaWtFNXZBS2Y4Y2FrQTVrLzcyZTdkd2JGVnU1ZkpVTHA5em5NSzJhTXBFNkFITHNkYUZIb0NBeURISmVTOTBPZndQa3dzZm5qTnFLT3pEUjlTMlFRb1FyazdJYmVUUVNXOVZnVW1XcThWclZVMzlubVdiK0VoQVc0bitjNmh6eHQ0aTlqYmJ5aWJvVlVRL1hMcmJqZ2FwcWVaZVI5bnRrU09YcnRsR3JVZ1hRRy9yZGZSUlM5azF6WGQvNUFnSzhmdFlXbStXR2cvdUtFVERVQ1pVamhWQUNTNXRqcFFCL2tvRU0yMEp3TWtkOUFPMnVTYmE2L0hYb3l2UUhiWWs2NUlTSktvRjNhVHRPcFJrR1FTVE1lUzM0eWVMcXNEZDNBeXJCV3duN1lwb1VJbHlaWkdDckdpRzVNSWNndzRJd2g5UjRyWFpHUW40UzczYStGVGJha1JzUk1DU0wyR2ZFTWNHd2VpbDNndWM0eFhZOFNsVXRkQkxPNWV6MzRGaGJmVzhEUGFHODFoejdtVm4zaEhzcDgrcG5ldDB6UFRiSFByUEVDZmRTU0tIMEd5d205cTMva29IYzg0V1EzTEo2aTc4bVRGU1RNT0FSaDZSSDJHQVEwa3Q3NVdtb0FEdndYN1FTQ0xENlFaSVJXajF6WldBclRTWlZwaHF2MVg5dmZsRDN6WWl6V3V0K2ZUT1Jha0VSZThNdkN6UFZTK0lEZktpbzJJNUhxYXJsWFphMzM4TG42MW9OZFdXcVZha0NtRjczaE1PZTdId0JBU3JRSjMyNE5YWWFVdEp4WkpZNFlVZ2hoWW80MnBGTUJqSTg2Q3ozQStKTlNXVDRITE1KRTRVTmt5WkxCL0p3cTVIeDRZMUhWT1N0OXJYQ0c0L1VUQklzM2txa3BGQnFjYkdaVkpscXJGYmZMYjVxdGhQTS9qcXlhanZaWTNHRlJld05GMitkL2hTSk1iNWR4WFk4YUZVdDY3S1MvUVkvVzllM0wxTk10U3BWaU9YbUxYcXc4RUdOemRMUFdtTno3T3MvMGl5N2VPRkRDcFVlMG9vSE12UkplZGhQZllZK2FVVUx2TVpNZEZQd0xtM1ROM3JFQ3lseWpjc1BLUU5xeTRnVVNpSmNiQ1pWcGhxbjFSdnk5Y292Zytsd0RtZkwrMHluNUZkZ2RtS2h6aGV4WndzcEE3ejFWV3pIVTZ1cTVWeFd0Ti9nNStyNjVsV0txVmFsQ2hzTDV1eDNMcVFNcU00bk9Td1NXKzZsVkI3TmEvWXgyMFhCZ2hScTF5R3RlQ0REZCt6Y2QycXF4MUkyb0oraXoyT04zdkp2ekVURFBJZVEwZzgyYUF4N1VpakxHTGRhUWRUdjJqUnFuRmFQeEM1QWZvZTZJYWpEcUdiVXhtVDZmV3hWVnNUZXdJZlZEQlQvOGx4RFN0bCtUZnE1MzVYaHZtNDRGMUptNldldHNSa2g1Ylo5SjlWRndZSVVhdnVFUDVFYUQrUVQvK0o0dVhvczVUbUVGT2p2MlZuS3hIUFZkdG0vNFNDQjA3UHBVVGVyQ2xjdytSbks2aVFwbEVWYzdLUGdRWkNseWxSanRQcE5laXUwTXdCemlkWEtOc3hka0NlUndVWHNPK2hZcEszekZmcTQwZTlONFkveXM1VHNYU25Ta1JReUxxdllyOGxuNmxyTDdKV3BWcVhxMWozaFhvcHRCcTRuVk9lVDVZdkV6cmtROGJKTG5HQXZoUlRxU2lOL3lqb09LUk1mbEdCbnRETHYySkM5MTM4cTJvZ3dsWXlaYUIxWXJpTGxBVytjd3RRR0xYeXluZGNBNzFIZlZDYUZzZ0lYbTBtVnFjWm9kV2dXTnN0d0M0UHpnZHBNdWU0LzFNbm9ieEdiQ0NuU24rUW5uUVVOY1E4cXR1TTVWZFVHZENlbzJLOGJ5TlQxclUrbFZxWHExajNaa0RKRFA3TnJxdW14bzlPejBHSGlvZXVXT0UzWEJ3UlNhRnlYRHludytzTzlPSVpPZUJqN2VvRjVUa2daQnhNbndoV2FuL3greEphaldnc3BQZW83UUtSUVFuS3htVlNaYXZWV2I3cFRaZkFvQ0FhZGRvVGN1RTNIZk5VaWNKNnU3Lzl1U0h6cWszNTdJd2dwZFJ0VUcxVzFNZGtKYXZaci9uUmRiNXRKTWRXcVZPV1B0K3BQYnVIVG96cWZyTEpJN0tacUgveWlyZmwwZlVnaGhVWnQ0cU5TTkpCbHh6czFXdEIxOWszeWVWd2lKcWJKY0piU2ozdlRJNUtadEdMTGxjQ29NTnZ1VGhRa3RrRTdFTWdNS1pRRlhHd21WYVphdmRVOWZ5THAzV0NRNnhLU3MvekloNFY5V2E0bDltOFJtNWlsM0pnQUZQRTUvNVJGZE5jZ3BCVGJjVlhxRHU2VG5hQm12MjZBcnVzYk55bW1XdFVpK1A4cHpDY1hVdHIzc3htd202cDlKdzhzOGE0UEthVFE2T1ZuS1RDQ25SZDYyWGNFdHJtNVh1bVFBa3ZLVGQvTVNkeWI3dnN5bEpLL05iSGw4aEJTNkxGa05PUmRSVzFvS1NtVVJWeHNKbFdtV3IzVkViSjRURmtFTXZlME1KYnJTeEViL2NlOFFTVmVKdGhMS2JiajhhcHF0TXVxOXFzVzZMcStjWk5pcWxXcGR0MjhzQlJTa3M0bldTd1NXKzdnb0Y4aG12aW9ZZXp2K0xlRFhWZElDazBGK0hidkk1dU1CaklBdUI4K09DQWUzcmJhQXE0UkU5TUNMRmVSeDN2QjVIMkV6dGNFaEdCajJmdEUvcCtWemlhcjlzMnYvQzJiYk01QSsxVG1TS0ZUTTRrNnRsWmtVbVdxVlZ0ZHhTLzg1ZEpuTnlZT0hjY2Ztc2FGUmV6WlFrcnd4cWZZamlkVVZTTmRWcmRmdFVEVzlXM2JGRk90U3RXdGU0TDlqdm4wc3htd201cDlmb21EOWxKSW9mVllQcVJBVys3dHg3RDhjTGRnODdweVFzbzJlc1hkeUI4VDNpZGJsNVA4WFZleVFmejJMSXl2WTZzQW9Qb0pUd3F0bHIzV3NiVW1vTHEzOFFXcVRMVnFxN2R4YTNKaSs5QVN0dGNobUhuUFp2QzFpRDNIY3luRmRqeWhxaHJwc3JyOXFnV3lybS9icHBocU5hcnkvNmN3SHp4TG1WQ2R6eXJhNnlLeDViSysyRG5oZi9Ld242NmJwWkJDcSthMEduaEVxd2UwTEpIL3g5K0pueEdCRSt5N2FWdHZvZGVJaVdrTGRxa2NRZlgvWjdpSXA4YnBMazBKUnMreEs5a0kvS2ZFOGpIK3dDcUFmOVZNaUJSYUpYK3RZUnROYUpWRGxha213K2V4NDBCWTFQWGJZNkFHeThWRHFmMU9OQms3QW9qN1VwaDhTdGdiZVBhVDFLd0p4dmhFVmRVR2cxYWlJMVZJbDlIMkovekl1b2tXM1VTcVZyTkl2aEdLUGdBeW4zNDJFM2JORFlPSXRaQzlpeFJhcDZCWE9kRkE3cXZLU2c5bWRXNGxhQ3RPZDEyaXp5K0E5RDBFVU1URWFJRC9kN3d5YlBYNDF3b1E4M0M0OFZycVFQVmRsKyttN3o4QXh5OG1lNUNSeXFUUW9iakUwTDhUVTcvTStaWXJDUkpNcWt5MXB0WnF6NjlsZ1FaOGkrc1JYT1RFZkIrdTZqT0F6Q09URGk4bDdHNjZhQXdyRjNNSFFSY3F0WU5nYW1xa3kwajdFYWhKa25WYnE5WHVDajNzZ1VQYStWSU9GVGZNaEYxend3QW9ocDlLU0lHeGVNK2FFQTNrc1grU3dXQUduQmsrblZISUN1ZjhnSGNOUkV5TUhBNlM3enFWOEgrQmsxTkRYeFNrRHRCUWtyTzgyQkRZc2ZXZGZjOXNTWlBDQUZabGF0aW1CcmpQVC9MeVZKbHE0ZjgyU0ZoMEVyN3cxeit2K1FLWTZiYmhqaUR6S0RVSEpDV0xadnNtOGg2ZVh4ZmJRY1JLZEtRYTZUTFNmZ1Jxa21UZDFtbzFpMWEvNEQ3L0dqcVp6RUJiOCtsbk0ySFgzUEFseC9zTEV5RStCN21IVFVNS2plOEszMFFlK0VVNFJMTDdVT0VQYnBwYS8rbWpGejhJWDliOWtNbml5NHN2ano3NzU3RkFwZVV6TXZjNVRMVGpKWmhSZ01GNDdIVWh3UGlkVnNnODlVVkJhZzhGVGZrZjEwcEQ4RWMrS056WDJrOE1LQ25FdFhTNmhtMXFNS2t5MWFRUjl4d1h3cUkrS2dhOXZqSVpMUE54YlFpWlF3ZUJFeVhzSGw2KzRVcXNkUGhySzZWMkVGeE5qWFFaYVQ4Q05VbXlibXUxNmwzeHlMQ0F0NTExdnYwTW1wZ2VtK2tHU1grY2poNUNDR1A5V0dyTFR6UTNBSUM3dXFEcDZpZjljRXZuM3ltZXZnemR0dmVtS1VhWGQ0cnpqMzJTK0EzbGVmeGVDc3lvOW4xVGtMTTNScDBROGFzZ3J5TlR3TjFIa2I2M3lXckpXZU8relJ5WVhROVNhSlg4dFladE5KbFVtV3BWaTZLbjlKNktNR0NaZUdLWlR5RHowR2FDYThtaTJYN1ZyZXNqR3JSWWFnY1JxcW1STGlQdFI2QW1TZFp0cmNhMUNCcEF3MzYrL2F3Vk50TU4wakZqUEpTa1FINFNJY1NvSFYyVWhCVG9oTWVtYUU5cGRjemFBcjdtZWRyOHlwT2xZQ2FyTlg5SlBBRzRQM3grYWpIYlhhUGdaa0hDY1REMHgyYmtYY3JzWThodGtRY1dRTm9mVTRPSjM4KzQ4aU16WXlHRlRzc2xhdGhXa1VtVnFWWnJkUzljMVBSVXhPd0xkT1p0QkpsZFN5NjRsckQ3V1I4SEVKbE04TnV6MWJ0aVFFcDBsQXJsTXRKK2doVlZ0NzFhbGFxRFJpRmx6djBzQ0ZkTWJOZ0Vjc2ZQU3VNSTZNUG91ZStzc0lsRUNJZiszQmlMQm5MZlJ4dW9CZ2pYOUZPdU0xVGRjZmhCdjE2dzhOZkUrUzZrTythWG9LMTQ2bXZFeE5hZkJCWUJ2MDFiQW12UzFGaGRDQmE2ZFUwelFUTWJVM2RKL0E2TEluK0RYK09RUXE5bVV6VnNxOGVreWxTcnRib2Q3aGVkcU5maThGUndqd0I0TU9XMm5rclk0eERYR3NlOHJnZXVMN1dEQUt0cWxNdEkreEdvVFZKMWJSbTZNdFdxVkIwa0NpbHo3bWRCU0dGaU4wejdnUDZZR21XSkVNeHpwa1lEZWRzZk94MnA3bkJUcnkxZTBydVpaOFFPWDEvL29QNEptaGM0OUdrU0VSTmI5U2pBN2FJbjdZYWZVWDM3UjNhc3ZyckMrUEh2M2YzYjNLWFAvNXhSay8rbnBQbkF6cEtadEpIQ1p2bnpQMlJWMVRXREhhdkpTZkd1clZpZ3lsVEx0T29zdW9NTWhsYkhGN0xwTXpEdFVDYmdBMU5UdXdpS3FXYXdWVFc5ejZ1U0xmN2NRZzlEZU9yUWQ0Vkp4NWxLZXBhMEh4akhQWVBwYnFaYXhpSlAxZmtNaFpSbXBuN1dDcHZyaHQvOUUxdU9zVW1NV1NFRi80ZE4wVUNHdnIrcnNjQUhjdHZremxzcU85RmJEM0RlNGFFdWRuOXZDTFhpZ1lINTJNbGFKU0ltRnFPUDVoc3FJTit6SlQwM1k0SHBubis3b29ySGZoc1hkbzdzaktYdmRsRE16L0pLWGFoczlodElZYmlyTHl2UTJBY09XK3JBQnh6SW9jcFV5N1RxTExwaGpkQ05qOVNUQU9aeGJ1c0x6TFJ2ZnhLcXRFVUthWlRjY04wQTd5ODh4VGVSSnQwT2s0NHpsZlFzYVgvMGRrZ3lZYnFicVZhN0s5NTJBSFM3Z0RQMU0rOEdCMTdIVGdZSWJSL2NybWdjY1djcGQzeEhnd2ZacWFVbWo3ckIxdEd4enAvb0l5QzlCeko3VTZpbm52eml3YTdNbzgrSjdxakE1ajZTdGtoR1RDd0MvZytjMVlHTHg3Wms0TTZvOUdDNDdGcXh1cDc1aVJpWWRGZVh5VmRRNXFoTjEwOWk0THkrZWRGS0NtVWxyeXlCc3RpaEdnNnlCYXBNdFh5cjJpS0EyZEZXeXIrcmVtZGxWZnpZcGhXQ21TYkVNUzFTRmVFeHZHc1JXbHlYL0tSWDFtWjZMcXRtYmg3bE10TCtwdW1CMWJ1WU9GVzN2VnJlSWtQVk5RMjkwSVdVV2Z2WjFOalR1QUgxSWtWK1FBM3NSTmhGWXlRYXlOQUg3aWtrT1U5K0JxbkJ2c3lhdUNGRGl1dWpVcTVPVXoyVVZ5ZzVsdGYybjRpSkJjTC9nVFBJRGhRcldRaTkvWkc4d2djc2pBSWFoT1ZqVlNUZk0raHdxSC9xeEV4SVZud2s3YnVRUXdxaEwvak9vQ0N6Mks3UDZKYVpWSmxxMlZhTlJYM25EV2o5QlJOZkp1NVVpbnpmYWU0ZDB5SmxCUFNIVTIxTnU3LytOc2o2V1J0Q3oyWFZqS2xrSnlEdEozb0cwOTFNdFNwVjZ6Wnd1dTJHTUZOeVB2V2RqM2xYcEpwMUF4dDdHamNjV2xSekhmaGg1a3NTNGJaNHk1WEdBM2xvMWkrOVoyTVplRHJLZWhpOTkxVU5PMXR4MWVXNW5VMlZHM3pOQzF1bFlpWUc1Slpmd2tqSnVyRGZtd0RuN2hpZENmalptNlNFRS9kZmh3enN6RVNkTWJMM2RXSi84UmtHalR2cVFnbmx3U1RmQllyWWtScVRLbE1OZHBudEZ5OUlpMjZqd05jWm12WE85dm1XY1JGVXQzNWdXcVFxcmdhYklSYUxmejN5aXo5WktXZEQ1TG1jbXIxNWxNdEkrNlhWVWMrZzZyWlh5MXBrcVZwWHdic2gvNDVseG40Mk5mWTA5ajJ5ak0xMUtJTE5UQzFOaEhnbk5SN0laM29Hc3lydWJzdjV3QTBWRVNFVzd5b3N2R1RTNFAxMDlhVUxwdjRiTXpFQXNGZURvZFpHdHBQMjNMcEgvdTZkejJqdDEyeWdnR24rWFFNZ2YzdlBSdml6Q3gwSm05ZHN1QVFsU2lnck9ZUXlkcVRHcE1wVUE2SW05TkVXZFNiaXg0MmR6VXZXUjZ2aUh4a1pMSjd0dkkxcGthcDQwelpxb2FlOEhvVDlNV2RENUxtY21yMTVsTXRJKzRtZVFkVnRyMWE3Szg1ZGZmRC85OW5jalAzTXVzSENWYkduc2UvUW91b3JiR2lJM3pKRHhaV2t3b0h0Y2FBVEQyUjRKU3dCQnMvZ3Eyd3BZSTBBQUFuNlNVUkJWR2ZRaGZWL1B0UzFPeE1tNERocytkVTl1L2VKaEsyU01STURBZ1BvRk9OdG14Z0dzNHVIVm40Q2RydDlTQzJFNG4yVjJ2WWw4aWNvNUdKT2ZwYk5ZRnNhb1VGRENXVWwzNUtxbThPTzFPQ2JBSHF6cTBLVnFaWnIxVnIwVGVKOFI5R0RSYWliZDUySUg5Q3lBK0ZXdTB5TFZMMDd6bUVhWnRxL3ZYQ09rTE1oOGx4T3pacEtlalpqZjlJem1PNW1xbFdwZ3NkVy84cGZHOHBlSkQ3K285K3ZIRGhqUDNOdTRHTExid1A3WWFEdlljNitZMTJzL3Y3Q3YzaFo4WDc2a1g5KzE0bEo0Y2crcjBBdEdjaDc0cXZOMmdjdmRob0krenZYUmdycXhEN2NUK0lBQWxzdTkxMWpzeVVTSmdiT3pwQk1GbUxBUTVuY1E5TWplTzZldTFGazlONmxmUWdFOTQxRTdia2Mya3hQL0UxSWRzYkJGSVFTd2hRb1BuSkRZUk5xVEtwTXRZWnFkU0NFczJnc251NUk2MTZjK1B1N1BCSS9MR1h3ZjNGY2JNbUUvQkJVS1d5cHVoM2ZjQ21jNHJQaEFwbXVSTFhEcElOTnBWeldVUFlUUFlPcTIxNnRlbGZBYnJuL1lUNW0wMmlHZmpaQWQ1eU56YlFQaUFZeklHakxmdndvcDRRUVdEZGRyMGdHOHRwUVhPaGg5ZzV4cnQ5RlFoODBnWEVnSHJtYUtnRmM3NGFTMXJtRWlVSENjeW9wZXJzNC8zTk44MzczVEpheVAzUHhwOHpOa2puMTZRekVUNTgyMTRadTZnL1MxZUhmTTZYdzd1aElmTzVQL3dKMDU3L3RSTFR3K3ZDL2Q3MURzOWlFR3BmcW5DeGFtZ2p4NFgvekozNCtNQW5XckUrKy80OS9BSHJHdnJPVG9FcDVTK3IzWjN4aXhBc25xaDBtSFh6elNNK1M5aE05ZytsdXBocGxVVUJWaHBSWFhuM2pFNS80OUJ1dmpFd3ZwVHBmR3pkd3Nha0JRdG4zNzU0R28zbHcvc29iLytzVG4zamo5VmRRTjZDRTE5RkdYanBMYVpaK2Z2U1B2Nmk2MzdjUC8rZVdTcmd0cnVTVXdvWUlseVZLdmQyZlhFanBoY3Z4cHZsRDhNUWRpZlBBK0thSlEwcXpET0hpZFNGK09zY0dvbzM4K0Y5M2s0cWtzTm1JUWtvR08xSGpVcDJUUmNzRFpaR0FiM2Y2ejl0R1NuanVGdktxS0tHYThkYVJPUFpRTFZMTDRVNFlMRGpKdThLbDR4bFFMaVB0SjNvR1ZiZTlHbTJSWjBxbVp1cG5KS0lYMHRqcEFLSGQ0SEdtU04yeWN3NVpKemVRTVI1TWF4NnJQTHpVMzhVRnNyby9pQnVXVEozTE1ibGozMVE0eFA4Q1gzeis4STdMcWtRbm1MRXAwZG92ZnZMODQzOGhWTU81dGIvOCtzWEgzb3Nsa0NhRjNjTklxeUd4VTdXR1NaV3BScmFLcUhXKzdhT2pWMzhpOHN6YUwzNWFmUFpEcDBnTmtpbFZFcnVESjdRaEFqTTNjcS9sVEFXeUhTWWQzQ2JwTXNwK29tZVFkZE1PeEZRakxjSlVxZlFzL1l6Q3d6SVNtK2tHak1OUGQvSDZPRGVRTVJ6c2tONVhlZGpZMjhRRjhveFFNanNJRmZpNUhKTWJmck94QUxiMFpxRncxcUx0aHl3RXBocVRLbE9OeFN4UllsSzlIbS9xSlVBMXdRRjZGWkRYWmRMSkF4UkttSDZjcjFxQlQ2SG9Fcmlod0s1UTFNZjc2N21Cak90REpObFgrWnZ4TkJhMmt1YzJsSE5NNEVtSnlXVFMxM0svYzVEUm4wcThkNWVsemxSalVtV3FzWmdsU2t5cTYvWmdjUUxBRlhUTkJMZXN6NlJUQnNtVU12MDRYN1VNbDRyNEVyaWh3akJUUEJGYnZpUTNrTDBHT2hsN0o1a3c0UGN1dUVxTGRKYkpJRjV0VWVBcjhTbGxTcW10Ykx6RHFzbFVZMUpscXJHWUpVcE1xbWRvV3k3QllBbHVScTk4NkVwTU9uVGxpcFRweC9tcVZUaGxpaStCR3pMTXl1SzFZSzJTSGNnSUJGN0U3cXBzRisvQ0tJazZENGRVWjBobW1iRDY5WjNITXpSZHF6cXFLZWh5cGhxVEtsT05SeTNXWWxJZEMxNHdqZUY5UHV4dFhoNm1tSFRDU3N3YzA0L3pWV055aTlRdWdSc2lScnpzU3JEZG1SM0lDQXkyWjNYUE9oRnZHZkcxTDJ5cDFBWTZIUks4YUVEVm1ja3NreFhPN0h2N1ByT1pGbXBMdlAwaXBsckRwTXBVYTJFUC9OZURQSXM2NFRHRlZrMk44Wnc0ZzhDa2s2bGRFVFA5T0YrMUNpZTYrREs0Z1daV2tYYkZJZExJRG1Ta0EwZGtkMVYyNU43bjJxK1pvRy9nM0U2K0Y0MGg2dWtzRTFiSEhoL1hXMmlyc1dKTzVWVHFNOVVhSmxXbVdvVVVYY3lrZW9NVHpPa1duRFRzYms0Y0pKaDBnanJzRE5PUDgxVmpzOE9LbDhFTm1BODdmUkE4TnJJREdlT045WGsyT05kMlQ0dGgzbkt1VWt2dSs1V2Q0V2R3bGVuVGVTWWhZeEs1czhnNTR3dVB5VFpqSVZPTlNaV3BGcFBnNVpsVXUvWis4MUJKTFU1WVl0SWg4V3RDcGgvbnExWWpSWmRmQWpmUXhDclNUcmpGbWgvSUNPZE1UMnpnSk5XeGxsNkg0MU83S2prdzErWmQ1NmU2ck8zZlBKUDFlczllbVhHS1ZDUTkzaThXMjBLbUdwTXFVODAyUHQyVlNmVWdQak13WFN0YWV4Si9WU0lGWWRKSkt6SWtURC9PVjQzQmkxQzVCRzRnV05WRk4vQ3BGTjVSdCthNjJuNzVGWWdqSm16QWhxMFo1aStacjl6L2t2OGViSjBEcVpFUEtjdkI3ZzlkZWNZcEVnbHFoR3ZubTZWaVc4WlVhODU0VkpscXR2V3Bya3lxYThsdS9GU3RHT1ZlZFl1WFNhZE40OURCNStwdUpsb3JxcGZCRGEySW45bVpocTZkSDhnWWZYQysxYnhOL0tnL2xqS3hwOTg2US9pR1liUDJiOFZQWWYwMjZRS1RzVjVsRlZDSHg0WENHWXR1UDJNQk1OVWFKbFdtR290YXJNU2tlbnZtVjhpeTRSVzNBUmZUc0hrbUhhcyszWlhweC9tcVRVZlJhRjhHTjdRaVBud2FWQ3NNWktSM1hWeThMSDVxM2ErWmZ2bVZ2L3BJbDE4WDV4K0JyMEQvQTZUZExsbGdzbzRQNTFIb0srbHBha3F0bld4OHlLckhWR05TWmFxeG1DVktUS29udk9sWkFoOEpKbTlHZ2pqTHBCTlhZK1daZnB5dkdvdFpvblFKM0pCdzRnaFdSVGdSTEF4a0RQZTJUMTc4Y0JNY1MxbS9iOHBmL0J1alYvLytlN0Z5dTNTQnlWcnR6Y05KYUZRN0FwbGFxN3lCeFZScm1GU1phaG5PWlRHVGFxZSszaXkzWTByUGd2Y0JhUlVtbmJRaVI4TDA0M3pWT01RU25jdmdob1FVUjlDTlZyYUZnWnpBN2JsaktWQjA1ekFwbjAxUVlySjNVZHpPV0s1MDJwbUk5Znp2dDVad21HcE1xa3kxRXFGOEdaUHFMWEUzanpGRnlUWDl2N0prYXpEcFpPdVhDcGgrbks5YWlWQys3Qks0SVUrdVZISVVmUmVtTkpCam5ERmVGWi90eDhVejVrdE1ycGRYOWRjK05XUGJwZXJ2UHkyVnVqS21HcE1xVTgyMVBsV0NTWFZjVzdCd0crMkhhKzI0R3BOT1hJMlZaL3B4dm1vc1pvblNKWEJEd29raldJbDNKVW9ET1FhYzRKZTVKenR4OFl6NUlwT0QrcHZJR1p1L3FoNTU0TG80akNSdHN6ZHd2MmtMY2xYdmtucWdIKzlqRmdkeWFBUjhKZmpZUzQ1OGNqNnBJcE1iWW44K3JWeWhjRDJ3Tjc4b2ZyRElVME5jZTY3MEZ1S0JhOG56b2ppUVF3NXdHTVd2QVpibjNrdTYvbHhWSnp3N0kybjBlVzl5UThaWHVmWWVXSXJucysyaDRGelQ4UXkxcjZwZVpnOXNKOHZqOGtBT2JBbCtMZVgydkg0WTN6V3hnWDRXSmYyUmpXdUwzSUYxSEs0U3pnUGRhTlBORmJSSjdQRzJ1TnRBWDlYNWJmVkFKOTNETHcva2dHM1hIMHVCL3lwMVBtOERVQVBYMUUrNWE4SDdkbEdCVHY1blAwTkt5cTRFOC9mQTIrZnA3N1YvTlgrQ1Y0aVh3UU9kSDB0WVZBYXkxKzk4NVVnOCtiTE5YNC8zWkd6QjFmWEtBMWNldVBJQXd3UHcrN1B5WXlOSjd4R2p6cFhLbFFldVBIRGxnWXdIbHNVcmIzejY5WkhkbFAzQVprYnZTbnpsZ1NzUFhIbkFlZUQvQWkzbE1KYUVOZWxFQUFBQUFFbEZUa1N1UW1DQyIKfQo=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UFZ4emNYSjBlekJlTWlzd0xqUTNYaklyTUM0ME5WNHlLekJlTWlzd0xqTTRYaklyTUM0ME5GNHlmU0JjWFQwd0xqZzMiLAoJIkxhdGV4SW1nQmFzZTY0IiA6ICJpVkJPUncwS0dnb0FBQUFOU1VoRVVnQUFCaVFBQUFFZkJBTUFBQUF6VWJNeUFBQUFNRkJNVkVYLy8vOEFBQUFBQUFBQUFBQUFBQUFBQUFBQUFBQUFBQUFBQUFBQUFBQUFBQUFBQUFBQUFBQUFBQUFBQUFBQUFBQXYzYUI3QUFBQUQzUlNUbE1BRURKRUl1OTJ1NnZkelZSbW1ZbkRNcnJJQUFBQUNYQklXWE1BQUE3RUFBQU94QUdWS3c0YkFBQWdBRWxFUVZSNEFlMTlmWXdrMjFWZjljenM3Tzdzdk4wUmVNT3pNZXFPd0ZoUFFHWWxEQ1IvUURjQ3kwSnlNbXVlbnlNL0JEVUJCSCtoWGl2SXdraDJUMGlRa0JITWdqSEJ6eVE5SW5Fc1d4SDk4dUVvZWc2YVFSRVJFTXdzNU1NRUNYcVFCUVlwWWRZMjdkMVp2L2R1enEycWUrKzV0MjdkcXU2dVdycVdYMmsxZGIvcTNOLzU5VG4zdTJxanFQN3Joc0FGQmxyTFFQME9FYTNGcldVRHdNR0FhTUFsdGtBckdHZ3hBdzI0UkwvRmRBQTZHR2pBSlNZWERRaUZTRERRV2diV3haZGFpeDNBd1VBRERHeUp1dzFJaFVndzBGb0dkc1ZKYTdFRE9CaG9nSUhSckFHaEVBa0dXc3ZBbW5pNXRkZ0JIQXcwd01BVmNic0JxUkFKQmxyTHdKN1lieTEyQUFjRERUQndpS2xFQTZ4Q1pIc1oyQkJmYkM5NElBY0Q5VFB3bFBoYy9VSWhFUXkwbDRHdU9Hc3ZlQ0FIQS9Vek1CVTc5UXVGUkREUVdnWTY0cFhXWWdkd01OQUFBOWN4bFdpQVZZaHNNUU5kY2EvRjZBRWRETlRPd0xrWTFDNFRBc0ZBaXhtSUg3WVlQS0NEZ2RvWjJCUi9GWmI1clI4Ukwzd21YT1J4NXE3L1lYenhxN2NlWjQzQnVwcUQwNXprb0VLRm1TdG1CdzNDdVNRT0NsbVFHYitSdk5uN2ZhdXlUcnNkU3p5elB3bGlmbnlaemNGcFR2Smk3S3lZSFRRSjUxVDBRaHg5bC9qRk4zM0hYNGhWT1Q2K01iNzRnZS84dHJGWWtYZWVtb1BUbk9UUXIxMmN0MkoyMENpYytFRXhEMUcwSm41ZVpnOUZTVjhTa2xGbjN1NUZqOFJ0Q3JFYUU2RG00RFFuZWFHZlk4WHNvRkU0MitMeklZN2UvQ0FaTWEydGlBMXV4TzlLME82dWhvczJCNmM1eWFGZnV6aHZ4ZXlnVVRoWHhaMWlJcUpvY3BUbTlsZGpxTEwxS0lXenZob2p1ZWJnTkNjNTlHc1g1NjJZSFRRSzUxaUVWbSt1cWVOUFY4Uks3SEVmcXpPN2gwSWhLLzRabTg5cERrNXpraGRpWmNYc29GazQ0NnpkOVROMVdSMS8yaENQNmFXSzBiNUNjdGt6WFJqZHkzTDN4T041RTlEQVViRDR2VGs0elVubStDdUhIN3NkWFBhOXdxTVRHNFZ6VFh6QjR1WDFueDQvLys2ZVR1cUs3OHZDRTdIa0J3RWR5Ym9LTzNEZGpPT3U1bGVWT21KMmxwYW5qOWpldForY016WTNuT2hyZTdxS3puOUxnalhDNlh6cVBiT1Bmcitwb0Q1RkhjbTZDaFhvL05ySDRuZSs3OStwYUhiL3l2Zkg3MlM3UC9YWlFSbWNyUDV6MzZLUFRxd1BqcU8yakRvZk5YdWpFQmYwNzBTVnBHbnNmaG8rWDNLazRrcFdOVGozWFhHa1VtNEk4VXQvK1VPLzgwbDk3ZEQ2bCtxcnJpODVrSnNmVGpTOStQVU0yclhEdEhtb0Q4N2FTQWhhV2Y1bHBYdHprbFVONnI1T05jdnJuNnFFNUU3MHlPdjNWV0p0ZHVBcXFpcHc3bXZDTTNneGliWEJjYXBOb24zeElrdCtXdERQM25sSlBPcGxpWDJoVFBSVUxIVVVLaWVaMWNxRFkxVmZGSkhlOWpXSWFGYWRVYlV0eWpiZHVkUmNlQUU0MFZTSWYvRmZ2ejE2emRkOVZtUmRhMjF3T29maWwzZWlyNXlJWDhtUU5pZlpvV0pqSW43MTMzL25OMCtFcmxvVytBcng0QWUrL1R0K1dJaC9raFh2MTJRSE9VVWRPQ3A2VmYzT0trSGVUV0pkY0xoMEhiYStqN3dScDMzQ0ovVEczSjVRQTVsakVaeUhhNEgrUUY2eXZ4dzEva2NxaDJxMHJ5aWlHVTNXb1Y1VFpxbEt6M1ZmQkk1MENYMmRKZFhWQlNkNmM5cjVYWXZWV0xFNXlRNVBweUk1QjBBMXErRUFGVmlQdjdnankzMlZtTjFLeTlkbEJ6bEZVL0c1ditjK2x6Q0pkY0hKMVVzSjlrZk4zcEI5TFZsWmpIUk0xWXVjaXZBdXQwKzZTY3RMTm5rOFJMb2VxZmk1TnNBMElDZGM0d3hoUkwxRWNEOUZDZkhmRjRIRFhlTFZUR3hOY05iaWpPWE1ZdXBUMUNQWlltUlQvRjRhSitMVlNrb1U5ZFBOcUNoNlJzMDBhN0tETWpnS0c3VUkyV2hBcGRDZEpkWUVod2szd2N2OG8yYWRySk9RWTVic1MrSWJJelc4SFM0emNQSklOaGg0YU1KYzR0QnhpU01xK0JZMXphSDk2NUxUaWx5c0UxNElEbmVKazB4Z1BYQ2ltMnFHUkZPSWJCemJuR1NMaStQc2Q0Nm8xOVhkeEpwK2dhWXp6dHJCbXV6QW82Z0ZSMFZvOFNUdkVpeXhKamlxT3V0dWZSOTVTK01nZyt0WjVhSm9KSUlmZTlyK24wNTVLeHFVekVwU3ZhYVhHRHN1TVdBRm84dUNPelBQU2NJTndHRXVvVWI4cHRvU09OR25CcVpzUGpUUlNnOXpmVjl6a2dsSEo5NVhhSWh0dGZaNHlaamp6ZHk2WG9rZExLNm9BaUx2MVA0YURDckRtMWdDUnowN3g5MzZQdkpRa3hMRitrZFN3bmpIcXRMWWZkZTNhS2J6ZzVKMXFTamE0eTdoZUlScXo5TGlONFJ1eXRqek90Z0FIT01TNzlEVjZFQUpuRFUxSTlNUDhBQTFCTm1RUGJxVU00WG1KQk9FVFRIN2lRekp1WjZtUmVlbS85MVcvWmZHRzdhREpSVFZOU1JEcEJ3UGN0eVVUNHpDY0pqTXFrSDdvMmF4YVJLR2F1U2tKSlVOVkk2RHV4WWh5YW9HZVo4Y0N1MkxHK0xEWDVOTThwSUM2K0lndWFzL3cvQTRybjQ0VVRTZHBVNzZieFVHZGkrQmM4MHd5eDVTd1V0bXk0ZG96a1pPS3JNNXlWUURqY21WTis1U2NKQlUydUgrTzNaKzF4STdXRUpScFREZHR4NTZyTitiV0FLSHlhd2F0TDZQVEtzOSsrckJQWGVZZENuY0trZW5vV0ZWVUxLcWt1N2JGM3ZHSmRiVmo1VVV1T25Jajlsc2tFbFF3ZnJoa0V2Y2Z1c2ZmT3lGbjNVM3RaSXFTK0JzQjBkNTU2WXBwcWJ3dHRJaHZUY25tZVIzeVEvdXB2WEk0RWtTM0JSbmFaTDhPM1JHMENWMnNJU2lwczdvOUJjOEx1Rk5MSUhEWkZZTld0OUhKdkU5OVNBMUg3ZFVPTG1mdWo1aTVVWmhsd2hLWm9LNm42Y2Y1aWhMMkxTYzROQmVYNklGSjhkMG1CZ0tCbDFpSVRqU0pldzZXS3dNVHRoU1lqYUJHSnZCYXlLL09jbFN2T3dhc2xOak55aDRsbFM1cFZhQzB4SW5TYUw2VTJJSGl5dXFLcUI3Ui96dHZFdDRFNk1TT0V4bzFhRDFVYk8rTVA5OThGUENIcWhRNi9YMm9OQ2dEWVlrYzZtamUxM2pFbGZNb2lEMUg3emxva2VvRnh2d0o5MXcvWENDTGxFR0oyZ3B0QzEzWCtPZk9pK0NOQ2RaVnVtNHhMMEV4ZzN1RWwyYitESTdXRnhSelVBVVhYNmxrM2NKYjJJWkhDYTBZckFqWG1VbEQ0V1o1ZE1ZemZ4TVZJWVd3SHFzYUQ0WXRNR1FaQ1pxZXlaNzhxTXNaWXZQcC9jTXRDUjd3aHBXSmtFSDY0Y1RkSWt5T0VGTG9VUEdSeHI0a0xWTE1yRTV5Vks2N0JxeXZvK1l6NngvajdlR04zaWszQTRXVjFUQ3lhN1QyeDZYOENhV21xVVNXZmx1ZngrWnZ5VkV5OVF2Y3pGVHB6L25lVWs0YUlNaHlVelN6Uzl3bDdoaDFqM0lNbmdraXFnVHU4VWV6QWZyaHhOeWlWSTRRVXNodXp6UUdoeXJFWDJhMHB6a1JENkpWL05IMldHY0pJbTd2RFYwZW9reU8xaFkwVlRkNUc4bnZwVjNDVzlpVkFhSFNhMFl0RDVxUmw1Z2hpcTBaL1NRQ2FIRnVoNkxlb0loR3d4SjVxTG9RSFRYdEpoZDFrMWQ1MzA1UFRJVTM4MGZ6SWZyaHhOeWlWSTRRVXNoTDdpbk5TRExQTkNSQ29vdUxEbXQ1RkNQRS9ya0VyMGtzYy9zSU9wYnpKZmF3Wkp3a3ZycDVIZmVKYnlKcFhCU0plZjVlODVmdzZGbElUT01Ja3g4ZG5zcWZxNUVic2dHUTVLWjJHdXpIZTRTL1NPVHQ4djlVODRzTG5aTXBpOVVQNXlBUzVURENWckt1UnF4U0VXb1RiaHRGR3BPY2xiSHhuOVFSQTcxTDc3SEY0THQ3OTZWMnNHaWlocVZvK2o0YlI2WDhDYVd3dUZpSzRYdDd5UFR1SXk5dGtGdGhpSkxtbUJ3STA1V0ZyTEJnR1NPOCthWEVvczR5dEk2TEcvOE5oYWh5dmpLdVpXakl2WERDYmhFT1p5Z3BVejA0SVhRMzlCTFFGS1Y1aVFyb3ZSOXBGdEVnbUFNSWVhVHVISTdXRlJSRFVQdXFMK1lkd2x2WWprY0pyWmE4THAxVElpWUlKdFVGN25FTFJXbVgrWk1od3NDSVJzTVNPYlNEZzhzbDJCWlZ4Z1dTdDVtM1JrcnhZTk53Q2xhaEswQUoyZ3BSUFdMR2p0eHBjNVZWRkowUWNtNlBoMGdGTmx5TExWZytsRDROcmVKQ25aUUE1d3JOQ0xJRFp5OGlSWE1VcXRYTVdDdkp1enhIeU9LV1crK3pYNmxJdEVoR3l5V3pLV3QwN2lKRDV4WTNyRVowY25VVTl0RFdFRWRiQUpPa1V0VWdCT3lGRnBJWlByUW5vbFJ0am5KbWlnVmtNZit6dEtJRE00eUo3M0orK01LZHJDZ29ncUZ2UGRwUkpCekNWOWlCVGhjYnFYd01OdkJUd3YzcmVQV1l6Yk5PNzBZbE1vTDJXQ3haQzcya3V5anVtWjZiZkk2OFYwVGtXM25ML0NvTjl3RW5BS1hxQUluWkNtMExaSE5hNlVtdEVlcTUwM05TYzV6UnZYcUlWSk1pTExqNFJQWlRxbXJnaDBzcHFpcUlMblR1Q252RXI3RUNuQXN3YmxJTDVjU3hacDhtWGRxSGJjZTYzZUg2R3pZdTVKbmc0Y2NRelpZS05tQ05MMUQwYTdQSlM1YnJoc04wNThyZU5pMUNUalNKZGIvL01mZis0TVc3RXB3UXBaQys5Tk1QekpOUFcrcm91aGlrbTBOWkt6UDltTHA5OHJXNEMvejdaOHFkckE4bktlayttNHY0VXVzQWlldkowdTVrZzBVV2RJbTF6YzVrTXNXLzhmNjhFczB6RHhuUEdBUHU4R1FEUTVkWjd2clBrM3g5V1E2My9XNXhPa3J2UHltT0VpaVZ4bGFucCtFbTRCREx2SDNwYkdJZjhPcnF3UW5aQ20wSzJxN3hFVW12am5KSEg4YTNvalpjWURMaVpiL21uSkdmTzI5aWgwc3BLZ0ZweThOMVhVSlgySVZPSlprSjdJeE5pTlVsWFdKanhPamFPb2FMaldLOHRLbndNeHhqelREK2h1eXdTTEpsb0NyeWRaZzErTVNIVFh2UzhzUE0wMXUzTGVldHlOTndKbmVma3A4NzMvY2VldFlmSUJWVmdsT3lGTGtkdGxBQzZSZVFxMStOeWRaMTZZRFZLMFpqWFppZ2lTWHdaNWhpZFhzWUNGRk5Rb1pHSi9RSDljbFBJblZ6RkpLTExpT05kR213Q2tid2xMcW9lVVNFMzJpWTVodFk2L3BzYVlSWVVJaEd5eVNiSjZtVURKdThnNmNycWdOMXFUOHB0bzcyajJ5bnJjalRjQ1p2bjM4WVZrTDJmQTlYVnMxT0NGTG9mTWN6Q1hrY2s4cXZEbkpHcndPckk4Rjc0bS9TM3FFdVBoYXRoaExvNGdxZHJDSW9ocUZEQ1JESk5jbGZJa09uTTVYZjJQUk5iQXFVQkhhTEdNTGZWbnFXQTlhazRTUjN5VTIxWExJZFd2bW9TU3JlOGdHQ3lTclI1UDdXbW9XWFU4djBWZk5abEp3cU5Zb3p3OHNBWGFrQ1RqVFdjYkEwTXlBbzJwd1FwWWloeWtEamQ2NFJIT1NkV1ZaNERWZlB4SVBlaXkxUTcrWXZCNE1UR0kxTzFoRVVWTUhoWGFUNGJEVFMzZ1NYVGczVThTK3YyYVRoZFhVb1RaZkhMRUVHWFEvYWpaeVhTS2RmUXpmbmo3WDZYdEZLNkZ6MldCK1hoTmRUYVYzOHppak1XL0FObWVEdE1vdnQvb09CVVBkbTRBekZXZXBlR3JYRDdLS0tzS1p6MUoycFBEbUpHZlExZTF5VE1iQmpWOVdUa2wwOFZNejFleGdBVVVWanZRKzNwZDN4eVU4aVM2Y2ZnTFkrOGR1K2ROcW9tOTZOTEpXV0pQa3E0NlRVQkZtcXVSRVNZeU9rVHduTDZwTU5jK1pVUHRXWW9NZXlmYno1MGRKdkp0M2lXdldLc0JRSkhCaXduUExsbURGbW9BelZkTXgrc0d5UVFRZHRxb0VwOHhTRWlkSUZKQzlSQkpyVHJKRlZCUzlsbW9VNGw4T3JPUjA2S1RhQU1xcWFBY0xLR3JWZXowZG5kc3U0VW5Nd2JrU0oycjQvdkNabjZxTVppSzdiTGs3U3o1MmJFbzVRWnF0WXVlbWtxUkxVekxkZThnR2xTeGJzaVVoR3pmNTVoSlgxWHRmOGdFNUFsVFh3SkpnUjVxQWsza3RWVVNrcEpWWGhST3lGTzBFaVFZcTFweGttNmdrMXZrN1kvSEFhbUd5R2ZhRlRxeG9CL01yYXNOSmgwaE9MK0ZKckFqSEZtNWluZEd6OG4wSGRtWXB5UnVyeGI2c1pNNXdwUXZ3WCthK0Vaa1B6V1dEZWVmS3hrMCtsN0MyN1JrVkN5K0FlUlcxTmZMQ2VYM1Nlc3VDdTZvdnF3cG5Qa3NaVUJYTlNaWUs1QzRhS1QzVTZsSHViNGc0YVhuVW1MV3FIY3l2cUEwbEhTSTVMcEZQckFySEZtNWlUejNhU1Q3VGMyYVNLTFJ1blY2aEJMSVVacW9VazRPZFhkVWswLzJ1OWJ3VEtYR0p2R1Q3K1dFbXZLdU16V1RIYkdHTXpxenJ5L0ZvODRBTU5RZEhTcWRURjhsN3I1WGhsRm5LUUVwTnJxenRhazZ5cXNpNTB3L05aZzdQaUE5azA0bWZTOHRWdFlPNUZiVmhiR1kvcWpWdzhpUldoV05MWjdFVENzZldvV05LY0w2UFROc3lQcGM0MWhab3BwUk1zZ21HYk5BcjJUeEtvUTFsOXQyY1M5Q0pHMU5VSHI5UlYzMExZR3lpazFZVmdKTVVvUGwxTW1lckRDZGtLZmtWSjJxdW01TnN5TFJDc3NKYkt1VzZYSko5UzBMMHJKY2tIaXZXNlg2Z2lubnVjeXRxeTloTFdocG5ldTFKckFySGx1N0VobVpLbU9iWTc0WlEyc2puRW82VTR1aHlMckdsWnE3ZG5FdHNtUU1PeGJYbmNocURrOVFrVzFDeTIrclhrcFlTcUtnMnlmVHo2L1dUVWJKaS93blMwcktKQUF5VnRTU2N5VmtxeU9vbHZJbXF3aVh1WGRwNnNSNGZXYXY5bERXeTFCL3JyVHJyS1I2eGRrZW1NNzVUTXVEbEtraFc0eWJQWEdKWEtIZXhaT1lqandkT1VxODhsblNTUjJDbmZCa2o1RnZGc3l6MkpxdWczVXZRTmpMckZhMkNPdEtJWkJxTHFDTityMHVkZzc3eVRWZHdnemFCVkI4Y05VU3k1aExlUk0zRkVnRjViRUIzakNUSC9qNnlGRXdFc0JIL3VOd2xLdStPbEVyV0F4V1BTMHpkT1U4UkNZOEhUbEs3SEdVY0ZPSEkwanN4RlNxNDl2bXo5dTUxQlpkb1JyS2N4TnhKY1UweVM2RTliYnJ1Y2JDZWNJMXcxQkRKY2dsdm9nZkgzRWticE53QmU4cjZQbktTUHJXMkxzYmxMdEVua1FXWHZUc3lMWk9zLzU4bGowdFlqc29VeUFYN0JWZ291VVk0U2JYeVBQZnRIQUE3UVpZcHVqTFRTeCtRalZWUFAxdkJKWnFSTEFlRDZjanBpajdIa1N6c3NIWlNvK1NCR3VHTWxQdnhnWk0za1FOWU9EeXliV3RYN0R1aWhxN2gzblVLdU5IS3V5T2xraysxZlhYZHVRUTF5UGZkaXYzeHh3SW5yVnF1QjVXaStra3E1TC9NYXI4VUoyMnhsOHFsditRUzlnQlg1NWhBSTVLbFR1a2c2ZGpzNFQ1RGlXb2QxdFR2aEdxRFF4OHR5aTdtRXQ1RVZXNjVlNSsvcmtYREpGMjlFbnZxdXNTUnlxbHlEODFueXlSM3pKQ3U2N29FRFN1MHYxVEJrWlZwQ2s0cVhwcFBicGtxaEM0MDY1UVRrNTUrbUZ5aWZQU3VTOHYzcVlycG1VOHl3VWczSUdNR1owcUpPNnk2c3VCU2NMcDZmczljd3B0WUJxTmFQbkhOdk1EK1BuSWlvYTg2emlRVzIrT3MwanBDTmxnbTJZeWI4Z09uR3lYN0lRWEE2b2ZUK1YvLzhKYXFUSTVDeThZVHFteHlEMW1LSEhob3lYTExJN2k2YkltbFNIMlN4NFRqSkpISXhwbHk2UFNpVzJjZ3ZoUWNQVVRpY3dsdllnREJIRm15Zno3UjVhL2tXN2xkOTNNRVo3cDBoVURJQnNzazB3ZEoxTlYxZTRtK252U3BJcFh1OWNPaEp1VmxWYlhzSmJJVmRKVVV2b2NzUlFvelZrZE53S3RoV1hadWZaSW5oT09BaEcrSkw3RXFodVh6YTFZNjZLRmxpc3FQRm1XWDZTVzhpYXJZc25mUytLNldzY2RPZEdXSjlHUG8zenlpNy9hejMway9WaHdJMldDWjVFT3F6TDd1NjRyTzUvdEoxSFAxd3lFZ3VwZXRkZUFrcVQ1UnVPVkhhN2hGNnZTaVFNZ2x5aVcvOGJsL3JBV1BDTWNSeGJyV05PbnlmRTNTTW5EazBwdHpSWkUzVVdObWdYbmZsNUNQVHZuQWFKb2ZJZElxbkRuK1RXNmFEaXhacGNGZ3lBYkxKSWRjWWl6eXpoc0VrbWJXRDJkQ2pQU3ltdVZZeDNodEJUaEJTeUhKKzFwR3Q4WWhtVHlqRTVRczlUaFRWY3RmUWJhWmZkWnlKdi83aVdsSVZkSGkrektLZXEzZm0raXB2L0lTUEg5Mmp5MUcyaDgxUzB2UnNORjAyYklkNUErWGhrTTJXQ2I1VTMra3I3RVEzMHVSZTZvKzZab25LakxIdlg0NGhFd1ArZVcreE8wNTBBVEhFL0tFMzVrV3RsdW5zNVZKbG5ha0I0QWppa2pyZHo2bk5ySThST01zQ0FSZG9nVE90cmFDUC9vLzFDWExHTTJWZkltZXl2dUV2dUJpVXlQblFlb0NkY052Zng4NUxVaS84MFA5Q0VYbVd2Z0luck9iUS9MVW1VdklkdXhFbzZvZUNMbkVZbkFtaEdRbkF5Q1hjZzZxZ3dsUGdxTmpMb3dpUjQ5TjhpbnBvWnRCcWVBZHFucG9xemFjQzAvUUphb3JTbnMxZWZQekppcXVLaS9CcXdma1hWclh2U3locTBPbWhKblNVQnBOeHMwb3lwUXBEb1ZzY0E3SlU4Y2k1S0xBaThXMUZ1YlVEK2VRV1k5Y2h6a3ByTnVURWJTVUx0ZDV5TWM2SGtsdTBsS1N6MGtQM1lhT0tTTHR3K2tsam0wUGNldDM0a3ZCTWJLODF1OU5OTThzRWlLZDcyZlAyUisvelJJblp2NG9YN21mYTVVeDJFdlFtRmJQVEVza1Q3bDVFQzQ1bEt6YkpSYURjeTVtSnhsUmtleHdkMVNreWoxb0tUVFZ1cTJGRUFFREhha1FXRW95K1o5NFJWVVNVMFJTZld5UGxQcHNWS2VLRnQrWGdtUEVlcTNmbTJpZVdTUjBxcGVVT215SVpDUVJRZnAzcGlYSEk1TlRJUlJxbHFrdnJpcVpMTUtxbDNEb0VYd0ZGTHBJL1hCMlA2ZkprWnNIK1g1ZDErMEpCQzJGZWtLejd6ZCtuSktQaVYyMXZpVm5iY24wMGZydkpXU24wZk1vVkpSVWs2SmU2L2NtRmdHcGxuNURueFhZOUhZQlhkWWdVOW1UYWxLelVrRWJMSkQ4RGUvdHVYVk1IWmNnSFBXN3hFSndrdTl6Wm5EMytPS2RxNEl2SHJRVU1rWmxsM0x4bTYyRSswUTVhWXRJWHZ2MDc2ZFNTQTkxMUM5NVF5TVpSRjFpYUtqWTlNS3BNUmhkQ282UjdMVitiNko1WnBHUUhBSGZTaDY4NUIwZlVwVUhTbTZmdGVzcUxYZ1B1b1JmTXJXT2VtNm5aRThkbCtnUzVwN0tuT05lUDV6c25mZ0V3N214cEdxWWdwWVNUVTJuVFJNKzAyTlVrYjJJNUtISUJrUFVCK3R4azdTT1pQWHB1cGxlU0FEeFhIUEtwZUFZZmIzVzcwMDB6eXdTa3NjUTdpUVBEcjFtUnZuM2xkekRPV2ZYNGJtRVgzS2Y4S1F1cW1wTlRxZ2ZtVmo2b211UEoxUU1CMTFpSVRnZE5xZUo1L1hUc0tWUVk2M1Vvcm5UdmdwWHVpOGdXYTZ6cEtlSnRzVS8yMUcxMEdBd2JSR0pIZmFyYk5zekMxVzY2TDRVSENPVWFNaVBUTDJKNXBtRlFpTTFaNDcxTW9NbDUxeDMydFNYMzdXeVNpTkJHNlNsZHpVY1lKSVA2VWU0NHdpbU5LdmlQcFhwT1dXcVJCdUFNOVhyRFhNdng0WDNKZVEzSDA0eXBicGlybkZLeWZLdVg3SmNzc2dNWUt4M0plUlNjRGJoRy9LZjRDYjNqM0xtd3k3aFZaVEIwZklwTGMrRE4xRS9zbGlnbi9XVDIyWi94aEowVmI5WFJiV3psc0lxVkJBSjI2Qlg4cGgrQk12K1NmU0VyNzVRL0pqSzlBcXFEQ1UzQU9mcXhVNVc0eTRiWVlaQW1MeXdwVVJqb1U1NUhXYnR0M20wSkxTQVpMbGtrUm5jN3F5bjVJOVYxMEdIbkV3TDNabm9rWlVxR0x3dkIwZUxwa1U0czBhcFVyMkpLblBCdStSQy9xek85NUcxdEkxWVRTYjY4NDZid2dPbnlDdDVSSER1Nk1xVGdOeUdlRlZabmt3NXBvUmVralhmbjdCTExBUm5RLzEvZmZTMHNabHFzRW9zNWMxcU1rRmptdjFxRWxXcEJTVExKZVNzbDlnV3oyYUNhS0N1dXFyT09QdmZFeWpydGNvaVZIMGw5K1hnYU9GRFF2TW5PcFlGdklsdW9UbmpjdE4xbjU0cC9NOXQxSHZPYTJaVHIyb1ZZUnVrajkrOG1ramlray9OcjVEay9lNGZ2SjlTYUJUNVkzKzhyNnFWWlhvcU1zZTlDVGo5MmEwRXdSdm03aVJLQms3MDFtODIzOTAxMDkyS3lwYllvRSt5TkFNMWpqMVYvd1hYT1Z2MmVwM0lOQ1hjNWtCREpVQkx3cEYxYlArL241cElNeEFmL1prLzAzVjZFM1h1RW9FNEhaYU1peHE1dFRqZDFUN09ESGlPcWtwczBDZVpSbWZXbk9Zd0lTTDVjNlJxUHFib1FFWG11RGNCWjEwODZCR0VyNXAzWTUrZUtiR1U2QTJwSzlCUmt6TXFQYysxaUdRaVd2WE82N0g0YVZuZFcyZ3MxZFAxVHNXanhQdGZQMVk5aDg0cUNTd0pSMG9uczFDWHNWTnZZZ21XU3RscFUrQitINWs5K3JTWTBmK3g4NUp1SlZoV1NiREVCaU9mNU45K3RNK2xIczZlKzlBTEgvLzRoejc0bkRoUzZWM2ZvRkpsQnU2TndIbUxtUDN2Ly9KWmN1UkJvR1p2VnBtbGRBN0ZPd2JSdFlrZXgzaWwrQklYa2J3OU1mOXBETTE0SC96WkozK1lqUERNaUY4YkMvRysvLzZmL2xDSUh6V0psVUxMd3FGS3Jvam4zdm1oajMvOFl4OTZMdVl1NFVtc2hLaWtFQmtZMVdKOVpOVjU0bHVvdFlqRmJOOUpMbytXMldDMG1HUnFIZVphRjFkQW00SHpFbGtPbVZBNmZsSlZWYm1YV1VxMFBoTGlnMEs4bzRvd3E4elNrdjlXTEhVU00ydm92cDcxMkQ5aDFWVWhzalNjQ25YVVdrUjJQNFBvbUsydzU4Uy85ZjN4OCsrYi96Y3ZtVjdMYWhhVC9LY1hKem1NRlJKS1hXSXhPUC9nUGZFTFA3MVRvWDZuU0ttbFJCdS8rWkhaUnovalBGWWh1cnpramQvOG1IaiszUU83cnM2M3ZTZCs1M3ZudDRQbDRkZzRHby9SWklzbUM1TnNCYTdXNnNwdHNOYnF5b1N0R0p4eVN5bFRxQ2kvT2NsRk5RYlRWd3hPRUd1YU9hSHpBdXQ2dWFIQ0E1V0xySmdOcmhpYzVpeWxPY21WZjNwZWNNWGdjR2dGNFZNYW1tK3hvOGdGeFJaSVBtMmk2MWtBUi9iSWlzR1o4MWpFSEhvM0oza09FS2JvaXNFeHdBcERkSkJsMXA5M1lhMVFHcy9vbTlVQm52elhGVjR4T090bURhMW1ScHFUdkJEUUZZTlRRUWQ1M0RIT2I1VlhlTEtzeU5iM2xKVjRyUGtyQmlmNnlJdE5xZCtjNUlVUXJ4aWNjaDA2NUJLTHJXcVd5MFlKTU5CR0J1UjY4KzAyQWdkbU1OQU1BN3ZrRXZ2TmlJWlVNTkJHQnVpQXJYa051bzBLQURNWXFKY0JPbGlXSGttdFZ5eWtnWUhXTWhEUCtXNXZheFVGY0RCUWpZRWhQL0ZZN1JHVUFnTlBNZ05kNnhXRkoxbFQ2QVlHd0FBWUFBTmdBQXlBQVRBQUJzQUFHQUFEWUFBTWdBRXdBQWJBQUJnQUEyQUFESUFCTUFBR3dBQVlBQU5nQUF5QUFUQUFCc0FBR0FBRFlBQU1nQUV3QUFiQUFCZ0FBMkFBRElBQk1BQUd3QUFZQUFOZ0FBeUFBVEFBQnNBQUdBQURZQUFNZ0FFd0FBYkFBQmdBQTJBQURJQUJNQUFHd0FBWUFBTmdBQXlBQVRBQUJzQUFHQUFEWUFBTWdBRXdBQWJBQUJnQUEyQUFESUFCTUFBR3dBQVlBQU5nQUF5QUFUQUFCc0FBR0FBRFlBQU1nQUV3QUFiQUFCZ0FBMkFBRElBQk1BQUd3QUFZQUFOZ0FBeUFBVEFBQnNBQUdBQURZQUFNZ0FFd0FBYkFBQmdBQTJBQURJQUJNQUFHd0FBWUFBTmdBQXlBQVRBQUJzQUFHQUFEWUFBTWdBRXdBQWJBQUJnQUEyQUFESUFCTUFBR3dBQVlBQU5nQUF5QUFUQUFCc0FBR0FBRFlBQU1nQUV3QUFiQUFCZ0FBMkFBRElBQk1BQUd3QUFZQUFOZ0FBeUFBVEFBQnNBQUdBQURZQUFNZ0FFd0FBYkFBQmdBQTJBQURJQUJNQUFHd0FBWUFBTmdBQXlBQVRBQUJzQUFHQUFEWUFBTWdBRXdBQWJBQUJnQUEyQUFESUFCTUFBR3dBQVlBQU5nQUF5QUFUQUFCc0FBR0FBRFlBQU1nQUV3QUFiQUFCZ0FBMkFBRElBQk1BQUd3QUFZQUFOZ0FBeUFBVEFBQnNBQUdBQURZQUFNZ0FFd0FBYkFBQmdBQTJBQURJQUJNQUFHd0FBWUFBTmdBQXlBQVRBQUJzQUFHQUFEWUFBTWdBRXdBQWJBQUJnQUEyQUFESUFCTUFBR3dBQVlBQU5nQUF5QUFUQUFCc0FBR0FBRFlBQU1nQUV3QUFiQUFCZ0FBMkFBRElBQk1BQUd3QUFZQUFOZ0FBeUFBVEFBQnNBQUdBQURZQUFNZ0FFd0FBYkFBQmdBQTJBQURJQUJNQUFHd0FBWUFBTmdBQXlBQVRBQUJzQUFHQUFEWUFBTWdBRXdBQWJBQUJnQUEyQUFESUFCTUFBR3dBQVlBQU5nQUF5QUFUQUFCc0JBK3htNC9MRDlPa0FETUZETXdPcy9QWDcrM2IzaS9NNS8vc2pzaGMrdy9LdmloTVVRQkFOUEdBTnZGT0tDL3AwVXFiVTJFdko2cGFjTDNCRGlsLzd5aDM3bmsvcmEwVmtJZ0lIV00vQzB1UGoxcVBPU2VOVHpxOUlaaVhlLzZUWGZQQklQdGVIdkpqN0MvZ3o4anlJVkRMU1FnWTFZN0V2WW54QXYrOUYvay9oSE1xTXpGYytxQXNmTUc1S2d5c0FkRExTZmdUZUlMeVZLS05kd05Wb1g3MHFUMXNiaVZwWjU3cmpFRjkySEVBY0RyV1dnazNVU1ViU2IrWWFqeXU0ckt1RzE0dk5aOE5CeGlUbUcrRkFBQUFaT1NVUkJWQ05WQkhjdzBIb0d0c1NqVElkTklYb2VkZUlqbGRpSkw3TGcySEdKZ1NxQ094aG9QUU5EOFFXbFF5eU9WTkRjcjR1QmpweW1zNDRvY2p3aUhYbnBZZ2lBZ1RZekVJdTdDdjdRTjNMcVBsRFpVWFExSzdzaFB2dzFldlVwV2hjSHBnaENZS0RsREZ3WHF1V1BvajB4eTJzemZOV2tiV2FUaVhVOXo1WjVOejFQbVdjUUFnUHRZdUFTbTBCY0ZaYXBwNHBNMk5Mc1dyWk91Mms1d2FHYWRMZExjNkFGQTE0RytrTG85S2VFWndqRWR5czZJdTB5cnVoRktIcDJXNXhwQ1FpQWdkWXpjS2dYbktLSWxwenV1d3B0Q0g3Q0w0dHM4Zm4wbmxxeGNoOUZIQXkwa1FIQlRQNmE0RjFDcXMwYTYwVWkxVXZjK0N1bTZvUkhXRHFDWUtDTkRKQVhtRUVRbVQvdkVoSjkxb1c0cHhWYnoxeW15enFUNnpnVXEvbEI0QWxnZ0JhY3pJcFNSK1NYbkRZRVc1bTlMdEllb1g5a1ZOL05lWkhKUXdnTXRJNkJMU0hZK1NUYWdUUGJEWmt1bExhdjFMcVU3ZVYxVkFMZHgyOWpFUVRCUU5zWm9CY2YyRlNaelArV3E5R0VSbFBLVDA3RmkyNzJsZndUYmhIRXdVQ0xHTmdUNWp4SEZNVWl2NkI2VEg3eVBhbEduWmp0WkdkS0hwdHhWNHZVQmxRd1VNUkFYK2pUclZSazdObVlvTDA4a1IwUDN4SzVRVkludmxza0d1bGdvSTBNbklwc3hweUFKNWU0NDJxeExWMGlYVlVhaVo2YmU1a2RDblR6RUFjRExXUmc2THBFdnRFZlNaZDROSWlpeStLN2N4cWVtaVhjWEI0U3dFQUxHWmk2TG5FN3A4Uk42UkswTHJVMnZoaTRtUjN4T1RjSmNURFFhZ1lPTFplWWVFNTBSQnZqeENkK2ZtZ1dZN1hLVnp4cE9oTUJNTENDREhTKytodUxyb0dFT3lwM2llZ3JFcGNRNGtmeit2V3RJN0g1ZktTQWdWVmpJQjMxWkRadDM1SXR1cHhMK0FaQ05PR2dhOWJMS3pmR1ZDSlBDbEpXbW9GK1lzM2VQOGtldzBqdzJRQU5uSHd1a1EyZDhqc1ExL2dLN2tyekFIQmdJR1BnU3V4MUI1bjRBVm5FZGdJN1prak0rcHJrQ1pOcVhqemxhUWlEZ1ZZellEc0J4WHdudmJmaldlcFk5eHhkVC9PYjNVNEpSTUZBeXhpd25jQjJFS1VLcmI3ZUdpWStjYkdqMHRKN25OKzdzd3NnQmdiYXhzREk2aGY4TG5GT2IweHNVRUc2N0wwNmV0bWliZm9DTHhnb1lZQXNuUTJWdkM1eE9Ua3JleTJXTG1FZjM5Z1MrV09BSmZVaEd3eXNPQU1qeXlYR25xMjZ6aVE5L3YyMDlBajcyMmU3N1BXakZkY1Q4TUJBUlFZT1MxMWlTNTBlLzN2U0pheDlpQ2wvMTZKaWhTZ0dCbGFiZ2FsN09QeStpL2RRbjlrNGx6NHhZUG1XTzdGMEJNRkFleGtZdWk1eDE5SGxtdm1vRFgxTW4zK2JJS0xaZGM2Qm5LY1JCUU50WStEVWRZa2pSNE5MYklPYVBuM0dkN2V2Q0hIYktZMG9HR2c3QTMzM1JkTURSNk5UL2xJUkRaM1ltOW8zaFBuQ3N2TVVvbUNnclF6c1drWk92Y0NabzhtRWY0R0FQZ2ZJNXRma1RuZWMwb2lDZ2JZelFDMzl5MFlIY29rWFRVeUc2Tk5PUEdIRWR5S296N2pITXhFR0EyMWdvT1I5Q2VzN1RtVC8xb29TNmJjdTFIODhsQ2k3eDZQamZKL1NCa2FBOFc4MkEyWHZTMWhmKzZNUFlGcDlBbEczemJzRitmcTE4UkRwUUNkL3M5bUY5aTFrb0U5MlczQWxoekZvSWZXaFZvc2k3bGZBTjFrMmxkdGtCZWhyc1hBSnpSMENiV0dnN0gwSmF1cU5GOURzbVgwTk0xSFI2U1d1TVEraDB1N01veTJzQUNjWUtHWmd3cjZNVFBzTzdBeGc4c3cxTmxLaWhIVjJxb20ySmVBU3hjUWlwNjBNRE5tWGtlay81anB5OUxEK2V3azV0VEQvQ1JlVnh2ZGdIYm9RZlFJWTZMS21ubFprVHpLVnZ1Rzl2VFFVV3ozQlUyeHpqa3JESlRLNmNIdUNHS0RCMG9GU3A2OTdESm9uWkI4Zk9MZTI0eTdwTTRCUlJNNkVsK29VZGJnL09RelFmNmx5WDJsenFHZlg1QnhaRDdDbnpvWW5oVTdOR215MEM1ZFF4T0grUkRGd3JyZXZhZlhwYnFiYUlabjduU1M4eWVmWG5mZ0xSbmZwTmowVFJRZ01QQ0VNWEJXem5WUVZXa0s2bFNrMUpuUFAzR1BDcHR5djR5YzRqdUVTVDRnSlFBMmJnWTFZVFNiNmV0d2t2NHVwNWhDdkZROHlsNGs2WTdPdEYwVndDWnRJeEo0WUJ0UWIxTFRlZWs4cGRVb3VjWkpHNk4zclo3UGtVK1U4U1Z5VzZXVTV1SUdCSjRpQnRUaDFoV08xeUVTNjBSaEtmM3lEMXFUK2xWUzM4MXQ2MXBGb0wzdUpRUkxDSHpEd1pESHd0Smo5WUJTOUpHWnFKa0hxL2ZhamZhM2tNK1FmLy9lVFB6SVJEd1k2alFKZHozOEp6UE1SQmdPdFplQmJoTGlJeFd5L1NJRy9TLzBCWFE5N1ZnSHFTZHdUVVZZK0ltQ2d2UXk4OWYzeDgrOWpmWVNyeVpkLzlvT3pmLzQvM05RL3ZUaHhreEFIQXl2T3dQOEhFWDNHVENHWURBWUFBQUFBU1VWT1JLNUNZSUk9Igp9Cg==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RrWDN0eExHTjlQbVJmZTNFc0lGeHZkbVZ5YkdsdVpYdGpmWDBnSUZ4ZCIsCgkiTGF0ZXhJbWdCYXNlNjQiIDogImlWQk9SdzBLR2dvQUFBQU5TVWhFVWdBQUFXc0FBQUJTQkFNQUFBQmdhdWlhQUFBQU1GQk1WRVgvLy84QUFBQUFBQUFBQUFBQUFBQUFBQUFBQUFBQUFBQUFBQUFBQUFBQUFBQUFBQUFBQUFBQUFBQUFBQUFBQUFBdjNhQjdBQUFBRDNSU1RsTUFFREpFVkhhSnE3dk43NWxtSXQzdDlvcFBBQUFBQ1hCSVdYTUFBQTdFQUFBT3hBR1ZLdzRiQUFBSEJrbEVRVlJvQmNXYVQyZ2pWUnpIWDVxMDNkYW1MVUtYQlpkTmJoWXY3VUZZRjhIRWszaXg5YktJbDFZdlFnKzJyQjRzb3FtS2VMTUZCYUdLVTJFVlhjVFpxNGlrM3NTRGlRaDJGdyt0S0FpTG1ycnFicHQyOC9QMzNwdjNKNWszVFRLL1NYWU9uZC83emN6djg1M1htZC83dlRkaHJHbTc5OEdMTDIwZU5ibjYwcUJ4N3dHKzNlNkxVaHRDNUk0SzJjZDJ4TDdZUkc3NjRuTSt3SjIrU0xVaGRDN2UrSllkc1Y4MmtZdVhyL1JMcXMwaGNuTUEyM2E0ZnRsRTdoeEF0VjlTYlE2Ulc0YTZIYTF2TnBGYnV3dHBtL2NOalpzQzZIL2FSdFZFYnVadXBHMlVUZVRpTUx1RlVmcStFYm5qdExSOXZoanpob2xjWXZxRStudzgzVVF1TVgxaVJmTk1MTjFFTGpGOVhnT0FyK1BvSm5KcDZaT3hhZFI5S1ladUdoZlQ1Mzh4b05ZbE82ajdkYXZkbVVua1l2cTgyUmtvOHF6N1VQZTdrVWNqRGhDNW1ENzNJeUozN0Q2TjcrVWZIWjh0VDR6TmZlekc0UXVNWWZwYzY1SVlQbjBRZFg4Y2RyczlKRzdxYWFqWDREV1dBNGlaZUcxUll6V0FUeVp0VDVSTjVDN0FVWlU5MHBqRTlKbVBRblRoejNnQVI1M29wbkhQUUlPclhkOG9BM1NoTHZyVTlEcXVXMVNqandkSGFOeTBEeHM4MFBoeERRN2Fzam82WWFBRWNKQnZjeXFSVzRCREFVZ0RPVzFyb1ZuOHh4M082cWJUb0hFSEFINlJZZkZWb3FadHJTKzFETkFvNnFiRElISm5BSUp1V1VnZ2JXdDltQ1dnc2EyYllZUElOZlVBQmxvTGg0L3QrUTZnL21UMDFUUXVqbEFmQmJGemlhUnRJL1FKZkZraUMxa2l0d0N3R0pEUXpCdG9BdFlGMUIxVnlCSzV2bG5RV1U0b2Jac2JQcUdRcFhFSE1jRXFqR2RNNWFMdTc4Zitmc01WaE1qRk5jTi9WZGprMHJhS3lOalBxTnRWeUhiRm5jQWcxcmJQV01Va1BSeHVFa3ZiUnZkcDVQMXFtc3JxaWh1V1hRTTVzbU80SVhNSEtuZ1NlMTdJRmtPQnV1S0daT05RcFd2VmtXVFR0bEthTFJtRThqRWlGOThNdlRLTTk3U280eVptOEtycTltUnJPQ0lYZTFpdkRCZjBLTjhLSWJRSDFwMjFJSkdic3o3b0xTZWV0aGxMZXpoanFJWnZtOGpGSHRZcncxNVF3SVloc1QyWkdzQ3QwQk9DNFlqY2lrbDZ1Rmh4SzdZKzk0VmpQczZHWGFwNTNsWEpOZzUzd1NROVROdi91T2x4dlZPbytuUDN4VVJ1dVlkcG13ODB2N2xWTXlLM0JIQTFpSXd2OXdhYTU5VS85YWUzRzVmdzg4U2JEdkRaVmYrelp4MytKaGNmMXQ5cDhsZ05JaGZ2ZWo2SWxwTnAyOHZMOWpRY3J1S24xWUxqQncvVFVIOXZFLzYwVkRoTVhrUkZyd1lTdWN2bTgrbWNTTnVwWU1saGlPZXQ2d2NEcHREUzBuYmdZSmF4Qy9XcTlqaU1oMUQxS3c1LzRDSnlGOHdRZ3gyQU1UT3lqRTE1b283d2x1RHZWbllHNmtYMHBmeVYxaU5XKzNGVUhUVkI0S2NSdVRObVF1T0x0RDBzVjRyUHlheXlDN0JuaVJIbWdwem9WMDc2T1BVOXFvNmNqdkVvUk82RXJzNXdic2NmNDlFN1FsdE5saWVuekJzcjNQaG5DTVRUa1RXWlV4MHhlNXkwdC9tS1ErUU82MmU3SWljSmhTMU9INGFHRURHbTcwbzArWitLSENld0Z0clF2bVlqdGRSbXFRRlBKM0t4Z0pTUEtLNk1pMkcrdE1nMUJOb1l5cDdrYmJQaG9IU1Z0L0RJdHZIYUZsL1lPU3phSG9kTjVYckJRbnpodU15VFJrcVVzVGpleXE1VXZXN0F1QVF1YjZRVXNmYWVMV1BKTjJzdWlMQ0kzRjJaNGNaZ2ZvYjM5cEJJSkRqUEtRcmNxSGplYmZKQ204SkZsTmQ1K3dxM1RlUmlPdU85VnpwbXAvaVBHMmJFRzVsVEpXd1EzQ0pET0NOYVJ4bGZJbllWcXZZNXdxWnk1M0NDbWwxcXpMSlVEV1l6L2p3UFdsRXJENVZXa2ZnS2JJUWtHRWZHaXloVXpTbktJbkt6SGpUa0NIOEc2cjdNMnV2aTdVUkFxVFZ0WTBZVU42Ymd6WHRlWHJzTDFlYnplSXZLSGZqUy8vUWJFZlpoNy9lOE1QVFBNM3hkYUFrL1l4Tm02aGw0N0YwcHNsQzF6d3JzQkxreUltYW5mV0hobUZJTUlNRnVWejMxemU2Z0ZWMm9Pazl2ZGNibXlrQ1ltK1VESEU3YjZndEFLMUcyUzg1MU0vZTVEbTlzcm95RmFoZUZOV3ltOVFHbEVzcUl3WUVrZGtTdUhnRkhRei80bW11VHRrbnFpVnpNY2tYQno2bU1vdFdJTVVtM0VqYUlYSHcxWm9XaUNvalJCKzNNVjNuaG1iQjZHNmRzeVc1VXJ1cHRYOWZVcFdCV0w0WlNLWFlrNmVVSnhvamNzaHhUY0d4WmtSS3hIK3JDR2dncVdpeTZQUFhKSjdrdUozSjM1UmN6SEQyMnBTYSswbGdVWmtsbDhnZE9ua3ZLNjdyOFMrUU9pa2ZpT21xdFNqQytMRUhIbnd1K3ErM2dEeUlTMzZqY1VqM1BwdUJsazdheDJKQWpVTXJEcW90bHY0WExpWXZHZ0VUdUlEUlc0Zks0U2R2WHJqeS9KM1VPUXYydFZZQVBlcUdhVWJsVG00MFhXVlBhSHBlOXpkalpWLzB2M24rMEo2b1pTNEk3QnlwdG84alJ0UjRwRFljbGNzczZiV1BvM2NWdy9CNTVpTnlhU3R0Y1hnWGZ4RDV0TkM3TzM3ZU4wSFZqOXRnaWNqRlpWN1hDZFBKRHVZN2RZaEM1VGRYMlNHZ0pzd1dXWEpQSXpabTB6Vmg1UGpsZGJTS1J1S2tmMStIZ0IwVVlGTXMrcXRYTFBZMkw4enErS2JXRnZWNUt0V0lUdVdtNDh0ZUhOM3oxSWo0MWFZWHVwZGtSOTM4M3pvZ1FMbVNrSUFBQUFBQkpSVTVFcmtKZ2dnPT0iCn0K"/>
    </extobj>
  </extobjs>
</s:customData>
</file>

<file path=customXml/itemProps5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</Words>
  <Application>WPS 文字</Application>
  <PresentationFormat>On-screen Show (4:3)</PresentationFormat>
  <Paragraphs>495</Paragraphs>
  <Slides>8</Slides>
  <Notes>6</Notes>
  <HiddenSlides>11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宋体</vt:lpstr>
      <vt:lpstr>Wingdings</vt:lpstr>
      <vt:lpstr>ＭＳ Ｐゴシック</vt:lpstr>
      <vt:lpstr>Lucida Sans</vt:lpstr>
      <vt:lpstr>SimSun</vt:lpstr>
      <vt:lpstr>Times New Roman</vt:lpstr>
      <vt:lpstr>MS PGothic</vt:lpstr>
      <vt:lpstr>Tahoma</vt:lpstr>
      <vt:lpstr>Bookman Old Style</vt:lpstr>
      <vt:lpstr>Cambria Math</vt:lpstr>
      <vt:lpstr>Cambria Math</vt:lpstr>
      <vt:lpstr>Lucida Grande</vt:lpstr>
      <vt:lpstr>ヒラギノ角ゴ ProN W3</vt:lpstr>
      <vt:lpstr>MS PGothic</vt:lpstr>
      <vt:lpstr>Arial Unicode MS</vt:lpstr>
      <vt:lpstr>Calibri</vt:lpstr>
      <vt:lpstr>Rockwell</vt:lpstr>
      <vt:lpstr>ＭＳ Ｐゴシック</vt:lpstr>
      <vt:lpstr>微软雅黑</vt:lpstr>
      <vt:lpstr>Arial Bold</vt:lpstr>
      <vt:lpstr>Presentation</vt:lpstr>
      <vt:lpstr>Equation.3</vt:lpstr>
      <vt:lpstr>Tutorial 3 question3</vt:lpstr>
      <vt:lpstr>PowerPoint 演示文稿</vt:lpstr>
      <vt:lpstr>Tutorial 3 question3</vt:lpstr>
      <vt:lpstr>Tutorial 3 question3</vt:lpstr>
      <vt:lpstr>Tutorial 3 question3</vt:lpstr>
      <vt:lpstr>Tutorial 3 question3</vt:lpstr>
      <vt:lpstr>Tutorial 3 question3</vt:lpstr>
      <vt:lpstr>Tutorial 3 question3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武小宇</cp:lastModifiedBy>
  <cp:revision>200</cp:revision>
  <cp:lastPrinted>2023-11-27T14:39:00Z</cp:lastPrinted>
  <dcterms:created xsi:type="dcterms:W3CDTF">2023-11-27T14:39:00Z</dcterms:created>
  <dcterms:modified xsi:type="dcterms:W3CDTF">2023-11-27T14:39:00Z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7A7F410277586C1459A06465C0449EB1_43</vt:lpwstr>
  </property>
  <property fmtid="{D5CDD505-2E9C-101B-9397-08002B2CF9AE}" pid="3" name="KSOProductBuildVer">
    <vt:lpwstr>2052-5.4.1.7920</vt:lpwstr>
  </property>
</Properties>
</file>