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640" r:id="rId2"/>
    <p:sldId id="1151" r:id="rId3"/>
    <p:sldId id="1152" r:id="rId4"/>
    <p:sldId id="1184" r:id="rId5"/>
    <p:sldId id="1186" r:id="rId6"/>
    <p:sldId id="1404" r:id="rId7"/>
    <p:sldId id="1405" r:id="rId8"/>
    <p:sldId id="1199" r:id="rId9"/>
    <p:sldId id="1221" r:id="rId10"/>
    <p:sldId id="1455" r:id="rId11"/>
    <p:sldId id="1110" r:id="rId12"/>
    <p:sldId id="1373" r:id="rId13"/>
    <p:sldId id="630" r:id="rId14"/>
    <p:sldId id="1111" r:id="rId15"/>
    <p:sldId id="1454" r:id="rId16"/>
    <p:sldId id="1422" r:id="rId17"/>
    <p:sldId id="1112" r:id="rId18"/>
    <p:sldId id="1212" r:id="rId19"/>
    <p:sldId id="1215" r:id="rId20"/>
    <p:sldId id="1216" r:id="rId21"/>
    <p:sldId id="1217" r:id="rId22"/>
    <p:sldId id="1107" r:id="rId23"/>
    <p:sldId id="1476" r:id="rId24"/>
    <p:sldId id="1406" r:id="rId25"/>
    <p:sldId id="1407" r:id="rId26"/>
    <p:sldId id="1483" r:id="rId27"/>
    <p:sldId id="1498" r:id="rId28"/>
    <p:sldId id="1484" r:id="rId29"/>
    <p:sldId id="1485" r:id="rId30"/>
    <p:sldId id="1486" r:id="rId31"/>
    <p:sldId id="1487" r:id="rId32"/>
    <p:sldId id="1488" r:id="rId33"/>
    <p:sldId id="1489" r:id="rId34"/>
    <p:sldId id="1490" r:id="rId35"/>
    <p:sldId id="1491" r:id="rId36"/>
    <p:sldId id="1492" r:id="rId37"/>
    <p:sldId id="1493" r:id="rId38"/>
    <p:sldId id="1494" r:id="rId39"/>
    <p:sldId id="1495" r:id="rId40"/>
    <p:sldId id="1496" r:id="rId41"/>
    <p:sldId id="1497" r:id="rId42"/>
    <p:sldId id="1259" r:id="rId43"/>
    <p:sldId id="1420" r:id="rId44"/>
    <p:sldId id="1421" r:id="rId45"/>
    <p:sldId id="1262" r:id="rId46"/>
    <p:sldId id="1423" r:id="rId47"/>
    <p:sldId id="1456" r:id="rId48"/>
    <p:sldId id="1401" r:id="rId49"/>
    <p:sldId id="1208" r:id="rId50"/>
    <p:sldId id="631" r:id="rId51"/>
    <p:sldId id="632" r:id="rId52"/>
    <p:sldId id="1480" r:id="rId53"/>
    <p:sldId id="1481" r:id="rId54"/>
    <p:sldId id="1267" r:id="rId55"/>
    <p:sldId id="1268" r:id="rId56"/>
    <p:sldId id="1269" r:id="rId57"/>
    <p:sldId id="1270" r:id="rId58"/>
    <p:sldId id="1271" r:id="rId59"/>
    <p:sldId id="1272" r:id="rId60"/>
    <p:sldId id="1273" r:id="rId61"/>
    <p:sldId id="1479" r:id="rId62"/>
    <p:sldId id="1209" r:id="rId63"/>
    <p:sldId id="725" r:id="rId64"/>
    <p:sldId id="720" r:id="rId65"/>
    <p:sldId id="721" r:id="rId66"/>
    <p:sldId id="722" r:id="rId67"/>
    <p:sldId id="723" r:id="rId68"/>
    <p:sldId id="724" r:id="rId69"/>
    <p:sldId id="1477" r:id="rId70"/>
    <p:sldId id="1478" r:id="rId71"/>
    <p:sldId id="1381" r:id="rId72"/>
    <p:sldId id="1277" r:id="rId73"/>
    <p:sldId id="1382" r:id="rId74"/>
    <p:sldId id="1383" r:id="rId75"/>
    <p:sldId id="1384" r:id="rId76"/>
    <p:sldId id="1385" r:id="rId77"/>
    <p:sldId id="1386" r:id="rId78"/>
    <p:sldId id="1424" r:id="rId79"/>
    <p:sldId id="1425" r:id="rId80"/>
    <p:sldId id="1389" r:id="rId81"/>
    <p:sldId id="1459" r:id="rId82"/>
    <p:sldId id="682" r:id="rId83"/>
    <p:sldId id="683" r:id="rId84"/>
    <p:sldId id="684" r:id="rId85"/>
    <p:sldId id="685" r:id="rId86"/>
    <p:sldId id="1458" r:id="rId87"/>
    <p:sldId id="1460" r:id="rId88"/>
    <p:sldId id="1387" r:id="rId89"/>
    <p:sldId id="1388" r:id="rId90"/>
    <p:sldId id="1433" r:id="rId91"/>
    <p:sldId id="1435" r:id="rId92"/>
    <p:sldId id="1434" r:id="rId93"/>
    <p:sldId id="1436" r:id="rId94"/>
    <p:sldId id="1499" r:id="rId95"/>
    <p:sldId id="1437" r:id="rId96"/>
    <p:sldId id="1438" r:id="rId97"/>
    <p:sldId id="1439" r:id="rId98"/>
    <p:sldId id="1440" r:id="rId99"/>
    <p:sldId id="1441" r:id="rId100"/>
    <p:sldId id="1442" r:id="rId101"/>
    <p:sldId id="1443" r:id="rId102"/>
    <p:sldId id="1444" r:id="rId103"/>
    <p:sldId id="1445" r:id="rId104"/>
    <p:sldId id="1501" r:id="rId105"/>
    <p:sldId id="1446" r:id="rId106"/>
    <p:sldId id="1380" r:id="rId107"/>
    <p:sldId id="402" r:id="rId10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640"/>
            <p14:sldId id="1151"/>
            <p14:sldId id="1152"/>
            <p14:sldId id="1184"/>
            <p14:sldId id="1186"/>
            <p14:sldId id="1404"/>
            <p14:sldId id="1405"/>
            <p14:sldId id="1199"/>
            <p14:sldId id="1221"/>
            <p14:sldId id="1455"/>
            <p14:sldId id="1110"/>
            <p14:sldId id="1373"/>
            <p14:sldId id="630"/>
            <p14:sldId id="1111"/>
            <p14:sldId id="1454"/>
            <p14:sldId id="1422"/>
            <p14:sldId id="1112"/>
            <p14:sldId id="1212"/>
            <p14:sldId id="1215"/>
            <p14:sldId id="1216"/>
            <p14:sldId id="1217"/>
            <p14:sldId id="1107"/>
            <p14:sldId id="1476"/>
            <p14:sldId id="1406"/>
            <p14:sldId id="1407"/>
            <p14:sldId id="1483"/>
            <p14:sldId id="1498"/>
            <p14:sldId id="1484"/>
            <p14:sldId id="1485"/>
            <p14:sldId id="1486"/>
            <p14:sldId id="1487"/>
            <p14:sldId id="1488"/>
            <p14:sldId id="1489"/>
            <p14:sldId id="1490"/>
            <p14:sldId id="1491"/>
            <p14:sldId id="1492"/>
            <p14:sldId id="1493"/>
            <p14:sldId id="1494"/>
            <p14:sldId id="1495"/>
            <p14:sldId id="1496"/>
            <p14:sldId id="1497"/>
            <p14:sldId id="1259"/>
            <p14:sldId id="1420"/>
            <p14:sldId id="1421"/>
            <p14:sldId id="1262"/>
            <p14:sldId id="1423"/>
            <p14:sldId id="1456"/>
            <p14:sldId id="1401"/>
            <p14:sldId id="1208"/>
            <p14:sldId id="631"/>
            <p14:sldId id="632"/>
            <p14:sldId id="1480"/>
            <p14:sldId id="1481"/>
            <p14:sldId id="1267"/>
            <p14:sldId id="1268"/>
            <p14:sldId id="1269"/>
            <p14:sldId id="1270"/>
            <p14:sldId id="1271"/>
            <p14:sldId id="1272"/>
            <p14:sldId id="1273"/>
            <p14:sldId id="1479"/>
            <p14:sldId id="1209"/>
            <p14:sldId id="725"/>
            <p14:sldId id="720"/>
            <p14:sldId id="721"/>
            <p14:sldId id="722"/>
            <p14:sldId id="723"/>
            <p14:sldId id="724"/>
            <p14:sldId id="1477"/>
            <p14:sldId id="1478"/>
            <p14:sldId id="1381"/>
            <p14:sldId id="1277"/>
            <p14:sldId id="1382"/>
            <p14:sldId id="1383"/>
            <p14:sldId id="1384"/>
            <p14:sldId id="1385"/>
            <p14:sldId id="1386"/>
            <p14:sldId id="1424"/>
            <p14:sldId id="1425"/>
            <p14:sldId id="1389"/>
            <p14:sldId id="1459"/>
            <p14:sldId id="682"/>
            <p14:sldId id="683"/>
            <p14:sldId id="684"/>
            <p14:sldId id="685"/>
            <p14:sldId id="1458"/>
            <p14:sldId id="1460"/>
            <p14:sldId id="1387"/>
            <p14:sldId id="1388"/>
            <p14:sldId id="1433"/>
            <p14:sldId id="1435"/>
            <p14:sldId id="1434"/>
            <p14:sldId id="1436"/>
            <p14:sldId id="1499"/>
            <p14:sldId id="1437"/>
            <p14:sldId id="1438"/>
            <p14:sldId id="1439"/>
            <p14:sldId id="1440"/>
            <p14:sldId id="1441"/>
            <p14:sldId id="1442"/>
            <p14:sldId id="1443"/>
            <p14:sldId id="1444"/>
            <p14:sldId id="1445"/>
            <p14:sldId id="1501"/>
            <p14:sldId id="1446"/>
            <p14:sldId id="1380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87836" autoAdjust="0"/>
  </p:normalViewPr>
  <p:slideViewPr>
    <p:cSldViewPr>
      <p:cViewPr varScale="1">
        <p:scale>
          <a:sx n="97" d="100"/>
          <a:sy n="97" d="100"/>
        </p:scale>
        <p:origin x="21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01.12.2024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01.12.2024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01.12.2024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%D0%9F%D1%80%D0%BE%D0%B3%D1%80%D0%B0%D0%BC%D0%BC%D0%BD%D0%B0%D1%8F_%D0%B5%D0%B4%D0%B8%D0%BD%D0%B8%D1%86%D0%B0&amp;action=edit&amp;redlink=1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A1%D1%82%D1%80%D1%83%D0%BA%D1%82%D1%83%D1%80%D0%B0_%D0%B4%D0%B0%D0%BD%D0%BD%D1%8B%D1%85" TargetMode="External"/><Relationship Id="rId4" Type="http://schemas.openxmlformats.org/officeDocument/2006/relationships/hyperlink" Target="https://ru.wikipedia.org/wiki/%D0%94%D0%B0%D0%BD%D0%BD%D1%8B%D0%B5_(%D0%B2%D1%8B%D1%87%D0%B8%D1%81%D0%BB%D0%B8%D1%82%D0%B5%D0%BB%D1%8C%D0%BD%D0%B0%D1%8F_%D1%82%D0%B5%D1%85%D0%BD%D0%B8%D0%BA%D0%B0)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k504.khai.edu/attachments/article/762/devcpp_4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pravochnick.ru/informatika/dinamicheskie_struktury_dannyh_organizaciya_dannyh_v_spiskovye_struktu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504.khai.edu/attachments/article/762/devcpp_4.pdf" TargetMode="External"/><Relationship Id="rId4" Type="http://schemas.openxmlformats.org/officeDocument/2006/relationships/hyperlink" Target="http://www.intuit.ru/studies/courses/648/504/lecture/1145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1%D1%81%D1%82%D1%80%D0%B0%D0%BA%D1%86%D0%B8%D1%8F_%D0%B4%D0%B0%D0%BD%D0%BD%D1%8B%D1%85" TargetMode="External"/><Relationship Id="rId2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0%D0%B1%D1%81%D1%82%D1%80%D0%B0%D0%BA%D1%82%D0%BD%D1%8B%D0%B9_%D1%82%D0%B8%D0%BF_%D0%B4%D0%B0%D0%BD%D0%BD%D1%8B%D1%85" TargetMode="External"/><Relationship Id="rId5" Type="http://schemas.openxmlformats.org/officeDocument/2006/relationships/hyperlink" Target="https://ru.wikipedia.org/wiki/%D0%A1%D1%82%D1%80%D1%83%D0%BA%D1%82%D1%83%D1%80%D0%B0_%D0%B4%D0%B0%D0%BD%D0%BD%D1%8B%D1%85" TargetMode="External"/><Relationship Id="rId4" Type="http://schemas.openxmlformats.org/officeDocument/2006/relationships/hyperlink" Target="https://ru.wikipedia.org/wiki/%D0%A4%D1%83%D0%BD%D0%BA%D1%86%D0%B8%D1%8F_(%D0%BF%D1%80%D0%BE%D0%B3%D1%80%D0%B0%D0%BC%D0%BC%D0%B8%D1%80%D0%BE%D0%B2%D0%B0%D0%BD%D0%B8%D0%B5)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0%D0%B1%D1%81%D1%82%D1%80%D0%B0%D0%BA%D1%82%D0%BD%D1%8B%D0%B9_%D1%82%D0%B8%D0%BF_%D0%B4%D0%B0%D0%BD%D0%BD%D1%8B%D1%85" TargetMode="External"/><Relationship Id="rId3" Type="http://schemas.openxmlformats.org/officeDocument/2006/relationships/hyperlink" Target="https://ru.wikipedia.org/wiki/%D0%9F%D1%80%D0%BE%D0%B3%D1%80%D0%B0%D0%BC%D0%BC%D0%BD%D1%8B%D0%B9_%D0%B8%D0%BD%D1%82%D0%B5%D1%80%D1%84%D0%B5%D0%B9%D1%81" TargetMode="External"/><Relationship Id="rId7" Type="http://schemas.openxmlformats.org/officeDocument/2006/relationships/hyperlink" Target="https://ru.wikipedia.org/wiki/%D0%90%D0%BB%D0%B3%D0%BE%D1%80%D0%B8%D1%82%D0%BC" TargetMode="External"/><Relationship Id="rId2" Type="http://schemas.openxmlformats.org/officeDocument/2006/relationships/hyperlink" Target="https://ru.wikipedia.org/wiki/%D0%9F%D1%80%D0%BE%D0%B3%D1%80%D0%B0%D0%BC%D0%BC%D0%B8%D1%80%D0%BE%D0%B2%D0%B0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5%D0%BC%D0%B0%D0%BD%D1%82%D0%B8%D0%BA%D0%B0_(%D0%BF%D1%80%D0%BE%D0%B3%D1%80%D0%B0%D0%BC%D0%BC%D0%B8%D1%80%D0%BE%D0%B2%D0%B0%D0%BD%D0%B8%D0%B5)" TargetMode="External"/><Relationship Id="rId5" Type="http://schemas.openxmlformats.org/officeDocument/2006/relationships/hyperlink" Target="https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4" Type="http://schemas.openxmlformats.org/officeDocument/2006/relationships/hyperlink" Target="https://ru.wikipedia.org/wiki/%D0%98%D0%BD%D0%BA%D0%B0%D0%BF%D1%81%D1%83%D0%BB%D1%8F%D1%86%D0%B8%D1%8F_(%D0%BF%D1%80%D0%BE%D0%B3%D1%80%D0%B0%D0%BC%D0%BC%D0%B8%D1%80%D0%BE%D0%B2%D0%B0%D0%BD%D0%B8%D0%B5)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ultimap" TargetMode="External"/><Relationship Id="rId13" Type="http://schemas.openxmlformats.org/officeDocument/2006/relationships/hyperlink" Target="https://en.wikipedia.org/wiki/Priority_queue" TargetMode="External"/><Relationship Id="rId3" Type="http://schemas.openxmlformats.org/officeDocument/2006/relationships/hyperlink" Target="https://en.wikipedia.org/wiki/Container_(abstract_data_type)" TargetMode="External"/><Relationship Id="rId7" Type="http://schemas.openxmlformats.org/officeDocument/2006/relationships/hyperlink" Target="https://en.wikipedia.org/wiki/Associative_array" TargetMode="External"/><Relationship Id="rId12" Type="http://schemas.openxmlformats.org/officeDocument/2006/relationships/hyperlink" Target="https://en.wikipedia.org/wiki/Queue_(abstract_data_type)" TargetMode="External"/><Relationship Id="rId2" Type="http://schemas.openxmlformats.org/officeDocument/2006/relationships/hyperlink" Target="https://en.wikipedia.org/wiki/Collection_(abstract_data_type)" TargetMode="External"/><Relationship Id="rId16" Type="http://schemas.openxmlformats.org/officeDocument/2006/relationships/hyperlink" Target="https://en.wikipedia.org/wiki/Abstract_data_ty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ltiset" TargetMode="External"/><Relationship Id="rId11" Type="http://schemas.openxmlformats.org/officeDocument/2006/relationships/hyperlink" Target="https://en.wikipedia.org/wiki/Stack_(abstract_data_type)" TargetMode="External"/><Relationship Id="rId5" Type="http://schemas.openxmlformats.org/officeDocument/2006/relationships/hyperlink" Target="https://en.wikipedia.org/wiki/Set_(abstract_data_type)" TargetMode="External"/><Relationship Id="rId15" Type="http://schemas.openxmlformats.org/officeDocument/2006/relationships/hyperlink" Target="https://en.wikipedia.org/wiki/Double-ended_priority_queue" TargetMode="External"/><Relationship Id="rId10" Type="http://schemas.openxmlformats.org/officeDocument/2006/relationships/hyperlink" Target="https://en.wikipedia.org/wiki/Tree_(data_structure)" TargetMode="External"/><Relationship Id="rId4" Type="http://schemas.openxmlformats.org/officeDocument/2006/relationships/hyperlink" Target="https://en.wikipedia.org/wiki/List_(abstract_data_type)" TargetMode="External"/><Relationship Id="rId9" Type="http://schemas.openxmlformats.org/officeDocument/2006/relationships/hyperlink" Target="https://en.wikipedia.org/wiki/Graph_(abstract_data_type)" TargetMode="External"/><Relationship Id="rId14" Type="http://schemas.openxmlformats.org/officeDocument/2006/relationships/hyperlink" Target="https://en.wikipedia.org/wiki/Double-ended_queu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2%D0%BE%D0%B8%D1%87%D0%BD%D0%BE%D0%B5_%D0%B4%D0%B5%D1%80%D0%B5%D0%B2%D0%BE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1%82%D0%B5%D0%BA" TargetMode="External"/><Relationship Id="rId3" Type="http://schemas.openxmlformats.org/officeDocument/2006/relationships/hyperlink" Target="https://ru.wikipedia.org/wiki/%D0%90%D0%B1%D1%81%D1%82%D1%80%D0%B0%D0%BA%D1%82%D0%BD%D1%8B%D0%B9_%D1%82%D0%B8%D0%BF_%D0%B4%D0%B0%D0%BD%D0%BD%D1%8B%D1%85" TargetMode="External"/><Relationship Id="rId7" Type="http://schemas.openxmlformats.org/officeDocument/2006/relationships/hyperlink" Target="https://ru.wikipedia.org/wiki/%D0%9C%D0%B0%D0%B3%D0%B0%D0%B7%D0%B8%D0%BD_(%D1%87%D0%B0%D1%81%D1%82%D1%8C_%D0%BE%D1%80%D1%83%D0%B6%D0%B8%D1%8F)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6%D0%92%D0%9A" TargetMode="External"/><Relationship Id="rId5" Type="http://schemas.openxmlformats.org/officeDocument/2006/relationships/hyperlink" Target="https://ru.wikipedia.org/wiki/LIFO" TargetMode="External"/><Relationship Id="rId4" Type="http://schemas.openxmlformats.org/officeDocument/2006/relationships/hyperlink" Target="https://ru.wikipedia.org/wiki/%D0%A1%D0%BF%D0%B8%D1%81%D0%BE%D0%BA_(%D0%B8%D0%BD%D1%84%D0%BE%D1%80%D0%BC%D0%B0%D1%82%D0%B8%D0%BA%D0%B0)" TargetMode="External"/><Relationship Id="rId9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5%D0%B5%D1%88-%D1%81%D1%83%D0%BC%D0%BC%D0%B0" TargetMode="External"/><Relationship Id="rId13" Type="http://schemas.openxmlformats.org/officeDocument/2006/relationships/hyperlink" Target="https://ru.wikipedia.org/wiki/%D0%AD%D0%BB%D0%B5%D0%BA%D1%82%D1%80%D0%BE%D0%BD%D0%BD%D0%B0%D1%8F_%D0%BF%D0%BE%D0%B4%D0%BF%D0%B8%D1%81%D1%8C" TargetMode="Externa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94%D0%B5%D1%82%D0%B5%D1%80%D0%BC%D0%B8%D0%BD%D0%B8%D1%80%D0%BE%D0%B2%D0%B0%D0%BD%D0%BD%D1%8B%D0%B9_%D0%B0%D0%BB%D0%B3%D0%BE%D1%80%D0%B8%D1%82%D0%BC" TargetMode="External"/><Relationship Id="rId12" Type="http://schemas.openxmlformats.org/officeDocument/2006/relationships/hyperlink" Target="https://ru.wikipedia.org/wiki/%D0%9E%D0%B1%D1%80%D0%B0%D1%82%D0%BD%D0%B0%D1%8F_%D1%84%D1%83%D0%BD%D0%BA%D1%86%D0%B8%D1%8F" TargetMode="External"/><Relationship Id="rId2" Type="http://schemas.openxmlformats.org/officeDocument/2006/relationships/hyperlink" Target="https://ru.wikipedia.org/wiki/%D0%A5%D0%B5%D1%88-%D1%84%D1%83%D0%BD%D0%BA%D1%86%D0%B8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1%D0%B8%D1%82" TargetMode="External"/><Relationship Id="rId11" Type="http://schemas.openxmlformats.org/officeDocument/2006/relationships/hyperlink" Target="https://ru.wikipedia.org/wiki/%D0%9A%D0%BE%D0%BD%D1%82%D1%80%D0%BE%D0%BB%D1%8C%D0%BD%D0%B0%D1%8F_%D1%81%D1%83%D0%BC%D0%BC%D0%B0" TargetMode="External"/><Relationship Id="rId5" Type="http://schemas.openxmlformats.org/officeDocument/2006/relationships/hyperlink" Target="https://ru.wikipedia.org/wiki/%D0%9C%D0%B0%D1%81%D1%81%D0%B8%D0%B2_(%D0%BF%D1%80%D0%BE%D0%B3%D1%80%D0%B0%D0%BC%D0%BC%D0%B8%D1%80%D0%BE%D0%B2%D0%B0%D0%BD%D0%B8%D0%B5)" TargetMode="External"/><Relationship Id="rId10" Type="http://schemas.openxmlformats.org/officeDocument/2006/relationships/hyperlink" Target="https://ru.wikipedia.org/wiki/%D0%90%D1%81%D1%81%D0%BE%D1%86%D0%B8%D0%B0%D1%82%D0%B8%D0%B2%D0%BD%D1%8B%D0%B9_%D0%BC%D0%B0%D1%81%D1%81%D0%B8%D0%B2" TargetMode="External"/><Relationship Id="rId4" Type="http://schemas.openxmlformats.org/officeDocument/2006/relationships/hyperlink" Target="https://ru.wikipedia.org/wiki/%D0%A5%D0%B5%D1%88-%D1%84%D1%83%D0%BD%D0%BA%D1%86%D0%B8%D1%8F#cite_note-_ff142c473b3a285a-1" TargetMode="External"/><Relationship Id="rId9" Type="http://schemas.openxmlformats.org/officeDocument/2006/relationships/hyperlink" Target="https://ru.wikipedia.org/wiki/%D0%A1%D0%BE%D0%BE%D0%B1%D1%89%D0%B5%D0%BD%D0%B8%D0%B5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1%81%D1%81%D0%BE%D1%86%D0%B8%D0%B0%D1%82%D0%B8%D0%B2%D0%BD%D1%8B%D0%B9_%D0%BC%D0%B0%D1%81%D1%81%D0%B8%D0%B2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5%D0%B5%D1%88-%D1%82%D0%B0%D0%B1%D0%BB%D0%B8%D1%86%D0%B0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ru.wikipedia.org/wiki/%D0%A5%D0%B5%D1%88-%D1%82%D0%B0%D0%B1%D0%BB%D0%B8%D1%86%D0%B0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FIFO" TargetMode="External"/><Relationship Id="rId7" Type="http://schemas.openxmlformats.org/officeDocument/2006/relationships/hyperlink" Target="https://dev.koshovyi.com/2017/10/24/struktura-dannyh-ochered-fifo-queue/" TargetMode="External"/><Relationship Id="rId2" Type="http://schemas.openxmlformats.org/officeDocument/2006/relationships/hyperlink" Target="https://ru.wikipedia.org/wiki/%D0%90%D0%B1%D1%81%D1%82%D1%80%D0%B0%D0%BA%D1%82%D0%BD%D1%8B%D0%B9_%D1%82%D0%B8%D0%BF_%D0%B4%D0%B0%D0%BD%D0%BD%D1%8B%D1%8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ru.wikipedia.org/wiki/%D0%9E%D1%87%D0%B5%D1%80%D0%B5%D0%B4%D1%8C_(%D0%BF%D1%80%D0%BE%D0%B3%D1%80%D0%B0%D0%BC%D0%BC%D0%B8%D1%80%D0%BE%D0%B2%D0%B0%D0%BD%D0%B8%D0%B5)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doc12793919_505460295?hash=ll9EkrNiTVXEDYcrg3gZM10zXRAuxZSd3SgvYhYAAgg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B%D0%BE%D0%B3%D0%B0%D1%80%D0%B8%D1%84%D0%BC" TargetMode="External"/><Relationship Id="rId2" Type="http://schemas.openxmlformats.org/officeDocument/2006/relationships/hyperlink" Target="https://ru.wikipedia.org/wiki/%D0%92%D1%8B%D1%87%D0%B8%D1%81%D0%BB%D0%B8%D1%82%D0%B5%D0%BB%D1%8C%D0%BD%D0%B0%D1%8F_%D1%81%D0%BB%D0%BE%D0%B6%D0%BD%D0%BE%D1%81%D1%82%D1%8C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8708" y="1988840"/>
            <a:ext cx="7955740" cy="353953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Лекция 14</a:t>
            </a:r>
            <a:endParaRPr lang="ru-RU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Динамические структуры данных - 2: </a:t>
            </a:r>
          </a:p>
          <a:p>
            <a:pPr algn="l">
              <a:spcBef>
                <a:spcPts val="0"/>
              </a:spcBef>
            </a:pP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ru-RU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Односвязанный</a:t>
            </a: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Список. Двоичное дерево поиска. Хэш. </a:t>
            </a: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АТД: Стек, Очередь, Словарь.</a:t>
            </a: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Различные реализации АТД Словарь.</a:t>
            </a: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26*. Исследование реализаций Словаря.</a:t>
            </a: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B14BECF-3D77-25C7-559C-67A19E0B1CBC}"/>
              </a:ext>
            </a:extLst>
          </p:cNvPr>
          <p:cNvSpPr txBox="1">
            <a:spLocks/>
          </p:cNvSpPr>
          <p:nvPr/>
        </p:nvSpPr>
        <p:spPr>
          <a:xfrm>
            <a:off x="575556" y="229491"/>
            <a:ext cx="8028892" cy="125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Основы алгоритмизации и программирование</a:t>
            </a:r>
            <a:b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ФИСТ УлГТУ 1 курс</a:t>
            </a:r>
          </a:p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Осень 2024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4C129-FC2A-61C9-6796-DDAB2F0E0E76}"/>
              </a:ext>
            </a:extLst>
          </p:cNvPr>
          <p:cNvSpPr txBox="1">
            <a:spLocks/>
          </p:cNvSpPr>
          <p:nvPr/>
        </p:nvSpPr>
        <p:spPr>
          <a:xfrm>
            <a:off x="648708" y="5733256"/>
            <a:ext cx="49685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Власенко Олег </a:t>
            </a:r>
            <a:r>
              <a:rPr lang="ru-RU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Федосович</a:t>
            </a:r>
            <a:b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SimbirSoft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25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2708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С какими модификациями </a:t>
            </a:r>
            <a:r>
              <a:rPr lang="ru-RU" sz="2800" b="1" dirty="0" err="1"/>
              <a:t>хеша</a:t>
            </a:r>
            <a:r>
              <a:rPr lang="ru-RU" sz="2800" b="1" dirty="0"/>
              <a:t> нужно поэкспериментировать (1)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190821-E36A-8775-8A1E-D2CA1F79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65" y="1838103"/>
            <a:ext cx="4077269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168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С какими модификациями </a:t>
            </a:r>
            <a:r>
              <a:rPr lang="ru-RU" sz="2800" b="1" dirty="0" err="1"/>
              <a:t>хеша</a:t>
            </a:r>
            <a:r>
              <a:rPr lang="ru-RU" sz="2800" b="1" dirty="0"/>
              <a:t> нужно поэкспериментировать (</a:t>
            </a:r>
            <a:r>
              <a:rPr lang="en-US" sz="2800" b="1" dirty="0"/>
              <a:t>2</a:t>
            </a:r>
            <a:r>
              <a:rPr lang="ru-RU" sz="2800" b="1" dirty="0"/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C724BA-74E4-4F38-BD87-D50D92CF2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08" y="1857155"/>
            <a:ext cx="382958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542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9527"/>
            <a:ext cx="8712968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С какими модификациями </a:t>
            </a:r>
            <a:r>
              <a:rPr lang="ru-RU" sz="2800" b="1" dirty="0" err="1"/>
              <a:t>хеша</a:t>
            </a:r>
            <a:r>
              <a:rPr lang="ru-RU" sz="2800" b="1" dirty="0"/>
              <a:t> нужно поэкспериментировать (</a:t>
            </a:r>
            <a:r>
              <a:rPr lang="en-US" sz="2800" b="1" dirty="0"/>
              <a:t>3)</a:t>
            </a:r>
            <a:endParaRPr lang="ru-RU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9F3120-985D-212F-C6D5-423FB4FC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27" y="1196752"/>
            <a:ext cx="6601746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754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9527"/>
            <a:ext cx="8712968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С какими модификациями </a:t>
            </a:r>
            <a:r>
              <a:rPr lang="ru-RU" sz="2800" b="1" dirty="0" err="1"/>
              <a:t>хеша</a:t>
            </a:r>
            <a:r>
              <a:rPr lang="ru-RU" sz="2800" b="1" dirty="0"/>
              <a:t> </a:t>
            </a:r>
            <a:r>
              <a:rPr lang="ru-RU" sz="2800" b="1" dirty="0">
                <a:solidFill>
                  <a:srgbClr val="00B050"/>
                </a:solidFill>
              </a:rPr>
              <a:t>можно</a:t>
            </a:r>
            <a:r>
              <a:rPr lang="ru-RU" sz="2800" b="1" dirty="0"/>
              <a:t> </a:t>
            </a:r>
            <a:r>
              <a:rPr lang="ru-RU" sz="2800" b="1" dirty="0">
                <a:solidFill>
                  <a:srgbClr val="00B050"/>
                </a:solidFill>
              </a:rPr>
              <a:t>еще</a:t>
            </a:r>
            <a:r>
              <a:rPr lang="ru-RU" sz="2800" b="1" dirty="0"/>
              <a:t> поэкспериментировать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70E983A-3751-05F5-1CD4-C11CACB53332}"/>
              </a:ext>
            </a:extLst>
          </p:cNvPr>
          <p:cNvSpPr/>
          <p:nvPr/>
        </p:nvSpPr>
        <p:spPr>
          <a:xfrm>
            <a:off x="107504" y="1700808"/>
            <a:ext cx="87849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200" dirty="0"/>
              <a:t>* Найдите в доступных источниках вариант вычисления хэш-функции. И проведите эксперимент с этим вариантом хэш-функции.  </a:t>
            </a:r>
          </a:p>
          <a:p>
            <a:pPr marL="457200" indent="-457200">
              <a:buAutoNum type="arabicPeriod"/>
            </a:pPr>
            <a:endParaRPr lang="ru-RU" sz="2200" dirty="0"/>
          </a:p>
          <a:p>
            <a:pPr marL="457200" indent="-457200">
              <a:buFontTx/>
              <a:buAutoNum type="arabicPeriod"/>
            </a:pPr>
            <a:r>
              <a:rPr lang="ru-RU" sz="2200" dirty="0"/>
              <a:t>** Переделайте метод хэширования  - поменяйте способ разрешения коллизий – с метода цепочек, на открытую адресацию.</a:t>
            </a:r>
            <a:r>
              <a:rPr lang="ru-RU" sz="2400" dirty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366529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904E3-8398-F304-A145-F2D144841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995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ЛР26*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Научились измерять время работы программы.</a:t>
            </a:r>
          </a:p>
          <a:p>
            <a:pPr marL="457200" indent="-457200">
              <a:buAutoNum type="arabicPeriod"/>
            </a:pPr>
            <a:r>
              <a:rPr lang="ru-RU" sz="2300" dirty="0"/>
              <a:t>Сравнили время работы разных реализаций Словаря – на </a:t>
            </a:r>
            <a:r>
              <a:rPr lang="en-US" sz="2300" dirty="0"/>
              <a:t>[</a:t>
            </a:r>
            <a:r>
              <a:rPr lang="ru-RU" sz="2300" dirty="0"/>
              <a:t>неотсортированном</a:t>
            </a:r>
            <a:r>
              <a:rPr lang="en-US" sz="2300" dirty="0"/>
              <a:t>]</a:t>
            </a:r>
            <a:r>
              <a:rPr lang="ru-RU" sz="2300" dirty="0"/>
              <a:t> массиве, на отсортированном массиве, на списке, не дереве, на хэше.</a:t>
            </a:r>
          </a:p>
          <a:p>
            <a:pPr marL="457200" indent="-457200">
              <a:buAutoNum type="arabicPeriod"/>
            </a:pPr>
            <a:r>
              <a:rPr lang="ru-RU" sz="2300" dirty="0"/>
              <a:t>Поэкспериментировали с параметрами </a:t>
            </a:r>
            <a:r>
              <a:rPr lang="ru-RU" sz="2300" dirty="0" err="1"/>
              <a:t>хеша</a:t>
            </a:r>
            <a:r>
              <a:rPr lang="ru-RU" sz="2300" dirty="0"/>
              <a:t>, и увидели, как разные варианты вычисления хэша, и разные размеры хэш-таблицы влияют на время работы программы.</a:t>
            </a:r>
          </a:p>
          <a:p>
            <a:pPr marL="457200" indent="-457200">
              <a:buAutoNum type="arabicPeriod"/>
            </a:pPr>
            <a:r>
              <a:rPr lang="ru-RU" sz="2300" dirty="0"/>
              <a:t>Сравнили время работы реализации без использования оперативной памяти (напрямую с файлами), с реализациями, с использованием оперативной памяти.</a:t>
            </a:r>
          </a:p>
          <a:p>
            <a:pPr marL="457200" indent="-457200">
              <a:buAutoNum type="arabicPeriod"/>
            </a:pPr>
            <a:endParaRPr lang="ru-RU" sz="2300" dirty="0"/>
          </a:p>
          <a:p>
            <a:pPr marL="457200" indent="-457200">
              <a:buAutoNum type="arabicPeriod"/>
            </a:pPr>
            <a:r>
              <a:rPr lang="ru-RU" sz="2300" dirty="0"/>
              <a:t>Сравнили время работы задач в зависимости от степени упорядоченности информации во входном файле.</a:t>
            </a:r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446685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2595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лекции 14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Вспомнили (или узнали), что такое АТД.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АТД Стек, АТД Очередь и АТД Словарь.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разными реализациями Словаря – через </a:t>
            </a:r>
            <a:r>
              <a:rPr lang="ru-RU" sz="2300" dirty="0" err="1"/>
              <a:t>односвязанный</a:t>
            </a:r>
            <a:r>
              <a:rPr lang="ru-RU" sz="2300" dirty="0"/>
              <a:t> список, через хэш, через двоичное дерево поиска.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заданиями на ЛР26*</a:t>
            </a:r>
          </a:p>
        </p:txBody>
      </p:sp>
    </p:spTree>
    <p:extLst>
      <p:ext uri="{BB962C8B-B14F-4D97-AF65-F5344CB8AC3E}">
        <p14:creationId xmlns:p14="http://schemas.microsoft.com/office/powerpoint/2010/main" val="364251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Структуры данных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Структура данных</a:t>
            </a:r>
            <a:r>
              <a:rPr lang="ru-RU" sz="2400" dirty="0"/>
              <a:t> (</a:t>
            </a:r>
            <a:r>
              <a:rPr lang="ru-RU" sz="2400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i="1" dirty="0" err="1">
                <a:effectLst/>
              </a:rPr>
              <a:t>data</a:t>
            </a:r>
            <a:r>
              <a:rPr lang="ru-RU" sz="2400" i="1" dirty="0">
                <a:effectLst/>
              </a:rPr>
              <a:t> </a:t>
            </a:r>
            <a:r>
              <a:rPr lang="ru-RU" sz="2400" i="1" dirty="0" err="1">
                <a:effectLst/>
              </a:rPr>
              <a:t>structure</a:t>
            </a:r>
            <a:r>
              <a:rPr lang="ru-RU" sz="2400" dirty="0"/>
              <a:t>) — </a:t>
            </a:r>
            <a:r>
              <a:rPr lang="ru-RU" sz="2400" dirty="0">
                <a:hlinkClick r:id="rId3" tooltip="Программная единица (страница отсутствует)"/>
              </a:rPr>
              <a:t>программная единица</a:t>
            </a:r>
            <a:r>
              <a:rPr lang="ru-RU" sz="2400" dirty="0"/>
              <a:t>, позволяющая хранить и обрабатывать однотипные и/или логически связанные </a:t>
            </a:r>
            <a:r>
              <a:rPr lang="ru-RU" sz="2400" dirty="0">
                <a:hlinkClick r:id="rId4" tooltip="Данные (вычислительная техника)"/>
              </a:rPr>
              <a:t>данные</a:t>
            </a:r>
            <a:r>
              <a:rPr lang="ru-RU" sz="2400" dirty="0"/>
              <a:t>. Для добавления, поиска, изменения и удаления данных структура данных предоставляет некоторый набор функций, составляющих её интерфейс. </a:t>
            </a:r>
            <a:endParaRPr lang="ru-RU" sz="2400" dirty="0">
              <a:solidFill>
                <a:srgbClr val="FF0000"/>
              </a:solidFill>
            </a:endParaRPr>
          </a:p>
          <a:p>
            <a:endParaRPr lang="ru-RU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  <a:hlinkClick r:id="rId5"/>
              </a:rPr>
              <a:t>https://ru.wikipedia.org/wiki/%D0%A1%D1%82%D1%80%D1%83%D0%BA%D1%82%D1%83%D1%80%D0%B0_%D0%B4%D0%B0%D0%BD%D0%BD%D1%8B%D1%85</a:t>
            </a:r>
            <a:endParaRPr lang="ru-RU" sz="2400" dirty="0">
              <a:solidFill>
                <a:srgbClr val="FF0000"/>
              </a:solidFill>
            </a:endParaRPr>
          </a:p>
          <a:p>
            <a:endParaRPr lang="ru-RU" sz="2400" dirty="0">
              <a:solidFill>
                <a:srgbClr val="FF0000"/>
              </a:solidFill>
            </a:endParaRPr>
          </a:p>
          <a:p>
            <a:endParaRPr lang="ru-RU" sz="2400" dirty="0">
              <a:solidFill>
                <a:srgbClr val="FF0000"/>
              </a:solidFill>
            </a:endParaRPr>
          </a:p>
          <a:p>
            <a:r>
              <a:rPr lang="ru-RU" sz="2400" u="sng" dirty="0"/>
              <a:t>Пример структуры данных: </a:t>
            </a:r>
            <a:r>
              <a:rPr lang="ru-RU" sz="2400" b="1" dirty="0"/>
              <a:t>Массив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9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Динамические структуры данных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«данные особой структуры, которые </a:t>
            </a:r>
            <a:r>
              <a:rPr lang="ru-RU" sz="2400" b="1" dirty="0"/>
              <a:t>представляют собой</a:t>
            </a:r>
          </a:p>
          <a:p>
            <a:r>
              <a:rPr lang="ru-RU" sz="2400" b="1" dirty="0"/>
              <a:t>отдельные элементы,  связанные с помощью ссылок. </a:t>
            </a:r>
          </a:p>
          <a:p>
            <a:r>
              <a:rPr lang="ru-RU" sz="2400" dirty="0"/>
              <a:t>Каждый элемент  ( узел )  состоит из двух областей памяти: </a:t>
            </a:r>
          </a:p>
          <a:p>
            <a:r>
              <a:rPr lang="ru-RU" sz="2400" dirty="0"/>
              <a:t>поля данных и ссылок. </a:t>
            </a:r>
          </a:p>
          <a:p>
            <a:r>
              <a:rPr lang="ru-RU" sz="2400" dirty="0"/>
              <a:t>Ссылки  – это адреса других узлов этого же типа, с которыми данный элемент логически связан. </a:t>
            </a:r>
          </a:p>
          <a:p>
            <a:r>
              <a:rPr lang="ru-RU" sz="2400" dirty="0"/>
              <a:t>В языке Си для организации ссылок используются переменные</a:t>
            </a:r>
          </a:p>
          <a:p>
            <a:r>
              <a:rPr lang="ru-RU" sz="2400" dirty="0"/>
              <a:t>- указатели. </a:t>
            </a:r>
          </a:p>
          <a:p>
            <a:r>
              <a:rPr lang="ru-RU" sz="2400" dirty="0"/>
              <a:t>При добавлении нового узла в такую структуру выделяется новый блок памяти и  (с помощью ссылок) устанавливаются связи этого элемента с уже существующими. </a:t>
            </a:r>
          </a:p>
          <a:p>
            <a:r>
              <a:rPr lang="ru-RU" sz="2400" dirty="0"/>
              <a:t>Для обозначения конечного элемента в цепи используются нулевые ссылки (NULL).» </a:t>
            </a:r>
          </a:p>
          <a:p>
            <a:r>
              <a:rPr lang="en-US" sz="2400" dirty="0">
                <a:hlinkClick r:id="rId2"/>
              </a:rPr>
              <a:t>http://k504.khai.edu/attachments/article/762/devcpp_4.pdf</a:t>
            </a:r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935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Динамические структуры данных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hlinkClick r:id="rId2"/>
              </a:rPr>
              <a:t>https://spravochnick.ru/informatika/dinamicheskie_struktury_dannyh_organizaciya_dannyh_v_spiskovye_struktury/</a:t>
            </a:r>
            <a:r>
              <a:rPr lang="ru-RU" sz="1300" dirty="0"/>
              <a:t> </a:t>
            </a:r>
            <a:endParaRPr lang="en-US" sz="13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27FF01-3B2B-C006-FAD1-2A0B8831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73517"/>
            <a:ext cx="4824536" cy="4159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114FF-168B-1154-85A4-4C4E7B73DF02}"/>
              </a:ext>
            </a:extLst>
          </p:cNvPr>
          <p:cNvSpPr txBox="1"/>
          <p:nvPr/>
        </p:nvSpPr>
        <p:spPr>
          <a:xfrm>
            <a:off x="503548" y="5684483"/>
            <a:ext cx="73448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Что можно почитать по теме:</a:t>
            </a:r>
            <a:endParaRPr lang="ru-RU" sz="1400" dirty="0">
              <a:hlinkClick r:id="rId4"/>
            </a:endParaRPr>
          </a:p>
          <a:p>
            <a:r>
              <a:rPr lang="en-US" sz="1400" dirty="0">
                <a:hlinkClick r:id="rId4"/>
              </a:rPr>
              <a:t>http://www.intuit.ru/studies/courses/648/504/lecture/11456</a:t>
            </a:r>
            <a:r>
              <a:rPr lang="ru-RU" sz="1400" dirty="0"/>
              <a:t> - Динамические структуры данных: однонаправленные и двунаправленные списки</a:t>
            </a:r>
          </a:p>
          <a:p>
            <a:r>
              <a:rPr lang="en-US" sz="1400" dirty="0">
                <a:hlinkClick r:id="rId5"/>
              </a:rPr>
              <a:t>http://k504.khai.edu/attachments/article/762/devcpp_4.pdf</a:t>
            </a:r>
            <a:r>
              <a:rPr lang="ru-RU" sz="1400" dirty="0"/>
              <a:t> -  Динамические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74445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1"/>
            <a:ext cx="9036496" cy="1084475"/>
          </a:xfrm>
        </p:spPr>
        <p:txBody>
          <a:bodyPr>
            <a:noAutofit/>
          </a:bodyPr>
          <a:lstStyle/>
          <a:p>
            <a:r>
              <a:rPr lang="ru-RU" sz="3200" b="1" dirty="0"/>
              <a:t>Где и когда нужны динамические структуры данных???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24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07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Односвязанный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список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2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Элементы односвязного списка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#define _CRT_SECURE_NO_WARNINGS</a:t>
            </a:r>
          </a:p>
          <a:p>
            <a:endParaRPr lang="ru-RU" sz="2000" dirty="0"/>
          </a:p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endParaRPr lang="ru-RU" sz="2800" dirty="0"/>
          </a:p>
          <a:p>
            <a:r>
              <a:rPr lang="en-US" sz="2800" dirty="0"/>
              <a:t>struct Node 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data;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struct</a:t>
            </a:r>
            <a:r>
              <a:rPr lang="en-US" sz="2800" dirty="0"/>
              <a:t> Node * next;</a:t>
            </a:r>
          </a:p>
          <a:p>
            <a:r>
              <a:rPr lang="en-US" sz="2800" dirty="0"/>
              <a:t>};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struct Node * first = NULL;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725" y="2062162"/>
            <a:ext cx="34480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497" y="4559641"/>
            <a:ext cx="22479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71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1. Пример списка (пустой список) (1.0)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4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1. Пример списка (1 элемент) (1.1)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6D8642-C085-1693-B514-58D152E3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56" y="1962691"/>
            <a:ext cx="3948617" cy="96866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8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Абстрактный тип данных (АТД)</a:t>
            </a:r>
            <a:endParaRPr lang="ru-RU" dirty="0"/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102BE9C0-B2D5-DEF9-7C5D-382322787E41}"/>
              </a:ext>
            </a:extLst>
          </p:cNvPr>
          <p:cNvSpPr txBox="1">
            <a:spLocks/>
          </p:cNvSpPr>
          <p:nvPr/>
        </p:nvSpPr>
        <p:spPr>
          <a:xfrm>
            <a:off x="1371600" y="36004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Что это? Зачем он нужен?</a:t>
            </a:r>
          </a:p>
          <a:p>
            <a:r>
              <a:rPr lang="ru-RU" b="1" dirty="0">
                <a:solidFill>
                  <a:schemeClr val="tx1"/>
                </a:solidFill>
              </a:rPr>
              <a:t>АТД Стек</a:t>
            </a:r>
          </a:p>
          <a:p>
            <a:r>
              <a:rPr lang="ru-RU" b="1" dirty="0">
                <a:solidFill>
                  <a:schemeClr val="tx1"/>
                </a:solidFill>
              </a:rPr>
              <a:t>АТД Очередь</a:t>
            </a:r>
          </a:p>
          <a:p>
            <a:r>
              <a:rPr lang="ru-RU" b="1" dirty="0">
                <a:solidFill>
                  <a:schemeClr val="tx1"/>
                </a:solidFill>
              </a:rPr>
              <a:t>АТД Словарь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9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1. Пример списка (2 элемента) (1.2)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6D8642-C085-1693-B514-58D152E3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56" y="1962691"/>
            <a:ext cx="3948617" cy="9686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5539-0BE2-DE70-6DB5-8816D5348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049" y="2941727"/>
            <a:ext cx="4236527" cy="96866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1. Пример списка (3 элемента) (1.3)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6D8642-C085-1693-B514-58D152E3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56" y="1962691"/>
            <a:ext cx="3948617" cy="9686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5539-0BE2-DE70-6DB5-8816D5348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049" y="2941727"/>
            <a:ext cx="4236527" cy="96866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E0B5661-AA61-444E-FE10-17D0953D4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449" y="3982087"/>
            <a:ext cx="4245462" cy="102788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1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074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1008112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сквозная </a:t>
            </a:r>
            <a:br>
              <a:rPr lang="en-US" sz="3200" b="1" dirty="0"/>
            </a:br>
            <a:r>
              <a:rPr lang="ru-RU" sz="3200" b="1" dirty="0"/>
              <a:t>решение с использованием АТД Словарь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37403"/>
            <a:ext cx="86409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latin typeface="Consolas" panose="020B0609020204030204" pitchFamily="49" charset="0"/>
              </a:rPr>
              <a:t>Есть файл, содержащий список слов (</a:t>
            </a:r>
            <a:r>
              <a:rPr lang="en-US" sz="1600" b="1" dirty="0">
                <a:latin typeface="Consolas" panose="020B0609020204030204" pitchFamily="49" charset="0"/>
              </a:rPr>
              <a:t>C</a:t>
            </a:r>
            <a:r>
              <a:rPr lang="ru-RU" sz="1600" b="1" dirty="0" err="1">
                <a:latin typeface="Consolas" panose="020B0609020204030204" pitchFamily="49" charset="0"/>
              </a:rPr>
              <a:t>ловарь</a:t>
            </a:r>
            <a:r>
              <a:rPr lang="ru-RU" sz="1600" dirty="0">
                <a:latin typeface="Consolas" panose="020B0609020204030204" pitchFamily="49" charset="0"/>
              </a:rPr>
              <a:t>).</a:t>
            </a:r>
          </a:p>
          <a:p>
            <a:pPr defTabSz="354013"/>
            <a:endParaRPr lang="ru-RU" sz="1600" dirty="0"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latin typeface="Consolas" panose="020B0609020204030204" pitchFamily="49" charset="0"/>
              </a:rPr>
              <a:t>Есть текстовый файл (достаточно большой).</a:t>
            </a:r>
          </a:p>
          <a:p>
            <a:pPr defTabSz="354013"/>
            <a:endParaRPr lang="ru-RU" sz="1600" dirty="0"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latin typeface="Consolas" panose="020B0609020204030204" pitchFamily="49" charset="0"/>
              </a:rPr>
              <a:t>Нужно текстовый файл превратить в </a:t>
            </a:r>
            <a:r>
              <a:rPr lang="en-US" sz="1600" dirty="0">
                <a:latin typeface="Consolas" panose="020B0609020204030204" pitchFamily="49" charset="0"/>
              </a:rPr>
              <a:t>HTML </a:t>
            </a:r>
            <a:r>
              <a:rPr lang="ru-RU" sz="1600" dirty="0">
                <a:latin typeface="Consolas" panose="020B0609020204030204" pitchFamily="49" charset="0"/>
              </a:rPr>
              <a:t>файл, выделив </a:t>
            </a:r>
            <a:r>
              <a:rPr lang="ru-RU" b="1" dirty="0">
                <a:latin typeface="Consolas" panose="020B0609020204030204" pitchFamily="49" charset="0"/>
              </a:rPr>
              <a:t>жирным</a:t>
            </a:r>
            <a:r>
              <a:rPr lang="ru-RU" sz="1600" b="1" dirty="0">
                <a:latin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</a:rPr>
              <a:t>те слова, которые есть в </a:t>
            </a:r>
            <a:r>
              <a:rPr lang="en-US" sz="1600" b="1" dirty="0">
                <a:latin typeface="Consolas" panose="020B0609020204030204" pitchFamily="49" charset="0"/>
              </a:rPr>
              <a:t>C</a:t>
            </a:r>
            <a:r>
              <a:rPr lang="ru-RU" sz="1600" b="1" dirty="0" err="1">
                <a:latin typeface="Consolas" panose="020B0609020204030204" pitchFamily="49" charset="0"/>
              </a:rPr>
              <a:t>ловаре</a:t>
            </a:r>
            <a:r>
              <a:rPr lang="ru-RU" sz="1600" dirty="0">
                <a:latin typeface="Consolas" panose="020B0609020204030204" pitchFamily="49" charset="0"/>
              </a:rPr>
              <a:t>.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D023D4-8D44-9FBF-B6FA-13CEAFA9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910121"/>
            <a:ext cx="3869460" cy="35771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982FB5-B6B0-4C86-BF4A-D310451E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686175"/>
            <a:ext cx="2486025" cy="31718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1263EC-E956-15B0-1227-87469935F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347" y="3319251"/>
            <a:ext cx="3789594" cy="31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6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Словарь – реализация 3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</a:rPr>
              <a:t>СЛОВАРЬ – </a:t>
            </a:r>
            <a:r>
              <a:rPr lang="ru-RU" i="0" dirty="0">
                <a:effectLst/>
              </a:rPr>
              <a:t>абстрактный тип множеств с операторами</a:t>
            </a:r>
            <a:r>
              <a:rPr lang="ru-RU" b="1" i="0" dirty="0">
                <a:effectLst/>
              </a:rPr>
              <a:t> </a:t>
            </a:r>
            <a:r>
              <a:rPr lang="en-US" b="1" i="0" dirty="0">
                <a:effectLst/>
              </a:rPr>
              <a:t>INSERT, DELETE </a:t>
            </a:r>
            <a:r>
              <a:rPr lang="ru-RU" i="0" dirty="0">
                <a:effectLst/>
              </a:rPr>
              <a:t>и </a:t>
            </a:r>
            <a:r>
              <a:rPr lang="en-US" b="1" i="0" dirty="0">
                <a:effectLst/>
              </a:rPr>
              <a:t>MEMBER </a:t>
            </a:r>
            <a:r>
              <a:rPr lang="ru-RU" i="0" dirty="0">
                <a:effectLst/>
              </a:rPr>
              <a:t>называется</a:t>
            </a:r>
            <a:r>
              <a:rPr lang="ru-RU" b="1" i="0" dirty="0">
                <a:effectLst/>
              </a:rPr>
              <a:t> </a:t>
            </a:r>
            <a:r>
              <a:rPr lang="en-US" b="1" i="0" dirty="0">
                <a:effectLst/>
              </a:rPr>
              <a:t>DICTIONARY (</a:t>
            </a:r>
            <a:r>
              <a:rPr lang="ru-RU" b="1" i="0" dirty="0">
                <a:effectLst/>
              </a:rPr>
              <a:t>СЛОВАРЬ).</a:t>
            </a:r>
          </a:p>
          <a:p>
            <a:pPr algn="l"/>
            <a:endParaRPr lang="ru-RU" b="1" i="0" dirty="0">
              <a:solidFill>
                <a:srgbClr val="202122"/>
              </a:solidFill>
              <a:effectLst/>
            </a:endParaRP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r>
              <a:rPr lang="ru-RU" dirty="0"/>
              <a:t>Эту абстракцию можно реализовать множеством способов.</a:t>
            </a:r>
          </a:p>
          <a:p>
            <a:pPr algn="l"/>
            <a:r>
              <a:rPr lang="ru-RU" dirty="0"/>
              <a:t>Причем некоторые из способов будут более эффективны чем другие.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r>
              <a:rPr lang="ru-RU" dirty="0"/>
              <a:t>Применим СЛОВАРЬ к нашей сквозной задаче конвертации текста в </a:t>
            </a:r>
            <a:r>
              <a:rPr lang="en-US" dirty="0"/>
              <a:t>HTML </a:t>
            </a:r>
            <a:r>
              <a:rPr lang="ru-RU" dirty="0"/>
              <a:t>с выделением жирным слов, которые есть в СЛОВАРЕ.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r>
              <a:rPr lang="ru-RU" dirty="0">
                <a:solidFill>
                  <a:srgbClr val="7030A0"/>
                </a:solidFill>
              </a:rPr>
              <a:t>Реализуем Словарь через</a:t>
            </a:r>
            <a:r>
              <a:rPr lang="en-US" dirty="0">
                <a:solidFill>
                  <a:srgbClr val="7030A0"/>
                </a:solidFill>
              </a:rPr>
              <a:t> [</a:t>
            </a:r>
            <a:r>
              <a:rPr lang="ru-RU" dirty="0">
                <a:solidFill>
                  <a:srgbClr val="7030A0"/>
                </a:solidFill>
              </a:rPr>
              <a:t>Структуру данных</a:t>
            </a:r>
            <a:r>
              <a:rPr lang="en-US" dirty="0">
                <a:solidFill>
                  <a:srgbClr val="7030A0"/>
                </a:solidFill>
              </a:rPr>
              <a:t>]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ru-RU" dirty="0" err="1">
                <a:solidFill>
                  <a:srgbClr val="7030A0"/>
                </a:solidFill>
              </a:rPr>
              <a:t>Односвязанный</a:t>
            </a:r>
            <a:r>
              <a:rPr lang="en-US" dirty="0">
                <a:solidFill>
                  <a:srgbClr val="7030A0"/>
                </a:solidFill>
              </a:rPr>
              <a:t>]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b="1" dirty="0">
                <a:solidFill>
                  <a:srgbClr val="7030A0"/>
                </a:solidFill>
              </a:rPr>
              <a:t>Список.</a:t>
            </a:r>
          </a:p>
          <a:p>
            <a:pPr algn="l"/>
            <a:endParaRPr lang="ru-RU" b="1" dirty="0"/>
          </a:p>
          <a:p>
            <a:pPr algn="l"/>
            <a:r>
              <a:rPr lang="ru-RU" b="1" dirty="0"/>
              <a:t>ВАЖНО:</a:t>
            </a:r>
          </a:p>
          <a:p>
            <a:pPr algn="l"/>
            <a:r>
              <a:rPr lang="ru-RU" b="1" dirty="0"/>
              <a:t>В нашей задаче в СЛОВАРЕ нужны операторы </a:t>
            </a:r>
            <a:r>
              <a:rPr lang="en-US" b="1" dirty="0"/>
              <a:t>INSERT </a:t>
            </a:r>
            <a:r>
              <a:rPr lang="ru-RU" b="1" dirty="0"/>
              <a:t>и </a:t>
            </a:r>
            <a:r>
              <a:rPr lang="en-US" b="1" dirty="0"/>
              <a:t>MEMBER, </a:t>
            </a:r>
            <a:r>
              <a:rPr lang="ru-RU" b="1" dirty="0"/>
              <a:t>но не нужен оператор </a:t>
            </a:r>
            <a:r>
              <a:rPr lang="en-US" b="1" dirty="0"/>
              <a:t>DELETE.</a:t>
            </a:r>
            <a:endParaRPr lang="ru-RU" b="1" dirty="0"/>
          </a:p>
          <a:p>
            <a:pPr algn="l"/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1765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Проект </a:t>
            </a:r>
            <a:r>
              <a:rPr lang="en-US" sz="3200" b="1" dirty="0" err="1"/>
              <a:t>TextProcessing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Consolas" panose="020B0609020204030204" pitchFamily="49" charset="0"/>
              </a:rPr>
              <a:t>Структура проекта: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Файл заголовков: 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–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Dict.h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(интерфейс Словаря)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Исходные файлы: 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TextProcessing.c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(Собственно реализация обработки)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DictList.c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(Реализация Словаря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на списке)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2148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/>
              <a:t>Dict.h</a:t>
            </a:r>
            <a:r>
              <a:rPr lang="en-US" sz="3200" b="1" dirty="0"/>
              <a:t> - </a:t>
            </a:r>
            <a:r>
              <a:rPr lang="ru-RU" sz="3200" b="1" dirty="0"/>
              <a:t>– ИНТЕРФЕЙС АТД «СЛОВАРЬ»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Основные операции СЛОВАРЯ: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INSERT</a:t>
            </a:r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MEMBER</a:t>
            </a:r>
            <a:b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Служебные функции СЛОВАРЯ: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CREATE </a:t>
            </a:r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DESTROY</a:t>
            </a:r>
            <a:endParaRPr lang="ru-RU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/* INSERT – добавляет элемент в множество.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Множество – содержит только уникальные элементы.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При повторном добавлении элемента в множество, множество не изменяется.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300" b="1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/* MEMBER – сообщает, является ли указанный элемент членом данного множества или нет.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 Member(</a:t>
            </a:r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300" b="1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CREATE -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создает словарь.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Вызывается перед началом использования словаря.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Create();</a:t>
            </a:r>
          </a:p>
          <a:p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DESTROY -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уничтожает словарь.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Вызывается после окончания использования словаря. */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Destroy();</a:t>
            </a:r>
          </a:p>
          <a:p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// Максимальная длина слова в словаре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80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94377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65AE1-C7FF-5D7E-D594-B8C68D173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802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Dict.h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maxLen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LoadDictionary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TextProcessing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filenameDict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"c:\\Temp\\FIST2024\\TextMarkup\\dict0.txt"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"c:\\Temp\\FIST2024\\TextMarkup\\text1.txt"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"c:\\Temp\\FIST2024\\TextMarkup\\text1_out.html"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//char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[] = "c:\\Temp\\FIST2024\\TextMarkup\\Alice.txt";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//char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[] = "c:\\Temp\\FIST2024\\TextMarkup\\Alice_out.html";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//char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[] = "c:\\Temp\\FIST2024\\TextMarkup\\Tolkien2.txt";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//char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[] = "c:\\Temp\\FIST2024\\TextMarkup\\Tolkien2_out.html";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0106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(2)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сообщаем какие файлы обрабатываются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"HTML file %s\nis created from text file %s\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nwith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highlighting words from %s\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ndictionary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\n\n\n"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filenameDict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t0 - сколько прошло времени от старта программы до момента входа в функцию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t0 = clock();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"t0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t0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LoadDictionary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filenameDict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t1 - сколько прошло времени от старта программы до окончания загрузки словаря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t1 = clock();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"t1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t1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TextProcessing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filenameIn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t2 - сколько прошло времени от старта программы до окончания конвертации текста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t2 = clock();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"t2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t2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Destroy();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t3 - сколько прошло времени от окончания конвертации текста до окончания уничтожения словаря 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t3 = clock();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"t3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t3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"t1 - t0 = %.3f sec (Run time of dictionary loading)\n"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(t1 - t0)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"t2 - t1 = %.3f sec (Run time of HTML generating)\n"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(t2 - t1)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"t3 - t2 = %.3f sec (Run time of dictionary destroying )\n"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(t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t1)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767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такое АТД?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Абстра́ктный</a:t>
            </a:r>
            <a:r>
              <a:rPr lang="ru-RU" sz="2000" dirty="0"/>
              <a:t> тип </a:t>
            </a:r>
            <a:r>
              <a:rPr lang="ru-RU" sz="2000" dirty="0" err="1"/>
              <a:t>да́нных</a:t>
            </a:r>
            <a:r>
              <a:rPr lang="ru-RU" sz="2000" dirty="0"/>
              <a:t> (</a:t>
            </a:r>
            <a:r>
              <a:rPr lang="ru-RU" sz="2000" b="1" dirty="0"/>
              <a:t>АТД</a:t>
            </a:r>
            <a:r>
              <a:rPr lang="ru-RU" sz="2000" dirty="0"/>
              <a:t>) — это математическая модель для типов данных, где тип данных определяется поведением (семантикой) с точки зрения пользователя данных, а именно в терминах возможных значений, возможных операций над данными этого типа и поведения этих операций.</a:t>
            </a:r>
          </a:p>
          <a:p>
            <a:endParaRPr lang="ru-RU" sz="2000" dirty="0"/>
          </a:p>
          <a:p>
            <a:r>
              <a:rPr lang="ru-RU" sz="2000" b="0" i="0" dirty="0">
                <a:solidFill>
                  <a:srgbClr val="00B050"/>
                </a:solidFill>
                <a:effectLst/>
              </a:rPr>
              <a:t>Вся внутренняя структура такого типа спрятана от разработчика 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2" tooltip="Программное обеспечение"/>
              </a:rPr>
              <a:t>программного обеспечения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в этом и заключается суть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3" tooltip="Абстракция данных"/>
              </a:rPr>
              <a:t>абстракции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 </a:t>
            </a: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Абстрактный тип данных определяет набор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4" tooltip="Функция (программирование)"/>
              </a:rPr>
              <a:t>функций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, </a:t>
            </a:r>
            <a:r>
              <a:rPr lang="ru-RU" sz="2000" b="0" i="0" dirty="0">
                <a:solidFill>
                  <a:srgbClr val="00B050"/>
                </a:solidFill>
                <a:effectLst/>
              </a:rPr>
              <a:t>независимых от конкретной реализации типа, для оперирования его значениями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</a:t>
            </a:r>
          </a:p>
          <a:p>
            <a:endParaRPr lang="ru-RU" sz="2000" b="0" i="0" dirty="0">
              <a:solidFill>
                <a:srgbClr val="202122"/>
              </a:solidFill>
              <a:effectLst/>
            </a:endParaRP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Конкретные реализации АТД называются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5" tooltip="Структура данных"/>
              </a:rPr>
              <a:t>структурами данных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</a:t>
            </a:r>
          </a:p>
          <a:p>
            <a:endParaRPr lang="ru-RU" sz="1400" dirty="0">
              <a:solidFill>
                <a:srgbClr val="202122"/>
              </a:solidFill>
            </a:endParaRPr>
          </a:p>
          <a:p>
            <a:r>
              <a:rPr lang="ru-RU" sz="1400" b="1" i="1" dirty="0"/>
              <a:t>Абстрактный тип данных </a:t>
            </a:r>
            <a:r>
              <a:rPr lang="ru-RU" sz="1400" i="1" dirty="0"/>
              <a:t>(Википедия) -  </a:t>
            </a:r>
            <a:r>
              <a:rPr lang="en-US" sz="1400" i="1" dirty="0">
                <a:hlinkClick r:id="rId6"/>
              </a:rPr>
              <a:t>https://ru.wikipedia.org/wiki/%D0%90%D0%B1%D1%81%D1%82%D1%80%D0%B0%D0%BA%D1%82%D0%BD%D1%8B%D0%B9_%D1%82%D0%B8%D0%BF_%D0%B4%D0%B0%D0%BD%D0%BD%D1%8B%D1%85</a:t>
            </a:r>
            <a:r>
              <a:rPr lang="ru-RU" sz="1400" i="1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1447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сообщаем какие файлы обрабатываются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"HTML file %s\nis created from text file %s\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nwith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highlighting words from %s\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ndictionary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\n\n\n"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filenameDict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t0 - сколько прошло времени от старта программы до момента входа в функцию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t0 = clock();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"t0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t0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LoadDictionary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filenameDict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t1 - сколько прошло времени от старта программы до окончания загрузки словаря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t1 = clock();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"t1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t1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TextProcessing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filenameIn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t2 - сколько прошло времени от старта программы до окончания конвертации текста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t2 = clock();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"t2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t2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Destroy();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t3 - сколько прошло времени от окончания конвертации текста до окончания уничтожения словаря 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t3 = clock();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"t3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t3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"t1 - t0 = %.3f sec (Run time of dictionary loading)\n"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(t1 - t0)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"t2 - t1 = %.3f sec (Run time of HTML generating)\n"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(t2 - t1)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"t3 - t2 = %.3f sec (Run time of dictionary destroying )\n"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(t2 - t1)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D29642-1C51-6973-EDBD-EED5EA5A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60" y="2968203"/>
            <a:ext cx="5796136" cy="361136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C80C118-3B33-CB04-9A28-347E3E5E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521583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(3)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LoadDictionary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b="1" u="sng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открыть файл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файл не смогли открыть - сообщаем об этом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"File %s doesn't opened!\n"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Create();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token[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не конец файла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есть разделитель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token))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есть слово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Insert(token);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файл с текстом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135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(3)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5FB857-C132-A9D3-19BA-28AF5606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82" y="2348880"/>
            <a:ext cx="2124075" cy="351472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EAB804E-69A4-8F1D-C243-3BEC5FC014E2}"/>
              </a:ext>
            </a:extLst>
          </p:cNvPr>
          <p:cNvSpPr/>
          <p:nvPr/>
        </p:nvSpPr>
        <p:spPr>
          <a:xfrm>
            <a:off x="323528" y="687016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LoadDictionary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b="1" u="sng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открыть файл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файл не смогли открыть - сообщаем об этом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"File %s doesn't opened!\n"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Create();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token[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не конец файла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есть разделитель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token))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есть слово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Insert(token);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файл с текстом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4433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TextProcessing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b="1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b="1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открыть файл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входной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nn-NO" sz="12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* fin = fopen(</a:t>
            </a:r>
            <a:r>
              <a:rPr lang="nn-NO" sz="1200" dirty="0">
                <a:solidFill>
                  <a:srgbClr val="808080"/>
                </a:solidFill>
                <a:latin typeface="Consolas" panose="020B0609020204030204" pitchFamily="49" charset="0"/>
              </a:rPr>
              <a:t>filenameIn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sz="12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файл не смогли открыть - сообщаем об этом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"File %s doesn't opened!\n"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// открыть файл выходной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файл не смогли открыть - сообщаем об этом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"File %s doesn't opened!\n"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	// и закрываем входной файл</a:t>
            </a:r>
          </a:p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// Выводим в выходной файл заголовок HTML документа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"&lt;!DOCTYPE html&gt;"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"&lt;html&gt;"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"&lt;head&gt;"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"&lt;meta http -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equiv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= \"Content-Type\" content = \"text/html; charset=utf-8\" /&gt;"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"&lt;title&gt;HTML Document&lt;/title&gt;"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"&lt;/head&gt;"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"&lt;body&gt;"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7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1A234A-2359-716F-D41C-672A7337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</a:t>
            </a:r>
            <a:r>
              <a:rPr lang="ru-RU" sz="3200" b="1" dirty="0">
                <a:latin typeface="+mn-lt"/>
              </a:rPr>
              <a:t>4</a:t>
            </a:r>
            <a:r>
              <a:rPr lang="en-US" sz="3200" b="1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548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</a:t>
            </a:r>
            <a:r>
              <a:rPr lang="ru-RU" sz="3200" b="1" dirty="0">
                <a:latin typeface="+mn-lt"/>
              </a:rPr>
              <a:t>5</a:t>
            </a:r>
            <a:r>
              <a:rPr lang="en-US" sz="3200" b="1" dirty="0">
                <a:latin typeface="+mn-lt"/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71296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token[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не конец файла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есть разделитель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выводим разделитель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есть слово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слово есть в Словаре – то выделяем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Member(token)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"&lt;b&gt;%s&lt;/b&gt;"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8457DC-BAE0-CBEE-39ED-B7FC3BAC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084" y="1514740"/>
            <a:ext cx="3751916" cy="31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17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</a:t>
            </a:r>
            <a:r>
              <a:rPr lang="ru-RU" sz="3200" b="1" dirty="0">
                <a:latin typeface="+mn-lt"/>
              </a:rPr>
              <a:t>5</a:t>
            </a:r>
            <a:r>
              <a:rPr lang="en-US" sz="3200" b="1" dirty="0">
                <a:latin typeface="+mn-lt"/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DCEB23-3997-012D-AB17-F8B90F34A7A6}"/>
              </a:ext>
            </a:extLst>
          </p:cNvPr>
          <p:cNvSpPr/>
          <p:nvPr/>
        </p:nvSpPr>
        <p:spPr>
          <a:xfrm>
            <a:off x="5524971" y="1179516"/>
            <a:ext cx="351013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&lt;!DOCTYPE html&gt;&lt;html&gt;&lt;head&gt;&lt;meta http -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equiv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= "Content-Type" content = "text/html; charset=utf-8" /&gt;&lt;title&gt;HTML Document&lt;/title&gt;&lt;/head&gt;&lt;body&gt;&lt;b&gt;Alice&lt;/b&gt;'s Adventures in Wonderland&lt;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Lewis Carroll&lt;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Chapter I&lt;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DOWN THE RABBIT-HOLE&lt;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&lt;b&gt;Alice&lt;/b&gt; was beginning &lt;b&gt;to&lt;/b&gt; get very tired &lt;b&gt;of&lt;/b&gt; sitting &lt;b&gt;by&lt;/b&gt; her sister &lt;b&gt;on&lt;/b&gt; &lt;b&gt;the&lt;/b&gt; bank, &lt;b&gt;and&lt;/b&gt; &lt;b&gt;of&lt;/b&gt; having nothing &lt;b&gt;to&lt;/b&gt; do: once &lt;b&gt;or&lt;/b&gt; twice she had peeped &lt;b&gt;into&lt;/b&gt; &lt;b&gt;the&lt;/b&gt; book her sister was reading, &lt;b&gt;but&lt;/b&gt; &lt;b&gt;it&lt;/b&gt; had &lt;b&gt;no&lt;/b&gt; pictures &lt;b&gt;or&lt;/b&gt; conversations in &lt;b&gt;it&lt;/b&gt;, “&lt;b&gt;and&lt;/b&gt; what is &lt;b&gt;the&lt;/b&gt; use &lt;b&gt;of&lt;/b&gt; a book,” thought &lt;b&gt;Alice&lt;/b&gt; “without pictures &lt;b&gt;or&lt;/b&gt; conversation?”&lt;/body&gt;&lt;/html&gt;</a:t>
            </a:r>
            <a:endParaRPr lang="ru-RU" sz="1050" dirty="0"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38FD612-991F-C41A-97EB-EB94B1997C60}"/>
              </a:ext>
            </a:extLst>
          </p:cNvPr>
          <p:cNvSpPr/>
          <p:nvPr/>
        </p:nvSpPr>
        <p:spPr>
          <a:xfrm>
            <a:off x="323528" y="687016"/>
            <a:ext cx="871296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token[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не конец файла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есть разделитель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выводим разделитель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есть слово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слово есть в Словаре – то выделяем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Member(token)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"&lt;b&gt;%s&lt;/b&gt;"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903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</a:t>
            </a:r>
            <a:r>
              <a:rPr lang="ru-RU" sz="3200" b="1" dirty="0">
                <a:latin typeface="+mn-lt"/>
              </a:rPr>
              <a:t>5</a:t>
            </a:r>
            <a:r>
              <a:rPr lang="en-US" sz="3200" b="1" dirty="0">
                <a:latin typeface="+mn-lt"/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8403F5-EAD6-3C3C-3357-C75E5935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48" y="2276872"/>
            <a:ext cx="3532948" cy="326604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2137ECD-3B61-4B7C-5E4E-7ACDC0F60602}"/>
              </a:ext>
            </a:extLst>
          </p:cNvPr>
          <p:cNvSpPr/>
          <p:nvPr/>
        </p:nvSpPr>
        <p:spPr>
          <a:xfrm>
            <a:off x="323528" y="687016"/>
            <a:ext cx="871296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token[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не конец файла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есть разделитель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выводим разделитель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есть слово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слово есть в Словаре – то выделяем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Member(token)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"&lt;b&gt;%s&lt;/b&gt;"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0477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A0221-65DB-C61A-67A6-CACA0835A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ECA65-C51C-CA70-3E34-10B53D3A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(6)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0A3173-A388-1BBD-A0A0-F42BFFB852B9}"/>
              </a:ext>
            </a:extLst>
          </p:cNvPr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1096115-6A23-279A-6BCB-D64406BF1E74}"/>
              </a:ext>
            </a:extLst>
          </p:cNvPr>
          <p:cNvSpPr/>
          <p:nvPr/>
        </p:nvSpPr>
        <p:spPr>
          <a:xfrm>
            <a:off x="323528" y="687016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// выводит в HTML завершающие теги документа HTML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"&lt;/body&gt;"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"&lt;/html&gt;"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// закрываем входной и выходной файла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defTabSz="354013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04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(7)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6B76887-8BE9-D07F-7D62-EF3CA40B5307}"/>
              </a:ext>
            </a:extLst>
          </p:cNvPr>
          <p:cNvSpPr/>
          <p:nvPr/>
        </p:nvSpPr>
        <p:spPr>
          <a:xfrm>
            <a:off x="251520" y="1052736"/>
            <a:ext cx="864096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1 - если  из файла прочитан разделитель.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возвращается строка, содержащая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этот разделитель.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в файле был не разделитель - возвращает 0.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состояние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неопределено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9054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(8)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EEBE8B-9138-CDC0-999F-382AD834A03F}"/>
              </a:ext>
            </a:extLst>
          </p:cNvPr>
          <p:cNvSpPr/>
          <p:nvPr/>
        </p:nvSpPr>
        <p:spPr>
          <a:xfrm>
            <a:off x="251520" y="651544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1 - если  из файла прочитано слово.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возвращается строка, содержащая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 слово. Гарантируется что слово не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болеее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maxLen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символов.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в файле не было буквы - возвращает 0.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содержит пустую строку.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maxLen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(((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maxLen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- 1)) {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892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такое АТД? (2)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В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2" tooltip="Программирование"/>
              </a:rPr>
              <a:t>программировании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абстрактные типы данных обычно представляются в виде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3" tooltip="Программный интерфейс"/>
              </a:rPr>
              <a:t>интерфейсов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, которые скрывают соответствующие реализации типов.</a:t>
            </a:r>
          </a:p>
          <a:p>
            <a:endParaRPr lang="ru-RU" sz="2000" dirty="0">
              <a:solidFill>
                <a:srgbClr val="202122"/>
              </a:solidFill>
            </a:endParaRP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Программисты работают с абстрактными типами данных исключительно через их интерфейсы, поскольку реализация может в будущем измениться.</a:t>
            </a: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 Такой подход соответствует принципу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4" tooltip="Инкапсуляция (программирование)"/>
              </a:rPr>
              <a:t>инкапсуляции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в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5" tooltip="Объектно-ориентированное программирование"/>
              </a:rPr>
              <a:t>объектно-ориентированном программировании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 </a:t>
            </a:r>
          </a:p>
          <a:p>
            <a:endParaRPr lang="ru-RU" sz="2000" dirty="0">
              <a:solidFill>
                <a:srgbClr val="202122"/>
              </a:solidFill>
            </a:endParaRPr>
          </a:p>
          <a:p>
            <a:r>
              <a:rPr lang="ru-RU" sz="2000" b="0" i="0" dirty="0">
                <a:solidFill>
                  <a:srgbClr val="00B050"/>
                </a:solidFill>
                <a:effectLst/>
              </a:rPr>
              <a:t>Сильной стороной этой методики является именно сокрытие реализации. 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Раз вовне опубликован только интерфейс, то пока структура данных поддерживает этот интерфейс, все программы, работающие с заданной структурой абстрактным типом данных, будут продолжать работать.</a:t>
            </a:r>
          </a:p>
          <a:p>
            <a:endParaRPr lang="ru-RU" sz="2000" dirty="0">
              <a:solidFill>
                <a:srgbClr val="202122"/>
              </a:solidFill>
            </a:endParaRP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Разработчики структур данных стараются, </a:t>
            </a:r>
            <a:r>
              <a:rPr lang="ru-RU" sz="2000" b="0" i="0" dirty="0">
                <a:solidFill>
                  <a:srgbClr val="00B050"/>
                </a:solidFill>
                <a:effectLst/>
              </a:rPr>
              <a:t>не меняя внешнего интерфейса 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и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6" tooltip="Семантика (программирование)"/>
              </a:rPr>
              <a:t>семантики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функций, постепенно дорабатывать реализации, улучшая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7" tooltip="Алгоритм"/>
              </a:rPr>
              <a:t>алгоритмы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по скорости, надёжности и используемой памяти.</a:t>
            </a:r>
          </a:p>
          <a:p>
            <a:endParaRPr lang="ru-RU" sz="2000" b="0" i="0" dirty="0">
              <a:solidFill>
                <a:srgbClr val="202122"/>
              </a:solidFill>
              <a:effectLst/>
            </a:endParaRPr>
          </a:p>
          <a:p>
            <a:r>
              <a:rPr lang="ru-RU" sz="1400" b="1" i="1" dirty="0"/>
              <a:t>Абстрактный тип данных </a:t>
            </a:r>
            <a:r>
              <a:rPr lang="ru-RU" sz="1400" i="1" dirty="0"/>
              <a:t>(Википедия) -  </a:t>
            </a:r>
            <a:r>
              <a:rPr lang="en-US" sz="1400" i="1" dirty="0">
                <a:hlinkClick r:id="rId8"/>
              </a:rPr>
              <a:t>https://ru.wikipedia.org/wiki/%D0%90%D0%B1%D1%81%D1%82%D1%80%D0%B0%D0%BA%D1%82%D0%BD%D1%8B%D0%B9_%D1%82%D0%B8%D0%BF_%D0%B4%D0%B0%D0%BD%D0%BD%D1%8B%D1%85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1126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(9)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9D1C8-B3B6-BE46-248E-081A6B53B600}"/>
              </a:ext>
            </a:extLst>
          </p:cNvPr>
          <p:cNvSpPr/>
          <p:nvPr/>
        </p:nvSpPr>
        <p:spPr>
          <a:xfrm>
            <a:off x="251520" y="651544"/>
            <a:ext cx="864096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0 - если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- не буква.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1 - если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- буква.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Корректно работает для латинских букв (с кодами &lt; 128)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И для русских букв из кодировки ANSI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ANSI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кодировка!!!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192 &amp;&amp;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223)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224 &amp;&amp;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255)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&gt;= 'А' &amp;&amp;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&lt;= 'Я') 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&gt;= 'а' &amp;&amp;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&lt;= 'п') 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&gt;= 'р' &amp;&amp;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&lt;= 'я')return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== 'ё' ) 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== 'Ё') return 1;*/</a:t>
            </a:r>
          </a:p>
          <a:p>
            <a:pPr defTabSz="354013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3873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091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DictList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Реализация АТД «Словарь» на Структуре данных «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Односвязанный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список»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Dict.h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элемент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односвязанного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списка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word;</a:t>
            </a:r>
          </a:p>
          <a:p>
            <a:pPr defTabSz="354013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Первый элемент списка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first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01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DictList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(2)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INSERT – добавляет элемент в множество.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Множество – содержит только уникальные элементы.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При повторном добавлении элемента в множество, множество не изменяется.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ЗДЕСЬ НЕТ ПРОВЕРКИ НА ДУБЛИРОВАНИЕ!!!!</a:t>
            </a: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first;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-&gt;word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+ 1,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-&gt;word,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first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MEMBER – сообщает, является ли указанный элемент членом данного множества или нет.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Member(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first;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-&gt;word,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24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DictList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(3)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CREATE -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создает словарь.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Вызывается перед началом использования словаря. 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Create() {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first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DESTROY -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уничтожает словарь.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Вызывается после окончания использования словаря. 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Destroy() 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(first !=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first;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first = first-&gt;next;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free(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-&gt;word);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free(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00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0872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Alice.txt – 142 800</a:t>
            </a:r>
            <a:r>
              <a:rPr lang="ru-RU" sz="2800" dirty="0"/>
              <a:t> байт</a:t>
            </a:r>
          </a:p>
          <a:p>
            <a:r>
              <a:rPr lang="en-US" sz="2800" dirty="0"/>
              <a:t>Tolkien.txt</a:t>
            </a:r>
            <a:r>
              <a:rPr lang="ru-RU" sz="2800" dirty="0"/>
              <a:t> – 1 008 639 байт (</a:t>
            </a:r>
            <a:r>
              <a:rPr lang="en-US" sz="2800" dirty="0"/>
              <a:t> Alice.txt x 7,06</a:t>
            </a:r>
            <a:r>
              <a:rPr lang="ru-RU" sz="2800" dirty="0"/>
              <a:t>)</a:t>
            </a:r>
            <a:endParaRPr lang="en-US" sz="2800" dirty="0"/>
          </a:p>
          <a:p>
            <a:r>
              <a:rPr lang="en-US" sz="2800" dirty="0"/>
              <a:t>Tolkien2.txt</a:t>
            </a:r>
            <a:r>
              <a:rPr lang="ru-RU" sz="2800" dirty="0"/>
              <a:t> – </a:t>
            </a:r>
            <a:r>
              <a:rPr lang="en-US" sz="2800" dirty="0"/>
              <a:t>5 043 195 </a:t>
            </a:r>
            <a:r>
              <a:rPr lang="ru-RU" sz="2800" dirty="0"/>
              <a:t>байт (</a:t>
            </a:r>
            <a:r>
              <a:rPr lang="en-US" sz="2800" dirty="0"/>
              <a:t> Tolkien.txt x 5</a:t>
            </a:r>
            <a:r>
              <a:rPr lang="ru-RU" sz="2800" dirty="0"/>
              <a:t>)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dict0.txt – 12 </a:t>
            </a:r>
            <a:r>
              <a:rPr lang="ru-RU" sz="2800" dirty="0"/>
              <a:t>слов</a:t>
            </a:r>
            <a:endParaRPr lang="en-US" sz="2800" dirty="0"/>
          </a:p>
          <a:p>
            <a:r>
              <a:rPr lang="en-US" sz="2800" dirty="0"/>
              <a:t>dict1.txt – 50 </a:t>
            </a:r>
            <a:r>
              <a:rPr lang="ru-RU" sz="2800" dirty="0"/>
              <a:t>слов </a:t>
            </a:r>
            <a:r>
              <a:rPr lang="en-US" sz="2800" dirty="0"/>
              <a:t>(dict0 x </a:t>
            </a:r>
            <a:r>
              <a:rPr lang="ru-RU" sz="2800" dirty="0"/>
              <a:t>4</a:t>
            </a:r>
            <a:r>
              <a:rPr lang="en-US" sz="2800" dirty="0"/>
              <a:t>,</a:t>
            </a:r>
            <a:r>
              <a:rPr lang="ru-RU" sz="2800" dirty="0"/>
              <a:t>1</a:t>
            </a:r>
            <a:r>
              <a:rPr lang="en-US" sz="2800" dirty="0"/>
              <a:t>7)</a:t>
            </a:r>
            <a:endParaRPr lang="ru-RU" sz="2800" dirty="0"/>
          </a:p>
          <a:p>
            <a:r>
              <a:rPr lang="en-US" sz="2800" dirty="0"/>
              <a:t>dict2.txt – 2960 </a:t>
            </a:r>
            <a:r>
              <a:rPr lang="ru-RU" sz="2800" dirty="0"/>
              <a:t>слов</a:t>
            </a:r>
            <a:r>
              <a:rPr lang="en-US" sz="2800" dirty="0"/>
              <a:t> (dict0 x </a:t>
            </a:r>
            <a:r>
              <a:rPr lang="ru-RU" sz="2800" dirty="0"/>
              <a:t>59,2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en-US" sz="2800" dirty="0"/>
              <a:t>dict3.txt – 9772 </a:t>
            </a:r>
            <a:r>
              <a:rPr lang="ru-RU" sz="2800" dirty="0"/>
              <a:t>слов</a:t>
            </a:r>
            <a:r>
              <a:rPr lang="en-US" sz="2800" dirty="0"/>
              <a:t> (dict1 x 3,3)</a:t>
            </a:r>
            <a:endParaRPr lang="ru-RU" sz="2800" dirty="0"/>
          </a:p>
          <a:p>
            <a:r>
              <a:rPr lang="en-US" sz="2800" dirty="0"/>
              <a:t> </a:t>
            </a:r>
          </a:p>
          <a:p>
            <a:r>
              <a:rPr lang="ru-RU" sz="2800" dirty="0"/>
              <a:t>Общее время работы в секундах: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84572" y="523816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0,246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0,770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2,187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0,866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4,523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12,650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</a:t>
                      </a:r>
                      <a:r>
                        <a:rPr lang="en-US" b="1" dirty="0"/>
                        <a:t>324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20,469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62,672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2A3ACC-E676-F719-F4D8-63CE8C5A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Эксперименты с реализацией Словаря на связанном списке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5094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0872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Alice.txt – 142 800</a:t>
            </a:r>
            <a:r>
              <a:rPr lang="ru-RU" sz="2800" dirty="0"/>
              <a:t> байт</a:t>
            </a:r>
          </a:p>
          <a:p>
            <a:r>
              <a:rPr lang="en-US" sz="2800" dirty="0"/>
              <a:t>Tolkien.txt</a:t>
            </a:r>
            <a:r>
              <a:rPr lang="ru-RU" sz="2800" dirty="0"/>
              <a:t> – 1 008 639 байт (</a:t>
            </a:r>
            <a:r>
              <a:rPr lang="en-US" sz="2800" dirty="0"/>
              <a:t> Alice.txt x 7,06</a:t>
            </a:r>
            <a:r>
              <a:rPr lang="ru-RU" sz="2800" dirty="0"/>
              <a:t>)</a:t>
            </a:r>
            <a:endParaRPr lang="en-US" sz="2800" dirty="0"/>
          </a:p>
          <a:p>
            <a:r>
              <a:rPr lang="en-US" sz="2800" dirty="0"/>
              <a:t>Tolkien2.txt</a:t>
            </a:r>
            <a:r>
              <a:rPr lang="ru-RU" sz="2800" dirty="0"/>
              <a:t> – </a:t>
            </a:r>
            <a:r>
              <a:rPr lang="en-US" sz="2800" dirty="0"/>
              <a:t>5 043 195 </a:t>
            </a:r>
            <a:r>
              <a:rPr lang="ru-RU" sz="2800" dirty="0"/>
              <a:t>байт (</a:t>
            </a:r>
            <a:r>
              <a:rPr lang="en-US" sz="2800" dirty="0"/>
              <a:t> Tolkien.txt x 5</a:t>
            </a:r>
            <a:r>
              <a:rPr lang="ru-RU" sz="2800" dirty="0"/>
              <a:t>)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dict0.txt – 12 </a:t>
            </a:r>
            <a:r>
              <a:rPr lang="ru-RU" sz="2800" dirty="0"/>
              <a:t>слов</a:t>
            </a:r>
            <a:endParaRPr lang="en-US" sz="2800" dirty="0"/>
          </a:p>
          <a:p>
            <a:r>
              <a:rPr lang="en-US" sz="2800" dirty="0"/>
              <a:t>dict1.txt – 50 </a:t>
            </a:r>
            <a:r>
              <a:rPr lang="ru-RU" sz="2800" dirty="0"/>
              <a:t>слов </a:t>
            </a:r>
            <a:r>
              <a:rPr lang="en-US" sz="2800" dirty="0"/>
              <a:t>(dict0 x </a:t>
            </a:r>
            <a:r>
              <a:rPr lang="ru-RU" sz="2800" dirty="0"/>
              <a:t>4</a:t>
            </a:r>
            <a:r>
              <a:rPr lang="en-US" sz="2800" dirty="0"/>
              <a:t>,</a:t>
            </a:r>
            <a:r>
              <a:rPr lang="ru-RU" sz="2800" dirty="0"/>
              <a:t>1</a:t>
            </a:r>
            <a:r>
              <a:rPr lang="en-US" sz="2800" dirty="0"/>
              <a:t>7)</a:t>
            </a:r>
            <a:endParaRPr lang="ru-RU" sz="2800" dirty="0"/>
          </a:p>
          <a:p>
            <a:r>
              <a:rPr lang="en-US" sz="2800" dirty="0"/>
              <a:t>dict2.txt – 2960 </a:t>
            </a:r>
            <a:r>
              <a:rPr lang="ru-RU" sz="2800" dirty="0"/>
              <a:t>слов</a:t>
            </a:r>
            <a:r>
              <a:rPr lang="en-US" sz="2800" dirty="0"/>
              <a:t> (dict0 x </a:t>
            </a:r>
            <a:r>
              <a:rPr lang="ru-RU" sz="2800" dirty="0"/>
              <a:t>59,2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en-US" sz="2800" dirty="0"/>
              <a:t>dict3.txt – 9772 </a:t>
            </a:r>
            <a:r>
              <a:rPr lang="ru-RU" sz="2800" dirty="0"/>
              <a:t>слов</a:t>
            </a:r>
            <a:r>
              <a:rPr lang="en-US" sz="2800" dirty="0"/>
              <a:t> (dict1 x 3,3)</a:t>
            </a:r>
            <a:endParaRPr lang="ru-RU" sz="2800" dirty="0"/>
          </a:p>
          <a:p>
            <a:r>
              <a:rPr lang="en-US" sz="2800" dirty="0"/>
              <a:t> </a:t>
            </a:r>
          </a:p>
          <a:p>
            <a:r>
              <a:rPr lang="ru-RU" sz="2800" dirty="0"/>
              <a:t>Общее время работы в секундах: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84572" y="523816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0,246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0,770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2,187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0,866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4,523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12,650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</a:t>
                      </a:r>
                      <a:r>
                        <a:rPr lang="en-US" b="1" dirty="0"/>
                        <a:t>324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20,469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62,672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2A3ACC-E676-F719-F4D8-63CE8C5A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Эксперименты с реализацией Словаря на связанном списке</a:t>
            </a:r>
            <a:endParaRPr lang="en-US" sz="3200" b="1" dirty="0"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B6A37E-6312-BE8F-A8D2-71CBC46D7D32}"/>
              </a:ext>
            </a:extLst>
          </p:cNvPr>
          <p:cNvSpPr/>
          <p:nvPr/>
        </p:nvSpPr>
        <p:spPr>
          <a:xfrm>
            <a:off x="6408204" y="5472226"/>
            <a:ext cx="2592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Это быстро или медленно?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88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84572" y="523816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0,246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0,770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2,187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0,866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4,523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12,650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</a:t>
                      </a:r>
                      <a:r>
                        <a:rPr lang="en-US" b="1" dirty="0"/>
                        <a:t>324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20,469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62,672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2A3ACC-E676-F719-F4D8-63CE8C5A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Эксперименты с реализацией Словаря на связанном списке</a:t>
            </a:r>
            <a:endParaRPr lang="en-US" sz="3200" b="1" dirty="0"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B6A37E-6312-BE8F-A8D2-71CBC46D7D32}"/>
              </a:ext>
            </a:extLst>
          </p:cNvPr>
          <p:cNvSpPr/>
          <p:nvPr/>
        </p:nvSpPr>
        <p:spPr>
          <a:xfrm>
            <a:off x="6408204" y="5472226"/>
            <a:ext cx="2592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Это быстро или медленно?</a:t>
            </a:r>
            <a:endParaRPr lang="en-US" sz="2800" dirty="0">
              <a:solidFill>
                <a:srgbClr val="00B050"/>
              </a:solidFill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9234F00-A455-2EA1-5085-9927F9500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9702"/>
              </p:ext>
            </p:extLst>
          </p:nvPr>
        </p:nvGraphicFramePr>
        <p:xfrm>
          <a:off x="2846985" y="372557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Sorted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0,240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0,420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0,829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0,915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0,988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1,502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</a:t>
                      </a:r>
                      <a:r>
                        <a:rPr lang="en-US" b="1" dirty="0"/>
                        <a:t>404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3,714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4,326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F737F2E-CD29-D028-8DD7-499334D4F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86926"/>
              </p:ext>
            </p:extLst>
          </p:nvPr>
        </p:nvGraphicFramePr>
        <p:xfrm>
          <a:off x="170375" y="1172226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</a:t>
                      </a:r>
                      <a:r>
                        <a:rPr lang="en-US" b="1" dirty="0"/>
                        <a:t>,238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20,083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79,335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21,833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126,410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9E875FA8-1D47-D7A4-0436-CC7DADC0F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250783"/>
              </p:ext>
            </p:extLst>
          </p:nvPr>
        </p:nvGraphicFramePr>
        <p:xfrm>
          <a:off x="2846985" y="220486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Unsorted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</a:t>
                      </a:r>
                      <a:r>
                        <a:rPr lang="ru-RU" b="1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2,161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2,613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8,</a:t>
                      </a:r>
                      <a:r>
                        <a:rPr lang="ru-RU" b="1" dirty="0"/>
                        <a:t>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9,561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64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647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Деревья</a:t>
            </a:r>
            <a:endParaRPr lang="ru-RU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E3FF2D3C-09C1-574B-5B5F-96DF0C337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Двоичное дерево поиска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43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Какие бывают АТД?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02122"/>
                </a:solidFill>
                <a:effectLst/>
              </a:rPr>
              <a:t>Some common ADTs, which have proved useful in a great variety of applications, 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2" tooltip="Collection (abstract data type)"/>
              </a:rPr>
              <a:t>Collection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3" tooltip="Container (abstract data type)"/>
              </a:rPr>
              <a:t>Container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4" tooltip="List (abstract data type)"/>
              </a:rPr>
              <a:t>List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5" tooltip="Set (abstract data type)"/>
              </a:rPr>
              <a:t>Set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6" tooltip="Multiset"/>
              </a:rPr>
              <a:t>Multiset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7" tooltip="Associative array"/>
              </a:rPr>
              <a:t>Map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8" tooltip="Multimap"/>
              </a:rPr>
              <a:t>Multimap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9" tooltip="Graph (abstract data type)"/>
              </a:rPr>
              <a:t>Graph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0" tooltip="Tree (data structure)"/>
              </a:rPr>
              <a:t>Tree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1" tooltip="Stack (abstract data type)"/>
              </a:rPr>
              <a:t>Stack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2" tooltip="Queue (abstract data type)"/>
              </a:rPr>
              <a:t>Queue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3" tooltip="Priority queue"/>
              </a:rPr>
              <a:t>Priority queue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4" tooltip="Double-ended queue"/>
              </a:rPr>
              <a:t>Double-ended queue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5" tooltip="Double-ended priority queue"/>
              </a:rPr>
              <a:t>Double-ended priority queue</a:t>
            </a:r>
            <a:endParaRPr lang="ru-RU" sz="2000" b="0" i="0" u="none" strike="noStrike" dirty="0">
              <a:solidFill>
                <a:srgbClr val="0645A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645AD"/>
              </a:solidFill>
            </a:endParaRPr>
          </a:p>
          <a:p>
            <a:r>
              <a:rPr lang="en-US" sz="1400" b="0" i="1" dirty="0">
                <a:solidFill>
                  <a:srgbClr val="000000"/>
                </a:solidFill>
                <a:effectLst/>
              </a:rPr>
              <a:t>Abstract data type</a:t>
            </a:r>
            <a:r>
              <a:rPr lang="ru-RU" sz="1400" b="0" i="1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b="0" i="1" dirty="0" err="1">
                <a:solidFill>
                  <a:srgbClr val="000000"/>
                </a:solidFill>
                <a:effectLst/>
              </a:rPr>
              <a:t>wikipedia</a:t>
            </a:r>
            <a:r>
              <a:rPr lang="ru-RU" sz="1400" b="0" i="1" dirty="0">
                <a:solidFill>
                  <a:srgbClr val="000000"/>
                </a:solidFill>
                <a:effectLst/>
              </a:rPr>
              <a:t>) - </a:t>
            </a:r>
            <a:r>
              <a:rPr lang="en-US" sz="1400" b="0" i="1" dirty="0">
                <a:solidFill>
                  <a:srgbClr val="202122"/>
                </a:solidFill>
                <a:effectLst/>
                <a:hlinkClick r:id="rId16"/>
              </a:rPr>
              <a:t>https://en.wikipedia.org/wiki/Abstract_data_type</a:t>
            </a:r>
            <a:r>
              <a:rPr lang="ru-RU" sz="1400" b="0" i="1" dirty="0">
                <a:solidFill>
                  <a:srgbClr val="0645AD"/>
                </a:solidFill>
                <a:effectLst/>
              </a:rPr>
              <a:t> </a:t>
            </a:r>
            <a:endParaRPr lang="en-US" sz="1400" b="0" i="1" dirty="0">
              <a:solidFill>
                <a:srgbClr val="2021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05771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Двоичное дерево поиска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Двоичное дерево поиска</a:t>
            </a:r>
            <a:r>
              <a:rPr lang="ru-RU" sz="2400" dirty="0"/>
              <a:t> (</a:t>
            </a:r>
            <a:r>
              <a:rPr lang="ru-RU" sz="2400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i="1" dirty="0" err="1"/>
              <a:t>binary</a:t>
            </a:r>
            <a:r>
              <a:rPr lang="ru-RU" sz="2400" i="1" dirty="0"/>
              <a:t> </a:t>
            </a:r>
            <a:r>
              <a:rPr lang="ru-RU" sz="2400" i="1" dirty="0" err="1"/>
              <a:t>search</a:t>
            </a:r>
            <a:r>
              <a:rPr lang="ru-RU" sz="2400" i="1" dirty="0"/>
              <a:t> </a:t>
            </a:r>
            <a:r>
              <a:rPr lang="ru-RU" sz="2400" i="1" dirty="0" err="1"/>
              <a:t>tree</a:t>
            </a:r>
            <a:r>
              <a:rPr lang="ru-RU" sz="2400" dirty="0"/>
              <a:t>, BST) — это </a:t>
            </a:r>
            <a:r>
              <a:rPr lang="ru-RU" sz="2400" dirty="0">
                <a:hlinkClick r:id="rId3" tooltip="Двоичное дерево"/>
              </a:rPr>
              <a:t>двоичное дерево</a:t>
            </a:r>
            <a:r>
              <a:rPr lang="ru-RU" sz="2400" dirty="0"/>
              <a:t>, для которого выполняются следующие дополнительные условия (</a:t>
            </a:r>
            <a:r>
              <a:rPr lang="ru-RU" sz="2400" i="1" dirty="0"/>
              <a:t>свойства дерева поиска</a:t>
            </a:r>
            <a:r>
              <a:rPr lang="ru-RU" sz="2400" dirty="0"/>
              <a:t>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Оба поддерева — левое и правое — являются двоичными деревьями поиска.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У всех узлов левого поддерева произвольного узла X значения ключей данных </a:t>
            </a:r>
            <a:r>
              <a:rPr lang="ru-RU" sz="2400" i="1" dirty="0"/>
              <a:t>меньше</a:t>
            </a:r>
            <a:r>
              <a:rPr lang="ru-RU" sz="2400" dirty="0"/>
              <a:t>, нежели значение ключа данных самого узла 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В то время, как значения ключей данных у всех узлов правого поддерева (того же узла X) </a:t>
            </a:r>
            <a:r>
              <a:rPr lang="ru-RU" sz="2400" i="1" dirty="0"/>
              <a:t>больше</a:t>
            </a:r>
            <a:r>
              <a:rPr lang="ru-RU" sz="2400" dirty="0"/>
              <a:t>, нежели значение ключа данных узла X.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53136"/>
            <a:ext cx="2599765" cy="220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14028" y="5157192"/>
            <a:ext cx="5095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https://ru.wikipedia.org/wiki/%D0%94%D0%B2%D0%BE%D0%B8%D1%87%D0%BD%D0%BE%D0%B5_%D0%B4%D0%B5%D1%80%D0%B5%D0%B2%D0%BE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157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узла дерева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NodeTree</a:t>
            </a:r>
            <a:r>
              <a:rPr lang="en-US" sz="2800" dirty="0"/>
              <a:t> 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data;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NodeTree</a:t>
            </a:r>
            <a:r>
              <a:rPr lang="en-US" sz="2800" dirty="0"/>
              <a:t> * left;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NodeTree</a:t>
            </a:r>
            <a:r>
              <a:rPr lang="en-US" sz="2800" dirty="0"/>
              <a:t> * right;</a:t>
            </a:r>
          </a:p>
          <a:p>
            <a:r>
              <a:rPr lang="ru-RU" sz="2800" dirty="0"/>
              <a:t>};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ru-RU" sz="2800" dirty="0"/>
          </a:p>
          <a:p>
            <a:endParaRPr lang="ru-RU" sz="2800" dirty="0"/>
          </a:p>
          <a:p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NodeTree</a:t>
            </a:r>
            <a:r>
              <a:rPr lang="en-US" sz="2800" dirty="0"/>
              <a:t> * root = NULL;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213" y="908224"/>
            <a:ext cx="3876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50" y="4697824"/>
            <a:ext cx="13335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231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35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1008112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сквозная </a:t>
            </a:r>
            <a:br>
              <a:rPr lang="en-US" sz="3200" b="1" dirty="0"/>
            </a:br>
            <a:r>
              <a:rPr lang="ru-RU" sz="3200" b="1" dirty="0"/>
              <a:t>решение с использованием АТД Словарь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37403"/>
            <a:ext cx="86409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latin typeface="Consolas" panose="020B0609020204030204" pitchFamily="49" charset="0"/>
              </a:rPr>
              <a:t>Есть файл, содержащий список слов (</a:t>
            </a:r>
            <a:r>
              <a:rPr lang="en-US" sz="1600" b="1" dirty="0">
                <a:latin typeface="Consolas" panose="020B0609020204030204" pitchFamily="49" charset="0"/>
              </a:rPr>
              <a:t>C</a:t>
            </a:r>
            <a:r>
              <a:rPr lang="ru-RU" sz="1600" b="1" dirty="0" err="1">
                <a:latin typeface="Consolas" panose="020B0609020204030204" pitchFamily="49" charset="0"/>
              </a:rPr>
              <a:t>ловарь</a:t>
            </a:r>
            <a:r>
              <a:rPr lang="ru-RU" sz="1600" dirty="0">
                <a:latin typeface="Consolas" panose="020B0609020204030204" pitchFamily="49" charset="0"/>
              </a:rPr>
              <a:t>).</a:t>
            </a:r>
          </a:p>
          <a:p>
            <a:pPr defTabSz="354013"/>
            <a:endParaRPr lang="ru-RU" sz="1600" dirty="0"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latin typeface="Consolas" panose="020B0609020204030204" pitchFamily="49" charset="0"/>
              </a:rPr>
              <a:t>Есть текстовый файл (достаточно большой).</a:t>
            </a:r>
          </a:p>
          <a:p>
            <a:pPr defTabSz="354013"/>
            <a:endParaRPr lang="ru-RU" sz="1600" dirty="0"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latin typeface="Consolas" panose="020B0609020204030204" pitchFamily="49" charset="0"/>
              </a:rPr>
              <a:t>Нужно текстовый файл превратить в </a:t>
            </a:r>
            <a:r>
              <a:rPr lang="en-US" sz="1600" dirty="0">
                <a:latin typeface="Consolas" panose="020B0609020204030204" pitchFamily="49" charset="0"/>
              </a:rPr>
              <a:t>HTML </a:t>
            </a:r>
            <a:r>
              <a:rPr lang="ru-RU" sz="1600" dirty="0">
                <a:latin typeface="Consolas" panose="020B0609020204030204" pitchFamily="49" charset="0"/>
              </a:rPr>
              <a:t>файл, выделив </a:t>
            </a:r>
            <a:r>
              <a:rPr lang="ru-RU" b="1" dirty="0">
                <a:latin typeface="Consolas" panose="020B0609020204030204" pitchFamily="49" charset="0"/>
              </a:rPr>
              <a:t>жирным</a:t>
            </a:r>
            <a:r>
              <a:rPr lang="ru-RU" sz="1600" b="1" dirty="0">
                <a:latin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</a:rPr>
              <a:t>те слова, которые есть в </a:t>
            </a:r>
            <a:r>
              <a:rPr lang="en-US" sz="1600" b="1" dirty="0">
                <a:latin typeface="Consolas" panose="020B0609020204030204" pitchFamily="49" charset="0"/>
              </a:rPr>
              <a:t>C</a:t>
            </a:r>
            <a:r>
              <a:rPr lang="ru-RU" sz="1600" b="1" dirty="0" err="1">
                <a:latin typeface="Consolas" panose="020B0609020204030204" pitchFamily="49" charset="0"/>
              </a:rPr>
              <a:t>ловаре</a:t>
            </a:r>
            <a:r>
              <a:rPr lang="ru-RU" sz="1600" dirty="0">
                <a:latin typeface="Consolas" panose="020B0609020204030204" pitchFamily="49" charset="0"/>
              </a:rPr>
              <a:t>.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D023D4-8D44-9FBF-B6FA-13CEAFA9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910121"/>
            <a:ext cx="3869460" cy="35771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982FB5-B6B0-4C86-BF4A-D310451E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686175"/>
            <a:ext cx="2486025" cy="31718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1263EC-E956-15B0-1227-87469935F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347" y="3319251"/>
            <a:ext cx="3789594" cy="31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082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Словарь – реализация</a:t>
            </a:r>
            <a:r>
              <a:rPr lang="en-US" sz="3200" b="1" dirty="0"/>
              <a:t> 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</a:rPr>
              <a:t>СЛОВАРЬ – </a:t>
            </a:r>
            <a:r>
              <a:rPr lang="ru-RU" i="0" dirty="0">
                <a:effectLst/>
              </a:rPr>
              <a:t>абстрактный тип множеств с операторами</a:t>
            </a:r>
            <a:r>
              <a:rPr lang="ru-RU" b="1" i="0" dirty="0">
                <a:effectLst/>
              </a:rPr>
              <a:t> </a:t>
            </a:r>
            <a:r>
              <a:rPr lang="en-US" b="1" i="0" dirty="0">
                <a:effectLst/>
              </a:rPr>
              <a:t>INSERT, DELETE </a:t>
            </a:r>
            <a:r>
              <a:rPr lang="ru-RU" i="0" dirty="0">
                <a:effectLst/>
              </a:rPr>
              <a:t>и </a:t>
            </a:r>
            <a:r>
              <a:rPr lang="en-US" b="1" i="0" dirty="0">
                <a:effectLst/>
              </a:rPr>
              <a:t>MEMBER </a:t>
            </a:r>
            <a:r>
              <a:rPr lang="ru-RU" i="0" dirty="0">
                <a:effectLst/>
              </a:rPr>
              <a:t>называется</a:t>
            </a:r>
            <a:r>
              <a:rPr lang="ru-RU" b="1" i="0" dirty="0">
                <a:effectLst/>
              </a:rPr>
              <a:t> </a:t>
            </a:r>
            <a:r>
              <a:rPr lang="en-US" b="1" i="0" dirty="0">
                <a:effectLst/>
              </a:rPr>
              <a:t>DICTIONARY (</a:t>
            </a:r>
            <a:r>
              <a:rPr lang="ru-RU" b="1" i="0" dirty="0">
                <a:effectLst/>
              </a:rPr>
              <a:t>СЛОВАРЬ).</a:t>
            </a:r>
          </a:p>
          <a:p>
            <a:pPr algn="l"/>
            <a:endParaRPr lang="ru-RU" b="1" i="0" dirty="0">
              <a:solidFill>
                <a:srgbClr val="202122"/>
              </a:solidFill>
              <a:effectLst/>
            </a:endParaRPr>
          </a:p>
          <a:p>
            <a:pPr algn="l"/>
            <a:endParaRPr lang="ru-RU" dirty="0"/>
          </a:p>
          <a:p>
            <a:pPr algn="l"/>
            <a:endParaRPr lang="ru-RU" dirty="0">
              <a:solidFill>
                <a:srgbClr val="00B050"/>
              </a:solidFill>
            </a:endParaRPr>
          </a:p>
          <a:p>
            <a:pPr algn="l"/>
            <a:r>
              <a:rPr lang="ru-RU" dirty="0"/>
              <a:t>Эту абстракцию можно реализовать множеством способов.</a:t>
            </a:r>
          </a:p>
          <a:p>
            <a:pPr algn="l"/>
            <a:r>
              <a:rPr lang="ru-RU" dirty="0"/>
              <a:t>Причем некоторые из способов будут более эффективны чем другие.</a:t>
            </a:r>
          </a:p>
          <a:p>
            <a:pPr algn="l"/>
            <a:endParaRPr lang="ru-RU" dirty="0"/>
          </a:p>
          <a:p>
            <a:pPr algn="l"/>
            <a:r>
              <a:rPr lang="ru-RU" dirty="0">
                <a:solidFill>
                  <a:srgbClr val="7030A0"/>
                </a:solidFill>
              </a:rPr>
              <a:t>Реализуем Словарь через </a:t>
            </a:r>
            <a:r>
              <a:rPr lang="ru-RU" b="1" u="sng" dirty="0">
                <a:solidFill>
                  <a:srgbClr val="7030A0"/>
                </a:solidFill>
              </a:rPr>
              <a:t>двоичное дерево поиска</a:t>
            </a:r>
            <a:endParaRPr lang="ru-RU" dirty="0">
              <a:solidFill>
                <a:srgbClr val="7030A0"/>
              </a:solidFill>
            </a:endParaRPr>
          </a:p>
          <a:p>
            <a:pPr algn="l"/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441916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DictTree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Реализация словаря на двоичном дереве поиска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Dict.h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Узел дерева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NodeTree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word;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NodeTree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left;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NodeTree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right;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Корень дерева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NodeTree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root 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2485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DictTree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(2)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NodeTree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NodeTree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	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NodeTree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NodeTree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	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-&gt;word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+ 1,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-&gt;word,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	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-&gt;left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-&gt;right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-&gt;word)) == 0) {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вставляемое слово совпадает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с уже имеющимся  - ничего не делаем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0) {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вставляемое слово меньше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корня поддерева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	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-&gt;left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-&gt;left,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вставляемое слово больше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корня поддерева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-&gt;right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-&gt;right,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1156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DictTree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(3)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clearTree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NodeTree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clearTree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-&gt;left);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clearTree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-&gt;right);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free(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-&gt;word);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free(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NodeTree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-&gt;word)) == 0) 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0) 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-&gt;left,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-&gt;right,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715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DictTree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(4)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/* INSERT – добавляет элемент в множество.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Множество – содержит только уникальные элементы.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При повторном добавлении элемента в множество, множество не изменяется.*/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root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(root,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/* MEMBER – сообщает, является ли указанный элемент членом данного множества или нет.*/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Member(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(root,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CREATE -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создает словарь.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Вызывается перед началом использования словаря. 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Create() {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root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DESTROY -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уничтожает словарь.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Вызывается после окончания использования словаря. 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Destroy() {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clearTree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(root);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root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37264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0872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Alice.txt – 142 800</a:t>
            </a:r>
            <a:r>
              <a:rPr lang="ru-RU" sz="2800" dirty="0"/>
              <a:t> байт</a:t>
            </a:r>
          </a:p>
          <a:p>
            <a:r>
              <a:rPr lang="en-US" sz="2800" dirty="0"/>
              <a:t>Tolkien.txt</a:t>
            </a:r>
            <a:r>
              <a:rPr lang="ru-RU" sz="2800" dirty="0"/>
              <a:t> – 1 008 639 байт (</a:t>
            </a:r>
            <a:r>
              <a:rPr lang="en-US" sz="2800" dirty="0"/>
              <a:t> Alice.txt x 7,06</a:t>
            </a:r>
            <a:r>
              <a:rPr lang="ru-RU" sz="2800" dirty="0"/>
              <a:t>)</a:t>
            </a:r>
            <a:endParaRPr lang="en-US" sz="2800" dirty="0"/>
          </a:p>
          <a:p>
            <a:r>
              <a:rPr lang="en-US" sz="2800" dirty="0"/>
              <a:t>Tolkien2.txt</a:t>
            </a:r>
            <a:r>
              <a:rPr lang="ru-RU" sz="2800" dirty="0"/>
              <a:t> – </a:t>
            </a:r>
            <a:r>
              <a:rPr lang="en-US" sz="2800" dirty="0"/>
              <a:t>5 043 195 </a:t>
            </a:r>
            <a:r>
              <a:rPr lang="ru-RU" sz="2800" dirty="0"/>
              <a:t>байт (</a:t>
            </a:r>
            <a:r>
              <a:rPr lang="en-US" sz="2800" dirty="0"/>
              <a:t> Tolkien.txt x 5</a:t>
            </a:r>
            <a:r>
              <a:rPr lang="ru-RU" sz="2800" dirty="0"/>
              <a:t>)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dict0.txt – 12 </a:t>
            </a:r>
            <a:r>
              <a:rPr lang="ru-RU" sz="2800" dirty="0"/>
              <a:t>слов</a:t>
            </a:r>
            <a:endParaRPr lang="en-US" sz="2800" dirty="0"/>
          </a:p>
          <a:p>
            <a:r>
              <a:rPr lang="en-US" sz="2800" dirty="0"/>
              <a:t>dict1.txt – 50 </a:t>
            </a:r>
            <a:r>
              <a:rPr lang="ru-RU" sz="2800" dirty="0"/>
              <a:t>слов </a:t>
            </a:r>
            <a:r>
              <a:rPr lang="en-US" sz="2800" dirty="0"/>
              <a:t>(dict0 x </a:t>
            </a:r>
            <a:r>
              <a:rPr lang="ru-RU" sz="2800" dirty="0"/>
              <a:t>4</a:t>
            </a:r>
            <a:r>
              <a:rPr lang="en-US" sz="2800" dirty="0"/>
              <a:t>,</a:t>
            </a:r>
            <a:r>
              <a:rPr lang="ru-RU" sz="2800" dirty="0"/>
              <a:t>1</a:t>
            </a:r>
            <a:r>
              <a:rPr lang="en-US" sz="2800" dirty="0"/>
              <a:t>7)</a:t>
            </a:r>
            <a:endParaRPr lang="ru-RU" sz="2800" dirty="0"/>
          </a:p>
          <a:p>
            <a:r>
              <a:rPr lang="en-US" sz="2800" dirty="0"/>
              <a:t>dict2.txt – 2960 </a:t>
            </a:r>
            <a:r>
              <a:rPr lang="ru-RU" sz="2800" dirty="0"/>
              <a:t>слов</a:t>
            </a:r>
            <a:r>
              <a:rPr lang="en-US" sz="2800" dirty="0"/>
              <a:t> (dict0 x </a:t>
            </a:r>
            <a:r>
              <a:rPr lang="ru-RU" sz="2800" dirty="0"/>
              <a:t>59,2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en-US" sz="2800" dirty="0"/>
              <a:t>dict3.txt – 9772 </a:t>
            </a:r>
            <a:r>
              <a:rPr lang="ru-RU" sz="2800" dirty="0"/>
              <a:t>слов</a:t>
            </a:r>
            <a:r>
              <a:rPr lang="en-US" sz="2800" dirty="0"/>
              <a:t> (dict1 x 3,3)</a:t>
            </a:r>
            <a:endParaRPr lang="ru-RU" sz="2800" dirty="0"/>
          </a:p>
          <a:p>
            <a:r>
              <a:rPr lang="en-US" sz="2800" dirty="0"/>
              <a:t> </a:t>
            </a:r>
          </a:p>
          <a:p>
            <a:r>
              <a:rPr lang="ru-RU" sz="2800" dirty="0"/>
              <a:t>Общее время работы в секундах: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84572" y="523816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0,307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0,271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0,324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0,784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1,139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1,156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</a:t>
                      </a:r>
                      <a:r>
                        <a:rPr lang="en-US" b="1" dirty="0"/>
                        <a:t>384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4,320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4,174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2A3ACC-E676-F719-F4D8-63CE8C5A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Эксперименты с реализацией Словаря на двоичном дереве поиска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30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Стек (</a:t>
            </a:r>
            <a:r>
              <a:rPr lang="en-US" sz="3200" b="1" dirty="0"/>
              <a:t>Stack)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202122"/>
                </a:solidFill>
                <a:effectLst/>
              </a:rPr>
              <a:t>Стек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(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2" tooltip="Английский язык"/>
              </a:rPr>
              <a:t>англ.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stack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— стопка; читается 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стэк</a:t>
            </a:r>
            <a:r>
              <a:rPr lang="ru-RU" b="0" i="0" dirty="0">
                <a:solidFill>
                  <a:srgbClr val="202122"/>
                </a:solidFill>
                <a:effectLst/>
              </a:rPr>
              <a:t>) —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3" tooltip="Абстрактный тип данных"/>
              </a:rPr>
              <a:t>абстрактный тип данных</a:t>
            </a:r>
            <a:r>
              <a:rPr lang="ru-RU" b="0" i="0" dirty="0">
                <a:solidFill>
                  <a:srgbClr val="202122"/>
                </a:solidFill>
                <a:effectLst/>
              </a:rPr>
              <a:t>, представляющий собой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4" tooltip="Список (информатика)"/>
              </a:rPr>
              <a:t>список элементов</a:t>
            </a:r>
            <a:r>
              <a:rPr lang="ru-RU" b="0" i="0" dirty="0">
                <a:solidFill>
                  <a:srgbClr val="202122"/>
                </a:solidFill>
                <a:effectLst/>
              </a:rPr>
              <a:t>, организованных по принципу </a:t>
            </a:r>
            <a:r>
              <a:rPr lang="ru-RU" b="0" i="1" u="none" strike="noStrike" dirty="0">
                <a:solidFill>
                  <a:srgbClr val="0645AD"/>
                </a:solidFill>
                <a:effectLst/>
                <a:hlinkClick r:id="rId5" tooltip="LIFO"/>
              </a:rPr>
              <a:t>LIFO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(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2" tooltip="Английский язык"/>
              </a:rPr>
              <a:t>англ.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last</a:t>
            </a:r>
            <a:r>
              <a:rPr lang="ru-RU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in</a:t>
            </a:r>
            <a:r>
              <a:rPr lang="ru-RU" b="0" i="1" dirty="0">
                <a:solidFill>
                  <a:srgbClr val="202122"/>
                </a:solidFill>
                <a:effectLst/>
              </a:rPr>
              <a:t> — 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first</a:t>
            </a:r>
            <a:r>
              <a:rPr lang="ru-RU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out</a:t>
            </a:r>
            <a:r>
              <a:rPr lang="ru-RU" b="0" i="0" dirty="0">
                <a:solidFill>
                  <a:srgbClr val="202122"/>
                </a:solidFill>
                <a:effectLst/>
              </a:rPr>
              <a:t>, «последним пришёл — первым вышел»).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</a:rPr>
              <a:t>Чаще всего принцип работы стека сравнивают со стопкой тарелок: чтобы взять вторую сверху, нужно снять верхнюю.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</a:rPr>
              <a:t>В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6" tooltip="ЦВК"/>
              </a:rPr>
              <a:t>цифровом вычислительном комплексе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стек называется магазином — по аналогии с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7" tooltip="Магазин (часть оружия)"/>
              </a:rPr>
              <a:t>магазином в огнестрельном оружии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(стрельба начнётся с патрона, заряженного последним).</a:t>
            </a:r>
            <a:endParaRPr lang="ru-RU" dirty="0">
              <a:solidFill>
                <a:srgbClr val="202122"/>
              </a:solidFill>
            </a:endParaRPr>
          </a:p>
          <a:p>
            <a:pPr algn="l"/>
            <a:r>
              <a:rPr lang="en-US" sz="1400" i="1" dirty="0">
                <a:hlinkClick r:id="rId8"/>
              </a:rPr>
              <a:t>https://ru.wikipedia.org/wiki/%D0%A1%D1%82%D0%B5%D0%BA</a:t>
            </a:r>
            <a:r>
              <a:rPr lang="ru-RU" sz="1400" i="1" dirty="0"/>
              <a:t> </a:t>
            </a:r>
            <a:endParaRPr lang="en-US" sz="1400" i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9BD863D-25E3-4960-35B2-44484210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90" y="3871800"/>
            <a:ext cx="4089450" cy="286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C0CB91-2CFB-10E6-9F7F-93C9D7AF2719}"/>
              </a:ext>
            </a:extLst>
          </p:cNvPr>
          <p:cNvSpPr/>
          <p:nvPr/>
        </p:nvSpPr>
        <p:spPr>
          <a:xfrm>
            <a:off x="323528" y="3361664"/>
            <a:ext cx="424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ru-RU" i="1" dirty="0">
              <a:solidFill>
                <a:srgbClr val="202122"/>
              </a:solidFill>
            </a:endParaRPr>
          </a:p>
          <a:p>
            <a:pPr algn="l"/>
            <a:r>
              <a:rPr lang="ru-RU" b="0" i="1" dirty="0">
                <a:solidFill>
                  <a:srgbClr val="202122"/>
                </a:solidFill>
                <a:effectLst/>
              </a:rPr>
              <a:t>Основные операции стека:</a:t>
            </a:r>
            <a:endParaRPr lang="ru-RU" i="1" dirty="0">
              <a:solidFill>
                <a:srgbClr val="202122"/>
              </a:solidFill>
            </a:endParaRP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</a:rPr>
              <a:t>PUSH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–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добавляет элемент в стопку</a:t>
            </a:r>
          </a:p>
          <a:p>
            <a:pPr algn="l"/>
            <a:r>
              <a:rPr lang="en-US" b="1" dirty="0">
                <a:solidFill>
                  <a:srgbClr val="202122"/>
                </a:solidFill>
              </a:rPr>
              <a:t>POP</a:t>
            </a:r>
            <a:r>
              <a:rPr lang="en-US" dirty="0">
                <a:solidFill>
                  <a:srgbClr val="202122"/>
                </a:solidFill>
              </a:rPr>
              <a:t>  - </a:t>
            </a:r>
            <a:r>
              <a:rPr lang="ru-RU" dirty="0">
                <a:solidFill>
                  <a:srgbClr val="202122"/>
                </a:solidFill>
              </a:rPr>
              <a:t>удаляет самый последний добавленный элемент, который еще не был удален </a:t>
            </a:r>
            <a:endParaRPr lang="ru-RU" b="0" i="0" dirty="0">
              <a:solidFill>
                <a:srgbClr val="202122"/>
              </a:solidFill>
              <a:effectLst/>
            </a:endParaRP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254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2A3ACC-E676-F719-F4D8-63CE8C5A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Эксперименты с реализацией Словаря на двоичном дереве поиска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E191A05-33D6-2584-1510-85AED33DC2B9}"/>
              </a:ext>
            </a:extLst>
          </p:cNvPr>
          <p:cNvGraphicFramePr>
            <a:graphicFrameLocks noGrp="1"/>
          </p:cNvGraphicFramePr>
          <p:nvPr/>
        </p:nvGraphicFramePr>
        <p:xfrm>
          <a:off x="3031803" y="3363840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Sorted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0,240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0,420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0,829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0,915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0,988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1,502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</a:t>
                      </a:r>
                      <a:r>
                        <a:rPr lang="en-US" b="1" dirty="0"/>
                        <a:t>404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3,714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4,326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FFD73E5-F4F6-C1EE-BFD2-68D46CFA5FBA}"/>
              </a:ext>
            </a:extLst>
          </p:cNvPr>
          <p:cNvGraphicFramePr>
            <a:graphicFrameLocks noGrp="1"/>
          </p:cNvGraphicFramePr>
          <p:nvPr/>
        </p:nvGraphicFramePr>
        <p:xfrm>
          <a:off x="184572" y="523816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0,307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0,271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0,324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0,784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1,139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1,156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</a:t>
                      </a:r>
                      <a:r>
                        <a:rPr lang="en-US" b="1" dirty="0"/>
                        <a:t>384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4,320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4,174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3623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9778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Хэш</a:t>
            </a:r>
            <a:endParaRPr lang="ru-RU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E3FF2D3C-09C1-574B-5B5F-96DF0C337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Хэш таблица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073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68" y="10011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Хеш-таблица в докомпьютерную эпоху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5484" y="89220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444" y="892200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1950 год. США.</a:t>
            </a:r>
          </a:p>
          <a:p>
            <a:endParaRPr lang="ru-RU" sz="2400" dirty="0"/>
          </a:p>
          <a:p>
            <a:r>
              <a:rPr lang="ru-RU" sz="2400" dirty="0"/>
              <a:t>Фирма по доставке заказов.</a:t>
            </a:r>
          </a:p>
          <a:p>
            <a:endParaRPr lang="ru-RU" sz="2400" dirty="0"/>
          </a:p>
          <a:p>
            <a:r>
              <a:rPr lang="ru-RU" sz="2400" dirty="0"/>
              <a:t>Клиенты делают заказ в фирме.</a:t>
            </a:r>
          </a:p>
          <a:p>
            <a:r>
              <a:rPr lang="ru-RU" sz="2400" dirty="0"/>
              <a:t>Фирма отправляет заявку на завод. С завода почтой или иной доставкой продукт доставляется в офис.</a:t>
            </a:r>
          </a:p>
          <a:p>
            <a:endParaRPr lang="ru-RU" sz="2400" dirty="0"/>
          </a:p>
          <a:p>
            <a:r>
              <a:rPr lang="ru-RU" sz="2400" dirty="0"/>
              <a:t>В фирме одновременно в работе 100-300 заказов.</a:t>
            </a:r>
          </a:p>
          <a:p>
            <a:r>
              <a:rPr lang="ru-RU" sz="2400" dirty="0"/>
              <a:t>Срок исполнения заказа – 7-10 дней.</a:t>
            </a:r>
          </a:p>
          <a:p>
            <a:r>
              <a:rPr lang="ru-RU" sz="2400" dirty="0"/>
              <a:t>Клиенты звонят по телефону и узнают выполнен ли их заказ.</a:t>
            </a:r>
          </a:p>
          <a:p>
            <a:endParaRPr lang="ru-RU" sz="2400" dirty="0"/>
          </a:p>
          <a:p>
            <a:r>
              <a:rPr lang="ru-RU" sz="2400" dirty="0"/>
              <a:t>Клиент позвонил - Как дать клиенту ответ по его заказу за 5-7 секунд, тогда как заказов в обработке 100-300? И они все записаны на бумажных карточках! Компьютера нет!!! </a:t>
            </a:r>
          </a:p>
        </p:txBody>
      </p:sp>
    </p:spTree>
    <p:extLst>
      <p:ext uri="{BB962C8B-B14F-4D97-AF65-F5344CB8AC3E}">
        <p14:creationId xmlns:p14="http://schemas.microsoft.com/office/powerpoint/2010/main" val="29320948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68" y="10011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Хэш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5484" y="89220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444" y="892200"/>
            <a:ext cx="878497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https://ru.wikipedia.org/wiki/%D0%A5%D0%B5%D1%88-%D1%84%D1%83%D0%BD%D0%BA%D1%86%D0%B8%D1%8F</a:t>
            </a:r>
            <a:r>
              <a:rPr lang="ru-RU" sz="1200" dirty="0"/>
              <a:t>  </a:t>
            </a:r>
          </a:p>
          <a:p>
            <a:r>
              <a:rPr lang="ru-RU" sz="1600" b="1" dirty="0"/>
              <a:t>Хеш-функция</a:t>
            </a:r>
            <a:r>
              <a:rPr lang="ru-RU" sz="1600" dirty="0"/>
              <a:t> (</a:t>
            </a:r>
            <a:r>
              <a:rPr lang="ru-RU" sz="1600" dirty="0">
                <a:hlinkClick r:id="rId3" tooltip="Английский язык"/>
              </a:rPr>
              <a:t>англ.</a:t>
            </a:r>
            <a:r>
              <a:rPr lang="ru-RU" sz="1600" dirty="0"/>
              <a:t> </a:t>
            </a:r>
            <a:r>
              <a:rPr lang="ru-RU" sz="1600" i="1" dirty="0" err="1">
                <a:effectLst/>
              </a:rPr>
              <a:t>hash</a:t>
            </a:r>
            <a:r>
              <a:rPr lang="ru-RU" sz="1600" i="1" dirty="0">
                <a:effectLst/>
              </a:rPr>
              <a:t> </a:t>
            </a:r>
            <a:r>
              <a:rPr lang="ru-RU" sz="1600" i="1" dirty="0" err="1">
                <a:effectLst/>
              </a:rPr>
              <a:t>function</a:t>
            </a:r>
            <a:r>
              <a:rPr lang="ru-RU" sz="1600" dirty="0"/>
              <a:t> от </a:t>
            </a:r>
            <a:r>
              <a:rPr lang="ru-RU" sz="1600" i="1" dirty="0" err="1">
                <a:effectLst/>
              </a:rPr>
              <a:t>hash</a:t>
            </a:r>
            <a:r>
              <a:rPr lang="ru-RU" sz="1600" dirty="0"/>
              <a:t> — «превращать в фарш», «мешанина»</a:t>
            </a:r>
            <a:r>
              <a:rPr lang="ru-RU" sz="1600" baseline="30000" dirty="0">
                <a:hlinkClick r:id="rId4"/>
              </a:rPr>
              <a:t>[1]</a:t>
            </a:r>
            <a:r>
              <a:rPr lang="ru-RU" sz="1600" dirty="0"/>
              <a:t>), или </a:t>
            </a:r>
            <a:r>
              <a:rPr lang="ru-RU" sz="1600" b="1" dirty="0"/>
              <a:t>функция свёртки</a:t>
            </a:r>
            <a:r>
              <a:rPr lang="ru-RU" sz="1600" dirty="0"/>
              <a:t> — функция, осуществляющая преобразование </a:t>
            </a:r>
            <a:r>
              <a:rPr lang="ru-RU" sz="1600" dirty="0">
                <a:hlinkClick r:id="rId5" tooltip="Массив (программирование)"/>
              </a:rPr>
              <a:t>массива</a:t>
            </a:r>
            <a:r>
              <a:rPr lang="ru-RU" sz="1600" dirty="0"/>
              <a:t> входных данных произвольной длины в выходную </a:t>
            </a:r>
            <a:r>
              <a:rPr lang="ru-RU" sz="1600" dirty="0">
                <a:hlinkClick r:id="rId6" tooltip="Бит"/>
              </a:rPr>
              <a:t>битовую</a:t>
            </a:r>
            <a:r>
              <a:rPr lang="ru-RU" sz="1600" dirty="0"/>
              <a:t> строку установленной длины, выполняемое </a:t>
            </a:r>
            <a:r>
              <a:rPr lang="ru-RU" sz="1600" dirty="0">
                <a:hlinkClick r:id="rId7" tooltip="Детерминированный алгоритм"/>
              </a:rPr>
              <a:t>определённым алгоритмом</a:t>
            </a:r>
            <a:r>
              <a:rPr lang="ru-RU" sz="1600" dirty="0"/>
              <a:t>. Преобразование, производимое хеш-функцией, называется </a:t>
            </a:r>
            <a:r>
              <a:rPr lang="ru-RU" sz="1600" b="1" dirty="0"/>
              <a:t>хешированием</a:t>
            </a:r>
            <a:r>
              <a:rPr lang="ru-RU" sz="1600" dirty="0"/>
              <a:t>. Исходные данные называются входным массивом, «</a:t>
            </a:r>
            <a:r>
              <a:rPr lang="ru-RU" sz="1600" b="1" dirty="0"/>
              <a:t>ключом</a:t>
            </a:r>
            <a:r>
              <a:rPr lang="ru-RU" sz="1600" dirty="0"/>
              <a:t>» или «</a:t>
            </a:r>
            <a:r>
              <a:rPr lang="ru-RU" sz="1600" b="1" i="1" dirty="0"/>
              <a:t>сообщением</a:t>
            </a:r>
            <a:r>
              <a:rPr lang="ru-RU" sz="1600" dirty="0"/>
              <a:t>». Результат преобразования называется «</a:t>
            </a:r>
            <a:r>
              <a:rPr lang="ru-RU" sz="1600" b="1" i="1" dirty="0" err="1">
                <a:hlinkClick r:id="rId8" tooltip="Хеш-сумма"/>
              </a:rPr>
              <a:t>хешем</a:t>
            </a:r>
            <a:r>
              <a:rPr lang="ru-RU" sz="1600" dirty="0"/>
              <a:t>», «</a:t>
            </a:r>
            <a:r>
              <a:rPr lang="ru-RU" sz="1600" b="1" i="1" dirty="0"/>
              <a:t>хеш-кодом</a:t>
            </a:r>
            <a:r>
              <a:rPr lang="ru-RU" sz="1600" dirty="0"/>
              <a:t>», «</a:t>
            </a:r>
            <a:r>
              <a:rPr lang="ru-RU" sz="1600" b="1" i="1" dirty="0"/>
              <a:t>хеш-суммой</a:t>
            </a:r>
            <a:r>
              <a:rPr lang="ru-RU" sz="1600" dirty="0"/>
              <a:t>», «</a:t>
            </a:r>
            <a:r>
              <a:rPr lang="ru-RU" sz="1600" b="1" dirty="0"/>
              <a:t>сводкой </a:t>
            </a:r>
            <a:r>
              <a:rPr lang="ru-RU" sz="1600" b="1" dirty="0">
                <a:hlinkClick r:id="rId9" tooltip="Сообщение"/>
              </a:rPr>
              <a:t>сообщения</a:t>
            </a:r>
            <a:r>
              <a:rPr lang="ru-RU" sz="1600" dirty="0"/>
              <a:t>». </a:t>
            </a:r>
          </a:p>
          <a:p>
            <a:endParaRPr lang="ru-RU" sz="1600" dirty="0"/>
          </a:p>
          <a:p>
            <a:r>
              <a:rPr lang="ru-RU" sz="1600" dirty="0"/>
              <a:t>Хеш-функции применяются в следующих случаях: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i="1" dirty="0"/>
              <a:t>при построении </a:t>
            </a:r>
            <a:r>
              <a:rPr lang="ru-RU" sz="2000" b="1" i="1" dirty="0">
                <a:hlinkClick r:id="rId10" tooltip="Ассоциативный массив"/>
              </a:rPr>
              <a:t>ассоциативных массивов</a:t>
            </a:r>
            <a:r>
              <a:rPr lang="ru-RU" sz="2000" b="1" i="1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при поиске дубликатов в последовательностях наборов данных;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при построении уникальных идентификаторов для </a:t>
            </a:r>
            <a:r>
              <a:rPr lang="ru-RU" sz="1600" dirty="0" err="1"/>
              <a:t>наборо</a:t>
            </a:r>
            <a:r>
              <a:rPr lang="ru-RU" sz="1600" dirty="0"/>
              <a:t>	в данных;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при вычислении </a:t>
            </a:r>
            <a:r>
              <a:rPr lang="ru-RU" sz="1600" dirty="0">
                <a:hlinkClick r:id="rId11" tooltip="Контрольная сумма"/>
              </a:rPr>
              <a:t>контрольных сумм</a:t>
            </a:r>
            <a:r>
              <a:rPr lang="ru-RU" sz="1600" dirty="0"/>
              <a:t> от данных (сигнала) для последующего обнаружения в них ошибок (возникших случайно или внесённых намеренно), возникающих при хранении и/или передаче данных;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при сохранении паролей </a:t>
            </a:r>
            <a:r>
              <a:rPr lang="ru-RU" sz="1600" i="1" dirty="0"/>
              <a:t>в системах защиты</a:t>
            </a:r>
            <a:r>
              <a:rPr lang="ru-RU" sz="1600" dirty="0"/>
              <a:t> в виде хеш-кода (для восстановления пароля по хеш-коду требуется функция, являющаяся </a:t>
            </a:r>
            <a:r>
              <a:rPr lang="ru-RU" sz="1600" dirty="0">
                <a:hlinkClick r:id="rId12" tooltip="Обратная функция"/>
              </a:rPr>
              <a:t>обратной</a:t>
            </a:r>
            <a:r>
              <a:rPr lang="ru-RU" sz="1600" dirty="0"/>
              <a:t> по отношению к использованной хеш-функции);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при выработке </a:t>
            </a:r>
            <a:r>
              <a:rPr lang="ru-RU" sz="1600" dirty="0">
                <a:hlinkClick r:id="rId13" tooltip="Электронная подпись"/>
              </a:rPr>
              <a:t>электронной подписи</a:t>
            </a:r>
            <a:r>
              <a:rPr lang="ru-RU" sz="1600" dirty="0"/>
              <a:t> (на практике часто подписывается не само сообщение, а его «хеш-образ»);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и др.</a:t>
            </a:r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13834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68" y="10011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Ассоциативный массив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5484" y="89220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444" y="892200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https://ru.wikipedia.org/wiki/%D0%90%D1%81%D1%81%D0%BE%D1%86%D0%B8%D0%B0%D1%82%D0%B8%D0%B2%D0%BD%D1%8B%D0%B9_%D0%BC%D0%B0%D1%81%D1%81%D0%B8%D0%B2</a:t>
            </a:r>
            <a:r>
              <a:rPr lang="ru-RU" sz="1200" dirty="0"/>
              <a:t> </a:t>
            </a:r>
          </a:p>
          <a:p>
            <a:endParaRPr lang="ru-RU" sz="1200" b="1" dirty="0"/>
          </a:p>
          <a:p>
            <a:endParaRPr lang="ru-RU" sz="1600" dirty="0"/>
          </a:p>
          <a:p>
            <a:r>
              <a:rPr lang="ru-RU" sz="1600" dirty="0"/>
              <a:t>Ассоциативный массив — абстрактный тип данных (интерфейс к хранилищу данных), позволяющий хранить пары вида «(ключ, значение)» и поддерживающий операции добавления пары, а также поиска и удаления пары по ключу:</a:t>
            </a:r>
          </a:p>
          <a:p>
            <a:endParaRPr lang="ru-RU" sz="1600" dirty="0"/>
          </a:p>
          <a:p>
            <a:r>
              <a:rPr lang="ru-RU" sz="1600" dirty="0"/>
              <a:t>    INSERT(ключ, значение)</a:t>
            </a:r>
          </a:p>
          <a:p>
            <a:r>
              <a:rPr lang="ru-RU" sz="1600" dirty="0"/>
              <a:t>    FIND(ключ)</a:t>
            </a:r>
          </a:p>
          <a:p>
            <a:r>
              <a:rPr lang="ru-RU" sz="1600" dirty="0"/>
              <a:t>    REMOVE(ключ)</a:t>
            </a:r>
          </a:p>
          <a:p>
            <a:endParaRPr lang="ru-RU" sz="1200" b="1" dirty="0"/>
          </a:p>
          <a:p>
            <a:r>
              <a:rPr lang="ru-RU" sz="1600" dirty="0"/>
              <a:t>…</a:t>
            </a:r>
          </a:p>
          <a:p>
            <a:endParaRPr lang="ru-RU" sz="1600" dirty="0"/>
          </a:p>
          <a:p>
            <a:r>
              <a:rPr lang="ru-RU" sz="1600" dirty="0"/>
              <a:t>Наиболее популярны реализации, основанные на различных деревьях поиска. Так, например, в стандартной библиотеке STL языка C++ контейнер </a:t>
            </a:r>
            <a:r>
              <a:rPr lang="ru-RU" sz="1600" dirty="0" err="1"/>
              <a:t>map</a:t>
            </a:r>
            <a:r>
              <a:rPr lang="ru-RU" sz="1600" dirty="0"/>
              <a:t> реализован на основе красно-чёрного дерева. </a:t>
            </a:r>
          </a:p>
          <a:p>
            <a:r>
              <a:rPr lang="ru-RU" sz="1600" dirty="0"/>
              <a:t>В языках Java, Ruby, </a:t>
            </a:r>
            <a:r>
              <a:rPr lang="ru-RU" sz="1600" dirty="0" err="1"/>
              <a:t>Tcl</a:t>
            </a:r>
            <a:r>
              <a:rPr lang="ru-RU" sz="1600" dirty="0"/>
              <a:t>, Python используется один из вариантов хеш-таблицы. </a:t>
            </a:r>
          </a:p>
          <a:p>
            <a:r>
              <a:rPr lang="ru-RU" sz="1600" dirty="0"/>
              <a:t>Есть и другие реализации. </a:t>
            </a:r>
          </a:p>
        </p:txBody>
      </p:sp>
    </p:spTree>
    <p:extLst>
      <p:ext uri="{BB962C8B-B14F-4D97-AF65-F5344CB8AC3E}">
        <p14:creationId xmlns:p14="http://schemas.microsoft.com/office/powerpoint/2010/main" val="12774291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68" y="10011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Хеш-таблица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5484" y="89220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444" y="892200"/>
            <a:ext cx="878497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https://ru.wikipedia.org/wiki/%D0%A5%D0%B5%D1%88-%D1%82%D0%B0%D0%B1%D0%BB%D0%B8%D1%86%D0%B0</a:t>
            </a:r>
            <a:r>
              <a:rPr lang="ru-RU" sz="1200" dirty="0"/>
              <a:t> </a:t>
            </a:r>
          </a:p>
          <a:p>
            <a:pPr indent="357188"/>
            <a:r>
              <a:rPr lang="ru-RU" dirty="0" err="1"/>
              <a:t>Хеш-табли́ца</a:t>
            </a:r>
            <a:r>
              <a:rPr lang="ru-RU" dirty="0"/>
              <a:t> — это структура данных, реализующая интерфейс ассоциативного массива, а именно, она позволяет хранить пары (ключ, значение) и выполнять три операции: операцию добавления новой пары, операцию поиска и операцию удаления пары по ключу. </a:t>
            </a:r>
          </a:p>
          <a:p>
            <a:pPr indent="357188"/>
            <a:endParaRPr lang="ru-RU" dirty="0"/>
          </a:p>
          <a:p>
            <a:pPr indent="357188"/>
            <a:r>
              <a:rPr lang="ru-RU" dirty="0"/>
              <a:t>Существуют два основных варианта хеш-таблиц: с цепочками и открытой адресацией. Хеш-таблица содержит некоторый массив H, элементы которого есть пары (хеш-таблица с открытой адресацией) </a:t>
            </a:r>
            <a:r>
              <a:rPr lang="ru-RU" sz="2000" b="1" dirty="0"/>
              <a:t>или списки пар (хеш-таблица с цепочками). </a:t>
            </a:r>
            <a:endParaRPr lang="ru-RU" b="1" dirty="0"/>
          </a:p>
          <a:p>
            <a:pPr indent="357188"/>
            <a:r>
              <a:rPr lang="ru-RU" dirty="0"/>
              <a:t>Ситуация, когда для различных ключей получается одно и то же хеш-значение, называется коллизией. Такие события не так уж и редки — например, при вставке в хеш-таблицу размером 365 ячеек всего лишь 23 элементов вероятность коллизии уже превысит 50% (если каждый элемент может равновероятно попасть в любую ячейку) — см. парадокс дней рождения. Поэтому механизм разрешения коллизий — важная составляющая любой хеш-таблицы.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776260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68" y="10011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Разрешение коллизий – метод цепочек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5484" y="89220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443" y="892200"/>
            <a:ext cx="4795363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https://ru.wikipedia.org/wiki/%D0%A5%D0%B5%D1%88-%D1%82%D0%B0%D0%B1%D0%BB%D0%B8%D1%86%D0%B0</a:t>
            </a:r>
            <a:r>
              <a:rPr lang="ru-RU" sz="1200" dirty="0"/>
              <a:t> </a:t>
            </a:r>
          </a:p>
          <a:p>
            <a:pPr indent="357188"/>
            <a:r>
              <a:rPr lang="ru-RU" sz="1600" dirty="0"/>
              <a:t>Каждая ячейка массива H является указателем на связный список (цепочку) пар ключ-значение, соответствующих одному и тому же хеш-значению ключа. Коллизии просто приводят к тому, что появляются цепочки длиной более одного элемента.</a:t>
            </a:r>
          </a:p>
          <a:p>
            <a:pPr indent="357188"/>
            <a:endParaRPr lang="ru-RU" sz="1600" dirty="0"/>
          </a:p>
          <a:p>
            <a:pPr indent="357188"/>
            <a:r>
              <a:rPr lang="ru-RU" sz="1600" dirty="0"/>
              <a:t>Операции поиска или удаления элемента требуют просмотра всех элементов соответствующей ему цепочки, чтобы найти в ней элемент с заданным ключом. Для добавления элемента нужно добавить элемент в конец или начало соответствующего списка и в случае, если коэффициент заполнения станет слишком велик, увеличить размер массива H и перестроить таблицу.</a:t>
            </a:r>
          </a:p>
          <a:p>
            <a:pPr indent="357188"/>
            <a:endParaRPr lang="ru-RU" sz="1600" dirty="0"/>
          </a:p>
          <a:p>
            <a:pPr indent="357188"/>
            <a:r>
              <a:rPr lang="ru-RU" sz="1600" dirty="0"/>
              <a:t>При предположении, что каждый элемент может попасть в любую позицию таблицы H с равной вероятностью и независимо от того, куда попал любой другой элемент, среднее время работы операции поиска элемента составляет Θ(1 + α), где α — коэффициент заполнения таблицы.  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5D7860-CFFE-4DEE-A78A-6CD75F0E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807" y="3068960"/>
            <a:ext cx="4074279" cy="305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950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68" y="10011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Хеш-таблица в докомпьютерную эпоху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5484" y="89220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444" y="892200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1950 год. США.</a:t>
            </a:r>
          </a:p>
          <a:p>
            <a:endParaRPr lang="ru-RU" sz="2400" dirty="0"/>
          </a:p>
          <a:p>
            <a:r>
              <a:rPr lang="ru-RU" sz="2400" dirty="0"/>
              <a:t>Фирма по доставке заказов.</a:t>
            </a:r>
          </a:p>
          <a:p>
            <a:endParaRPr lang="ru-RU" sz="2400" dirty="0"/>
          </a:p>
          <a:p>
            <a:r>
              <a:rPr lang="ru-RU" sz="2400" dirty="0"/>
              <a:t>Клиенты делают заказ в фирме.</a:t>
            </a:r>
          </a:p>
          <a:p>
            <a:r>
              <a:rPr lang="ru-RU" sz="2400" dirty="0"/>
              <a:t>Фирма отправляет заявку на завод. С завода почтой или иной доставкой продукт доставляется в офис.</a:t>
            </a:r>
          </a:p>
          <a:p>
            <a:endParaRPr lang="ru-RU" sz="2400" dirty="0"/>
          </a:p>
          <a:p>
            <a:r>
              <a:rPr lang="ru-RU" sz="2400" dirty="0"/>
              <a:t>В фирме одновременно в работе 100-300 заказов.</a:t>
            </a:r>
          </a:p>
          <a:p>
            <a:r>
              <a:rPr lang="ru-RU" sz="2400" dirty="0"/>
              <a:t>Срок исполнения заказа – 7-10 дней.</a:t>
            </a:r>
          </a:p>
          <a:p>
            <a:r>
              <a:rPr lang="ru-RU" sz="2400" dirty="0"/>
              <a:t>Клиенты звонят по телефону и узнают выполнен ли их заказ.</a:t>
            </a:r>
          </a:p>
          <a:p>
            <a:endParaRPr lang="ru-RU" sz="2400" dirty="0"/>
          </a:p>
          <a:p>
            <a:r>
              <a:rPr lang="ru-RU" sz="2400" dirty="0"/>
              <a:t>Клиент позвонил - Как дать клиенту ответ по его заказу за 5-7 секунд, тогда как заказов в обработке 100-300? И они все записаны на бумажных карточках! Компьютера нет!!! </a:t>
            </a:r>
          </a:p>
        </p:txBody>
      </p:sp>
    </p:spTree>
    <p:extLst>
      <p:ext uri="{BB962C8B-B14F-4D97-AF65-F5344CB8AC3E}">
        <p14:creationId xmlns:p14="http://schemas.microsoft.com/office/powerpoint/2010/main" val="8476824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65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</a:t>
            </a:r>
            <a:r>
              <a:rPr lang="en-US" sz="3200" b="1" dirty="0"/>
              <a:t> (Queue)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000" b="1" i="0" dirty="0" err="1">
                <a:solidFill>
                  <a:srgbClr val="202122"/>
                </a:solidFill>
                <a:effectLst/>
              </a:rPr>
              <a:t>О́чередь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2" tooltip="Абстрактный тип данных"/>
              </a:rPr>
              <a:t>абстрактный тип данных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с дисциплиной доступа к элементам «первый пришёл — первый вышел» (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3" tooltip="FIFO"/>
              </a:rPr>
              <a:t>FIFO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,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4" tooltip="Английский язык"/>
              </a:rPr>
              <a:t>англ.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sz="2000" b="0" i="1" dirty="0" err="1">
                <a:solidFill>
                  <a:srgbClr val="202122"/>
                </a:solidFill>
                <a:effectLst/>
              </a:rPr>
              <a:t>first</a:t>
            </a:r>
            <a:r>
              <a:rPr lang="ru-RU" sz="2000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sz="2000" b="0" i="1" dirty="0" err="1">
                <a:solidFill>
                  <a:srgbClr val="202122"/>
                </a:solidFill>
                <a:effectLst/>
              </a:rPr>
              <a:t>in</a:t>
            </a:r>
            <a:r>
              <a:rPr lang="ru-RU" sz="2000" b="0" i="1" dirty="0">
                <a:solidFill>
                  <a:srgbClr val="202122"/>
                </a:solidFill>
                <a:effectLst/>
              </a:rPr>
              <a:t>, </a:t>
            </a:r>
            <a:r>
              <a:rPr lang="ru-RU" sz="2000" b="0" i="1" dirty="0" err="1">
                <a:solidFill>
                  <a:srgbClr val="202122"/>
                </a:solidFill>
                <a:effectLst/>
              </a:rPr>
              <a:t>first</a:t>
            </a:r>
            <a:r>
              <a:rPr lang="ru-RU" sz="2000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sz="2000" b="0" i="1" dirty="0" err="1">
                <a:solidFill>
                  <a:srgbClr val="202122"/>
                </a:solidFill>
                <a:effectLst/>
              </a:rPr>
              <a:t>out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). </a:t>
            </a:r>
          </a:p>
          <a:p>
            <a:pPr algn="l"/>
            <a:r>
              <a:rPr lang="ru-RU" sz="2000" b="0" i="0" dirty="0">
                <a:solidFill>
                  <a:srgbClr val="202122"/>
                </a:solidFill>
                <a:effectLst/>
              </a:rPr>
              <a:t>Добавление элемента (принято обозначать словом </a:t>
            </a:r>
            <a:r>
              <a:rPr lang="ru-RU" sz="2000" b="0" i="0" dirty="0" err="1">
                <a:solidFill>
                  <a:srgbClr val="202122"/>
                </a:solidFill>
                <a:effectLst/>
              </a:rPr>
              <a:t>enqueue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поставить в очередь) возможно лишь в конец очереди, выборка — только из начала очереди (что принято называть словом </a:t>
            </a:r>
            <a:r>
              <a:rPr lang="ru-RU" sz="2000" b="0" i="0" dirty="0" err="1">
                <a:solidFill>
                  <a:srgbClr val="202122"/>
                </a:solidFill>
                <a:effectLst/>
              </a:rPr>
              <a:t>dequeue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убрать из очереди), при этом выбранный элемент из очереди удаляется. </a:t>
            </a:r>
          </a:p>
          <a:p>
            <a:pPr algn="l"/>
            <a:endParaRPr lang="ru-RU" sz="1400" dirty="0">
              <a:solidFill>
                <a:srgbClr val="202122"/>
              </a:solidFill>
              <a:latin typeface="Arial" panose="020B0604020202020204" pitchFamily="34" charset="0"/>
              <a:hlinkClick r:id="rId5"/>
            </a:endParaRPr>
          </a:p>
          <a:p>
            <a:pPr algn="l"/>
            <a:r>
              <a:rPr lang="en-US" sz="1400" i="1" dirty="0">
                <a:hlinkClick r:id="rId5"/>
              </a:rPr>
              <a:t>https://ru.wikipedia.org/wiki/%D0%9E%D1%87%D0%B5%D1%80%D0%B5%D0%B4%D1%8C_(%D0%BF%D1%80%D0%BE%D0%B3%D1%80%D0%B0%D0%BC%D0%BC%D0%B8%D1%80%D0%BE%D0%B2%D0%B0%D0%BD%D0%B8%D0%B5)</a:t>
            </a:r>
            <a:r>
              <a:rPr lang="ru-RU" sz="1400" i="1" dirty="0">
                <a:solidFill>
                  <a:srgbClr val="202122"/>
                </a:solidFill>
              </a:rPr>
              <a:t> </a:t>
            </a:r>
            <a:endParaRPr lang="en-US" sz="1400" i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C0CB91-2CFB-10E6-9F7F-93C9D7AF2719}"/>
              </a:ext>
            </a:extLst>
          </p:cNvPr>
          <p:cNvSpPr/>
          <p:nvPr/>
        </p:nvSpPr>
        <p:spPr>
          <a:xfrm>
            <a:off x="295174" y="4276869"/>
            <a:ext cx="4248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solidFill>
                  <a:srgbClr val="202122"/>
                </a:solidFill>
                <a:effectLst/>
              </a:rPr>
              <a:t>Основные операции очереди:</a:t>
            </a:r>
            <a:endParaRPr lang="ru-RU" i="1" dirty="0">
              <a:solidFill>
                <a:srgbClr val="202122"/>
              </a:solidFill>
            </a:endParaRP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</a:rPr>
              <a:t>ENQUEUE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–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добавляет элемент в конец </a:t>
            </a:r>
            <a:r>
              <a:rPr lang="ru-RU" dirty="0">
                <a:solidFill>
                  <a:srgbClr val="202122"/>
                </a:solidFill>
              </a:rPr>
              <a:t>очереди</a:t>
            </a:r>
            <a:endParaRPr lang="ru-RU" b="0" i="0" dirty="0">
              <a:solidFill>
                <a:srgbClr val="202122"/>
              </a:solidFill>
              <a:effectLst/>
            </a:endParaRPr>
          </a:p>
          <a:p>
            <a:pPr algn="l"/>
            <a:r>
              <a:rPr lang="en-US" b="1">
                <a:solidFill>
                  <a:srgbClr val="202122"/>
                </a:solidFill>
              </a:rPr>
              <a:t>DE</a:t>
            </a:r>
            <a:r>
              <a:rPr lang="en-US" b="1" i="0">
                <a:solidFill>
                  <a:srgbClr val="202122"/>
                </a:solidFill>
                <a:effectLst/>
              </a:rPr>
              <a:t>QUEUE</a:t>
            </a:r>
            <a:r>
              <a:rPr lang="en-US" b="0" i="0">
                <a:solidFill>
                  <a:srgbClr val="202122"/>
                </a:solidFill>
                <a:effectLst/>
              </a:rPr>
              <a:t> </a:t>
            </a:r>
            <a:r>
              <a:rPr lang="en-US" dirty="0">
                <a:solidFill>
                  <a:srgbClr val="202122"/>
                </a:solidFill>
              </a:rPr>
              <a:t>- </a:t>
            </a:r>
            <a:r>
              <a:rPr lang="ru-RU" dirty="0">
                <a:solidFill>
                  <a:srgbClr val="202122"/>
                </a:solidFill>
              </a:rPr>
              <a:t>удаляет самый первый элемент из очереди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A68466-9872-E90A-92A0-088A7EA62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551765"/>
            <a:ext cx="4357020" cy="3185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AF1C78-DDF3-9DEC-559B-8637F796436F}"/>
              </a:ext>
            </a:extLst>
          </p:cNvPr>
          <p:cNvSpPr txBox="1"/>
          <p:nvPr/>
        </p:nvSpPr>
        <p:spPr>
          <a:xfrm>
            <a:off x="4644008" y="6580641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dirty="0">
                <a:hlinkClick r:id="rId7"/>
              </a:rPr>
              <a:t>https://dev.koshovyi.com/2017/10/24/struktura-dannyh-ochered-fifo-queue/</a:t>
            </a:r>
            <a:r>
              <a:rPr lang="ru-RU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1714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1008112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сквозная </a:t>
            </a:r>
            <a:br>
              <a:rPr lang="en-US" sz="3200" b="1" dirty="0"/>
            </a:br>
            <a:r>
              <a:rPr lang="ru-RU" sz="3200" b="1" dirty="0"/>
              <a:t>решение с использованием АТД Словарь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37403"/>
            <a:ext cx="86409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latin typeface="Consolas" panose="020B0609020204030204" pitchFamily="49" charset="0"/>
              </a:rPr>
              <a:t>Есть файл, содержащий список слов (</a:t>
            </a:r>
            <a:r>
              <a:rPr lang="en-US" sz="1600" b="1" dirty="0">
                <a:latin typeface="Consolas" panose="020B0609020204030204" pitchFamily="49" charset="0"/>
              </a:rPr>
              <a:t>C</a:t>
            </a:r>
            <a:r>
              <a:rPr lang="ru-RU" sz="1600" b="1" dirty="0" err="1">
                <a:latin typeface="Consolas" panose="020B0609020204030204" pitchFamily="49" charset="0"/>
              </a:rPr>
              <a:t>ловарь</a:t>
            </a:r>
            <a:r>
              <a:rPr lang="ru-RU" sz="1600" dirty="0">
                <a:latin typeface="Consolas" panose="020B0609020204030204" pitchFamily="49" charset="0"/>
              </a:rPr>
              <a:t>).</a:t>
            </a:r>
          </a:p>
          <a:p>
            <a:pPr defTabSz="354013"/>
            <a:endParaRPr lang="ru-RU" sz="1600" dirty="0"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latin typeface="Consolas" panose="020B0609020204030204" pitchFamily="49" charset="0"/>
              </a:rPr>
              <a:t>Есть текстовый файл (достаточно большой).</a:t>
            </a:r>
          </a:p>
          <a:p>
            <a:pPr defTabSz="354013"/>
            <a:endParaRPr lang="ru-RU" sz="1600" dirty="0"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latin typeface="Consolas" panose="020B0609020204030204" pitchFamily="49" charset="0"/>
              </a:rPr>
              <a:t>Нужно текстовый файл превратить в </a:t>
            </a:r>
            <a:r>
              <a:rPr lang="en-US" sz="1600" dirty="0">
                <a:latin typeface="Consolas" panose="020B0609020204030204" pitchFamily="49" charset="0"/>
              </a:rPr>
              <a:t>HTML </a:t>
            </a:r>
            <a:r>
              <a:rPr lang="ru-RU" sz="1600" dirty="0">
                <a:latin typeface="Consolas" panose="020B0609020204030204" pitchFamily="49" charset="0"/>
              </a:rPr>
              <a:t>файл, выделив </a:t>
            </a:r>
            <a:r>
              <a:rPr lang="ru-RU" b="1" dirty="0">
                <a:latin typeface="Consolas" panose="020B0609020204030204" pitchFamily="49" charset="0"/>
              </a:rPr>
              <a:t>жирным</a:t>
            </a:r>
            <a:r>
              <a:rPr lang="ru-RU" sz="1600" b="1" dirty="0">
                <a:latin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</a:rPr>
              <a:t>те слова, которые есть в </a:t>
            </a:r>
            <a:r>
              <a:rPr lang="en-US" sz="1600" b="1" dirty="0">
                <a:latin typeface="Consolas" panose="020B0609020204030204" pitchFamily="49" charset="0"/>
              </a:rPr>
              <a:t>C</a:t>
            </a:r>
            <a:r>
              <a:rPr lang="ru-RU" sz="1600" b="1" dirty="0" err="1">
                <a:latin typeface="Consolas" panose="020B0609020204030204" pitchFamily="49" charset="0"/>
              </a:rPr>
              <a:t>ловаре</a:t>
            </a:r>
            <a:r>
              <a:rPr lang="ru-RU" sz="1600" dirty="0">
                <a:latin typeface="Consolas" panose="020B0609020204030204" pitchFamily="49" charset="0"/>
              </a:rPr>
              <a:t>.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D023D4-8D44-9FBF-B6FA-13CEAFA9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910121"/>
            <a:ext cx="3869460" cy="35771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982FB5-B6B0-4C86-BF4A-D310451E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686175"/>
            <a:ext cx="2486025" cy="31718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1263EC-E956-15B0-1227-87469935F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347" y="3319251"/>
            <a:ext cx="3789594" cy="31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79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Словарь – реализация</a:t>
            </a:r>
            <a:r>
              <a:rPr lang="en-US" sz="3200" b="1" dirty="0"/>
              <a:t> 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</a:rPr>
              <a:t>СЛОВАРЬ – </a:t>
            </a:r>
            <a:r>
              <a:rPr lang="ru-RU" i="0" dirty="0">
                <a:effectLst/>
              </a:rPr>
              <a:t>абстрактный тип множеств с операторами</a:t>
            </a:r>
            <a:r>
              <a:rPr lang="ru-RU" b="1" i="0" dirty="0">
                <a:effectLst/>
              </a:rPr>
              <a:t> </a:t>
            </a:r>
            <a:r>
              <a:rPr lang="en-US" b="1" i="0" dirty="0">
                <a:effectLst/>
              </a:rPr>
              <a:t>INSERT, DELETE </a:t>
            </a:r>
            <a:r>
              <a:rPr lang="ru-RU" i="0" dirty="0">
                <a:effectLst/>
              </a:rPr>
              <a:t>и </a:t>
            </a:r>
            <a:r>
              <a:rPr lang="en-US" b="1" i="0" dirty="0">
                <a:effectLst/>
              </a:rPr>
              <a:t>MEMBER </a:t>
            </a:r>
            <a:r>
              <a:rPr lang="ru-RU" i="0" dirty="0">
                <a:effectLst/>
              </a:rPr>
              <a:t>называется</a:t>
            </a:r>
            <a:r>
              <a:rPr lang="ru-RU" b="1" i="0" dirty="0">
                <a:effectLst/>
              </a:rPr>
              <a:t> </a:t>
            </a:r>
            <a:r>
              <a:rPr lang="en-US" b="1" i="0" dirty="0">
                <a:effectLst/>
              </a:rPr>
              <a:t>DICTIONARY (</a:t>
            </a:r>
            <a:r>
              <a:rPr lang="ru-RU" b="1" i="0" dirty="0">
                <a:effectLst/>
              </a:rPr>
              <a:t>СЛОВАРЬ).</a:t>
            </a:r>
          </a:p>
          <a:p>
            <a:pPr algn="l"/>
            <a:endParaRPr lang="ru-RU" b="1" i="0" dirty="0">
              <a:effectLst/>
            </a:endParaRP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r>
              <a:rPr lang="ru-RU" dirty="0"/>
              <a:t>Эту абстракцию можно реализовать множеством способов.</a:t>
            </a:r>
          </a:p>
          <a:p>
            <a:pPr algn="l"/>
            <a:r>
              <a:rPr lang="ru-RU" dirty="0"/>
              <a:t>Причем некоторые из способов будут более эффективны чем другие.</a:t>
            </a:r>
          </a:p>
          <a:p>
            <a:pPr algn="l"/>
            <a:endParaRPr lang="ru-RU" dirty="0"/>
          </a:p>
          <a:p>
            <a:pPr algn="l"/>
            <a:r>
              <a:rPr lang="ru-RU" dirty="0">
                <a:solidFill>
                  <a:srgbClr val="7030A0"/>
                </a:solidFill>
              </a:rPr>
              <a:t>Реализуем Словарь через </a:t>
            </a:r>
            <a:r>
              <a:rPr lang="ru-RU" b="1" u="sng" dirty="0">
                <a:solidFill>
                  <a:srgbClr val="7030A0"/>
                </a:solidFill>
              </a:rPr>
              <a:t>хэш</a:t>
            </a:r>
            <a:endParaRPr lang="ru-RU" dirty="0">
              <a:solidFill>
                <a:srgbClr val="7030A0"/>
              </a:solidFill>
            </a:endParaRPr>
          </a:p>
          <a:p>
            <a:pPr algn="l"/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022970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DictHash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Реализация словаря на хэше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Dict.h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MAX_HASH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13267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word;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Массив списков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first[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MAX_HASH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073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DictHash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(2)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Вычисление хэша для строки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word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hash(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31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((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MAX_HASH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685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DictHash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(3)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8204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/* INSERT – добавляет элемент в множество.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Множество – содержит только уникальные элементы.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При повторном добавлении элемента в множество, множество не изменяется. </a:t>
            </a:r>
          </a:p>
          <a:p>
            <a:pPr defTabSz="354013"/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Нет защиты от двойного включения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hash(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first[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-&gt;word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+ 1,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-&gt;word,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first[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4620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DictHash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(4)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8204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/* MEMBER – сообщает, является ли указанный элемент членом данного множества или нет. */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Member(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hash(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first[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-&gt;word,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7408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DictHash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(5)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8204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CREATE -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создает словарь.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Вызывается перед началом использования словаря. */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Create() {</a:t>
            </a:r>
          </a:p>
          <a:p>
            <a:pPr defTabSz="354013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MAX_HASH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first[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DESTROY -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уничтожает словарь.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Вызывается после окончания использования словаря. */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Destroy() {</a:t>
            </a:r>
          </a:p>
          <a:p>
            <a:pPr defTabSz="354013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MAX_HASH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(first[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first[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first[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first[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]-&gt;next;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free(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-&gt;word);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free(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42726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0872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Alice.txt – 142 800</a:t>
            </a:r>
            <a:r>
              <a:rPr lang="ru-RU" sz="2800" dirty="0"/>
              <a:t> байт</a:t>
            </a:r>
          </a:p>
          <a:p>
            <a:r>
              <a:rPr lang="en-US" sz="2800" dirty="0"/>
              <a:t>Tolkien.txt</a:t>
            </a:r>
            <a:r>
              <a:rPr lang="ru-RU" sz="2800" dirty="0"/>
              <a:t> – 1 008 639 байт (</a:t>
            </a:r>
            <a:r>
              <a:rPr lang="en-US" sz="2800" dirty="0"/>
              <a:t> Alice.txt x 7,06</a:t>
            </a:r>
            <a:r>
              <a:rPr lang="ru-RU" sz="2800" dirty="0"/>
              <a:t>)</a:t>
            </a:r>
            <a:endParaRPr lang="en-US" sz="2800" dirty="0"/>
          </a:p>
          <a:p>
            <a:r>
              <a:rPr lang="en-US" sz="2800" dirty="0"/>
              <a:t>Tolkien2.txt</a:t>
            </a:r>
            <a:r>
              <a:rPr lang="ru-RU" sz="2800" dirty="0"/>
              <a:t> – </a:t>
            </a:r>
            <a:r>
              <a:rPr lang="en-US" sz="2800" dirty="0"/>
              <a:t>5 043 195 </a:t>
            </a:r>
            <a:r>
              <a:rPr lang="ru-RU" sz="2800" dirty="0"/>
              <a:t>байт (</a:t>
            </a:r>
            <a:r>
              <a:rPr lang="en-US" sz="2800" dirty="0"/>
              <a:t> Tolkien.txt x 5</a:t>
            </a:r>
            <a:r>
              <a:rPr lang="ru-RU" sz="2800" dirty="0"/>
              <a:t>)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dict0.txt – 12 </a:t>
            </a:r>
            <a:r>
              <a:rPr lang="ru-RU" sz="2800" dirty="0"/>
              <a:t>слов</a:t>
            </a:r>
            <a:endParaRPr lang="en-US" sz="2800" dirty="0"/>
          </a:p>
          <a:p>
            <a:r>
              <a:rPr lang="en-US" sz="2800" dirty="0"/>
              <a:t>dict1.txt – 50 </a:t>
            </a:r>
            <a:r>
              <a:rPr lang="ru-RU" sz="2800" dirty="0"/>
              <a:t>слов </a:t>
            </a:r>
            <a:r>
              <a:rPr lang="en-US" sz="2800" dirty="0"/>
              <a:t>(dict0 x </a:t>
            </a:r>
            <a:r>
              <a:rPr lang="ru-RU" sz="2800" dirty="0"/>
              <a:t>4</a:t>
            </a:r>
            <a:r>
              <a:rPr lang="en-US" sz="2800" dirty="0"/>
              <a:t>,</a:t>
            </a:r>
            <a:r>
              <a:rPr lang="ru-RU" sz="2800" dirty="0"/>
              <a:t>1</a:t>
            </a:r>
            <a:r>
              <a:rPr lang="en-US" sz="2800" dirty="0"/>
              <a:t>7)</a:t>
            </a:r>
            <a:endParaRPr lang="ru-RU" sz="2800" dirty="0"/>
          </a:p>
          <a:p>
            <a:r>
              <a:rPr lang="en-US" sz="2800" dirty="0"/>
              <a:t>dict2.txt – 2960 </a:t>
            </a:r>
            <a:r>
              <a:rPr lang="ru-RU" sz="2800" dirty="0"/>
              <a:t>слов</a:t>
            </a:r>
            <a:r>
              <a:rPr lang="en-US" sz="2800" dirty="0"/>
              <a:t> (dict0 x </a:t>
            </a:r>
            <a:r>
              <a:rPr lang="ru-RU" sz="2800" dirty="0"/>
              <a:t>59,2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en-US" sz="2800" dirty="0"/>
              <a:t>dict3.txt – 9772 </a:t>
            </a:r>
            <a:r>
              <a:rPr lang="ru-RU" sz="2800" dirty="0"/>
              <a:t>слов</a:t>
            </a:r>
            <a:r>
              <a:rPr lang="en-US" sz="2800" dirty="0"/>
              <a:t> (dict1 x 3,3)</a:t>
            </a:r>
            <a:endParaRPr lang="ru-RU" sz="2800" dirty="0"/>
          </a:p>
          <a:p>
            <a:r>
              <a:rPr lang="en-US" sz="2800" dirty="0"/>
              <a:t> </a:t>
            </a:r>
          </a:p>
          <a:p>
            <a:r>
              <a:rPr lang="ru-RU" sz="2800" dirty="0"/>
              <a:t>Общее время работы в секундах: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2A3ACC-E676-F719-F4D8-63CE8C5A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Эксперименты с реализацией Словаря на хэше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FFD73E5-F4F6-C1EE-BFD2-68D46CFA5FBA}"/>
              </a:ext>
            </a:extLst>
          </p:cNvPr>
          <p:cNvGraphicFramePr>
            <a:graphicFrameLocks noGrp="1"/>
          </p:cNvGraphicFramePr>
          <p:nvPr/>
        </p:nvGraphicFramePr>
        <p:xfrm>
          <a:off x="184572" y="523816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0,238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0,314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0,293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0,909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0,988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0,982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</a:t>
                      </a:r>
                      <a:r>
                        <a:rPr lang="en-US" b="1" dirty="0"/>
                        <a:t>267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3,533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3,602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4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0872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Alice.txt – 142 800</a:t>
            </a:r>
            <a:r>
              <a:rPr lang="ru-RU" sz="2800" dirty="0"/>
              <a:t> байт</a:t>
            </a:r>
          </a:p>
          <a:p>
            <a:r>
              <a:rPr lang="en-US" sz="2800" dirty="0"/>
              <a:t>Tolkien.txt</a:t>
            </a:r>
            <a:r>
              <a:rPr lang="ru-RU" sz="2800" dirty="0"/>
              <a:t> – 1 008 639 байт (</a:t>
            </a:r>
            <a:r>
              <a:rPr lang="en-US" sz="2800" dirty="0"/>
              <a:t> Alice.txt x 7,06</a:t>
            </a:r>
            <a:r>
              <a:rPr lang="ru-RU" sz="2800" dirty="0"/>
              <a:t>)</a:t>
            </a:r>
            <a:endParaRPr lang="en-US" sz="2800" dirty="0"/>
          </a:p>
          <a:p>
            <a:r>
              <a:rPr lang="en-US" sz="2800" dirty="0"/>
              <a:t>Tolkien2.txt</a:t>
            </a:r>
            <a:r>
              <a:rPr lang="ru-RU" sz="2800" dirty="0"/>
              <a:t> – </a:t>
            </a:r>
            <a:r>
              <a:rPr lang="en-US" sz="2800" dirty="0"/>
              <a:t>5 043 195 </a:t>
            </a:r>
            <a:r>
              <a:rPr lang="ru-RU" sz="2800" dirty="0"/>
              <a:t>байт (</a:t>
            </a:r>
            <a:r>
              <a:rPr lang="en-US" sz="2800" dirty="0"/>
              <a:t> Tolkien.txt x 5</a:t>
            </a:r>
            <a:r>
              <a:rPr lang="ru-RU" sz="2800" dirty="0"/>
              <a:t>)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dict0.txt – 12 </a:t>
            </a:r>
            <a:r>
              <a:rPr lang="ru-RU" sz="2800" dirty="0"/>
              <a:t>слов</a:t>
            </a:r>
            <a:endParaRPr lang="en-US" sz="2800" dirty="0"/>
          </a:p>
          <a:p>
            <a:r>
              <a:rPr lang="en-US" sz="2800" dirty="0"/>
              <a:t>dict1.txt – 50 </a:t>
            </a:r>
            <a:r>
              <a:rPr lang="ru-RU" sz="2800" dirty="0"/>
              <a:t>слов </a:t>
            </a:r>
            <a:r>
              <a:rPr lang="en-US" sz="2800" dirty="0"/>
              <a:t>(dict0 x </a:t>
            </a:r>
            <a:r>
              <a:rPr lang="ru-RU" sz="2800" dirty="0"/>
              <a:t>4</a:t>
            </a:r>
            <a:r>
              <a:rPr lang="en-US" sz="2800" dirty="0"/>
              <a:t>,</a:t>
            </a:r>
            <a:r>
              <a:rPr lang="ru-RU" sz="2800" dirty="0"/>
              <a:t>1</a:t>
            </a:r>
            <a:r>
              <a:rPr lang="en-US" sz="2800" dirty="0"/>
              <a:t>7)</a:t>
            </a:r>
            <a:endParaRPr lang="ru-RU" sz="2800" dirty="0"/>
          </a:p>
          <a:p>
            <a:r>
              <a:rPr lang="en-US" sz="2800" dirty="0"/>
              <a:t>dict2.txt – 2960 </a:t>
            </a:r>
            <a:r>
              <a:rPr lang="ru-RU" sz="2800" dirty="0"/>
              <a:t>слов</a:t>
            </a:r>
            <a:r>
              <a:rPr lang="en-US" sz="2800" dirty="0"/>
              <a:t> (dict0 x </a:t>
            </a:r>
            <a:r>
              <a:rPr lang="ru-RU" sz="2800" dirty="0"/>
              <a:t>59,2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en-US" sz="2800" dirty="0"/>
              <a:t>dict3.txt – 9772 </a:t>
            </a:r>
            <a:r>
              <a:rPr lang="ru-RU" sz="2800" dirty="0"/>
              <a:t>слов</a:t>
            </a:r>
            <a:r>
              <a:rPr lang="en-US" sz="2800" dirty="0"/>
              <a:t> (dict1 x 3,3)</a:t>
            </a:r>
            <a:endParaRPr lang="ru-RU" sz="2800" dirty="0"/>
          </a:p>
          <a:p>
            <a:r>
              <a:rPr lang="en-US" sz="2800" dirty="0"/>
              <a:t> </a:t>
            </a:r>
          </a:p>
          <a:p>
            <a:r>
              <a:rPr lang="ru-RU" sz="2800" dirty="0"/>
              <a:t>Общее время работы в секундах: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2A3ACC-E676-F719-F4D8-63CE8C5A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Эксперименты с реализацией Словаря на хэше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FFD73E5-F4F6-C1EE-BFD2-68D46CFA5FBA}"/>
              </a:ext>
            </a:extLst>
          </p:cNvPr>
          <p:cNvGraphicFramePr>
            <a:graphicFrameLocks noGrp="1"/>
          </p:cNvGraphicFramePr>
          <p:nvPr/>
        </p:nvGraphicFramePr>
        <p:xfrm>
          <a:off x="184572" y="523816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0,238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0,314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0,293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0,909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0,988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0,982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</a:t>
                      </a:r>
                      <a:r>
                        <a:rPr lang="en-US" b="1" dirty="0"/>
                        <a:t>267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3,533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3,602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1EEFBE6-BFC3-3D40-6A74-DE4990837D18}"/>
              </a:ext>
            </a:extLst>
          </p:cNvPr>
          <p:cNvSpPr/>
          <p:nvPr/>
        </p:nvSpPr>
        <p:spPr>
          <a:xfrm>
            <a:off x="6408204" y="5472226"/>
            <a:ext cx="2592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Это быстро или медленно?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767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2A3ACC-E676-F719-F4D8-63CE8C5A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Эксперименты с реализацией Словаря на хэше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FFD73E5-F4F6-C1EE-BFD2-68D46CFA5FBA}"/>
              </a:ext>
            </a:extLst>
          </p:cNvPr>
          <p:cNvGraphicFramePr>
            <a:graphicFrameLocks noGrp="1"/>
          </p:cNvGraphicFramePr>
          <p:nvPr/>
        </p:nvGraphicFramePr>
        <p:xfrm>
          <a:off x="184572" y="523816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0,238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0,314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0,293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0,909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0,988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0,982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</a:t>
                      </a:r>
                      <a:r>
                        <a:rPr lang="en-US" b="1" dirty="0"/>
                        <a:t>267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3,533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3,602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1346904-A04F-63B4-1E18-AEC92E19D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1471"/>
              </p:ext>
            </p:extLst>
          </p:nvPr>
        </p:nvGraphicFramePr>
        <p:xfrm>
          <a:off x="327504" y="713603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588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0,246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0,770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2,187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0,866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4,523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12,650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</a:t>
                      </a:r>
                      <a:r>
                        <a:rPr lang="en-US" b="1" dirty="0"/>
                        <a:t>324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20,469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62,672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F7EFD9D-603F-156D-FC25-0F4E176FB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12593"/>
              </p:ext>
            </p:extLst>
          </p:nvPr>
        </p:nvGraphicFramePr>
        <p:xfrm>
          <a:off x="2846985" y="372557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Sorted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0,240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0,420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0,829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0,915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0,988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1,502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</a:t>
                      </a:r>
                      <a:r>
                        <a:rPr lang="en-US" b="1" dirty="0"/>
                        <a:t>404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3,714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4,326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6203CE0-6FEF-7904-BE7D-2B16B4D6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28512"/>
              </p:ext>
            </p:extLst>
          </p:nvPr>
        </p:nvGraphicFramePr>
        <p:xfrm>
          <a:off x="2840375" y="2230139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Unsorted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</a:t>
                      </a:r>
                      <a:r>
                        <a:rPr lang="ru-RU" b="1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2,161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2,613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8,</a:t>
                      </a:r>
                      <a:r>
                        <a:rPr lang="ru-RU" b="1" dirty="0"/>
                        <a:t>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9,561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79FB5D6-B861-A9AF-EA80-6A840F4E20BB}"/>
              </a:ext>
            </a:extLst>
          </p:cNvPr>
          <p:cNvSpPr/>
          <p:nvPr/>
        </p:nvSpPr>
        <p:spPr>
          <a:xfrm>
            <a:off x="6408204" y="5472226"/>
            <a:ext cx="2592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Это быстро или медленно?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Словарь (</a:t>
            </a:r>
            <a:r>
              <a:rPr lang="en-US" sz="3200" b="1" dirty="0"/>
              <a:t>Dictionary)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202122"/>
                </a:solidFill>
                <a:effectLst/>
              </a:rPr>
              <a:t>СЛОВАРЬ – </a:t>
            </a:r>
            <a:r>
              <a:rPr lang="ru-RU" i="0" dirty="0">
                <a:solidFill>
                  <a:srgbClr val="202122"/>
                </a:solidFill>
                <a:effectLst/>
              </a:rPr>
              <a:t>абстрактный тип множеств с операторами</a:t>
            </a:r>
            <a:r>
              <a:rPr lang="ru-RU" b="1" i="0" dirty="0">
                <a:solidFill>
                  <a:srgbClr val="202122"/>
                </a:solidFill>
                <a:effectLst/>
              </a:rPr>
              <a:t>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INSERT, DELETE </a:t>
            </a:r>
            <a:r>
              <a:rPr lang="ru-RU" i="0" dirty="0">
                <a:solidFill>
                  <a:srgbClr val="202122"/>
                </a:solidFill>
                <a:effectLst/>
              </a:rPr>
              <a:t>и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MEMBER </a:t>
            </a:r>
            <a:r>
              <a:rPr lang="ru-RU" i="0" dirty="0">
                <a:solidFill>
                  <a:srgbClr val="202122"/>
                </a:solidFill>
                <a:effectLst/>
              </a:rPr>
              <a:t>называется</a:t>
            </a:r>
            <a:r>
              <a:rPr lang="ru-RU" b="1" i="0" dirty="0">
                <a:solidFill>
                  <a:srgbClr val="202122"/>
                </a:solidFill>
                <a:effectLst/>
              </a:rPr>
              <a:t>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DICTIONARY (</a:t>
            </a:r>
            <a:r>
              <a:rPr lang="ru-RU" b="1" i="0" dirty="0">
                <a:solidFill>
                  <a:srgbClr val="202122"/>
                </a:solidFill>
                <a:effectLst/>
              </a:rPr>
              <a:t>СЛОВАРЬ).</a:t>
            </a:r>
          </a:p>
          <a:p>
            <a:pPr algn="l"/>
            <a:endParaRPr lang="ru-RU" b="1" i="0" dirty="0">
              <a:solidFill>
                <a:srgbClr val="202122"/>
              </a:solidFill>
              <a:effectLst/>
            </a:endParaRPr>
          </a:p>
          <a:p>
            <a:pPr algn="l"/>
            <a:endParaRPr lang="ru-RU" b="0" i="0" dirty="0">
              <a:solidFill>
                <a:srgbClr val="202122"/>
              </a:solidFill>
              <a:effectLst/>
            </a:endParaRPr>
          </a:p>
          <a:p>
            <a:pPr algn="l"/>
            <a:r>
              <a:rPr lang="ru-RU" dirty="0">
                <a:solidFill>
                  <a:srgbClr val="202122"/>
                </a:solidFill>
              </a:rPr>
              <a:t>Структуры данных и алгоритмы. Альфред </a:t>
            </a:r>
            <a:r>
              <a:rPr lang="ru-RU" dirty="0" err="1">
                <a:solidFill>
                  <a:srgbClr val="202122"/>
                </a:solidFill>
              </a:rPr>
              <a:t>Ахо</a:t>
            </a:r>
            <a:r>
              <a:rPr lang="ru-RU" dirty="0">
                <a:solidFill>
                  <a:srgbClr val="202122"/>
                </a:solidFill>
              </a:rPr>
              <a:t> и др.</a:t>
            </a:r>
          </a:p>
          <a:p>
            <a:pPr algn="l"/>
            <a:r>
              <a:rPr lang="en-US" sz="1400" i="1" dirty="0">
                <a:hlinkClick r:id="rId2"/>
              </a:rPr>
              <a:t>https://vk.com/doc12793919_505460295?hash=ll9EkrNiTVXEDYcrg3gZM10zXRAuxZSd3SgvYhYAAgg</a:t>
            </a:r>
            <a:r>
              <a:rPr lang="ru-RU" sz="1400" i="1" dirty="0"/>
              <a:t> </a:t>
            </a:r>
            <a:endParaRPr lang="en-US" sz="1400" i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C0CB91-2CFB-10E6-9F7F-93C9D7AF2719}"/>
              </a:ext>
            </a:extLst>
          </p:cNvPr>
          <p:cNvSpPr/>
          <p:nvPr/>
        </p:nvSpPr>
        <p:spPr>
          <a:xfrm>
            <a:off x="239137" y="2963848"/>
            <a:ext cx="84786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solidFill>
                  <a:srgbClr val="202122"/>
                </a:solidFill>
                <a:effectLst/>
              </a:rPr>
              <a:t>Основные операции СЛОВАРЯ:</a:t>
            </a:r>
            <a:endParaRPr lang="ru-RU" i="1" dirty="0">
              <a:solidFill>
                <a:srgbClr val="202122"/>
              </a:solidFill>
            </a:endParaRPr>
          </a:p>
          <a:p>
            <a:r>
              <a:rPr lang="en-US" b="1" i="0" dirty="0">
                <a:solidFill>
                  <a:srgbClr val="202122"/>
                </a:solidFill>
                <a:effectLst/>
              </a:rPr>
              <a:t>INSERT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–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добавляет элемент в множество. </a:t>
            </a:r>
            <a:r>
              <a:rPr lang="ru-RU" dirty="0">
                <a:solidFill>
                  <a:srgbClr val="202122"/>
                </a:solidFill>
              </a:rPr>
              <a:t>Множество – содержит только уникальные элементы. При повторном добавлении элемента в множество, множество не изменяется.</a:t>
            </a:r>
            <a:endParaRPr lang="ru-RU" i="0" dirty="0">
              <a:solidFill>
                <a:srgbClr val="202122"/>
              </a:solidFill>
              <a:effectLst/>
            </a:endParaRPr>
          </a:p>
          <a:p>
            <a:pPr algn="l"/>
            <a:endParaRPr lang="ru-RU" b="0" i="0" dirty="0">
              <a:solidFill>
                <a:srgbClr val="202122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</a:rPr>
              <a:t>DELETE</a:t>
            </a:r>
            <a:r>
              <a:rPr lang="en-US" dirty="0">
                <a:solidFill>
                  <a:srgbClr val="202122"/>
                </a:solidFill>
              </a:rPr>
              <a:t>  - </a:t>
            </a:r>
            <a:r>
              <a:rPr lang="ru-RU" dirty="0">
                <a:solidFill>
                  <a:srgbClr val="202122"/>
                </a:solidFill>
              </a:rPr>
              <a:t>удаляет элемент из множества. Не важно сколько раз элемент был в него добавлен ранее после удаления элемента в множестве такого элемента больше нет.</a:t>
            </a:r>
          </a:p>
          <a:p>
            <a:pPr algn="l"/>
            <a:endParaRPr lang="ru-RU" b="0" i="0" dirty="0">
              <a:solidFill>
                <a:srgbClr val="202122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</a:rPr>
              <a:t>MEMBER</a:t>
            </a:r>
            <a:r>
              <a:rPr lang="ru-RU" b="1" i="0" dirty="0">
                <a:solidFill>
                  <a:srgbClr val="202122"/>
                </a:solidFill>
                <a:effectLst/>
              </a:rPr>
              <a:t> </a:t>
            </a:r>
            <a:r>
              <a:rPr lang="ru-RU" i="0" dirty="0">
                <a:solidFill>
                  <a:srgbClr val="202122"/>
                </a:solidFill>
                <a:effectLst/>
              </a:rPr>
              <a:t>– сообщает, является ли указанный элемент членом данного множества или нет.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556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2919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Эффективность алгоритмов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1199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68" y="10011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Вычислительная сложность алгоритма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5484" y="89220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444" y="892200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https://ru.wikipedia.org/wiki/%D0%92%D1%8B%D1%87%D0%B8%D1%81%D0%BB%D0%B8%D1%82%D0%B5%D0%BB%D1%8C%D0%BD%D0%B0%D1%8F_%D1%81%D0%BB%D0%BE%D0%B6%D0%BD%D0%BE%D1%81%D1%82%D1%8C</a:t>
            </a:r>
            <a:endParaRPr lang="ru-RU" sz="1600" dirty="0"/>
          </a:p>
          <a:p>
            <a:endParaRPr lang="ru-RU" sz="2400" dirty="0"/>
          </a:p>
          <a:p>
            <a:r>
              <a:rPr lang="ru-RU" sz="2400" b="1" dirty="0"/>
              <a:t>«почистить ковёр пылесосом»</a:t>
            </a:r>
            <a:r>
              <a:rPr lang="ru-RU" sz="2400" dirty="0"/>
              <a:t> требует время, линейно зависящее от его площади –</a:t>
            </a:r>
            <a:r>
              <a:rPr lang="en-US" sz="2400" dirty="0"/>
              <a:t> O(N)</a:t>
            </a:r>
          </a:p>
          <a:p>
            <a:endParaRPr lang="en-US" sz="2400" dirty="0"/>
          </a:p>
          <a:p>
            <a:r>
              <a:rPr lang="ru-RU" sz="2400" b="1" dirty="0"/>
              <a:t>«найти имя в телефонной книге»</a:t>
            </a:r>
            <a:r>
              <a:rPr lang="ru-RU" sz="2400" dirty="0"/>
              <a:t> требует всего лишь время, </a:t>
            </a:r>
            <a:r>
              <a:rPr lang="ru-RU" sz="2400" dirty="0">
                <a:hlinkClick r:id="rId3" tooltip="Логарифм"/>
              </a:rPr>
              <a:t>логарифмически</a:t>
            </a:r>
            <a:r>
              <a:rPr lang="ru-RU" sz="2400" dirty="0"/>
              <a:t> зависящее от количества записей </a:t>
            </a:r>
            <a:r>
              <a:rPr lang="en-US" sz="2400" dirty="0"/>
              <a:t> - O(log</a:t>
            </a:r>
            <a:r>
              <a:rPr lang="en-US" sz="2400" baseline="-25000" dirty="0"/>
              <a:t>2</a:t>
            </a:r>
            <a:r>
              <a:rPr lang="en-US" sz="2400" dirty="0"/>
              <a:t> N)</a:t>
            </a:r>
            <a:endParaRPr lang="ru-RU" sz="2400" dirty="0"/>
          </a:p>
          <a:p>
            <a:endParaRPr lang="en-US" sz="2400" dirty="0"/>
          </a:p>
          <a:p>
            <a:r>
              <a:rPr lang="ru-RU" sz="2400" b="1" i="1" u="sng" dirty="0"/>
              <a:t>Какая зависимость времени обработки от длины файла?</a:t>
            </a:r>
          </a:p>
          <a:p>
            <a:endParaRPr lang="ru-RU" sz="2400" dirty="0"/>
          </a:p>
          <a:p>
            <a:endParaRPr lang="en-US" sz="24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23528" y="4941168"/>
          <a:ext cx="6489698" cy="119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4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4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Dict0.txt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Dict1.txt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Dict2.txt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File2/file1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7,06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7,89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6,1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7,1</a:t>
                      </a:r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8,4</a:t>
                      </a:r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5,8</a:t>
                      </a:r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6,39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8,8</a:t>
                      </a:r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5,41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5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4,28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</a:t>
                      </a:r>
                      <a:r>
                        <a:rPr lang="en-US" sz="2000" u="none" strike="noStrike" dirty="0">
                          <a:effectLst/>
                        </a:rPr>
                        <a:t>60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4,5</a:t>
                      </a:r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4,85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4,83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4,7</a:t>
                      </a:r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5,1</a:t>
                      </a:r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3,1</a:t>
                      </a:r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4,9</a:t>
                      </a:r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3558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68" y="10011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Вычислительная сложность алгоритма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5484" y="89220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444" y="89220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u="sng" dirty="0"/>
              <a:t>Вопрос:</a:t>
            </a:r>
          </a:p>
          <a:p>
            <a:r>
              <a:rPr lang="ru-RU" sz="2400" dirty="0"/>
              <a:t>Какая зависимость времени обработки от длины файла?</a:t>
            </a:r>
          </a:p>
          <a:p>
            <a:endParaRPr lang="ru-RU" sz="2400" b="1" i="1" u="sng" dirty="0"/>
          </a:p>
          <a:p>
            <a:endParaRPr lang="ru-RU" sz="2400" b="1" i="1" u="sng" dirty="0"/>
          </a:p>
          <a:p>
            <a:endParaRPr lang="ru-RU" sz="2400" b="1" i="1" u="sng" dirty="0"/>
          </a:p>
          <a:p>
            <a:endParaRPr lang="ru-RU" sz="2400" b="1" i="1" u="sng" dirty="0"/>
          </a:p>
          <a:p>
            <a:endParaRPr lang="ru-RU" sz="2400" b="1" i="1" u="sng" dirty="0"/>
          </a:p>
          <a:p>
            <a:endParaRPr lang="ru-RU" sz="2400" b="1" i="1" u="sng" dirty="0"/>
          </a:p>
          <a:p>
            <a:r>
              <a:rPr lang="ru-RU" sz="2400" b="1" i="1" u="sng" dirty="0"/>
              <a:t>Ответ:</a:t>
            </a:r>
          </a:p>
          <a:p>
            <a:r>
              <a:rPr lang="ru-RU" sz="2400" dirty="0"/>
              <a:t>Линейная зависимость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r>
              <a:rPr lang="en-US" sz="2400" dirty="0"/>
              <a:t>O(N)</a:t>
            </a:r>
            <a:endParaRPr lang="ru-RU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O(N) = </a:t>
            </a:r>
            <a:r>
              <a:rPr lang="ru-RU" sz="2400" dirty="0"/>
              <a:t>«асимптотическая оценка сложности»</a:t>
            </a:r>
          </a:p>
          <a:p>
            <a:endParaRPr lang="en-US" sz="24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23528" y="2132856"/>
          <a:ext cx="6489698" cy="119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4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4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Dict0.txt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Dict1.txt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Dict2.txt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File2/file1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7,06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7,89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6,1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7,1</a:t>
                      </a:r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8,4</a:t>
                      </a:r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5,8</a:t>
                      </a:r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6,39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8,8</a:t>
                      </a:r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5,41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5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4,28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</a:t>
                      </a:r>
                      <a:r>
                        <a:rPr lang="en-US" sz="2000" u="none" strike="noStrike" dirty="0">
                          <a:effectLst/>
                        </a:rPr>
                        <a:t>60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4,5</a:t>
                      </a:r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4,85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4,83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4,7</a:t>
                      </a:r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5,1</a:t>
                      </a:r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3,1</a:t>
                      </a:r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4,9</a:t>
                      </a:r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1537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68" y="10011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Вычислительная сложность</a:t>
            </a:r>
            <a:r>
              <a:rPr lang="en-US" sz="3200" b="1" dirty="0"/>
              <a:t> </a:t>
            </a:r>
            <a:r>
              <a:rPr lang="ru-RU" sz="3200" b="1" dirty="0"/>
              <a:t>поиска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5484" y="89220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444" y="764704"/>
            <a:ext cx="87849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Поиск элемента</a:t>
            </a:r>
          </a:p>
          <a:p>
            <a:r>
              <a:rPr lang="ru-RU" sz="2800" dirty="0"/>
              <a:t>– какая зависимость времени поиска от количества элементов в списке?</a:t>
            </a:r>
          </a:p>
          <a:p>
            <a:r>
              <a:rPr lang="ru-RU" sz="2800" dirty="0"/>
              <a:t>– какая зависимость времени поиска от количества элементов в массиве?</a:t>
            </a:r>
          </a:p>
          <a:p>
            <a:r>
              <a:rPr lang="ru-RU" sz="2800" dirty="0"/>
              <a:t>– какая зависимость времени поиска от количества элементов в дереве?</a:t>
            </a:r>
          </a:p>
          <a:p>
            <a:endParaRPr lang="en-US" sz="2800" dirty="0"/>
          </a:p>
          <a:p>
            <a:r>
              <a:rPr lang="ru-RU" sz="2800" dirty="0"/>
              <a:t>Варианты ответа: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O(1)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O(N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O(log 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O(2</a:t>
            </a:r>
            <a:r>
              <a:rPr lang="en-US" sz="2800" b="1" baseline="30000" dirty="0"/>
              <a:t>N</a:t>
            </a:r>
            <a:r>
              <a:rPr lang="en-US" sz="2800" b="1" dirty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964173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68" y="10011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Вычислительная сложность</a:t>
            </a:r>
            <a:r>
              <a:rPr lang="en-US" sz="3200" b="1" dirty="0"/>
              <a:t> </a:t>
            </a:r>
            <a:r>
              <a:rPr lang="ru-RU" sz="3200" b="1" dirty="0"/>
              <a:t>поиска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5484" y="89220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444" y="892200"/>
            <a:ext cx="87849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Поиск в списке: 					</a:t>
            </a:r>
            <a:r>
              <a:rPr lang="en-US" sz="2800" b="1" dirty="0"/>
              <a:t>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Поиск в массиве (неотсортированном) : 	</a:t>
            </a:r>
            <a:r>
              <a:rPr lang="en-US" sz="2800" b="1" dirty="0"/>
              <a:t>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Поиск в двоичном дереве поиска: 		</a:t>
            </a:r>
            <a:r>
              <a:rPr lang="en-US" sz="2800" b="1" dirty="0"/>
              <a:t>O(log N)</a:t>
            </a:r>
            <a:endParaRPr lang="ru-R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Поиск в отсортированном массиве (при использовании двоичного поиска) : 		</a:t>
            </a:r>
            <a:r>
              <a:rPr lang="en-US" sz="2800" b="1" dirty="0"/>
              <a:t>O(log N)</a:t>
            </a:r>
            <a:endParaRPr lang="ru-R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Поиск в хэш-таблице: 				</a:t>
            </a:r>
            <a:r>
              <a:rPr lang="en-US" sz="2800" b="1" dirty="0"/>
              <a:t>O(</a:t>
            </a:r>
            <a:r>
              <a:rPr lang="ru-RU" sz="2800" b="1" dirty="0"/>
              <a:t>1</a:t>
            </a:r>
            <a:r>
              <a:rPr lang="en-US" sz="2800" b="1" dirty="0"/>
              <a:t>)</a:t>
            </a:r>
            <a:endParaRPr lang="ru-RU" sz="2800" b="1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984224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9817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599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</a:t>
            </a:r>
            <a:r>
              <a:rPr lang="en-US" b="1" dirty="0"/>
              <a:t>26*</a:t>
            </a:r>
            <a:endParaRPr lang="ru-RU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Исследование реализаций Словаря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3081990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Задачи по ЛР2</a:t>
            </a:r>
            <a:r>
              <a:rPr lang="en-US" sz="2800" b="1" dirty="0"/>
              <a:t>6</a:t>
            </a:r>
            <a:r>
              <a:rPr lang="ru-RU" sz="2800" b="1" dirty="0"/>
              <a:t>*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836712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defTabSz="354013">
              <a:buAutoNum type="arabicPeriod"/>
            </a:pPr>
            <a:r>
              <a:rPr lang="ru-RU" sz="1400" dirty="0"/>
              <a:t>Выяснить характеристики вашего компьютера </a:t>
            </a:r>
          </a:p>
          <a:p>
            <a:pPr marL="265113" indent="-265113" defTabSz="354013">
              <a:buFontTx/>
              <a:buAutoNum type="arabicPeriod"/>
            </a:pPr>
            <a:r>
              <a:rPr lang="ru-RU" sz="1400" dirty="0"/>
              <a:t>Внести в файл Отчета информацию о компьютере и студенте. </a:t>
            </a:r>
          </a:p>
          <a:p>
            <a:pPr marL="265113" indent="-265113" defTabSz="354013">
              <a:buFontTx/>
              <a:buAutoNum type="arabicPeriod"/>
            </a:pPr>
            <a:endParaRPr lang="ru-RU" sz="1400" dirty="0"/>
          </a:p>
          <a:p>
            <a:pPr marL="265113" indent="-265113" defTabSz="354013">
              <a:buFontTx/>
              <a:buAutoNum type="arabicPeriod"/>
            </a:pPr>
            <a:r>
              <a:rPr lang="ru-RU" sz="1400" dirty="0"/>
              <a:t>Собрать код Сквозной задачи на файле (без использования загрузки в оперативную память!)</a:t>
            </a:r>
          </a:p>
          <a:p>
            <a:pPr marL="265113" indent="-265113" defTabSz="354013">
              <a:buFontTx/>
              <a:buAutoNum type="arabicPeriod"/>
            </a:pPr>
            <a:r>
              <a:rPr lang="ru-RU" sz="1400" dirty="0"/>
              <a:t>Протестировать работу Сквозной задачи на файле и заполнить соответствующую страницу Отчета</a:t>
            </a:r>
          </a:p>
          <a:p>
            <a:pPr marL="265113" indent="-265113" defTabSz="354013">
              <a:buFontTx/>
              <a:buAutoNum type="arabicPeriod"/>
            </a:pPr>
            <a:endParaRPr lang="ru-RU" sz="1400" dirty="0"/>
          </a:p>
          <a:p>
            <a:pPr marL="265113" indent="-265113" defTabSz="354013">
              <a:buFontTx/>
              <a:buAutoNum type="arabicPeriod"/>
            </a:pPr>
            <a:r>
              <a:rPr lang="ru-RU" sz="1400" dirty="0"/>
              <a:t>Собрать код Сквозной задачи на АТД Словарь</a:t>
            </a:r>
          </a:p>
          <a:p>
            <a:pPr marL="265113" indent="-265113" defTabSz="354013">
              <a:buFontTx/>
              <a:buAutoNum type="arabicPeriod"/>
            </a:pPr>
            <a:r>
              <a:rPr lang="ru-RU" sz="1400" dirty="0"/>
              <a:t>Протестировать работу Сквозной задачи на </a:t>
            </a:r>
            <a:r>
              <a:rPr lang="en-US" sz="1400" dirty="0"/>
              <a:t>[</a:t>
            </a:r>
            <a:r>
              <a:rPr lang="ru-RU" sz="1400" dirty="0"/>
              <a:t>неотсортированном</a:t>
            </a:r>
            <a:r>
              <a:rPr lang="en-US" sz="1400" dirty="0"/>
              <a:t>]</a:t>
            </a:r>
            <a:r>
              <a:rPr lang="ru-RU" sz="1400" dirty="0"/>
              <a:t> Массиве и заполнить соответствующую страницу Отчета</a:t>
            </a:r>
          </a:p>
          <a:p>
            <a:pPr marL="265113" indent="-265113" defTabSz="354013">
              <a:buFontTx/>
              <a:buAutoNum type="arabicPeriod"/>
            </a:pPr>
            <a:r>
              <a:rPr lang="ru-RU" sz="1400" dirty="0"/>
              <a:t>Протестировать работу Сквозной задачи на Отсортированном Массиве и заполнить соответствующую страницу Отчета</a:t>
            </a:r>
          </a:p>
          <a:p>
            <a:pPr marL="265113" indent="-265113" defTabSz="354013">
              <a:buAutoNum type="arabicPeriod"/>
            </a:pPr>
            <a:r>
              <a:rPr lang="ru-RU" sz="1400" dirty="0"/>
              <a:t>Протестировать работу Сквозной задачи на Списке и заполнить соответствующую страницу Отчета</a:t>
            </a:r>
            <a:endParaRPr lang="en-US" sz="1400" dirty="0"/>
          </a:p>
          <a:p>
            <a:pPr marL="265113" indent="-265113" defTabSz="354013">
              <a:buFontTx/>
              <a:buAutoNum type="arabicPeriod"/>
            </a:pPr>
            <a:r>
              <a:rPr lang="ru-RU" sz="1400" dirty="0"/>
              <a:t>Протестировать работу Сквозной задачи на Дереве и заполнить соответствующую страницу Отчета</a:t>
            </a:r>
          </a:p>
          <a:p>
            <a:pPr marL="265113" indent="-265113" defTabSz="354013">
              <a:buFontTx/>
              <a:buAutoNum type="arabicPeriod"/>
            </a:pPr>
            <a:r>
              <a:rPr lang="ru-RU" sz="1400" dirty="0"/>
              <a:t>Протестировать работу Сквозной задачи на Хэше и заполнить соответствующую страницу Отчета</a:t>
            </a:r>
          </a:p>
          <a:p>
            <a:pPr marL="265113" indent="-265113" defTabSz="354013">
              <a:buFontTx/>
              <a:buAutoNum type="arabicPeriod"/>
            </a:pPr>
            <a:endParaRPr lang="ru-RU" sz="1400" dirty="0"/>
          </a:p>
          <a:p>
            <a:pPr marL="265113" indent="-265113" defTabSz="354013">
              <a:buFontTx/>
              <a:buAutoNum type="arabicPeriod"/>
            </a:pPr>
            <a:r>
              <a:rPr lang="ru-RU" sz="1400" dirty="0"/>
              <a:t>Модифицировать Хэш и Протестировать работу Сквозной задачи на модифицированном Хэше – (можно тестировать не на всех комбинациях «</a:t>
            </a:r>
            <a:r>
              <a:rPr lang="ru-RU" sz="1400" dirty="0" err="1"/>
              <a:t>ВходнойТекстовыйФайл</a:t>
            </a:r>
            <a:r>
              <a:rPr lang="en-US" sz="1400" dirty="0"/>
              <a:t>/</a:t>
            </a:r>
            <a:r>
              <a:rPr lang="ru-RU" sz="1400" dirty="0"/>
              <a:t>Словарь», а на наиболее «прозрачных»</a:t>
            </a:r>
          </a:p>
          <a:p>
            <a:pPr defTabSz="354013"/>
            <a:endParaRPr lang="ru-RU" sz="1400" dirty="0"/>
          </a:p>
          <a:p>
            <a:pPr defTabSz="354013"/>
            <a:r>
              <a:rPr lang="ru-RU" sz="1400" dirty="0"/>
              <a:t>12*. Реализовать собственную хэш-функцию и протестировать работу Сквозной задачи на ней.</a:t>
            </a:r>
          </a:p>
          <a:p>
            <a:pPr defTabSz="354013"/>
            <a:endParaRPr lang="ru-RU" sz="1400" dirty="0"/>
          </a:p>
          <a:p>
            <a:pPr defTabSz="354013"/>
            <a:r>
              <a:rPr lang="ru-RU" sz="1400" dirty="0"/>
              <a:t>13. Закончить оформление Отчета, внеся туда всю недостающую информацию</a:t>
            </a:r>
          </a:p>
          <a:p>
            <a:pPr defTabSz="354013"/>
            <a:r>
              <a:rPr lang="ru-RU" sz="1400" dirty="0"/>
              <a:t>14*. ВАЖНО – объяснить, почему программа работает именно так, а не иначе на тех или иных входных файлах текста и словаря! (если просто заполнили таблицу без понимания, что и как работает – вы выполнили ла работу только на 25-30%!!!!)</a:t>
            </a:r>
          </a:p>
          <a:p>
            <a:pPr defTabSz="354013"/>
            <a:endParaRPr lang="ru-RU" sz="1400" dirty="0"/>
          </a:p>
          <a:p>
            <a:pPr defTabSz="354013"/>
            <a:r>
              <a:rPr lang="ru-RU" sz="1400" dirty="0"/>
              <a:t>** Можно сильно уменьшить потраченное вами время, если вы напишите код (в идеале – на Си), который автоматизирует множественные запуски вашей программы на разных входных данных.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030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1008112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сквозная </a:t>
            </a:r>
            <a:br>
              <a:rPr lang="en-US" sz="3200" b="1" dirty="0"/>
            </a:br>
            <a:r>
              <a:rPr lang="ru-RU" sz="3200" b="1" dirty="0"/>
              <a:t>решение с использованием АТД Словарь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37403"/>
            <a:ext cx="86409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latin typeface="Consolas" panose="020B0609020204030204" pitchFamily="49" charset="0"/>
              </a:rPr>
              <a:t>Есть файл, содержащий список слов (</a:t>
            </a:r>
            <a:r>
              <a:rPr lang="en-US" sz="1600" b="1" dirty="0">
                <a:latin typeface="Consolas" panose="020B0609020204030204" pitchFamily="49" charset="0"/>
              </a:rPr>
              <a:t>C</a:t>
            </a:r>
            <a:r>
              <a:rPr lang="ru-RU" sz="1600" b="1" dirty="0" err="1">
                <a:latin typeface="Consolas" panose="020B0609020204030204" pitchFamily="49" charset="0"/>
              </a:rPr>
              <a:t>ловарь</a:t>
            </a:r>
            <a:r>
              <a:rPr lang="ru-RU" sz="1600" dirty="0">
                <a:latin typeface="Consolas" panose="020B0609020204030204" pitchFamily="49" charset="0"/>
              </a:rPr>
              <a:t>).</a:t>
            </a:r>
          </a:p>
          <a:p>
            <a:pPr defTabSz="354013"/>
            <a:endParaRPr lang="ru-RU" sz="1600" dirty="0"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latin typeface="Consolas" panose="020B0609020204030204" pitchFamily="49" charset="0"/>
              </a:rPr>
              <a:t>Есть текстовый файл (достаточно большой).</a:t>
            </a:r>
          </a:p>
          <a:p>
            <a:pPr defTabSz="354013"/>
            <a:endParaRPr lang="ru-RU" sz="1600" dirty="0"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latin typeface="Consolas" panose="020B0609020204030204" pitchFamily="49" charset="0"/>
              </a:rPr>
              <a:t>Нужно текстовый файл превратить в </a:t>
            </a:r>
            <a:r>
              <a:rPr lang="en-US" sz="1600" dirty="0">
                <a:latin typeface="Consolas" panose="020B0609020204030204" pitchFamily="49" charset="0"/>
              </a:rPr>
              <a:t>HTML </a:t>
            </a:r>
            <a:r>
              <a:rPr lang="ru-RU" sz="1600" dirty="0">
                <a:latin typeface="Consolas" panose="020B0609020204030204" pitchFamily="49" charset="0"/>
              </a:rPr>
              <a:t>файл, выделив </a:t>
            </a:r>
            <a:r>
              <a:rPr lang="ru-RU" b="1" dirty="0">
                <a:latin typeface="Consolas" panose="020B0609020204030204" pitchFamily="49" charset="0"/>
              </a:rPr>
              <a:t>жирным</a:t>
            </a:r>
            <a:r>
              <a:rPr lang="ru-RU" sz="1600" b="1" dirty="0">
                <a:latin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</a:rPr>
              <a:t>те слова, которые есть в </a:t>
            </a:r>
            <a:r>
              <a:rPr lang="en-US" sz="1600" b="1" dirty="0">
                <a:latin typeface="Consolas" panose="020B0609020204030204" pitchFamily="49" charset="0"/>
              </a:rPr>
              <a:t>C</a:t>
            </a:r>
            <a:r>
              <a:rPr lang="ru-RU" sz="1600" b="1" dirty="0" err="1">
                <a:latin typeface="Consolas" panose="020B0609020204030204" pitchFamily="49" charset="0"/>
              </a:rPr>
              <a:t>ловаре</a:t>
            </a:r>
            <a:r>
              <a:rPr lang="ru-RU" sz="1600" dirty="0">
                <a:latin typeface="Consolas" panose="020B0609020204030204" pitchFamily="49" charset="0"/>
              </a:rPr>
              <a:t>.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D023D4-8D44-9FBF-B6FA-13CEAFA9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910121"/>
            <a:ext cx="3869460" cy="35771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982FB5-B6B0-4C86-BF4A-D310451E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686175"/>
            <a:ext cx="2486025" cy="31718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1263EC-E956-15B0-1227-87469935F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347" y="3319251"/>
            <a:ext cx="3789594" cy="31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953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Список файлов к ЛР26*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2780928"/>
            <a:ext cx="89289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Файл отчета </a:t>
            </a:r>
            <a:r>
              <a:rPr lang="en-US" sz="2200" dirty="0"/>
              <a:t>“</a:t>
            </a:r>
            <a:r>
              <a:rPr lang="ru-RU" sz="2200" dirty="0"/>
              <a:t>ФИСТ2024_ЛР26_Время_работы_разных_реализаций_Словаря</a:t>
            </a:r>
            <a:r>
              <a:rPr lang="en-US" sz="2200" dirty="0"/>
              <a:t>.xlsx”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Папка </a:t>
            </a:r>
            <a:r>
              <a:rPr lang="en-US" sz="2200" dirty="0"/>
              <a:t>Dictionaries – </a:t>
            </a:r>
            <a:r>
              <a:rPr lang="ru-RU" sz="2200" dirty="0"/>
              <a:t>содержит файлы словарей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Папка </a:t>
            </a:r>
            <a:r>
              <a:rPr lang="en-US" sz="2200" dirty="0"/>
              <a:t>Texts– </a:t>
            </a:r>
            <a:r>
              <a:rPr lang="ru-RU" sz="2200" dirty="0"/>
              <a:t>содержит тексты, которые нужно размечать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Папка </a:t>
            </a:r>
            <a:r>
              <a:rPr lang="en-US" sz="2200" dirty="0"/>
              <a:t>Sources – </a:t>
            </a:r>
            <a:r>
              <a:rPr lang="ru-RU" sz="2200" dirty="0"/>
              <a:t>содержит исходники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r>
              <a:rPr lang="ru-RU" sz="2200" b="1" dirty="0"/>
              <a:t>Файлы можно взять в группе ВКонтакте.</a:t>
            </a:r>
            <a:endParaRPr lang="en-US" sz="2200" b="1" dirty="0"/>
          </a:p>
          <a:p>
            <a:r>
              <a:rPr lang="ru-RU" sz="2200" b="1" dirty="0"/>
              <a:t>Архив имеет пароль «12345678»</a:t>
            </a:r>
          </a:p>
          <a:p>
            <a:endParaRPr lang="en-US" sz="22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6573C5-B208-75B1-4D88-C56CC67E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89394"/>
            <a:ext cx="402011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285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Какую  информацию о студенте нужно внести в Отчет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6FE564-BF7B-ED28-ED13-B46B3D1C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38734"/>
            <a:ext cx="8484320" cy="121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23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Какие характеристики компьютера нужно внести в Отчет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88B1F5-BBED-880C-1F9C-41090908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628800"/>
            <a:ext cx="808822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955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pPr defTabSz="354013"/>
            <a:r>
              <a:rPr lang="ru-RU" sz="2800" b="1" dirty="0"/>
              <a:t>Как собрать код Сквозной задачи на файле (без использования загрузки в оперативную память!)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16255E-6A81-8C62-8FBD-3CF1D41DE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28800"/>
            <a:ext cx="502981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827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D7D02-CFB3-B896-F238-7949A1780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8D86A-DC93-85BC-7B19-9B182DDB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Как собрать код Сквозной задачи на АТД Словарь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63D47-BB55-A6FA-52D0-0C14158D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268760"/>
            <a:ext cx="3240360" cy="36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516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Как отключить те реализации Словаря, которые не используются в данный момент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12144B-1946-C3A8-9163-F35F18B62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980728"/>
            <a:ext cx="6112175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798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Как включить ту реализацию Словаря, которая используются в данный момент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2D2842-469C-772E-A97D-6EC6D678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908720"/>
            <a:ext cx="5680245" cy="56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195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протестировать работу на конкретном тексте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A8109E-F0ED-7523-7870-8AE6DC21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958"/>
            <a:ext cx="9144000" cy="260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25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протестировать работу на конкретном словаре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A010F1-72BA-68A3-F4C7-9D959CF3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8" y="2714525"/>
            <a:ext cx="762106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623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Куда и как вносить информацию по времени работы реализации на конкретном тексте и на конкретном словаре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96325F-461C-578E-7CFE-A9711CCB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88042"/>
            <a:ext cx="5408353" cy="30514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AF21EB-B8B1-42AB-C1D4-7ABDE401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650667"/>
            <a:ext cx="632548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11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28481</TotalTime>
  <Words>9763</Words>
  <Application>Microsoft Office PowerPoint</Application>
  <PresentationFormat>Экран (4:3)</PresentationFormat>
  <Paragraphs>1437</Paragraphs>
  <Slides>107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107</vt:i4>
      </vt:variant>
    </vt:vector>
  </HeadingPairs>
  <TitlesOfParts>
    <vt:vector size="111" baseType="lpstr">
      <vt:lpstr>Arial</vt:lpstr>
      <vt:lpstr>Calibri</vt:lpstr>
      <vt:lpstr>Consolas</vt:lpstr>
      <vt:lpstr>Тема Office</vt:lpstr>
      <vt:lpstr>Презентация PowerPoint</vt:lpstr>
      <vt:lpstr>Абстрактный тип данных (АТД)</vt:lpstr>
      <vt:lpstr>Что такое АТД?</vt:lpstr>
      <vt:lpstr>Что такое АТД? (2)</vt:lpstr>
      <vt:lpstr>Какие бывают АТД?</vt:lpstr>
      <vt:lpstr>АТД Стек (Stack)</vt:lpstr>
      <vt:lpstr>АТД Очередь (Queue)</vt:lpstr>
      <vt:lpstr>АТД Словарь (Dictionary)</vt:lpstr>
      <vt:lpstr>Задача сквозная  решение с использованием АТД Словарь</vt:lpstr>
      <vt:lpstr>Презентация PowerPoint</vt:lpstr>
      <vt:lpstr>Структуры данных</vt:lpstr>
      <vt:lpstr>Динамические структуры данных</vt:lpstr>
      <vt:lpstr>Динамические структуры данных</vt:lpstr>
      <vt:lpstr>Где и когда нужны динамические структуры данных???</vt:lpstr>
      <vt:lpstr>Презентация PowerPoint</vt:lpstr>
      <vt:lpstr>Односвязанный список</vt:lpstr>
      <vt:lpstr>Элементы односвязного списка</vt:lpstr>
      <vt:lpstr>1. Пример списка (пустой список) (1.0)</vt:lpstr>
      <vt:lpstr>1. Пример списка (1 элемент) (1.1)</vt:lpstr>
      <vt:lpstr>1. Пример списка (2 элемента) (1.2)</vt:lpstr>
      <vt:lpstr>1. Пример списка (3 элемента) (1.3)</vt:lpstr>
      <vt:lpstr>Презентация PowerPoint</vt:lpstr>
      <vt:lpstr>Задача сквозная  решение с использованием АТД Словарь</vt:lpstr>
      <vt:lpstr>АТД Словарь – реализация 3</vt:lpstr>
      <vt:lpstr>Проект TextProcessing</vt:lpstr>
      <vt:lpstr>Dict.h - – ИНТЕРФЕЙС АТД «СЛОВАРЬ»</vt:lpstr>
      <vt:lpstr>Презентация PowerPoint</vt:lpstr>
      <vt:lpstr>TextProcessing.с (1)</vt:lpstr>
      <vt:lpstr>TextProcessing.с (2)</vt:lpstr>
      <vt:lpstr>TextProcessing.с (2)</vt:lpstr>
      <vt:lpstr>TextProcessing.с (3)</vt:lpstr>
      <vt:lpstr>TextProcessing.с (3)</vt:lpstr>
      <vt:lpstr>TextProcessing.с (4)</vt:lpstr>
      <vt:lpstr>TextProcessing.с (5)</vt:lpstr>
      <vt:lpstr>TextProcessing.с (5)</vt:lpstr>
      <vt:lpstr>TextProcessing.с (5)</vt:lpstr>
      <vt:lpstr>TextProcessing.с (6)</vt:lpstr>
      <vt:lpstr>TextProcessing.с (7)</vt:lpstr>
      <vt:lpstr>TextProcessing.с (8)</vt:lpstr>
      <vt:lpstr>TextProcessing.с (9)</vt:lpstr>
      <vt:lpstr>Презентация PowerPoint</vt:lpstr>
      <vt:lpstr>DictList.с (1)</vt:lpstr>
      <vt:lpstr>DictList.с (2)</vt:lpstr>
      <vt:lpstr>DictList.с (3)</vt:lpstr>
      <vt:lpstr>Эксперименты с реализацией Словаря на связанном списке</vt:lpstr>
      <vt:lpstr>Эксперименты с реализацией Словаря на связанном списке</vt:lpstr>
      <vt:lpstr>Эксперименты с реализацией Словаря на связанном списке</vt:lpstr>
      <vt:lpstr>Презентация PowerPoint</vt:lpstr>
      <vt:lpstr>Деревья</vt:lpstr>
      <vt:lpstr>Двоичное дерево поиска</vt:lpstr>
      <vt:lpstr>Структура узла дерева</vt:lpstr>
      <vt:lpstr>Презентация PowerPoint</vt:lpstr>
      <vt:lpstr>Задача сквозная  решение с использованием АТД Словарь</vt:lpstr>
      <vt:lpstr>АТД Словарь – реализация 4</vt:lpstr>
      <vt:lpstr>DictTree.с (1)</vt:lpstr>
      <vt:lpstr>DictTree.с (2)</vt:lpstr>
      <vt:lpstr>DictTree.с (3)</vt:lpstr>
      <vt:lpstr>DictTree.с (4)</vt:lpstr>
      <vt:lpstr>Эксперименты с реализацией Словаря на двоичном дереве поиска</vt:lpstr>
      <vt:lpstr>Эксперименты с реализацией Словаря на двоичном дереве поиска</vt:lpstr>
      <vt:lpstr>Презентация PowerPoint</vt:lpstr>
      <vt:lpstr>Хэш</vt:lpstr>
      <vt:lpstr>Хеш-таблица в докомпьютерную эпоху</vt:lpstr>
      <vt:lpstr>Хэш</vt:lpstr>
      <vt:lpstr>Ассоциативный массив</vt:lpstr>
      <vt:lpstr>Хеш-таблица</vt:lpstr>
      <vt:lpstr>Разрешение коллизий – метод цепочек</vt:lpstr>
      <vt:lpstr>Хеш-таблица в докомпьютерную эпоху</vt:lpstr>
      <vt:lpstr>Презентация PowerPoint</vt:lpstr>
      <vt:lpstr>Задача сквозная  решение с использованием АТД Словарь</vt:lpstr>
      <vt:lpstr>АТД Словарь – реализация 5</vt:lpstr>
      <vt:lpstr>DictHash.с (1)</vt:lpstr>
      <vt:lpstr>DictHash.с (2)</vt:lpstr>
      <vt:lpstr>DictHash.с (3)</vt:lpstr>
      <vt:lpstr>DictHash.с (4)</vt:lpstr>
      <vt:lpstr>DictHash.с (5)</vt:lpstr>
      <vt:lpstr>Эксперименты с реализацией Словаря на хэше</vt:lpstr>
      <vt:lpstr>Эксперименты с реализацией Словаря на хэше</vt:lpstr>
      <vt:lpstr>Эксперименты с реализацией Словаря на хэше</vt:lpstr>
      <vt:lpstr>Презентация PowerPoint</vt:lpstr>
      <vt:lpstr>Эффективность алгоритмов</vt:lpstr>
      <vt:lpstr>Вычислительная сложность алгоритма</vt:lpstr>
      <vt:lpstr>Вычислительная сложность алгоритма</vt:lpstr>
      <vt:lpstr>Вычислительная сложность поиска</vt:lpstr>
      <vt:lpstr>Вычислительная сложность поиска</vt:lpstr>
      <vt:lpstr>Презентация PowerPoint</vt:lpstr>
      <vt:lpstr>Презентация PowerPoint</vt:lpstr>
      <vt:lpstr>Лабораторная работа №26*</vt:lpstr>
      <vt:lpstr>Задачи по ЛР26*</vt:lpstr>
      <vt:lpstr>Список файлов к ЛР26*</vt:lpstr>
      <vt:lpstr>Какую  информацию о студенте нужно внести в Отчет</vt:lpstr>
      <vt:lpstr>Какие характеристики компьютера нужно внести в Отчет</vt:lpstr>
      <vt:lpstr>Как собрать код Сквозной задачи на файле (без использования загрузки в оперативную память!)</vt:lpstr>
      <vt:lpstr>Как собрать код Сквозной задачи на АТД Словарь </vt:lpstr>
      <vt:lpstr>Как отключить те реализации Словаря, которые не используются в данный момент</vt:lpstr>
      <vt:lpstr>Как включить ту реализацию Словаря, которая используются в данный момент</vt:lpstr>
      <vt:lpstr>Как протестировать работу на конкретном тексте</vt:lpstr>
      <vt:lpstr>Как протестировать работу на конкретном словаре</vt:lpstr>
      <vt:lpstr>Куда и как вносить информацию по времени работы реализации на конкретном тексте и на конкретном словаре</vt:lpstr>
      <vt:lpstr>С какими модификациями хеша нужно поэкспериментировать (1)</vt:lpstr>
      <vt:lpstr>С какими модификациями хеша нужно поэкспериментировать (2)</vt:lpstr>
      <vt:lpstr>С какими модификациями хеша нужно поэкспериментировать (3)</vt:lpstr>
      <vt:lpstr>С какими модификациями хеша можно еще поэкспериментировать</vt:lpstr>
      <vt:lpstr>Презентация PowerPoint</vt:lpstr>
      <vt:lpstr>ИТОГО по ЛР26*</vt:lpstr>
      <vt:lpstr>Презентация PowerPoint</vt:lpstr>
      <vt:lpstr>ИТОГО по лекции 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629</cp:revision>
  <dcterms:created xsi:type="dcterms:W3CDTF">2015-09-02T18:56:24Z</dcterms:created>
  <dcterms:modified xsi:type="dcterms:W3CDTF">2024-12-01T12:17:32Z</dcterms:modified>
</cp:coreProperties>
</file>