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7"/>
  </p:notesMasterIdLst>
  <p:sldIdLst>
    <p:sldId id="640" r:id="rId2"/>
    <p:sldId id="1448" r:id="rId3"/>
    <p:sldId id="1452" r:id="rId4"/>
    <p:sldId id="429" r:id="rId5"/>
    <p:sldId id="606" r:id="rId6"/>
    <p:sldId id="1115" r:id="rId7"/>
    <p:sldId id="1325" r:id="rId8"/>
    <p:sldId id="1126" r:id="rId9"/>
    <p:sldId id="773" r:id="rId10"/>
    <p:sldId id="774" r:id="rId11"/>
    <p:sldId id="1117" r:id="rId12"/>
    <p:sldId id="1116" r:id="rId13"/>
    <p:sldId id="1121" r:id="rId14"/>
    <p:sldId id="1153" r:id="rId15"/>
    <p:sldId id="1154" r:id="rId16"/>
    <p:sldId id="1342" r:id="rId17"/>
    <p:sldId id="1343" r:id="rId18"/>
    <p:sldId id="1339" r:id="rId19"/>
    <p:sldId id="1346" r:id="rId20"/>
    <p:sldId id="1073" r:id="rId21"/>
    <p:sldId id="1338" r:id="rId22"/>
    <p:sldId id="1160" r:id="rId23"/>
    <p:sldId id="1317" r:id="rId24"/>
    <p:sldId id="1164" r:id="rId25"/>
    <p:sldId id="1165" r:id="rId26"/>
    <p:sldId id="1180" r:id="rId27"/>
    <p:sldId id="1347" r:id="rId28"/>
    <p:sldId id="1348" r:id="rId29"/>
    <p:sldId id="1151" r:id="rId30"/>
    <p:sldId id="1166" r:id="rId31"/>
    <p:sldId id="1167" r:id="rId32"/>
    <p:sldId id="1172" r:id="rId33"/>
    <p:sldId id="1171" r:id="rId34"/>
    <p:sldId id="1328" r:id="rId35"/>
    <p:sldId id="1331" r:id="rId36"/>
    <p:sldId id="1333" r:id="rId37"/>
    <p:sldId id="1335" r:id="rId38"/>
    <p:sldId id="1449" r:id="rId39"/>
    <p:sldId id="1092" r:id="rId40"/>
    <p:sldId id="1084" r:id="rId41"/>
    <p:sldId id="1185" r:id="rId42"/>
    <p:sldId id="1186" r:id="rId43"/>
    <p:sldId id="1187" r:id="rId44"/>
    <p:sldId id="1188" r:id="rId45"/>
    <p:sldId id="1189" r:id="rId46"/>
    <p:sldId id="1184" r:id="rId47"/>
    <p:sldId id="1329" r:id="rId48"/>
    <p:sldId id="1190" r:id="rId49"/>
    <p:sldId id="1191" r:id="rId50"/>
    <p:sldId id="1194" r:id="rId51"/>
    <p:sldId id="1195" r:id="rId52"/>
    <p:sldId id="1196" r:id="rId53"/>
    <p:sldId id="1192" r:id="rId54"/>
    <p:sldId id="1197" r:id="rId55"/>
    <p:sldId id="1313" r:id="rId56"/>
    <p:sldId id="356" r:id="rId57"/>
    <p:sldId id="978" r:id="rId58"/>
    <p:sldId id="1316" r:id="rId59"/>
    <p:sldId id="288" r:id="rId60"/>
    <p:sldId id="1450" r:id="rId61"/>
    <p:sldId id="1451" r:id="rId62"/>
    <p:sldId id="1453" r:id="rId63"/>
    <p:sldId id="1110" r:id="rId64"/>
    <p:sldId id="1373" r:id="rId65"/>
    <p:sldId id="630" r:id="rId66"/>
    <p:sldId id="1111" r:id="rId67"/>
    <p:sldId id="1454" r:id="rId68"/>
    <p:sldId id="1457" r:id="rId69"/>
    <p:sldId id="1458" r:id="rId70"/>
    <p:sldId id="1461" r:id="rId71"/>
    <p:sldId id="1459" r:id="rId72"/>
    <p:sldId id="1460" r:id="rId73"/>
    <p:sldId id="1455" r:id="rId74"/>
    <p:sldId id="1422" r:id="rId75"/>
    <p:sldId id="1112" r:id="rId76"/>
    <p:sldId id="1212" r:id="rId77"/>
    <p:sldId id="1215" r:id="rId78"/>
    <p:sldId id="1216" r:id="rId79"/>
    <p:sldId id="1217" r:id="rId80"/>
    <p:sldId id="1107" r:id="rId81"/>
    <p:sldId id="317" r:id="rId82"/>
    <p:sldId id="1397" r:id="rId83"/>
    <p:sldId id="1240" r:id="rId84"/>
    <p:sldId id="1224" r:id="rId85"/>
    <p:sldId id="1223" r:id="rId86"/>
    <p:sldId id="1225" r:id="rId87"/>
    <p:sldId id="1219" r:id="rId88"/>
    <p:sldId id="1226" r:id="rId89"/>
    <p:sldId id="1228" r:id="rId90"/>
    <p:sldId id="1229" r:id="rId91"/>
    <p:sldId id="1230" r:id="rId92"/>
    <p:sldId id="1231" r:id="rId93"/>
    <p:sldId id="1232" r:id="rId94"/>
    <p:sldId id="1233" r:id="rId95"/>
    <p:sldId id="1234" r:id="rId96"/>
    <p:sldId id="1222" r:id="rId97"/>
    <p:sldId id="1254" r:id="rId98"/>
    <p:sldId id="1396" r:id="rId99"/>
    <p:sldId id="1266" r:id="rId100"/>
    <p:sldId id="1264" r:id="rId101"/>
    <p:sldId id="1268" r:id="rId102"/>
    <p:sldId id="1270" r:id="rId103"/>
    <p:sldId id="1447" r:id="rId104"/>
    <p:sldId id="1271" r:id="rId105"/>
    <p:sldId id="1272" r:id="rId106"/>
    <p:sldId id="1273" r:id="rId107"/>
    <p:sldId id="1274" r:id="rId108"/>
    <p:sldId id="1275" r:id="rId109"/>
    <p:sldId id="1276" r:id="rId110"/>
    <p:sldId id="1278" r:id="rId111"/>
    <p:sldId id="1279" r:id="rId112"/>
    <p:sldId id="1280" r:id="rId113"/>
    <p:sldId id="1281" r:id="rId114"/>
    <p:sldId id="1282" r:id="rId115"/>
    <p:sldId id="1283" r:id="rId116"/>
    <p:sldId id="1267" r:id="rId117"/>
    <p:sldId id="1394" r:id="rId118"/>
    <p:sldId id="1395" r:id="rId119"/>
    <p:sldId id="343" r:id="rId120"/>
    <p:sldId id="1284" r:id="rId121"/>
    <p:sldId id="1285" r:id="rId122"/>
    <p:sldId id="1286" r:id="rId123"/>
    <p:sldId id="1287" r:id="rId124"/>
    <p:sldId id="1289" r:id="rId125"/>
    <p:sldId id="1288" r:id="rId126"/>
    <p:sldId id="1290" r:id="rId127"/>
    <p:sldId id="1291" r:id="rId128"/>
    <p:sldId id="1263" r:id="rId129"/>
    <p:sldId id="347" r:id="rId130"/>
    <p:sldId id="346" r:id="rId131"/>
    <p:sldId id="1398" r:id="rId132"/>
    <p:sldId id="1293" r:id="rId133"/>
    <p:sldId id="1294" r:id="rId134"/>
    <p:sldId id="1295" r:id="rId135"/>
    <p:sldId id="1296" r:id="rId136"/>
    <p:sldId id="1297" r:id="rId137"/>
    <p:sldId id="1298" r:id="rId138"/>
    <p:sldId id="1299" r:id="rId139"/>
    <p:sldId id="1300" r:id="rId140"/>
    <p:sldId id="1302" r:id="rId141"/>
    <p:sldId id="1301" r:id="rId142"/>
    <p:sldId id="1303" r:id="rId143"/>
    <p:sldId id="1304" r:id="rId144"/>
    <p:sldId id="1305" r:id="rId145"/>
    <p:sldId id="1306" r:id="rId146"/>
    <p:sldId id="1307" r:id="rId147"/>
    <p:sldId id="1308" r:id="rId148"/>
    <p:sldId id="1309" r:id="rId149"/>
    <p:sldId id="1310" r:id="rId150"/>
    <p:sldId id="1311" r:id="rId151"/>
    <p:sldId id="1312" r:id="rId152"/>
    <p:sldId id="1292" r:id="rId153"/>
    <p:sldId id="703" r:id="rId154"/>
    <p:sldId id="348" r:id="rId155"/>
    <p:sldId id="1399" r:id="rId156"/>
    <p:sldId id="349" r:id="rId157"/>
    <p:sldId id="350" r:id="rId158"/>
    <p:sldId id="351" r:id="rId159"/>
    <p:sldId id="352" r:id="rId160"/>
    <p:sldId id="354" r:id="rId161"/>
    <p:sldId id="353" r:id="rId162"/>
    <p:sldId id="355" r:id="rId163"/>
    <p:sldId id="273" r:id="rId164"/>
    <p:sldId id="1069" r:id="rId165"/>
    <p:sldId id="402" r:id="rId16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640"/>
            <p14:sldId id="1448"/>
            <p14:sldId id="1452"/>
            <p14:sldId id="429"/>
            <p14:sldId id="606"/>
            <p14:sldId id="1115"/>
            <p14:sldId id="1325"/>
            <p14:sldId id="1126"/>
            <p14:sldId id="773"/>
            <p14:sldId id="774"/>
            <p14:sldId id="1117"/>
            <p14:sldId id="1116"/>
            <p14:sldId id="1121"/>
            <p14:sldId id="1153"/>
            <p14:sldId id="1154"/>
            <p14:sldId id="1342"/>
            <p14:sldId id="1343"/>
            <p14:sldId id="1339"/>
            <p14:sldId id="1346"/>
            <p14:sldId id="1073"/>
            <p14:sldId id="1338"/>
            <p14:sldId id="1160"/>
            <p14:sldId id="1317"/>
            <p14:sldId id="1164"/>
            <p14:sldId id="1165"/>
            <p14:sldId id="1180"/>
            <p14:sldId id="1347"/>
            <p14:sldId id="1348"/>
            <p14:sldId id="1151"/>
            <p14:sldId id="1166"/>
            <p14:sldId id="1167"/>
            <p14:sldId id="1172"/>
            <p14:sldId id="1171"/>
            <p14:sldId id="1328"/>
            <p14:sldId id="1331"/>
            <p14:sldId id="1333"/>
            <p14:sldId id="1335"/>
            <p14:sldId id="1449"/>
            <p14:sldId id="1092"/>
            <p14:sldId id="1084"/>
            <p14:sldId id="1185"/>
            <p14:sldId id="1186"/>
            <p14:sldId id="1187"/>
            <p14:sldId id="1188"/>
            <p14:sldId id="1189"/>
            <p14:sldId id="1184"/>
            <p14:sldId id="1329"/>
            <p14:sldId id="1190"/>
            <p14:sldId id="1191"/>
            <p14:sldId id="1194"/>
            <p14:sldId id="1195"/>
            <p14:sldId id="1196"/>
            <p14:sldId id="1192"/>
            <p14:sldId id="1197"/>
            <p14:sldId id="1313"/>
            <p14:sldId id="356"/>
            <p14:sldId id="978"/>
            <p14:sldId id="1316"/>
            <p14:sldId id="288"/>
            <p14:sldId id="1450"/>
            <p14:sldId id="1451"/>
            <p14:sldId id="1453"/>
            <p14:sldId id="1110"/>
            <p14:sldId id="1373"/>
            <p14:sldId id="630"/>
            <p14:sldId id="1111"/>
            <p14:sldId id="1454"/>
            <p14:sldId id="1457"/>
            <p14:sldId id="1458"/>
            <p14:sldId id="1461"/>
            <p14:sldId id="1459"/>
            <p14:sldId id="1460"/>
            <p14:sldId id="1455"/>
            <p14:sldId id="1422"/>
            <p14:sldId id="1112"/>
            <p14:sldId id="1212"/>
            <p14:sldId id="1215"/>
            <p14:sldId id="1216"/>
            <p14:sldId id="1217"/>
            <p14:sldId id="1107"/>
            <p14:sldId id="317"/>
            <p14:sldId id="1397"/>
            <p14:sldId id="1240"/>
            <p14:sldId id="1224"/>
            <p14:sldId id="1223"/>
            <p14:sldId id="1225"/>
            <p14:sldId id="1219"/>
            <p14:sldId id="1226"/>
            <p14:sldId id="1228"/>
            <p14:sldId id="1229"/>
            <p14:sldId id="1230"/>
            <p14:sldId id="1231"/>
            <p14:sldId id="1232"/>
            <p14:sldId id="1233"/>
            <p14:sldId id="1234"/>
            <p14:sldId id="1222"/>
            <p14:sldId id="1254"/>
            <p14:sldId id="1396"/>
            <p14:sldId id="1266"/>
            <p14:sldId id="1264"/>
            <p14:sldId id="1268"/>
            <p14:sldId id="1270"/>
            <p14:sldId id="1447"/>
            <p14:sldId id="1271"/>
            <p14:sldId id="1272"/>
            <p14:sldId id="1273"/>
            <p14:sldId id="1274"/>
            <p14:sldId id="1275"/>
            <p14:sldId id="1276"/>
            <p14:sldId id="1278"/>
            <p14:sldId id="1279"/>
            <p14:sldId id="1280"/>
            <p14:sldId id="1281"/>
            <p14:sldId id="1282"/>
            <p14:sldId id="1283"/>
            <p14:sldId id="1267"/>
            <p14:sldId id="1394"/>
            <p14:sldId id="1395"/>
            <p14:sldId id="343"/>
            <p14:sldId id="1284"/>
            <p14:sldId id="1285"/>
            <p14:sldId id="1286"/>
            <p14:sldId id="1287"/>
            <p14:sldId id="1289"/>
            <p14:sldId id="1288"/>
            <p14:sldId id="1290"/>
            <p14:sldId id="1291"/>
            <p14:sldId id="1263"/>
            <p14:sldId id="347"/>
            <p14:sldId id="346"/>
            <p14:sldId id="1398"/>
            <p14:sldId id="1293"/>
            <p14:sldId id="1294"/>
            <p14:sldId id="1295"/>
            <p14:sldId id="1296"/>
            <p14:sldId id="1297"/>
            <p14:sldId id="1298"/>
            <p14:sldId id="1299"/>
            <p14:sldId id="1300"/>
            <p14:sldId id="1302"/>
            <p14:sldId id="1301"/>
            <p14:sldId id="1303"/>
            <p14:sldId id="1304"/>
            <p14:sldId id="1305"/>
            <p14:sldId id="1306"/>
            <p14:sldId id="1307"/>
            <p14:sldId id="1308"/>
            <p14:sldId id="1309"/>
            <p14:sldId id="1310"/>
            <p14:sldId id="1311"/>
            <p14:sldId id="1312"/>
            <p14:sldId id="1292"/>
            <p14:sldId id="703"/>
            <p14:sldId id="348"/>
            <p14:sldId id="1399"/>
            <p14:sldId id="349"/>
            <p14:sldId id="350"/>
            <p14:sldId id="351"/>
            <p14:sldId id="352"/>
            <p14:sldId id="354"/>
            <p14:sldId id="353"/>
            <p14:sldId id="355"/>
            <p14:sldId id="273"/>
            <p14:sldId id="1069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87836" autoAdjust="0"/>
  </p:normalViewPr>
  <p:slideViewPr>
    <p:cSldViewPr>
      <p:cViewPr varScale="1">
        <p:scale>
          <a:sx n="97" d="100"/>
          <a:sy n="97" d="100"/>
        </p:scale>
        <p:origin x="21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740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47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9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48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03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49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50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86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51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7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52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56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54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22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91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5E2D0-4EB5-4F3F-BF30-36C39FB6CE72}" type="slidenum">
              <a:rPr lang="ru-RU" smtClean="0"/>
              <a:t>163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26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8A010176-5495-4DFE-A5BB-F809211D0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FECEC4-DB51-43AD-AE32-80486847CE66}" type="slidenum">
              <a:rPr lang="ru-RU" altLang="ru-RU"/>
              <a:pPr eaLnBrk="1" hangingPunct="1">
                <a:spcBef>
                  <a:spcPct val="0"/>
                </a:spcBef>
              </a:pPr>
              <a:t>20</a:t>
            </a:fld>
            <a:endParaRPr lang="ru-RU" altLang="ru-RU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34CCCB5-8227-4987-A842-7E62DC1A17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BB2320D7-7CFB-4F2D-A605-35A9E0ADA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8A010176-5495-4DFE-A5BB-F809211D0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FECEC4-DB51-43AD-AE32-80486847CE66}" type="slidenum">
              <a:rPr lang="ru-RU" altLang="ru-RU"/>
              <a:pPr eaLnBrk="1" hangingPunct="1">
                <a:spcBef>
                  <a:spcPct val="0"/>
                </a:spcBef>
              </a:pPr>
              <a:t>21</a:t>
            </a:fld>
            <a:endParaRPr lang="ru-RU" altLang="ru-RU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34CCCB5-8227-4987-A842-7E62DC1A17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BB2320D7-7CFB-4F2D-A605-35A9E0ADA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89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40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8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41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8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42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43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6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44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14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45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7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27.10.2024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27.10.2024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27.10.2024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27.10.2024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27.10.2024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27.10.2024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27.10.2024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27.10.2024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27.10.2024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27.10.2024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27.10.2024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27.10.2024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sdn.org/article/cpp/ObjectsAndPointers.xml?print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sdn.org/article/cpp/ObjectsAndPointers.xml?print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cpp.ru/books/lokalnye-peremennye" TargetMode="Externa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cpp.ru/books/formalnye-parametr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vid.pp.ru/students/sp/lectures/f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sdn.org/article/cpp/ObjectsAndPointers.xml?prin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cpp.ru/books/globalnye-peremenny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sdn.org/article/cpp/ObjectsAndPointers.xml?prin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c.info/c/memory_allocation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-cpp.ru/void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rsdn.org/article/cpp/ObjectsAndPointers.xml?prin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zaurtl.ru/UkVT/UKVT3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ivid.pp.ru/students/sp/lectures/f.html" TargetMode="External"/><Relationship Id="rId2" Type="http://schemas.openxmlformats.org/officeDocument/2006/relationships/hyperlink" Target="http://learnc.info/c/memory_alloc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vdsina/blog/51566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%D0%9F%D1%80%D0%BE%D0%B3%D1%80%D0%B0%D0%BC%D0%BC%D0%BD%D0%B0%D1%8F_%D0%B5%D0%B4%D0%B8%D0%BD%D0%B8%D1%86%D0%B0&amp;action=edit&amp;redlink=1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A1%D1%82%D1%80%D1%83%D0%BA%D1%82%D1%83%D1%80%D0%B0_%D0%B4%D0%B0%D0%BD%D0%BD%D1%8B%D1%85" TargetMode="External"/><Relationship Id="rId4" Type="http://schemas.openxmlformats.org/officeDocument/2006/relationships/hyperlink" Target="https://ru.wikipedia.org/wiki/%D0%94%D0%B0%D0%BD%D0%BD%D1%8B%D0%B5_(%D0%B2%D1%8B%D1%87%D0%B8%D1%81%D0%BB%D0%B8%D1%82%D0%B5%D0%BB%D1%8C%D0%BD%D0%B0%D1%8F_%D1%82%D0%B5%D1%85%D0%BD%D0%B8%D0%BA%D0%B0)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k504.khai.edu/attachments/article/762/devcpp_4.pdf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pravochnick.ru/informatika/dinamicheskie_struktury_dannyh_organizaciya_dannyh_v_spiskovye_struktu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504.khai.edu/attachments/article/762/devcpp_4.pdf" TargetMode="External"/><Relationship Id="rId4" Type="http://schemas.openxmlformats.org/officeDocument/2006/relationships/hyperlink" Target="http://www.intuit.ru/studies/courses/648/504/lecture/11456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nit.com/c/tutorial/6.1.php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-cpp.ru/c-struc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1%80%D0%BE%D1%86%D0%B5%D1%81%D1%81%D0%BE%D1%80" TargetMode="Externa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2" Type="http://schemas.openxmlformats.org/officeDocument/2006/relationships/hyperlink" Target="https://ru.wikipedia.org/wiki/%D0%9E%D0%BF%D0%B5%D1%80%D0%B0%D1%82%D0%B8%D0%B2%D0%BD%D0%B0%D1%8F_%D0%BF%D0%B0%D0%BC%D1%8F%D1%82%D1%8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A%D0%BE%D0%BC%D0%BF%D1%8C%D1%8E%D1%82%D0%B5%D1%80%D0%BD%D0%B0%D1%8F_%D0%BF%D0%B0%D0%BC%D1%8F%D1%82%D1%8C" TargetMode="External"/><Relationship Id="rId5" Type="http://schemas.openxmlformats.org/officeDocument/2006/relationships/hyperlink" Target="https://ru.wikipedia.org/wiki/%D0%AD%D0%BD%D0%B5%D1%80%D0%B3%D0%BE%D0%B7%D0%B0%D0%B2%D0%B8%D1%81%D0%B8%D0%BC%D0%B0%D1%8F_%D0%BF%D0%B0%D0%BC%D1%8F%D1%82%D1%8C" TargetMode="External"/><Relationship Id="rId4" Type="http://schemas.openxmlformats.org/officeDocument/2006/relationships/hyperlink" Target="https://ru.wikipedia.org/wiki/%D0%9F%D1%80%D0%BE%D0%B8%D0%B7%D0%B2%D0%BE%D0%BB%D1%8C%D0%BD%D1%8B%D0%B9_%D0%B4%D0%BE%D1%81%D1%82%D1%83%D0%BF" TargetMode="External"/><Relationship Id="rId9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8708" y="1988840"/>
            <a:ext cx="7955740" cy="353953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Лекция 10</a:t>
            </a:r>
            <a:endParaRPr lang="ru-RU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Динамическая память.</a:t>
            </a: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Динамические структуры данных: Связанный список.</a:t>
            </a: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19. Работа с динамической памятью</a:t>
            </a: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20. Связанный список.</a:t>
            </a: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B14BECF-3D77-25C7-559C-67A19E0B1CBC}"/>
              </a:ext>
            </a:extLst>
          </p:cNvPr>
          <p:cNvSpPr txBox="1">
            <a:spLocks/>
          </p:cNvSpPr>
          <p:nvPr/>
        </p:nvSpPr>
        <p:spPr>
          <a:xfrm>
            <a:off x="575556" y="229491"/>
            <a:ext cx="8028892" cy="125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Основы алгоритмизации и программирование</a:t>
            </a:r>
            <a:b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ФИСТ УлГТУ 1 курс</a:t>
            </a:r>
          </a:p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Осень 2024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4C129-FC2A-61C9-6796-DDAB2F0E0E76}"/>
              </a:ext>
            </a:extLst>
          </p:cNvPr>
          <p:cNvSpPr txBox="1">
            <a:spLocks/>
          </p:cNvSpPr>
          <p:nvPr/>
        </p:nvSpPr>
        <p:spPr>
          <a:xfrm>
            <a:off x="648708" y="5733256"/>
            <a:ext cx="49685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Власенко Олег </a:t>
            </a:r>
            <a:r>
              <a:rPr lang="ru-RU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Федосович</a:t>
            </a:r>
            <a:b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SimbirSoft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25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 доступная программе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7BB20D-59DC-4A2E-87F3-1928F51F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980728"/>
            <a:ext cx="3294775" cy="53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854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endParaRPr lang="ru-RU" sz="1800" dirty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17687"/>
            <a:ext cx="1860646" cy="10922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98733B-F12E-B9C8-6224-6E519AB78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04909"/>
            <a:ext cx="7182219" cy="1803493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2890EC7-F3AD-F535-9C8A-4A2A3ACF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пустой список </a:t>
            </a:r>
            <a:r>
              <a:rPr lang="en-US" sz="2800" b="1" dirty="0"/>
              <a:t>(3.0)</a:t>
            </a:r>
          </a:p>
        </p:txBody>
      </p:sp>
    </p:spTree>
    <p:extLst>
      <p:ext uri="{BB962C8B-B14F-4D97-AF65-F5344CB8AC3E}">
        <p14:creationId xmlns:p14="http://schemas.microsoft.com/office/powerpoint/2010/main" val="9600524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void </a:t>
            </a:r>
            <a:r>
              <a:rPr lang="en-US" b="1" dirty="0" err="1">
                <a:solidFill>
                  <a:srgbClr val="0070C0"/>
                </a:solidFill>
              </a:rPr>
              <a:t>addToHead</a:t>
            </a:r>
            <a:r>
              <a:rPr lang="en-US" b="1" dirty="0">
                <a:solidFill>
                  <a:srgbClr val="0070C0"/>
                </a:solidFill>
              </a:rPr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 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Node*)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malloc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Node));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" y="4735022"/>
            <a:ext cx="1860646" cy="1092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7A0F933-F8C4-0918-DA17-6C6B6690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пустой список </a:t>
            </a:r>
            <a:r>
              <a:rPr lang="en-US" sz="2800" b="1" dirty="0"/>
              <a:t>(3.</a:t>
            </a:r>
            <a:r>
              <a:rPr lang="ru-RU" sz="2800" b="1" dirty="0"/>
              <a:t>1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05234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struct Node  * 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ru-RU" b="1" dirty="0">
                <a:solidFill>
                  <a:srgbClr val="0070C0"/>
                </a:solidFill>
              </a:rPr>
              <a:t> = </a:t>
            </a:r>
            <a:r>
              <a:rPr lang="en-US" b="1" dirty="0">
                <a:solidFill>
                  <a:srgbClr val="0070C0"/>
                </a:solidFill>
              </a:rPr>
              <a:t>(struct Node*)malloc(</a:t>
            </a:r>
            <a:r>
              <a:rPr lang="en-US" b="1" dirty="0" err="1">
                <a:solidFill>
                  <a:srgbClr val="0070C0"/>
                </a:solidFill>
              </a:rPr>
              <a:t>sizeof</a:t>
            </a:r>
            <a:r>
              <a:rPr lang="en-US" b="1" dirty="0">
                <a:solidFill>
                  <a:srgbClr val="0070C0"/>
                </a:solidFill>
              </a:rPr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" y="4735022"/>
            <a:ext cx="1860646" cy="1092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8EB1D2-13DE-5151-5250-4F3B5453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пустой список </a:t>
            </a:r>
            <a:r>
              <a:rPr lang="en-US" sz="2800" b="1" dirty="0"/>
              <a:t>(3.</a:t>
            </a:r>
            <a:r>
              <a:rPr lang="ru-RU" sz="2800" b="1" dirty="0"/>
              <a:t>2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10936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" y="4735022"/>
            <a:ext cx="1860646" cy="1092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743D8C-26E3-36F2-23D1-447F70628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687218"/>
            <a:ext cx="3352972" cy="2095608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8EB1D2-13DE-5151-5250-4F3B5453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пустой список </a:t>
            </a:r>
            <a:r>
              <a:rPr lang="en-US" sz="2800" b="1" dirty="0"/>
              <a:t>(3.</a:t>
            </a:r>
            <a:r>
              <a:rPr lang="ru-RU" sz="2800" b="1" dirty="0"/>
              <a:t>2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00220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" y="4735022"/>
            <a:ext cx="1860646" cy="1092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7F8788-5855-2650-9821-3686D7C50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3757072"/>
            <a:ext cx="3245017" cy="2070206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A210B9C-0E37-3370-72FC-5D097BDA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пустой список </a:t>
            </a:r>
            <a:r>
              <a:rPr lang="en-US" sz="2800" b="1" dirty="0"/>
              <a:t>(3.</a:t>
            </a:r>
            <a:r>
              <a:rPr lang="ru-RU" sz="2800" b="1" dirty="0"/>
              <a:t>3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29099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first = 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" y="4735022"/>
            <a:ext cx="1860646" cy="1092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C58075-06C9-6EBA-695F-5D0C7303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241" y="3731670"/>
            <a:ext cx="3105310" cy="209560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2C3D114-0EE3-D71B-0AFB-A0FE8C53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пустой список </a:t>
            </a:r>
            <a:r>
              <a:rPr lang="en-US" sz="2800" b="1" dirty="0"/>
              <a:t>(3.</a:t>
            </a:r>
            <a:r>
              <a:rPr lang="ru-RU" sz="2800" b="1" dirty="0"/>
              <a:t>4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7348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ru-RU" b="1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D6E5EB-AC12-7C8E-79B1-6AE6B5B36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694620"/>
            <a:ext cx="6521785" cy="2152761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0FD5C09-B4C3-F5A9-BF0E-5AF6CEB3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пустой список </a:t>
            </a:r>
            <a:r>
              <a:rPr lang="en-US" sz="2800" b="1" dirty="0"/>
              <a:t>(3.</a:t>
            </a:r>
            <a:r>
              <a:rPr lang="ru-RU" sz="2800" b="1" dirty="0"/>
              <a:t>5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73323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ru-RU" dirty="0"/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C64AAE-5DA5-4062-F44F-2E314C65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221088"/>
            <a:ext cx="6439231" cy="1473276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793E764-366E-8DBD-6FC5-D72CB0A9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пустой список </a:t>
            </a:r>
            <a:r>
              <a:rPr lang="en-US" sz="2800" b="1" dirty="0"/>
              <a:t>(3.</a:t>
            </a:r>
            <a:r>
              <a:rPr lang="ru-RU" sz="2800" b="1" dirty="0"/>
              <a:t>6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76210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  <a:endParaRPr lang="ru-RU" sz="1800" dirty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endParaRPr lang="ru-RU" sz="1800" dirty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endParaRPr lang="ru-RU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07E979-006E-8A19-CC7A-030B1DDD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1" y="1700808"/>
            <a:ext cx="4236527" cy="9686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E7EBB0-E83A-8A5E-96D8-0568C7CBF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81" y="3789040"/>
            <a:ext cx="4245462" cy="102788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319ACD9-3610-0227-1ECD-7DDAEF41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непустой список</a:t>
            </a:r>
            <a:r>
              <a:rPr lang="en-US" sz="2800" b="1" dirty="0"/>
              <a:t> (</a:t>
            </a:r>
            <a:r>
              <a:rPr lang="ru-RU" sz="2800" b="1" dirty="0"/>
              <a:t>4</a:t>
            </a:r>
            <a:r>
              <a:rPr lang="en-US" sz="2800" b="1" dirty="0"/>
              <a:t>.</a:t>
            </a:r>
            <a:r>
              <a:rPr lang="ru-RU" sz="2800" b="1" dirty="0"/>
              <a:t>0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7909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void </a:t>
            </a:r>
            <a:r>
              <a:rPr lang="en-US" b="1" dirty="0" err="1">
                <a:solidFill>
                  <a:srgbClr val="0070C0"/>
                </a:solidFill>
              </a:rPr>
              <a:t>addToHead</a:t>
            </a:r>
            <a:r>
              <a:rPr lang="en-US" b="1" dirty="0">
                <a:solidFill>
                  <a:srgbClr val="0070C0"/>
                </a:solidFill>
              </a:rPr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 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Node*)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malloc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Node));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96F506-8D72-022B-5D96-792D4CD0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349420"/>
            <a:ext cx="5782428" cy="249936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5B6AECE-FC91-4D85-8272-E780AA38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непустой список</a:t>
            </a:r>
            <a:r>
              <a:rPr lang="en-US" sz="2800" b="1" dirty="0"/>
              <a:t> (</a:t>
            </a:r>
            <a:r>
              <a:rPr lang="ru-RU" sz="2800" b="1" dirty="0"/>
              <a:t>4</a:t>
            </a:r>
            <a:r>
              <a:rPr lang="en-US" sz="2800" b="1" dirty="0"/>
              <a:t>.</a:t>
            </a:r>
            <a:r>
              <a:rPr lang="ru-RU" sz="2800" b="1" dirty="0"/>
              <a:t>1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761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 доступная программе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9AFEF9-73BC-A9FC-40DA-C088437FA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997793"/>
            <a:ext cx="55626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struct</a:t>
            </a:r>
            <a:r>
              <a:rPr lang="en-US" b="1" dirty="0">
                <a:solidFill>
                  <a:srgbClr val="0070C0"/>
                </a:solidFill>
              </a:rPr>
              <a:t> Node  * 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ru-RU" b="1" dirty="0">
                <a:solidFill>
                  <a:srgbClr val="0070C0"/>
                </a:solidFill>
              </a:rPr>
              <a:t> = 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struct</a:t>
            </a:r>
            <a:r>
              <a:rPr lang="en-US" b="1" dirty="0">
                <a:solidFill>
                  <a:srgbClr val="0070C0"/>
                </a:solidFill>
              </a:rPr>
              <a:t> Node*)</a:t>
            </a:r>
            <a:r>
              <a:rPr lang="en-US" b="1" dirty="0" err="1">
                <a:solidFill>
                  <a:srgbClr val="0070C0"/>
                </a:solidFill>
              </a:rPr>
              <a:t>malloc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sizeof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struct</a:t>
            </a:r>
            <a:r>
              <a:rPr lang="en-US" b="1" dirty="0">
                <a:solidFill>
                  <a:srgbClr val="0070C0"/>
                </a:solidFill>
              </a:rPr>
              <a:t> Node));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2D9045-2F4C-6DB3-FAA2-9EA8DD8D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349420"/>
            <a:ext cx="5782428" cy="249936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AC774CE-FD37-87D1-346F-6BFDB79F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непустой список</a:t>
            </a:r>
            <a:r>
              <a:rPr lang="en-US" sz="2800" b="1" dirty="0"/>
              <a:t> (</a:t>
            </a:r>
            <a:r>
              <a:rPr lang="ru-RU" sz="2800" b="1" dirty="0"/>
              <a:t>4</a:t>
            </a:r>
            <a:r>
              <a:rPr lang="en-US" sz="2800" b="1" dirty="0"/>
              <a:t>.</a:t>
            </a:r>
            <a:r>
              <a:rPr lang="ru-RU" sz="2800" b="1" dirty="0"/>
              <a:t>2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020055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105A91-BAEA-9C55-BF2F-B2AD0646D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55" y="3686313"/>
            <a:ext cx="6025825" cy="313977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BE60D69-7EA6-C37F-E11B-9BD48299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непустой список</a:t>
            </a:r>
            <a:r>
              <a:rPr lang="en-US" sz="2800" b="1" dirty="0"/>
              <a:t> (</a:t>
            </a:r>
            <a:r>
              <a:rPr lang="ru-RU" sz="2800" b="1" dirty="0"/>
              <a:t>4</a:t>
            </a:r>
            <a:r>
              <a:rPr lang="en-US" sz="2800" b="1" dirty="0"/>
              <a:t>.</a:t>
            </a:r>
            <a:r>
              <a:rPr lang="ru-RU" sz="2800" b="1" dirty="0"/>
              <a:t>3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44291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53B30C-0DCF-037B-4579-74A5B405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472" y="3684353"/>
            <a:ext cx="5899790" cy="3096344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8713E1C-96A5-A44D-CE2C-A4AD838D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непустой список</a:t>
            </a:r>
            <a:r>
              <a:rPr lang="en-US" sz="2800" b="1" dirty="0"/>
              <a:t> (</a:t>
            </a:r>
            <a:r>
              <a:rPr lang="ru-RU" sz="2800" b="1" dirty="0"/>
              <a:t>4</a:t>
            </a:r>
            <a:r>
              <a:rPr lang="en-US" sz="2800" b="1" dirty="0"/>
              <a:t>.</a:t>
            </a:r>
            <a:r>
              <a:rPr lang="ru-RU" sz="2800" b="1" dirty="0"/>
              <a:t>4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455614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first = 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1B337C-C67C-C740-9617-57211807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774671"/>
            <a:ext cx="5831077" cy="304937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B442FF5-9CB2-24E9-8397-5D66C371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непустой список</a:t>
            </a:r>
            <a:r>
              <a:rPr lang="en-US" sz="2800" b="1" dirty="0"/>
              <a:t> (</a:t>
            </a:r>
            <a:r>
              <a:rPr lang="ru-RU" sz="2800" b="1" dirty="0"/>
              <a:t>4</a:t>
            </a:r>
            <a:r>
              <a:rPr lang="en-US" sz="2800" b="1" dirty="0"/>
              <a:t>.</a:t>
            </a:r>
            <a:r>
              <a:rPr lang="ru-RU" sz="2800" b="1" dirty="0"/>
              <a:t>5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89493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ru-RU" b="1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D731EE-14B1-F11E-4878-1CA3EB25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789040"/>
            <a:ext cx="5733972" cy="306896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C9708E4-CDBC-78E5-7AD9-EBD8C868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непустой список</a:t>
            </a:r>
            <a:r>
              <a:rPr lang="en-US" sz="2800" b="1" dirty="0"/>
              <a:t> (</a:t>
            </a:r>
            <a:r>
              <a:rPr lang="ru-RU" sz="2800" b="1" dirty="0"/>
              <a:t>4</a:t>
            </a:r>
            <a:r>
              <a:rPr lang="en-US" sz="2800" b="1" dirty="0"/>
              <a:t>.</a:t>
            </a:r>
            <a:r>
              <a:rPr lang="ru-RU" sz="2800" b="1" dirty="0"/>
              <a:t>6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150495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ru-RU" dirty="0"/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BA946C-648F-23AB-37AE-961C4AF0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76" y="4034561"/>
            <a:ext cx="5947140" cy="236629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5B61F1D-B876-00CA-7817-2880C089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непустой список</a:t>
            </a:r>
            <a:r>
              <a:rPr lang="en-US" sz="2800" b="1" dirty="0"/>
              <a:t> (</a:t>
            </a:r>
            <a:r>
              <a:rPr lang="ru-RU" sz="2800" b="1" dirty="0"/>
              <a:t>4</a:t>
            </a:r>
            <a:r>
              <a:rPr lang="en-US" sz="2800" b="1" dirty="0"/>
              <a:t>.</a:t>
            </a:r>
            <a:r>
              <a:rPr lang="ru-RU" sz="2800" b="1" dirty="0"/>
              <a:t>7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013335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1290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610136"/>
            <a:ext cx="8640960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B050"/>
                </a:solidFill>
              </a:rPr>
              <a:t>void main() {</a:t>
            </a:r>
          </a:p>
          <a:p>
            <a:r>
              <a:rPr lang="en-US" sz="1900" dirty="0">
                <a:solidFill>
                  <a:srgbClr val="00B050"/>
                </a:solidFill>
              </a:rPr>
              <a:t>	first = NULL;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printList</a:t>
            </a:r>
            <a:r>
              <a:rPr lang="en-US" sz="1900" dirty="0">
                <a:solidFill>
                  <a:srgbClr val="00B050"/>
                </a:solidFill>
              </a:rPr>
              <a:t>();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addToHead</a:t>
            </a:r>
            <a:r>
              <a:rPr lang="en-US" sz="1900" dirty="0">
                <a:solidFill>
                  <a:srgbClr val="00B050"/>
                </a:solidFill>
              </a:rPr>
              <a:t>(10);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printList</a:t>
            </a:r>
            <a:r>
              <a:rPr lang="en-US" sz="1900" dirty="0">
                <a:solidFill>
                  <a:srgbClr val="00B050"/>
                </a:solidFill>
              </a:rPr>
              <a:t>();</a:t>
            </a:r>
          </a:p>
          <a:p>
            <a:endParaRPr lang="ru-RU" sz="1900" dirty="0">
              <a:solidFill>
                <a:srgbClr val="00B050"/>
              </a:solidFill>
            </a:endParaRP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addToHead</a:t>
            </a:r>
            <a:r>
              <a:rPr lang="en-US" sz="1900" dirty="0">
                <a:solidFill>
                  <a:srgbClr val="00B050"/>
                </a:solidFill>
              </a:rPr>
              <a:t>(20);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printList</a:t>
            </a:r>
            <a:r>
              <a:rPr lang="en-US" sz="1900" dirty="0">
                <a:solidFill>
                  <a:srgbClr val="00B050"/>
                </a:solidFill>
              </a:rPr>
              <a:t>();</a:t>
            </a:r>
          </a:p>
          <a:p>
            <a:endParaRPr lang="ru-RU" sz="1900" dirty="0">
              <a:solidFill>
                <a:srgbClr val="00B050"/>
              </a:solidFill>
            </a:endParaRP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addToHead</a:t>
            </a:r>
            <a:r>
              <a:rPr lang="en-US" sz="1900" dirty="0">
                <a:solidFill>
                  <a:srgbClr val="00B050"/>
                </a:solidFill>
              </a:rPr>
              <a:t>(30);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printList</a:t>
            </a:r>
            <a:r>
              <a:rPr lang="en-US" sz="1900" dirty="0">
                <a:solidFill>
                  <a:srgbClr val="00B050"/>
                </a:solidFill>
              </a:rPr>
              <a:t>();</a:t>
            </a:r>
          </a:p>
          <a:p>
            <a:endParaRPr lang="ru-RU" sz="1900" dirty="0">
              <a:solidFill>
                <a:srgbClr val="00B050"/>
              </a:solidFill>
            </a:endParaRP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b="1" dirty="0" err="1">
                <a:solidFill>
                  <a:srgbClr val="00B050"/>
                </a:solidFill>
              </a:rPr>
              <a:t>int</a:t>
            </a:r>
            <a:r>
              <a:rPr lang="en-US" sz="1900" b="1" dirty="0">
                <a:solidFill>
                  <a:srgbClr val="00B050"/>
                </a:solidFill>
              </a:rPr>
              <a:t> x1 = </a:t>
            </a:r>
            <a:r>
              <a:rPr lang="en-US" sz="1900" b="1" dirty="0" err="1">
                <a:solidFill>
                  <a:srgbClr val="00B050"/>
                </a:solidFill>
              </a:rPr>
              <a:t>deleteFromHead</a:t>
            </a:r>
            <a:r>
              <a:rPr lang="en-US" sz="1900" b="1" dirty="0">
                <a:solidFill>
                  <a:srgbClr val="00B050"/>
                </a:solidFill>
              </a:rPr>
              <a:t>();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printf</a:t>
            </a:r>
            <a:r>
              <a:rPr lang="en-US" sz="1900" dirty="0">
                <a:solidFill>
                  <a:srgbClr val="00B050"/>
                </a:solidFill>
              </a:rPr>
              <a:t>("x1 = %d\n", x1);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printList</a:t>
            </a:r>
            <a:r>
              <a:rPr lang="en-US" sz="1900" dirty="0">
                <a:solidFill>
                  <a:srgbClr val="00B050"/>
                </a:solidFill>
              </a:rPr>
              <a:t>();</a:t>
            </a:r>
          </a:p>
          <a:p>
            <a:endParaRPr lang="ru-RU" sz="1900" dirty="0">
              <a:solidFill>
                <a:srgbClr val="00B050"/>
              </a:solidFill>
            </a:endParaRP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b="1" dirty="0" err="1">
                <a:solidFill>
                  <a:srgbClr val="00B050"/>
                </a:solidFill>
              </a:rPr>
              <a:t>int</a:t>
            </a:r>
            <a:r>
              <a:rPr lang="en-US" sz="1900" b="1" dirty="0">
                <a:solidFill>
                  <a:srgbClr val="00B050"/>
                </a:solidFill>
              </a:rPr>
              <a:t> x2 = </a:t>
            </a:r>
            <a:r>
              <a:rPr lang="en-US" sz="1900" b="1" dirty="0" err="1">
                <a:solidFill>
                  <a:srgbClr val="00B050"/>
                </a:solidFill>
              </a:rPr>
              <a:t>deleteFromHead</a:t>
            </a:r>
            <a:r>
              <a:rPr lang="en-US" sz="1900" b="1" dirty="0">
                <a:solidFill>
                  <a:srgbClr val="00B050"/>
                </a:solidFill>
              </a:rPr>
              <a:t>();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printf</a:t>
            </a:r>
            <a:r>
              <a:rPr lang="en-US" sz="1900" dirty="0">
                <a:solidFill>
                  <a:srgbClr val="00B050"/>
                </a:solidFill>
              </a:rPr>
              <a:t>("x2 = %d\n", x2);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printList</a:t>
            </a:r>
            <a:r>
              <a:rPr lang="en-US" sz="1900" dirty="0">
                <a:solidFill>
                  <a:srgbClr val="00B050"/>
                </a:solidFill>
              </a:rPr>
              <a:t>();</a:t>
            </a:r>
          </a:p>
          <a:p>
            <a:r>
              <a:rPr lang="en-US" sz="1900" dirty="0">
                <a:solidFill>
                  <a:srgbClr val="00B050"/>
                </a:solidFill>
              </a:rPr>
              <a:t>}</a:t>
            </a:r>
            <a:endParaRPr lang="ru-RU" sz="19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83" y="3356992"/>
            <a:ext cx="48863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8DE1E0F-BED7-BD71-EB68-F2BC41B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4. Удаление элемента из головы – код </a:t>
            </a:r>
            <a:r>
              <a:rPr lang="en-US" sz="2800" b="1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36543325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610136"/>
            <a:ext cx="8640960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B050"/>
                </a:solidFill>
              </a:rPr>
              <a:t>void main() {</a:t>
            </a:r>
          </a:p>
          <a:p>
            <a:r>
              <a:rPr lang="en-US" sz="1900" dirty="0">
                <a:solidFill>
                  <a:srgbClr val="00B050"/>
                </a:solidFill>
              </a:rPr>
              <a:t>	first = NULL;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printList</a:t>
            </a:r>
            <a:r>
              <a:rPr lang="en-US" sz="1900" dirty="0">
                <a:solidFill>
                  <a:srgbClr val="00B050"/>
                </a:solidFill>
              </a:rPr>
              <a:t>();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addToHead</a:t>
            </a:r>
            <a:r>
              <a:rPr lang="en-US" sz="1900" dirty="0">
                <a:solidFill>
                  <a:srgbClr val="00B050"/>
                </a:solidFill>
              </a:rPr>
              <a:t>(10);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printList</a:t>
            </a:r>
            <a:r>
              <a:rPr lang="en-US" sz="1900" dirty="0">
                <a:solidFill>
                  <a:srgbClr val="00B050"/>
                </a:solidFill>
              </a:rPr>
              <a:t>();</a:t>
            </a:r>
          </a:p>
          <a:p>
            <a:endParaRPr lang="ru-RU" sz="1900" dirty="0">
              <a:solidFill>
                <a:srgbClr val="00B050"/>
              </a:solidFill>
            </a:endParaRP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addToHead</a:t>
            </a:r>
            <a:r>
              <a:rPr lang="en-US" sz="1900" dirty="0">
                <a:solidFill>
                  <a:srgbClr val="00B050"/>
                </a:solidFill>
              </a:rPr>
              <a:t>(20);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printList</a:t>
            </a:r>
            <a:r>
              <a:rPr lang="en-US" sz="1900" dirty="0">
                <a:solidFill>
                  <a:srgbClr val="00B050"/>
                </a:solidFill>
              </a:rPr>
              <a:t>();</a:t>
            </a:r>
          </a:p>
          <a:p>
            <a:endParaRPr lang="ru-RU" sz="1900" dirty="0">
              <a:solidFill>
                <a:srgbClr val="00B050"/>
              </a:solidFill>
            </a:endParaRP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addToHead</a:t>
            </a:r>
            <a:r>
              <a:rPr lang="en-US" sz="1900" dirty="0">
                <a:solidFill>
                  <a:srgbClr val="00B050"/>
                </a:solidFill>
              </a:rPr>
              <a:t>(30);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printList</a:t>
            </a:r>
            <a:r>
              <a:rPr lang="en-US" sz="1900" dirty="0">
                <a:solidFill>
                  <a:srgbClr val="00B050"/>
                </a:solidFill>
              </a:rPr>
              <a:t>();</a:t>
            </a:r>
          </a:p>
          <a:p>
            <a:endParaRPr lang="ru-RU" sz="1900" dirty="0">
              <a:solidFill>
                <a:srgbClr val="00B050"/>
              </a:solidFill>
            </a:endParaRP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b="1" dirty="0" err="1">
                <a:solidFill>
                  <a:srgbClr val="00B050"/>
                </a:solidFill>
              </a:rPr>
              <a:t>int</a:t>
            </a:r>
            <a:r>
              <a:rPr lang="en-US" sz="1900" b="1" dirty="0">
                <a:solidFill>
                  <a:srgbClr val="00B050"/>
                </a:solidFill>
              </a:rPr>
              <a:t> x1 = </a:t>
            </a:r>
            <a:r>
              <a:rPr lang="en-US" sz="1900" b="1" dirty="0" err="1">
                <a:solidFill>
                  <a:srgbClr val="00B050"/>
                </a:solidFill>
              </a:rPr>
              <a:t>deleteFromHead</a:t>
            </a:r>
            <a:r>
              <a:rPr lang="en-US" sz="1900" b="1" dirty="0">
                <a:solidFill>
                  <a:srgbClr val="00B050"/>
                </a:solidFill>
              </a:rPr>
              <a:t>();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printf</a:t>
            </a:r>
            <a:r>
              <a:rPr lang="en-US" sz="1900" dirty="0">
                <a:solidFill>
                  <a:srgbClr val="00B050"/>
                </a:solidFill>
              </a:rPr>
              <a:t>("x1 = %d\n", x1);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printList</a:t>
            </a:r>
            <a:r>
              <a:rPr lang="en-US" sz="1900" dirty="0">
                <a:solidFill>
                  <a:srgbClr val="00B050"/>
                </a:solidFill>
              </a:rPr>
              <a:t>();</a:t>
            </a:r>
          </a:p>
          <a:p>
            <a:endParaRPr lang="ru-RU" sz="1900" dirty="0">
              <a:solidFill>
                <a:srgbClr val="00B050"/>
              </a:solidFill>
            </a:endParaRP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b="1" dirty="0" err="1">
                <a:solidFill>
                  <a:srgbClr val="00B050"/>
                </a:solidFill>
              </a:rPr>
              <a:t>int</a:t>
            </a:r>
            <a:r>
              <a:rPr lang="en-US" sz="1900" b="1" dirty="0">
                <a:solidFill>
                  <a:srgbClr val="00B050"/>
                </a:solidFill>
              </a:rPr>
              <a:t> x2 = </a:t>
            </a:r>
            <a:r>
              <a:rPr lang="en-US" sz="1900" b="1" dirty="0" err="1">
                <a:solidFill>
                  <a:srgbClr val="00B050"/>
                </a:solidFill>
              </a:rPr>
              <a:t>deleteFromHead</a:t>
            </a:r>
            <a:r>
              <a:rPr lang="en-US" sz="1900" b="1" dirty="0">
                <a:solidFill>
                  <a:srgbClr val="00B050"/>
                </a:solidFill>
              </a:rPr>
              <a:t>();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printf</a:t>
            </a:r>
            <a:r>
              <a:rPr lang="en-US" sz="1900" dirty="0">
                <a:solidFill>
                  <a:srgbClr val="00B050"/>
                </a:solidFill>
              </a:rPr>
              <a:t>("x2 = %d\n", x2);</a:t>
            </a:r>
          </a:p>
          <a:p>
            <a:r>
              <a:rPr lang="ru-RU" sz="1900" dirty="0">
                <a:solidFill>
                  <a:srgbClr val="00B050"/>
                </a:solidFill>
              </a:rPr>
              <a:t>	</a:t>
            </a:r>
            <a:r>
              <a:rPr lang="en-US" sz="1900" dirty="0" err="1">
                <a:solidFill>
                  <a:srgbClr val="00B050"/>
                </a:solidFill>
              </a:rPr>
              <a:t>printList</a:t>
            </a:r>
            <a:r>
              <a:rPr lang="en-US" sz="1900" dirty="0">
                <a:solidFill>
                  <a:srgbClr val="00B050"/>
                </a:solidFill>
              </a:rPr>
              <a:t>();</a:t>
            </a:r>
          </a:p>
          <a:p>
            <a:r>
              <a:rPr lang="en-US" sz="1900" dirty="0">
                <a:solidFill>
                  <a:srgbClr val="00B050"/>
                </a:solidFill>
              </a:rPr>
              <a:t>}</a:t>
            </a:r>
            <a:endParaRPr lang="ru-RU" sz="1900" dirty="0">
              <a:solidFill>
                <a:srgbClr val="00B05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628370-9BB4-6EF7-0905-9773063E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96" y="877288"/>
            <a:ext cx="990967" cy="5847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F8AC80-B5CC-DB14-09CC-9B23CEB6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13" y="1396370"/>
            <a:ext cx="3948617" cy="9686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F9CE48-9A28-788E-AC98-1E91EAD23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77848"/>
            <a:ext cx="4236527" cy="9686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BA5330-EEB8-E448-7856-B7621E854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532" y="3447389"/>
            <a:ext cx="4245462" cy="10278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BB982F-6C76-A43E-58F0-C218E60AC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261" y="4547284"/>
            <a:ext cx="4236527" cy="9686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BB33CB-A3DD-C2A1-432B-3AAAF7FC7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628" y="5587954"/>
            <a:ext cx="3948617" cy="968662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B5337787-C308-483B-72FE-77F2AF13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4. Удаление элемента из головы – код </a:t>
            </a:r>
            <a:r>
              <a:rPr lang="en-US" sz="2800" b="1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7960873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int </a:t>
            </a:r>
            <a:r>
              <a:rPr lang="en-US" dirty="0" err="1">
                <a:solidFill>
                  <a:schemeClr val="tx2"/>
                </a:solidFill>
              </a:rPr>
              <a:t>deleteFromHead</a:t>
            </a:r>
            <a:r>
              <a:rPr lang="en-US" dirty="0">
                <a:solidFill>
                  <a:schemeClr val="tx2"/>
                </a:solidFill>
              </a:rPr>
              <a:t>()</a:t>
            </a:r>
            <a:r>
              <a:rPr lang="ru-RU" dirty="0">
                <a:solidFill>
                  <a:schemeClr val="tx2"/>
                </a:solidFill>
              </a:rPr>
              <a:t> {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value = first-&gt;data;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struct Node * </a:t>
            </a:r>
            <a:r>
              <a:rPr lang="en-US" dirty="0" err="1">
                <a:solidFill>
                  <a:schemeClr val="tx2"/>
                </a:solidFill>
              </a:rPr>
              <a:t>delNode</a:t>
            </a:r>
            <a:r>
              <a:rPr lang="en-US" dirty="0">
                <a:solidFill>
                  <a:schemeClr val="tx2"/>
                </a:solidFill>
              </a:rPr>
              <a:t> = first;</a:t>
            </a:r>
            <a:endParaRPr lang="ru-RU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free(</a:t>
            </a:r>
            <a:r>
              <a:rPr lang="en-US" dirty="0" err="1">
                <a:solidFill>
                  <a:schemeClr val="tx2"/>
                </a:solidFill>
              </a:rPr>
              <a:t>delNode</a:t>
            </a:r>
            <a:r>
              <a:rPr lang="en-US" dirty="0">
                <a:solidFill>
                  <a:schemeClr val="tx2"/>
                </a:solidFill>
              </a:rPr>
              <a:t>);</a:t>
            </a:r>
            <a:endParaRPr lang="ru-RU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return value;</a:t>
            </a:r>
          </a:p>
          <a:p>
            <a:r>
              <a:rPr lang="ru-RU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44C65B9-BBCC-56DA-9CAD-159B5D47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4. Удаление элемента из головы – код </a:t>
            </a:r>
            <a:r>
              <a:rPr lang="en-US" sz="2800" b="1" dirty="0" err="1"/>
              <a:t>deleteFromHead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838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памяти программы во время выполнения программы (Разделы памяти)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600380-4926-D107-1638-B317D862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431104"/>
            <a:ext cx="67722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9194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int x1 = </a:t>
            </a:r>
            <a:r>
              <a:rPr lang="en-US" dirty="0" err="1">
                <a:solidFill>
                  <a:srgbClr val="7030A0"/>
                </a:solidFill>
              </a:rPr>
              <a:t>deleteFromHead</a:t>
            </a:r>
            <a:r>
              <a:rPr lang="en-US" dirty="0">
                <a:solidFill>
                  <a:srgbClr val="7030A0"/>
                </a:solidFill>
              </a:rPr>
              <a:t>();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E7EBB0-E83A-8A5E-96D8-0568C7CBF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97419"/>
            <a:ext cx="4245462" cy="10278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5AEC07-9DB9-132E-6BBC-6F22EDA8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2" y="4293096"/>
            <a:ext cx="4236527" cy="968662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D2DFE8E-242C-7CAE-06F1-8C6FE644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4. Удаление элемента из головы </a:t>
            </a:r>
            <a:r>
              <a:rPr lang="en-US" sz="2800" b="1" dirty="0"/>
              <a:t>(5.0)</a:t>
            </a:r>
          </a:p>
        </p:txBody>
      </p:sp>
    </p:spTree>
    <p:extLst>
      <p:ext uri="{BB962C8B-B14F-4D97-AF65-F5344CB8AC3E}">
        <p14:creationId xmlns:p14="http://schemas.microsoft.com/office/powerpoint/2010/main" val="17259252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int </a:t>
            </a:r>
            <a:r>
              <a:rPr lang="en-US" b="1" dirty="0" err="1">
                <a:solidFill>
                  <a:srgbClr val="0070C0"/>
                </a:solidFill>
              </a:rPr>
              <a:t>deleteFromHead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ru-RU" b="1" dirty="0">
                <a:solidFill>
                  <a:srgbClr val="0070C0"/>
                </a:solidFill>
              </a:rPr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struct Node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first;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A00DDF-3996-9153-C600-1B3A7C6C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130" y="4653136"/>
            <a:ext cx="5452944" cy="1363236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25EBB30-3754-A873-5BF5-144B7304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4. Удаление элемента из головы </a:t>
            </a:r>
            <a:r>
              <a:rPr lang="en-US" sz="2800" b="1" dirty="0"/>
              <a:t>(5.1)</a:t>
            </a:r>
          </a:p>
        </p:txBody>
      </p:sp>
    </p:spTree>
    <p:extLst>
      <p:ext uri="{BB962C8B-B14F-4D97-AF65-F5344CB8AC3E}">
        <p14:creationId xmlns:p14="http://schemas.microsoft.com/office/powerpoint/2010/main" val="13463466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struct Node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first;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3D021E-2B58-B5A4-33DD-AD20049C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130" y="4653136"/>
            <a:ext cx="5452944" cy="1363236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2E54DAE-79F0-FF49-6377-0AE589F8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4. Удаление элемента из головы </a:t>
            </a:r>
            <a:r>
              <a:rPr lang="en-US" sz="2800" b="1" dirty="0"/>
              <a:t>(5.2)</a:t>
            </a:r>
          </a:p>
        </p:txBody>
      </p:sp>
    </p:spTree>
    <p:extLst>
      <p:ext uri="{BB962C8B-B14F-4D97-AF65-F5344CB8AC3E}">
        <p14:creationId xmlns:p14="http://schemas.microsoft.com/office/powerpoint/2010/main" val="26010889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struct Node * 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 = first;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2D570E-B86D-5752-F7F3-149809F8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337720"/>
            <a:ext cx="5706199" cy="252028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9CFB43E-618E-BBA4-3E35-C0F04F61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4. Удаление элемента из головы </a:t>
            </a:r>
            <a:r>
              <a:rPr lang="en-US" sz="2800" b="1" dirty="0"/>
              <a:t>(5.3)</a:t>
            </a:r>
          </a:p>
        </p:txBody>
      </p:sp>
    </p:spTree>
    <p:extLst>
      <p:ext uri="{BB962C8B-B14F-4D97-AF65-F5344CB8AC3E}">
        <p14:creationId xmlns:p14="http://schemas.microsoft.com/office/powerpoint/2010/main" val="202674974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AA3E2E-84BB-9437-B1D5-5EFE9A7B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165800"/>
            <a:ext cx="5619839" cy="26922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7F875DE-2882-B626-C9E6-6C801B15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4. Удаление элемента из головы </a:t>
            </a:r>
            <a:r>
              <a:rPr lang="en-US" sz="2800" b="1" dirty="0"/>
              <a:t>(5.4)</a:t>
            </a:r>
          </a:p>
        </p:txBody>
      </p:sp>
    </p:spTree>
    <p:extLst>
      <p:ext uri="{BB962C8B-B14F-4D97-AF65-F5344CB8AC3E}">
        <p14:creationId xmlns:p14="http://schemas.microsoft.com/office/powerpoint/2010/main" val="12573379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free(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ACD252-2ECA-FE97-34DB-FE8310C7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92" y="4156342"/>
            <a:ext cx="5595718" cy="262540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FF5457E-162D-F828-FEED-D55ADA9B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4. Удаление элемента из головы </a:t>
            </a:r>
            <a:r>
              <a:rPr lang="en-US" sz="2800" b="1" dirty="0"/>
              <a:t>(5.5)</a:t>
            </a:r>
          </a:p>
        </p:txBody>
      </p:sp>
    </p:spTree>
    <p:extLst>
      <p:ext uri="{BB962C8B-B14F-4D97-AF65-F5344CB8AC3E}">
        <p14:creationId xmlns:p14="http://schemas.microsoft.com/office/powerpoint/2010/main" val="40185887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32AB47-A7E6-BFEC-36F7-00F605F4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77" y="4170858"/>
            <a:ext cx="5608467" cy="261831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2545DB0-3F69-7568-E720-B2A5287B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4. Удаление элемента из головы </a:t>
            </a:r>
            <a:r>
              <a:rPr lang="en-US" sz="2800" b="1" dirty="0"/>
              <a:t>(5.6)</a:t>
            </a:r>
          </a:p>
        </p:txBody>
      </p:sp>
    </p:spTree>
    <p:extLst>
      <p:ext uri="{BB962C8B-B14F-4D97-AF65-F5344CB8AC3E}">
        <p14:creationId xmlns:p14="http://schemas.microsoft.com/office/powerpoint/2010/main" val="320542731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0070C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return value;</a:t>
            </a:r>
          </a:p>
          <a:p>
            <a:r>
              <a:rPr lang="ru-RU" dirty="0"/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44DBC4-14DD-2B12-0129-327890FB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836" y="4093555"/>
            <a:ext cx="5988726" cy="271275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C8A460-97B6-DE9B-B1FD-45306912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4. Удаление элемента из головы </a:t>
            </a:r>
            <a:r>
              <a:rPr lang="en-US" sz="2800" b="1" dirty="0"/>
              <a:t>(5.7)</a:t>
            </a:r>
          </a:p>
        </p:txBody>
      </p:sp>
    </p:spTree>
    <p:extLst>
      <p:ext uri="{BB962C8B-B14F-4D97-AF65-F5344CB8AC3E}">
        <p14:creationId xmlns:p14="http://schemas.microsoft.com/office/powerpoint/2010/main" val="192798731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7905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void main() {</a:t>
            </a:r>
          </a:p>
          <a:p>
            <a:r>
              <a:rPr lang="en-US" dirty="0">
                <a:solidFill>
                  <a:srgbClr val="00B050"/>
                </a:solidFill>
              </a:rPr>
              <a:t>	first = NULL;</a:t>
            </a:r>
          </a:p>
          <a:p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printList</a:t>
            </a:r>
            <a:r>
              <a:rPr lang="en-US" dirty="0">
                <a:solidFill>
                  <a:srgbClr val="00B050"/>
                </a:solidFill>
              </a:rPr>
              <a:t>();</a:t>
            </a:r>
          </a:p>
          <a:p>
            <a:endParaRPr lang="ru-RU" dirty="0">
              <a:solidFill>
                <a:srgbClr val="00B050"/>
              </a:solidFill>
            </a:endParaRPr>
          </a:p>
          <a:p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addToHead</a:t>
            </a:r>
            <a:r>
              <a:rPr lang="en-US" dirty="0">
                <a:solidFill>
                  <a:srgbClr val="00B050"/>
                </a:solidFill>
              </a:rPr>
              <a:t>(400);</a:t>
            </a:r>
          </a:p>
          <a:p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addToHead</a:t>
            </a:r>
            <a:r>
              <a:rPr lang="en-US" dirty="0">
                <a:solidFill>
                  <a:srgbClr val="00B050"/>
                </a:solidFill>
              </a:rPr>
              <a:t>(300);</a:t>
            </a:r>
          </a:p>
          <a:p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addToHead</a:t>
            </a:r>
            <a:r>
              <a:rPr lang="en-US" dirty="0">
                <a:solidFill>
                  <a:srgbClr val="00B050"/>
                </a:solidFill>
              </a:rPr>
              <a:t>(200);</a:t>
            </a:r>
          </a:p>
          <a:p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addToHead</a:t>
            </a:r>
            <a:r>
              <a:rPr lang="en-US" dirty="0">
                <a:solidFill>
                  <a:srgbClr val="00B050"/>
                </a:solidFill>
              </a:rPr>
              <a:t>(100);</a:t>
            </a:r>
          </a:p>
          <a:p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printList</a:t>
            </a:r>
            <a:r>
              <a:rPr lang="en-US" dirty="0">
                <a:solidFill>
                  <a:srgbClr val="00B050"/>
                </a:solidFill>
              </a:rPr>
              <a:t>();</a:t>
            </a:r>
          </a:p>
          <a:p>
            <a:endParaRPr lang="ru-RU" dirty="0">
              <a:solidFill>
                <a:srgbClr val="00B050"/>
              </a:solidFill>
            </a:endParaRPr>
          </a:p>
          <a:p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("contains(100) = %d\n", contains(100));</a:t>
            </a:r>
          </a:p>
          <a:p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("contains(150) = %d\n", contains(150));</a:t>
            </a:r>
          </a:p>
          <a:p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("contains(200) = %d\n", contains(200));</a:t>
            </a:r>
          </a:p>
          <a:p>
            <a:endParaRPr lang="ru-RU" dirty="0">
              <a:solidFill>
                <a:srgbClr val="00B050"/>
              </a:solidFill>
            </a:endParaRPr>
          </a:p>
          <a:p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clearList</a:t>
            </a:r>
            <a:r>
              <a:rPr lang="en-US" dirty="0">
                <a:solidFill>
                  <a:srgbClr val="00B050"/>
                </a:solidFill>
              </a:rPr>
              <a:t>();</a:t>
            </a:r>
          </a:p>
          <a:p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printList</a:t>
            </a:r>
            <a:r>
              <a:rPr lang="en-US" dirty="0">
                <a:solidFill>
                  <a:srgbClr val="00B050"/>
                </a:solidFill>
              </a:rPr>
              <a:t>();</a:t>
            </a:r>
          </a:p>
          <a:p>
            <a:endParaRPr lang="ru-RU" dirty="0">
              <a:solidFill>
                <a:srgbClr val="00B050"/>
              </a:solidFill>
            </a:endParaRPr>
          </a:p>
          <a:p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("contains(100) = %d\n", contains(100));</a:t>
            </a:r>
          </a:p>
          <a:p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("contains(150) = %d\n", contains(150));</a:t>
            </a:r>
          </a:p>
          <a:p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("contains(200) = %d\n", contains(200));</a:t>
            </a:r>
          </a:p>
          <a:p>
            <a:r>
              <a:rPr lang="ru-RU" dirty="0">
                <a:solidFill>
                  <a:srgbClr val="00B050"/>
                </a:solidFill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67" y="3573016"/>
            <a:ext cx="3487202" cy="190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2F2573-E4A3-1D48-21ED-4F897D36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302" y="2335965"/>
            <a:ext cx="4945671" cy="109303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923B563-372D-8CC0-B121-70E21FB1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Поиск по значению и очистка – код </a:t>
            </a:r>
            <a:r>
              <a:rPr lang="en-US" sz="2800" b="1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82641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Разделы памяти: автоматическая, статическая, динамическая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«Размещение объектов в оперативной памяти. Понятие указателя»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https://rsdn.org/article/cpp/ObjectsAndPointers.xml?print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Статическая память</a:t>
            </a:r>
            <a:r>
              <a:rPr lang="ru-RU" sz="2000" dirty="0"/>
              <a:t> — это область памяти, </a:t>
            </a:r>
            <a:r>
              <a:rPr lang="ru-RU" sz="2000" i="1" dirty="0"/>
              <a:t>выделяемая при запуске программы</a:t>
            </a:r>
            <a:r>
              <a:rPr lang="ru-RU" sz="2000" dirty="0"/>
              <a:t> до вызова функции </a:t>
            </a:r>
            <a:r>
              <a:rPr lang="ru-RU" sz="2000" i="1" dirty="0" err="1"/>
              <a:t>main</a:t>
            </a:r>
            <a:r>
              <a:rPr lang="ru-RU" sz="2000" dirty="0"/>
              <a:t> из свободной оперативной памяти для размещения глобальных и статических объектов, а также объектов, определённых в пространствах имён.</a:t>
            </a:r>
          </a:p>
          <a:p>
            <a:pPr marL="0" indent="0">
              <a:buNone/>
            </a:pPr>
            <a:r>
              <a:rPr lang="ru-RU" sz="2000" b="1" dirty="0"/>
              <a:t>Автоматическая память</a:t>
            </a:r>
            <a:r>
              <a:rPr lang="ru-RU" sz="2000" dirty="0"/>
              <a:t> — это специальный регион памяти, </a:t>
            </a:r>
            <a:r>
              <a:rPr lang="ru-RU" sz="2000" i="1" dirty="0"/>
              <a:t>резервируемый при запуске программы</a:t>
            </a:r>
            <a:r>
              <a:rPr lang="ru-RU" sz="2000" dirty="0"/>
              <a:t> до вызова функции </a:t>
            </a:r>
            <a:r>
              <a:rPr lang="ru-RU" sz="2000" i="1" dirty="0" err="1"/>
              <a:t>main</a:t>
            </a:r>
            <a:r>
              <a:rPr lang="ru-RU" sz="2000" dirty="0"/>
              <a:t> из свободной оперативной памяти и </a:t>
            </a:r>
            <a:r>
              <a:rPr lang="ru-RU" sz="2000" i="1" dirty="0"/>
              <a:t>используемый в дальнейшем</a:t>
            </a:r>
            <a:r>
              <a:rPr lang="ru-RU" sz="2000" dirty="0"/>
              <a:t> для размещения локальных объектов: объектов, определяемых в теле функций и получаемых функциями через параметры в момент вызова. Автоматическую память часто называют </a:t>
            </a:r>
            <a:r>
              <a:rPr lang="ru-RU" sz="2000" b="1" dirty="0"/>
              <a:t>стеком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b="1" dirty="0"/>
              <a:t>Динамическая память</a:t>
            </a:r>
            <a:r>
              <a:rPr lang="ru-RU" sz="2000" dirty="0"/>
              <a:t> — это совокупность блоков памяти, выделяемых из доступной свободной оперативной памяти непосредственно </a:t>
            </a:r>
            <a:r>
              <a:rPr lang="ru-RU" sz="2000" i="1" dirty="0"/>
              <a:t>во время выполнения программы</a:t>
            </a:r>
            <a:r>
              <a:rPr lang="ru-RU" sz="2000" dirty="0"/>
              <a:t> под размещение конкретных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841119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contains(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value)</a:t>
            </a:r>
            <a:r>
              <a:rPr lang="ru-RU" dirty="0">
                <a:solidFill>
                  <a:schemeClr val="tx2"/>
                </a:solidFill>
              </a:rPr>
              <a:t> {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struct</a:t>
            </a:r>
            <a:r>
              <a:rPr lang="en-US" dirty="0">
                <a:solidFill>
                  <a:schemeClr val="tx2"/>
                </a:solidFill>
              </a:rPr>
              <a:t> Node * 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 = first;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while (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 != NULL) {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>
                <a:solidFill>
                  <a:schemeClr val="tx2"/>
                </a:solidFill>
              </a:rPr>
              <a:t>if (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-&gt;data == value) {</a:t>
            </a:r>
          </a:p>
          <a:p>
            <a:r>
              <a:rPr lang="ru-RU" dirty="0">
                <a:solidFill>
                  <a:schemeClr val="tx2"/>
                </a:solidFill>
              </a:rPr>
              <a:t>			</a:t>
            </a:r>
            <a:r>
              <a:rPr lang="en-US" dirty="0">
                <a:solidFill>
                  <a:schemeClr val="tx2"/>
                </a:solidFill>
              </a:rPr>
              <a:t>return 1;</a:t>
            </a:r>
          </a:p>
          <a:p>
            <a:r>
              <a:rPr lang="ru-RU" dirty="0">
                <a:solidFill>
                  <a:schemeClr val="tx2"/>
                </a:solidFill>
              </a:rPr>
              <a:t>		}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-&gt;next;</a:t>
            </a:r>
          </a:p>
          <a:p>
            <a:r>
              <a:rPr lang="ru-RU" dirty="0">
                <a:solidFill>
                  <a:schemeClr val="tx2"/>
                </a:solidFill>
              </a:rPr>
              <a:t>	}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return 0;</a:t>
            </a:r>
          </a:p>
          <a:p>
            <a:r>
              <a:rPr lang="ru-RU" dirty="0">
                <a:solidFill>
                  <a:schemeClr val="tx2"/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sz="1800" dirty="0" err="1">
                <a:solidFill>
                  <a:srgbClr val="00B050"/>
                </a:solidFill>
              </a:rPr>
              <a:t>printf</a:t>
            </a:r>
            <a:r>
              <a:rPr lang="en-US" sz="1800" dirty="0">
                <a:solidFill>
                  <a:srgbClr val="00B050"/>
                </a:solidFill>
              </a:rPr>
              <a:t>("contains(100) = %d\n", contains(100));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printf</a:t>
            </a:r>
            <a:r>
              <a:rPr lang="en-US" sz="1800" dirty="0">
                <a:solidFill>
                  <a:srgbClr val="00B050"/>
                </a:solidFill>
              </a:rPr>
              <a:t>("contains(150) = %d\n", contains(150));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printf</a:t>
            </a:r>
            <a:r>
              <a:rPr lang="en-US" sz="1800" dirty="0">
                <a:solidFill>
                  <a:srgbClr val="00B050"/>
                </a:solidFill>
              </a:rPr>
              <a:t>("contains(200) = %d\n", contains(200));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A91D01-3951-3115-2945-324CC7CA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3" y="4973847"/>
            <a:ext cx="7525137" cy="160028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02377A1-8B0C-5E40-F7D9-931CC472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Поиск по значению  - код </a:t>
            </a:r>
            <a:r>
              <a:rPr lang="en-US" sz="2800" b="1" dirty="0"/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316526096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contains(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value)</a:t>
            </a:r>
            <a:r>
              <a:rPr lang="ru-RU" dirty="0">
                <a:solidFill>
                  <a:schemeClr val="tx2"/>
                </a:solidFill>
              </a:rPr>
              <a:t> {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struct</a:t>
            </a:r>
            <a:r>
              <a:rPr lang="en-US" dirty="0">
                <a:solidFill>
                  <a:schemeClr val="tx2"/>
                </a:solidFill>
              </a:rPr>
              <a:t> Node * 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 = first;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while (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 != NULL) {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>
                <a:solidFill>
                  <a:schemeClr val="tx2"/>
                </a:solidFill>
              </a:rPr>
              <a:t>if (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-&gt;data == value) {</a:t>
            </a:r>
          </a:p>
          <a:p>
            <a:r>
              <a:rPr lang="ru-RU" dirty="0">
                <a:solidFill>
                  <a:schemeClr val="tx2"/>
                </a:solidFill>
              </a:rPr>
              <a:t>			</a:t>
            </a:r>
            <a:r>
              <a:rPr lang="en-US" dirty="0">
                <a:solidFill>
                  <a:schemeClr val="tx2"/>
                </a:solidFill>
              </a:rPr>
              <a:t>return 1;</a:t>
            </a:r>
          </a:p>
          <a:p>
            <a:r>
              <a:rPr lang="ru-RU" dirty="0">
                <a:solidFill>
                  <a:schemeClr val="tx2"/>
                </a:solidFill>
              </a:rPr>
              <a:t>		}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-&gt;next;</a:t>
            </a:r>
          </a:p>
          <a:p>
            <a:r>
              <a:rPr lang="ru-RU" dirty="0">
                <a:solidFill>
                  <a:schemeClr val="tx2"/>
                </a:solidFill>
              </a:rPr>
              <a:t>	}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return 0;</a:t>
            </a:r>
          </a:p>
          <a:p>
            <a:r>
              <a:rPr lang="ru-RU" dirty="0">
                <a:solidFill>
                  <a:schemeClr val="tx2"/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sz="1800" dirty="0" err="1">
                <a:solidFill>
                  <a:srgbClr val="00B050"/>
                </a:solidFill>
              </a:rPr>
              <a:t>printf</a:t>
            </a:r>
            <a:r>
              <a:rPr lang="en-US" sz="1800" dirty="0">
                <a:solidFill>
                  <a:srgbClr val="00B050"/>
                </a:solidFill>
              </a:rPr>
              <a:t>("contains(100) = %d\n", contains(100));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printf</a:t>
            </a:r>
            <a:r>
              <a:rPr lang="en-US" sz="1800" dirty="0">
                <a:solidFill>
                  <a:srgbClr val="00B050"/>
                </a:solidFill>
              </a:rPr>
              <a:t>("contains(150) = %d\n", contains(150));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printf</a:t>
            </a:r>
            <a:r>
              <a:rPr lang="en-US" sz="1800" dirty="0">
                <a:solidFill>
                  <a:srgbClr val="00B050"/>
                </a:solidFill>
              </a:rPr>
              <a:t>("contains(200) = %d\n", contains(200));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A91D01-3951-3115-2945-324CC7CA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3" y="4973847"/>
            <a:ext cx="7525137" cy="160028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02377A1-8B0C-5E40-F7D9-931CC472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Поиск по значению  - код </a:t>
            </a:r>
            <a:r>
              <a:rPr lang="en-US" sz="2800" b="1" dirty="0"/>
              <a:t>contains</a:t>
            </a:r>
            <a:r>
              <a:rPr lang="ru-RU" sz="2800" b="1" dirty="0"/>
              <a:t> –</a:t>
            </a:r>
            <a:r>
              <a:rPr lang="en-US" sz="2800" b="1" dirty="0"/>
              <a:t> </a:t>
            </a:r>
            <a:r>
              <a:rPr lang="ru-RU" sz="2800" b="1" dirty="0">
                <a:solidFill>
                  <a:srgbClr val="FF0000"/>
                </a:solidFill>
              </a:rPr>
              <a:t>трассировка в </a:t>
            </a:r>
            <a:r>
              <a:rPr lang="en-US" sz="2800" b="1" dirty="0">
                <a:solidFill>
                  <a:srgbClr val="FF0000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9599598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void </a:t>
            </a:r>
            <a:r>
              <a:rPr lang="en-US" dirty="0" err="1">
                <a:solidFill>
                  <a:schemeClr val="tx2"/>
                </a:solidFill>
              </a:rPr>
              <a:t>clearList</a:t>
            </a:r>
            <a:r>
              <a:rPr lang="en-US" dirty="0">
                <a:solidFill>
                  <a:schemeClr val="tx2"/>
                </a:solidFill>
              </a:rPr>
              <a:t>()</a:t>
            </a:r>
            <a:r>
              <a:rPr lang="ru-RU" dirty="0">
                <a:solidFill>
                  <a:schemeClr val="tx2"/>
                </a:solidFill>
              </a:rPr>
              <a:t> {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while (first != NULL)</a:t>
            </a:r>
          </a:p>
          <a:p>
            <a:r>
              <a:rPr lang="ru-RU" dirty="0">
                <a:solidFill>
                  <a:schemeClr val="tx2"/>
                </a:solidFill>
              </a:rPr>
              <a:t>	{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 err="1">
                <a:solidFill>
                  <a:schemeClr val="tx2"/>
                </a:solidFill>
              </a:rPr>
              <a:t>struct</a:t>
            </a:r>
            <a:r>
              <a:rPr lang="en-US" dirty="0">
                <a:solidFill>
                  <a:schemeClr val="tx2"/>
                </a:solidFill>
              </a:rPr>
              <a:t> Node * </a:t>
            </a:r>
            <a:r>
              <a:rPr lang="en-US" dirty="0" err="1">
                <a:solidFill>
                  <a:schemeClr val="tx2"/>
                </a:solidFill>
              </a:rPr>
              <a:t>delNode</a:t>
            </a:r>
            <a:r>
              <a:rPr lang="en-US" dirty="0">
                <a:solidFill>
                  <a:schemeClr val="tx2"/>
                </a:solidFill>
              </a:rPr>
              <a:t> = first;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>
                <a:solidFill>
                  <a:schemeClr val="tx2"/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>
                <a:solidFill>
                  <a:schemeClr val="tx2"/>
                </a:solidFill>
              </a:rPr>
              <a:t>free(</a:t>
            </a:r>
            <a:r>
              <a:rPr lang="en-US" dirty="0" err="1">
                <a:solidFill>
                  <a:schemeClr val="tx2"/>
                </a:solidFill>
              </a:rPr>
              <a:t>delNode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r>
              <a:rPr lang="ru-RU" dirty="0">
                <a:solidFill>
                  <a:schemeClr val="tx2"/>
                </a:solidFill>
              </a:rPr>
              <a:t>	}</a:t>
            </a:r>
          </a:p>
          <a:p>
            <a:r>
              <a:rPr lang="ru-RU" dirty="0">
                <a:solidFill>
                  <a:schemeClr val="tx2"/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6B0F681-BE9F-7553-0EE3-FCE7EB5C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- код </a:t>
            </a:r>
            <a:r>
              <a:rPr lang="en-US" sz="2800" b="1" dirty="0" err="1"/>
              <a:t>clearList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9295943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void </a:t>
            </a:r>
            <a:r>
              <a:rPr lang="en-US" b="1" dirty="0" err="1">
                <a:solidFill>
                  <a:srgbClr val="0070C0"/>
                </a:solidFill>
              </a:rPr>
              <a:t>clearList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ru-RU" b="1" dirty="0">
                <a:solidFill>
                  <a:srgbClr val="0070C0"/>
                </a:solidFill>
              </a:rPr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while (first != NULL)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6F9C13-33E9-2414-A1FA-D58D8E03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3" y="4973847"/>
            <a:ext cx="7525137" cy="160028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956C609-95F5-0BED-31A4-25A9240D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(6.0)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1501583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while (first != NULL)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278898-3262-27E2-7FE4-3E7CEC20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3" y="4973847"/>
            <a:ext cx="7525137" cy="160028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E7CAB02-D49B-ECB6-5090-E291EE6F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(6.1)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949549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b="1" dirty="0">
                <a:solidFill>
                  <a:srgbClr val="0070C0"/>
                </a:solidFill>
              </a:rPr>
              <a:t>struct Node * 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30A892-EBCE-1164-3155-302D53F2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3" y="4973847"/>
            <a:ext cx="7525137" cy="160028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98ECAA9-981E-624C-AE0F-814804BC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(6.2)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505138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612E56-BA78-0ECA-E506-4B4AA800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21088"/>
            <a:ext cx="7633092" cy="234327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275FB8A-F6B2-9EB0-CEEC-5315FF77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485386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b="1" dirty="0">
                <a:solidFill>
                  <a:srgbClr val="0070C0"/>
                </a:solidFill>
              </a:rPr>
              <a:t>free(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C2F3DC-BD59-331F-0A46-C5669D26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77" y="4204606"/>
            <a:ext cx="7575939" cy="262903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0F03AA-DDF8-1D1E-A681-F887E5D3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(6.4)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568211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b="1" dirty="0">
                <a:solidFill>
                  <a:srgbClr val="0070C0"/>
                </a:solidFill>
              </a:rPr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35D9F6-CC2E-B250-BC25-13C7A3C7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4" y="4219700"/>
            <a:ext cx="7607691" cy="2590933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0AB647-C572-EA8A-82D1-E4A1DF49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(6.5)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0253081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struct Node * 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35D9F6-CC2E-B250-BC25-13C7A3C7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4" y="4219700"/>
            <a:ext cx="7607691" cy="2590933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8ADE4F0-76F7-E75D-2386-08DED6F4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(6.6)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173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памяти программы во время выполнения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DAC81E-DC1E-FE0D-B75D-069FC6E3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268760"/>
            <a:ext cx="3467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2970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C95B8A-F6F9-ED80-D6D3-2F9F7C25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49" y="4208687"/>
            <a:ext cx="7582290" cy="260998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E76E04A-2F22-DDC7-427F-9124ED98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(6.7)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4361364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free(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1094AD-EA4A-F2B8-D530-108FEDFD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98" y="4202336"/>
            <a:ext cx="7582290" cy="2616334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D33F786-7759-CF52-7AF8-4FE15BE2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(6.8)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2547349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b="1" dirty="0">
                <a:solidFill>
                  <a:srgbClr val="0070C0"/>
                </a:solidFill>
              </a:rPr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2EA74F-5FCC-E8CF-B401-7C7D6080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2" y="4246789"/>
            <a:ext cx="7601341" cy="257188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F33F71D-0E2B-5B41-50EF-53A32E00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(6.9)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2025684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en-US" b="1" dirty="0">
                <a:solidFill>
                  <a:srgbClr val="0070C0"/>
                </a:solidFill>
              </a:rPr>
              <a:t>struct Node * 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2EA74F-5FCC-E8CF-B401-7C7D6080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2" y="4246789"/>
            <a:ext cx="7601341" cy="257188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7FA0C9B-9A4E-49FB-4175-724E2166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(6.10)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8575062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53CED8-14D1-F778-F801-0A15D86A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9" y="4263585"/>
            <a:ext cx="7588640" cy="2584583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D1710EC-3415-7EB6-A746-7FDFAFDB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(6.11)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970988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free(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B8E29A-AEE3-66D9-541D-F4DEE665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19" y="4255122"/>
            <a:ext cx="7626742" cy="2590933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080FA42-728F-E62C-98B3-D185A4F3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(6.12)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251167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279CC2-41BC-5FCD-E9B9-91CEA0BD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80" y="4210039"/>
            <a:ext cx="7601341" cy="263538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719045E-BD3B-C639-BFF9-F0DA00E5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(6.13)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9416187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en-US" b="1" dirty="0">
                <a:solidFill>
                  <a:srgbClr val="0070C0"/>
                </a:solidFill>
              </a:rPr>
              <a:t>struct Node * 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279CC2-41BC-5FCD-E9B9-91CEA0BD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80" y="4210039"/>
            <a:ext cx="7601341" cy="263538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F69E869-E3F3-044D-B2B5-22188DA6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(6.14)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6213413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ru-RU" dirty="0"/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</a:t>
            </a:r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41FF38-7A26-D4E9-0156-5CBFD582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39151"/>
            <a:ext cx="7620392" cy="2590933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69B5DA7-B05F-94BC-58F3-E87F98D1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(6.15)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173713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ru-RU" dirty="0"/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</a:t>
            </a:r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free(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DD1BBE-36FB-40A6-FE82-02FF2241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40" y="4211286"/>
            <a:ext cx="7563239" cy="234327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16A425C-F114-8883-C456-94A094BA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(6.16)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4863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Разделы памяти: автоматическая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</a:rPr>
              <a:t>, статическая, динамическая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«Размещение объектов в оперативной памяти. Понятие указателя»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https://rsdn.org/article/cpp/ObjectsAndPointers.xml?print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Статическая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область памяти,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выделяемая при запуске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до вызова функции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main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из свободной оперативной памяти для размещения глобальных и статических объектов, а также объектов, определённых в пространствах имён.</a:t>
            </a:r>
          </a:p>
          <a:p>
            <a:pPr marL="0" indent="0">
              <a:buNone/>
            </a:pPr>
            <a:r>
              <a:rPr lang="ru-RU" sz="2000" b="1" dirty="0"/>
              <a:t>Автоматическая память</a:t>
            </a:r>
            <a:r>
              <a:rPr lang="ru-RU" sz="2000" dirty="0"/>
              <a:t> — это специальный регион памяти, </a:t>
            </a:r>
            <a:r>
              <a:rPr lang="ru-RU" sz="2000" i="1" dirty="0"/>
              <a:t>резервируемый при запуске программы</a:t>
            </a:r>
            <a:r>
              <a:rPr lang="ru-RU" sz="2000" dirty="0"/>
              <a:t> до вызова функции </a:t>
            </a:r>
            <a:r>
              <a:rPr lang="ru-RU" sz="2000" i="1" dirty="0" err="1"/>
              <a:t>main</a:t>
            </a:r>
            <a:r>
              <a:rPr lang="ru-RU" sz="2000" dirty="0"/>
              <a:t> из свободной оперативной памяти и </a:t>
            </a:r>
            <a:r>
              <a:rPr lang="ru-RU" sz="2000" i="1" dirty="0"/>
              <a:t>используемый в дальнейшем</a:t>
            </a:r>
            <a:r>
              <a:rPr lang="ru-RU" sz="2000" dirty="0"/>
              <a:t> для размещения локальных объектов: объектов, определяемых в теле функций и получаемых функциями через параметры в момент вызова. Автоматическую память часто называют </a:t>
            </a:r>
            <a:r>
              <a:rPr lang="ru-RU" sz="2000" b="1" dirty="0"/>
              <a:t>стеком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Динамическая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совокупность блоков памяти, выделяемых из доступной свободной оперативной памяти непосредственно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во время выполнения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под размещение конкретных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8123995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ru-RU" dirty="0"/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273A1E-98FD-095D-18D1-15A09BC7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01" y="4204891"/>
            <a:ext cx="7626742" cy="255918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225EAFA-CD02-0976-A1F7-00882594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(6.17)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887473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ru-RU" dirty="0"/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b="1" dirty="0">
                <a:solidFill>
                  <a:srgbClr val="0070C0"/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3E33B-4237-2B83-AB90-CA445C21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60" y="5580768"/>
            <a:ext cx="1879697" cy="1225613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B5651A5-4F52-9175-4742-D92779EE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2800" b="1" dirty="0"/>
              <a:t>5</a:t>
            </a:r>
            <a:r>
              <a:rPr lang="ru-RU" sz="2800" b="1" dirty="0"/>
              <a:t>. Очистка списка (6.18)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479563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2667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</a:t>
            </a:r>
            <a:r>
              <a:rPr lang="en-US" b="1" dirty="0"/>
              <a:t>2</a:t>
            </a:r>
            <a:r>
              <a:rPr lang="ru-RU" b="1" dirty="0"/>
              <a:t>0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err="1">
                <a:solidFill>
                  <a:srgbClr val="0070C0"/>
                </a:solidFill>
              </a:rPr>
              <a:t>Односвязанные</a:t>
            </a:r>
            <a:r>
              <a:rPr lang="ru-RU" sz="3200" b="1" dirty="0">
                <a:solidFill>
                  <a:srgbClr val="0070C0"/>
                </a:solidFill>
              </a:rPr>
              <a:t> списки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03008168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 – Собрать код из исходников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35AEAD-E369-AED1-429A-97A1D1A8E2A4}"/>
              </a:ext>
            </a:extLst>
          </p:cNvPr>
          <p:cNvSpPr/>
          <p:nvPr/>
        </p:nvSpPr>
        <p:spPr>
          <a:xfrm>
            <a:off x="251520" y="764704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Собрать код</a:t>
            </a:r>
            <a:r>
              <a:rPr lang="en-US" dirty="0"/>
              <a:t>,</a:t>
            </a:r>
            <a:r>
              <a:rPr lang="en-US" sz="1800" dirty="0"/>
              <a:t> </a:t>
            </a:r>
            <a:r>
              <a:rPr lang="ru-RU" sz="1800" dirty="0"/>
              <a:t>содержащий функций </a:t>
            </a:r>
            <a:r>
              <a:rPr lang="en-US" sz="1800" dirty="0" err="1"/>
              <a:t>addToHead</a:t>
            </a:r>
            <a:r>
              <a:rPr lang="en-US" sz="1800" dirty="0"/>
              <a:t>, </a:t>
            </a:r>
            <a:r>
              <a:rPr lang="en-US" sz="1800" dirty="0" err="1"/>
              <a:t>printList</a:t>
            </a:r>
            <a:r>
              <a:rPr lang="en-US" sz="1800" dirty="0"/>
              <a:t>, </a:t>
            </a:r>
            <a:r>
              <a:rPr lang="en-US" sz="1800" dirty="0" err="1"/>
              <a:t>deleteFromHead</a:t>
            </a:r>
            <a:r>
              <a:rPr lang="en-US" sz="1800" dirty="0"/>
              <a:t>,  contains, </a:t>
            </a:r>
            <a:r>
              <a:rPr lang="en-US" sz="1800" dirty="0" err="1"/>
              <a:t>clearList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Создать код </a:t>
            </a:r>
            <a:r>
              <a:rPr lang="en-US" dirty="0"/>
              <a:t>main</a:t>
            </a:r>
            <a:r>
              <a:rPr lang="ru-RU" dirty="0"/>
              <a:t>, в котором продемонстрировать работу всех этих функций. </a:t>
            </a:r>
          </a:p>
          <a:p>
            <a:r>
              <a:rPr lang="ru-RU" dirty="0"/>
              <a:t>Можно использовать код из примеров выше.</a:t>
            </a:r>
          </a:p>
          <a:p>
            <a:endParaRPr lang="ru-RU" dirty="0"/>
          </a:p>
          <a:p>
            <a:r>
              <a:rPr lang="ru-RU" dirty="0"/>
              <a:t>Выполнить трассировку в </a:t>
            </a:r>
            <a:r>
              <a:rPr lang="en-US" dirty="0"/>
              <a:t>VS </a:t>
            </a:r>
            <a:r>
              <a:rPr lang="ru-RU" dirty="0"/>
              <a:t>каждой из функций: </a:t>
            </a:r>
            <a:r>
              <a:rPr lang="en-US" sz="1800" dirty="0" err="1"/>
              <a:t>addToHead</a:t>
            </a:r>
            <a:r>
              <a:rPr lang="en-US" sz="1800" dirty="0"/>
              <a:t>, </a:t>
            </a:r>
            <a:r>
              <a:rPr lang="en-US" sz="1800" dirty="0" err="1"/>
              <a:t>printList</a:t>
            </a:r>
            <a:r>
              <a:rPr lang="en-US" sz="1800" dirty="0"/>
              <a:t>, </a:t>
            </a:r>
            <a:r>
              <a:rPr lang="en-US" sz="1800" dirty="0" err="1"/>
              <a:t>deleteFromHead</a:t>
            </a:r>
            <a:r>
              <a:rPr lang="en-US" sz="1800" dirty="0"/>
              <a:t>,  contains, </a:t>
            </a:r>
            <a:r>
              <a:rPr lang="en-US" sz="1800" dirty="0" err="1"/>
              <a:t>clearList</a:t>
            </a:r>
            <a:r>
              <a:rPr lang="en-US" dirty="0"/>
              <a:t>.</a:t>
            </a:r>
          </a:p>
          <a:p>
            <a:endParaRPr lang="ru-RU" dirty="0"/>
          </a:p>
          <a:p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5296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Подсчитать сумму всех элементов</a:t>
            </a:r>
            <a:br>
              <a:rPr lang="ru-RU" sz="2800" b="1" dirty="0"/>
            </a:br>
            <a:r>
              <a:rPr lang="ru-RU" sz="2800" b="1" dirty="0"/>
              <a:t>(код надо набирать руками!)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023801"/>
            <a:ext cx="36480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6752"/>
            <a:ext cx="38481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92402"/>
            <a:ext cx="41529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4082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Подсчитать количество четных элементов</a:t>
            </a:r>
            <a:br>
              <a:rPr lang="en-US" sz="2800" b="1" dirty="0"/>
            </a:br>
            <a:r>
              <a:rPr lang="en-US" sz="2800" b="1" dirty="0"/>
              <a:t>(</a:t>
            </a:r>
            <a:r>
              <a:rPr lang="ru-RU" sz="2800" b="1" dirty="0"/>
              <a:t>код надо придумать!</a:t>
            </a:r>
            <a:r>
              <a:rPr lang="en-US" sz="2800" b="1" dirty="0"/>
              <a:t>)</a:t>
            </a:r>
            <a:endParaRPr lang="ru-RU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59245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42" y="5085184"/>
            <a:ext cx="4716016" cy="170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19429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4 – Все нечетные увеличить в </a:t>
            </a:r>
            <a:r>
              <a:rPr lang="en-US" sz="2800" b="1" dirty="0"/>
              <a:t>10</a:t>
            </a:r>
            <a:r>
              <a:rPr lang="ru-RU" sz="2800" b="1" dirty="0"/>
              <a:t> раз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29051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4733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397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5 – </a:t>
            </a:r>
            <a:r>
              <a:rPr lang="en-US" sz="2800" b="1" dirty="0" err="1"/>
              <a:t>i</a:t>
            </a:r>
            <a:r>
              <a:rPr lang="en-US" sz="2800" b="1" dirty="0"/>
              <a:t>-</a:t>
            </a:r>
            <a:r>
              <a:rPr lang="ru-RU" sz="2800" b="1" dirty="0" err="1"/>
              <a:t>ый</a:t>
            </a:r>
            <a:r>
              <a:rPr lang="ru-RU" sz="2800" b="1" dirty="0"/>
              <a:t> элемент увеличить в 100 раз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48196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0" y="4600228"/>
            <a:ext cx="4536504" cy="20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44" y="836712"/>
            <a:ext cx="2694642" cy="589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3393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6</a:t>
            </a:r>
            <a:r>
              <a:rPr lang="en-US" sz="2800" b="1" dirty="0"/>
              <a:t> </a:t>
            </a:r>
            <a:r>
              <a:rPr lang="ru-RU" sz="2800" b="1" dirty="0"/>
              <a:t>– все элементы левее </a:t>
            </a:r>
            <a:r>
              <a:rPr lang="en-US" sz="2800" b="1" dirty="0" err="1"/>
              <a:t>i</a:t>
            </a:r>
            <a:r>
              <a:rPr lang="en-US" sz="2800" b="1" dirty="0"/>
              <a:t>-</a:t>
            </a:r>
            <a:r>
              <a:rPr lang="ru-RU" sz="2800" b="1" dirty="0" err="1"/>
              <a:t>го</a:t>
            </a:r>
            <a:r>
              <a:rPr lang="ru-RU" sz="2800" b="1" dirty="0"/>
              <a:t> увеличить в 10 раз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2698423" cy="58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221088"/>
            <a:ext cx="54483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13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Локальные</a:t>
            </a:r>
            <a:r>
              <a:rPr lang="ru-RU" sz="3200" b="1" dirty="0"/>
              <a:t> </a:t>
            </a:r>
            <a:r>
              <a:rPr lang="ru-RU" sz="3200" b="1" dirty="0">
                <a:solidFill>
                  <a:srgbClr val="FF0000"/>
                </a:solidFill>
              </a:rPr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http://www.c-cpp.ru/books/lokalnye-peremennye</a:t>
            </a:r>
            <a:endParaRPr lang="ru-RU" sz="2000" dirty="0"/>
          </a:p>
          <a:p>
            <a:pPr marL="0" indent="0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Переменные, объявляемые внутри функций, называются локальными переменными.</a:t>
            </a:r>
            <a:endParaRPr lang="ru-RU" sz="2000" dirty="0"/>
          </a:p>
          <a:p>
            <a:pPr marL="0" indent="0" algn="l" fontAlgn="base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С локальными переменными могут работать только операторы, находящиеся в блоке, где данные переменные объявлены. Вне этого блока локальные переменные неизвестны. Следует помнить, что блок кода начинается открытием фигурной скобки и заканчивается закрытием фигурной скобки.</a:t>
            </a:r>
          </a:p>
          <a:p>
            <a:pPr marL="0" indent="0" algn="l" fontAlgn="base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Наиболее важно понять то, что локальные переменные существуют только в блоке кода, в котором они объявлены. Таким образом, локальные переменные создаются при входе в блок и уничтожаются при выходе из него.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606942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7* – все элементы правее </a:t>
            </a:r>
            <a:r>
              <a:rPr lang="en-US" sz="2800" b="1" dirty="0" err="1"/>
              <a:t>i</a:t>
            </a:r>
            <a:r>
              <a:rPr lang="en-US" sz="2800" b="1" dirty="0"/>
              <a:t>-</a:t>
            </a:r>
            <a:r>
              <a:rPr lang="ru-RU" sz="2800" b="1" dirty="0" err="1"/>
              <a:t>го</a:t>
            </a:r>
            <a:r>
              <a:rPr lang="ru-RU" sz="2800" b="1" dirty="0"/>
              <a:t> увеличить в </a:t>
            </a:r>
            <a:r>
              <a:rPr lang="en-US" sz="2800" b="1" dirty="0"/>
              <a:t>10</a:t>
            </a:r>
            <a:r>
              <a:rPr lang="ru-RU" sz="2800" b="1" dirty="0"/>
              <a:t> раз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2687900" cy="577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9444"/>
            <a:ext cx="5829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69814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8* – удалить </a:t>
            </a:r>
            <a:r>
              <a:rPr lang="en-US" sz="2800" b="1" dirty="0" err="1"/>
              <a:t>i</a:t>
            </a:r>
            <a:r>
              <a:rPr lang="en-US" sz="2800" b="1" dirty="0"/>
              <a:t>-</a:t>
            </a:r>
            <a:r>
              <a:rPr lang="ru-RU" sz="2800" b="1" dirty="0" err="1"/>
              <a:t>ый</a:t>
            </a:r>
            <a:r>
              <a:rPr lang="ru-RU" sz="2800" b="1" dirty="0"/>
              <a:t> элемент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924136"/>
            <a:ext cx="19304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3312368" cy="521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455221"/>
            <a:ext cx="3888432" cy="138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63667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Задачи </a:t>
            </a:r>
            <a:r>
              <a:rPr lang="en-US" sz="2800" b="1" dirty="0"/>
              <a:t>**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Во всех задачах нужно изменять поля </a:t>
            </a:r>
            <a:r>
              <a:rPr lang="en-US" sz="2000" b="1" dirty="0"/>
              <a:t>NEXT, </a:t>
            </a:r>
            <a:r>
              <a:rPr lang="ru-RU" sz="2000" b="1" dirty="0"/>
              <a:t>но нельзя трогать поля </a:t>
            </a:r>
            <a:r>
              <a:rPr lang="en-US" sz="2000" b="1" dirty="0"/>
              <a:t>DATA!!!</a:t>
            </a:r>
          </a:p>
          <a:p>
            <a:endParaRPr lang="ru-RU" sz="2000" dirty="0"/>
          </a:p>
          <a:p>
            <a:r>
              <a:rPr lang="ru-RU" sz="2000" dirty="0"/>
              <a:t>Задача 9**. Вывести </a:t>
            </a:r>
            <a:r>
              <a:rPr lang="ru-RU" sz="2000" dirty="0" err="1"/>
              <a:t>односвязанный</a:t>
            </a:r>
            <a:r>
              <a:rPr lang="ru-RU" sz="2000" dirty="0"/>
              <a:t> список в обратную сторону 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ru-RU" sz="2000" i="1" dirty="0"/>
              <a:t>(Рекурсивное решение будет очень элегантно!)</a:t>
            </a: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Задача 10**. Проверить есть ли в списке повторяющиеся элементы</a:t>
            </a:r>
          </a:p>
          <a:p>
            <a:r>
              <a:rPr lang="ru-RU" sz="2000" dirty="0"/>
              <a:t>Задача 11**. Поменять местами два соседних элемента</a:t>
            </a:r>
            <a:endParaRPr lang="en-US" sz="2000" dirty="0"/>
          </a:p>
          <a:p>
            <a:r>
              <a:rPr lang="ru-RU" sz="2000" dirty="0"/>
              <a:t>Задача 12**. Поменять местами элементы с индексами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j</a:t>
            </a:r>
          </a:p>
          <a:p>
            <a:r>
              <a:rPr lang="ru-RU" sz="2000" dirty="0"/>
              <a:t>Задача 13***. Отсортировать список по возрастанию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79"/>
            <a:ext cx="3888432" cy="139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4965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Задания на закрепление и отработку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/>
              <a:t>Доделать задачи 1-6.</a:t>
            </a:r>
          </a:p>
          <a:p>
            <a:pPr marL="457200" indent="-457200">
              <a:buAutoNum type="arabicPeriod"/>
            </a:pPr>
            <a:r>
              <a:rPr lang="ru-RU" sz="2000" dirty="0"/>
              <a:t>Для двух из функций 1-6 нарисовать блок схемы. </a:t>
            </a:r>
          </a:p>
          <a:p>
            <a:pPr marL="457200" indent="-457200">
              <a:buAutoNum type="arabicPeriod"/>
            </a:pPr>
            <a:r>
              <a:rPr lang="ru-RU" sz="2000" dirty="0"/>
              <a:t>Для двух из функций 1-6 выполнить трассировку – графически !!! В трассировке используйте следующие элементы:</a:t>
            </a:r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/>
              <a:t>Если вы хотите разобраться, как работать со списками, и у вас осталось очень много сил и времени – выполните задачу 9** и последующие. ВАЖНО – задачи 11** и далее ОЧЕНЬ СЛОЖНО выполнить, если не использовать графическую трассировку. Имейте это в виду! </a:t>
            </a:r>
          </a:p>
          <a:p>
            <a:pPr marL="457200" indent="-457200">
              <a:buAutoNum type="arabicPeriod"/>
            </a:pPr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8E5CA2-A5DB-4380-89AD-7F56C8AD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50719"/>
            <a:ext cx="2171350" cy="30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1584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ЛР20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</a:t>
            </a:r>
            <a:r>
              <a:rPr lang="ru-RU" sz="2300" dirty="0" err="1"/>
              <a:t>односвязанным</a:t>
            </a:r>
            <a:r>
              <a:rPr lang="ru-RU" sz="2300" dirty="0"/>
              <a:t> списком.</a:t>
            </a:r>
          </a:p>
        </p:txBody>
      </p:sp>
    </p:spTree>
    <p:extLst>
      <p:ext uri="{BB962C8B-B14F-4D97-AF65-F5344CB8AC3E}">
        <p14:creationId xmlns:p14="http://schemas.microsoft.com/office/powerpoint/2010/main" val="224552500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лекции 10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динамической памятью в Си</a:t>
            </a:r>
          </a:p>
          <a:p>
            <a:pPr marL="457200" indent="-457200">
              <a:buAutoNum type="arabicPeriod"/>
            </a:pPr>
            <a:r>
              <a:rPr lang="ru-RU" sz="2300" dirty="0"/>
              <a:t>Услышали про динамические структуры данных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</a:t>
            </a:r>
            <a:r>
              <a:rPr lang="ru-RU" sz="2300" dirty="0" err="1"/>
              <a:t>односвязанным</a:t>
            </a:r>
            <a:r>
              <a:rPr lang="ru-RU" sz="2300" dirty="0"/>
              <a:t> списком.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заданиями на ЛР19 и ЛР20</a:t>
            </a:r>
          </a:p>
        </p:txBody>
      </p:sp>
    </p:spTree>
    <p:extLst>
      <p:ext uri="{BB962C8B-B14F-4D97-AF65-F5344CB8AC3E}">
        <p14:creationId xmlns:p14="http://schemas.microsoft.com/office/powerpoint/2010/main" val="364251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C000"/>
                </a:solidFill>
              </a:rPr>
              <a:t>Формальные</a:t>
            </a:r>
            <a:r>
              <a:rPr lang="ru-RU" sz="3200" b="1" dirty="0"/>
              <a:t> </a:t>
            </a:r>
            <a:r>
              <a:rPr lang="ru-RU" sz="3200" b="1" dirty="0">
                <a:solidFill>
                  <a:srgbClr val="FFC000"/>
                </a:solidFill>
              </a:rPr>
              <a:t>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http://www.c-cpp.ru/books/formalnye-parametry</a:t>
            </a:r>
            <a:endParaRPr lang="ru-RU" sz="2000" dirty="0"/>
          </a:p>
          <a:p>
            <a:pPr marL="0" indent="0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Если функция использует аргументы, то в ней должны объявляться переменные, которые будут принимать значения аргументов. Данные переменные называются формальными параметрами функции. Они ведут себя, как любые другие локальные переменные в функции.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42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0"/>
            <a:ext cx="8712968" cy="763748"/>
          </a:xfrm>
        </p:spPr>
        <p:txBody>
          <a:bodyPr>
            <a:noAutofit/>
          </a:bodyPr>
          <a:lstStyle/>
          <a:p>
            <a:r>
              <a:rPr lang="ru-RU" sz="2800" b="1" dirty="0"/>
              <a:t>Переменные: </a:t>
            </a:r>
            <a:r>
              <a:rPr lang="ru-RU" sz="2800" b="1" dirty="0">
                <a:solidFill>
                  <a:srgbClr val="FF0000"/>
                </a:solidFill>
              </a:rPr>
              <a:t>локальные,</a:t>
            </a:r>
            <a:r>
              <a:rPr lang="ru-RU" sz="2800" b="1" dirty="0"/>
              <a:t> </a:t>
            </a:r>
            <a:r>
              <a:rPr lang="ru-RU" sz="2800" b="1" dirty="0">
                <a:solidFill>
                  <a:srgbClr val="00B050"/>
                </a:solidFill>
              </a:rPr>
              <a:t>глобальные, </a:t>
            </a:r>
            <a:r>
              <a:rPr lang="ru-RU" sz="2800" b="1" dirty="0">
                <a:solidFill>
                  <a:srgbClr val="FFC000"/>
                </a:solidFill>
              </a:rPr>
              <a:t>формальные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516" y="763748"/>
            <a:ext cx="5338936" cy="5977620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marL="0" indent="0" defTabSz="354013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defTabSz="354013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i &lt; n; i++)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354013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insIndex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628B4-065E-4939-C79B-72AA2F7A7578}"/>
              </a:ext>
            </a:extLst>
          </p:cNvPr>
          <p:cNvSpPr txBox="1"/>
          <p:nvPr/>
        </p:nvSpPr>
        <p:spPr>
          <a:xfrm>
            <a:off x="5945985" y="760580"/>
            <a:ext cx="31318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(k &lt;= 5)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k);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k++;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575231-38E2-FCAC-2873-6C067AF6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476" y="5301208"/>
            <a:ext cx="2759008" cy="13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2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0"/>
            <a:ext cx="8712968" cy="763748"/>
          </a:xfrm>
        </p:spPr>
        <p:txBody>
          <a:bodyPr>
            <a:noAutofit/>
          </a:bodyPr>
          <a:lstStyle/>
          <a:p>
            <a:r>
              <a:rPr lang="ru-RU" sz="2800" b="1" dirty="0"/>
              <a:t>Область видимости и время жизни </a:t>
            </a:r>
            <a:endParaRPr lang="ru-RU" sz="2800" b="1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516" y="763748"/>
            <a:ext cx="5338936" cy="5977620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marL="0" indent="0" defTabSz="354013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defTabSz="354013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i &lt; n; i++)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354013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insIndex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628B4-065E-4939-C79B-72AA2F7A7578}"/>
              </a:ext>
            </a:extLst>
          </p:cNvPr>
          <p:cNvSpPr txBox="1"/>
          <p:nvPr/>
        </p:nvSpPr>
        <p:spPr>
          <a:xfrm>
            <a:off x="5945985" y="760580"/>
            <a:ext cx="31318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(k &lt;= 5)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k);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k++;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575231-38E2-FCAC-2873-6C067AF6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476" y="5301208"/>
            <a:ext cx="2759008" cy="13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105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1DED4E7-40F8-4F88-82CC-0572DA820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Как работает стек</a:t>
            </a:r>
            <a:endParaRPr lang="en-US" altLang="ru-RU" sz="3200" b="1" dirty="0"/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82924F61-A58A-4DFC-8A7D-02B27A3C6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1066800"/>
            <a:ext cx="8032750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ru-RU" altLang="ru-RU" sz="1800"/>
          </a:p>
          <a:p>
            <a:pPr>
              <a:buFontTx/>
              <a:buNone/>
            </a:pPr>
            <a:endParaRPr lang="ru-RU" altLang="ru-RU" sz="1800"/>
          </a:p>
          <a:p>
            <a:pPr>
              <a:buFontTx/>
              <a:buNone/>
            </a:pPr>
            <a:endParaRPr lang="en-US" altLang="ru-RU" sz="1800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776F0C0B-C9D2-4E3C-901B-D52EDB2A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266825"/>
            <a:ext cx="61626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1DED4E7-40F8-4F88-82CC-0572DA820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9745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Стек вызовов</a:t>
            </a:r>
            <a:endParaRPr lang="en-US" altLang="ru-RU" sz="32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F1E0C7-49DB-C40F-ED5E-95DB4ED9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9" y="1099917"/>
            <a:ext cx="3010465" cy="21265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79AC7E-127E-1E90-F704-F782D6821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011" y="1101498"/>
            <a:ext cx="4076064" cy="20074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A4A7A4-E8F7-EF38-E055-251144ED9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24" y="4145446"/>
            <a:ext cx="4406684" cy="13172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BD64F6-DA69-D17C-47AA-836D09D4F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011" y="3957220"/>
            <a:ext cx="4080537" cy="21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33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4A052-FEC2-4B54-A655-83173E6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Стек вызовов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7F2C37-8CB9-4344-9EBC-82532B55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764704"/>
            <a:ext cx="6211167" cy="21815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6630B-FE78-C145-C29D-181B049A4874}"/>
              </a:ext>
            </a:extLst>
          </p:cNvPr>
          <p:cNvSpPr txBox="1"/>
          <p:nvPr/>
        </p:nvSpPr>
        <p:spPr>
          <a:xfrm>
            <a:off x="647564" y="3068960"/>
            <a:ext cx="78488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Стек вызовов</a:t>
            </a:r>
            <a:r>
              <a:rPr lang="ru-RU" dirty="0"/>
              <a:t> (</a:t>
            </a:r>
            <a:r>
              <a:rPr lang="ru-RU" dirty="0" err="1"/>
              <a:t>call</a:t>
            </a:r>
            <a:r>
              <a:rPr lang="ru-RU" dirty="0"/>
              <a:t> </a:t>
            </a:r>
            <a:r>
              <a:rPr lang="ru-RU" dirty="0" err="1"/>
              <a:t>stack</a:t>
            </a:r>
            <a:r>
              <a:rPr lang="ru-RU" dirty="0"/>
              <a:t>) — стек, хранящий информацию для возврата управления из подпрограмм (функций) в программу или подпрограмму (при вложенных или рекурсивных вызовах).</a:t>
            </a:r>
          </a:p>
          <a:p>
            <a:r>
              <a:rPr lang="ru-RU" dirty="0"/>
              <a:t>При вызове подпрограммы в стек заносится </a:t>
            </a:r>
            <a:r>
              <a:rPr lang="ru-RU" b="1" dirty="0"/>
              <a:t>адрес возврата</a:t>
            </a:r>
            <a:r>
              <a:rPr lang="ru-RU" dirty="0"/>
              <a:t> — адрес в памяти следующей инструкции приостанавливаемой программы, а управление передается подпрограмме. При последующем вложенном или рекурсивном вызове в стек заносится очередной адрес возврата и так далее.</a:t>
            </a:r>
          </a:p>
          <a:p>
            <a:r>
              <a:rPr lang="ru-RU" dirty="0"/>
              <a:t>При возврате из подпрограммы адрес возврата снимается со стека, и управление передается на следующую инструкцию приостановленной программы (или подпрограммы).</a:t>
            </a:r>
          </a:p>
          <a:p>
            <a:endParaRPr lang="ru-RU" dirty="0">
              <a:hlinkClick r:id="" action="ppaction://noaction"/>
            </a:endParaRPr>
          </a:p>
          <a:p>
            <a:r>
              <a:rPr lang="ru-RU" dirty="0">
                <a:hlinkClick r:id="" action="ppaction://noaction"/>
              </a:rPr>
              <a:t>https://foxford.ru/wiki/informatika/stek-vyzovov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427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4A052-FEC2-4B54-A655-83173E6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82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Записи активации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6630B-FE78-C145-C29D-181B049A4874}"/>
              </a:ext>
            </a:extLst>
          </p:cNvPr>
          <p:cNvSpPr txBox="1"/>
          <p:nvPr/>
        </p:nvSpPr>
        <p:spPr>
          <a:xfrm>
            <a:off x="447082" y="699055"/>
            <a:ext cx="82296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hlinkClick r:id="rId2"/>
              </a:rPr>
              <a:t>https://wiki.livid.pp.ru/students/sp/lectures/f.html</a:t>
            </a:r>
            <a:r>
              <a:rPr lang="ru-RU" sz="1400" i="1" dirty="0"/>
              <a:t> </a:t>
            </a:r>
          </a:p>
          <a:p>
            <a:pPr indent="265113"/>
            <a:r>
              <a:rPr lang="ru-RU" dirty="0"/>
              <a:t>Говоря о выделении памяти на стеке, вызов процедуры принято называть активацией, а процедуры, которые в настоящий момент выполняются – активными.</a:t>
            </a:r>
          </a:p>
          <a:p>
            <a:pPr indent="265113"/>
            <a:r>
              <a:rPr lang="ru-RU" dirty="0"/>
              <a:t>Вызовы процедур и возвраты из них обычно управляются стеком, именуемым стеком управления. Каждая активная в настоящий момент процедура имеет </a:t>
            </a:r>
            <a:r>
              <a:rPr lang="ru-RU" b="1" dirty="0"/>
              <a:t>запись активации </a:t>
            </a:r>
            <a:r>
              <a:rPr lang="ru-RU" dirty="0"/>
              <a:t>на стеке. Записи активации также иногда называются </a:t>
            </a:r>
            <a:r>
              <a:rPr lang="ru-RU" b="1" dirty="0"/>
              <a:t>кадрами</a:t>
            </a:r>
            <a:r>
              <a:rPr lang="ru-RU" dirty="0"/>
              <a:t> или </a:t>
            </a:r>
            <a:r>
              <a:rPr lang="ru-RU" b="1" dirty="0"/>
              <a:t>фреймами</a:t>
            </a:r>
            <a:r>
              <a:rPr lang="ru-RU" dirty="0"/>
              <a:t>.</a:t>
            </a:r>
          </a:p>
          <a:p>
            <a:pPr indent="265113"/>
            <a:r>
              <a:rPr lang="ru-RU" dirty="0"/>
              <a:t>Содержимое записи активации будет варьироваться в зависимости от языка программирования, но вот (не исчерпывающий) </a:t>
            </a:r>
            <a:r>
              <a:rPr lang="ru-RU" u="sng" dirty="0"/>
              <a:t>список данных, которые могут находиться в записи активации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Область памяти для временных значений, которые не удаётся разместить в регистрах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5"/>
                </a:solidFill>
              </a:rPr>
              <a:t>Локальные</a:t>
            </a:r>
            <a:r>
              <a:rPr lang="ru-RU" sz="1600" dirty="0"/>
              <a:t> данные процедуры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Информация о состоянии машины перед вызовом процедуры. Обычно </a:t>
            </a:r>
            <a:r>
              <a:rPr lang="ru-RU" sz="1600" dirty="0">
                <a:solidFill>
                  <a:schemeClr val="accent5"/>
                </a:solidFill>
              </a:rPr>
              <a:t>включает </a:t>
            </a:r>
            <a:r>
              <a:rPr lang="ru-RU" sz="1600" b="1" dirty="0">
                <a:solidFill>
                  <a:schemeClr val="accent5"/>
                </a:solidFill>
              </a:rPr>
              <a:t>адрес возврата</a:t>
            </a:r>
            <a:r>
              <a:rPr lang="ru-RU" sz="1600" b="1" dirty="0"/>
              <a:t> </a:t>
            </a:r>
            <a:r>
              <a:rPr lang="ru-RU" sz="1600" dirty="0"/>
              <a:t>и содержимое регистров, которые используются в целевом коде данной процедуры и должны быть восстановлены при выходе.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Связь доступа – служебная информация, необходимая для доступа к нелокальным данным.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Связь управления – указатель на запись активации вызывающей процедуры.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Область памяти для </a:t>
            </a:r>
            <a:r>
              <a:rPr lang="ru-RU" sz="1600" b="1" dirty="0">
                <a:solidFill>
                  <a:schemeClr val="accent5"/>
                </a:solidFill>
              </a:rPr>
              <a:t>возвращаемого значения </a:t>
            </a:r>
            <a:r>
              <a:rPr lang="ru-RU" sz="1600" dirty="0"/>
              <a:t>(часто для большей эффективности значение возвращается в регистре)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5"/>
                </a:solidFill>
              </a:rPr>
              <a:t>Параметры вызова процедуры </a:t>
            </a:r>
            <a:r>
              <a:rPr lang="ru-RU" sz="1600" dirty="0"/>
              <a:t>(тоже для часто передаются в регистрах)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26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памяти программы во время выполнения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0BA7D7-3D95-9D0B-99F8-4986FEA8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392918"/>
            <a:ext cx="3467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53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Разделы памяти: 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</a:rPr>
              <a:t>автоматическая, </a:t>
            </a:r>
            <a:r>
              <a:rPr lang="ru-RU" sz="3200" b="1" dirty="0"/>
              <a:t>статическая, 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</a:rPr>
              <a:t>динамическая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«Размещение объектов в оперативной памяти. Понятие указателя»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https://rsdn.org/article/cpp/ObjectsAndPointers.xml?print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Статическая память</a:t>
            </a:r>
            <a:r>
              <a:rPr lang="ru-RU" sz="2000" dirty="0"/>
              <a:t> — это область памяти, </a:t>
            </a:r>
            <a:r>
              <a:rPr lang="ru-RU" sz="2000" i="1" dirty="0"/>
              <a:t>выделяемая при запуске программы</a:t>
            </a:r>
            <a:r>
              <a:rPr lang="ru-RU" sz="2000" dirty="0"/>
              <a:t> до вызова функции </a:t>
            </a:r>
            <a:r>
              <a:rPr lang="ru-RU" sz="2000" i="1" dirty="0" err="1"/>
              <a:t>main</a:t>
            </a:r>
            <a:r>
              <a:rPr lang="ru-RU" sz="2000" dirty="0"/>
              <a:t> из свободной оперативной памяти для размещения глобальных и статических объектов, а также объектов, определённых в пространствах имён.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Автоматическая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специальный регион памяти,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резервируемый при запуске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до вызова функции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main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из свободной оперативной памяти и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используемый в дальнейшем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для размещения локальных объектов: объектов, определяемых в теле функций и получаемых функциями через параметры в момент вызова. Автоматическую память часто называют </a:t>
            </a: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стеком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Динамическая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совокупность блоков памяти, выделяемых из доступной свободной оперативной памяти непосредственно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во время выполнения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под размещение конкретных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41655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Глобальные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http://www.c-cpp.ru/books/globalnye-peremennye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В противоположность локальным переменным глобальные переменные видны всей программе и могут использоваться любым участком кода. Они хранят свои значения на протяжении всей работы программы. Глобальные переменные создаются путем объявления вне функции. К ним можно получить доступ в любом выражении, независимо от того, в какой функции находится данное выражение.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34956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0"/>
            <a:ext cx="8712968" cy="763748"/>
          </a:xfrm>
        </p:spPr>
        <p:txBody>
          <a:bodyPr>
            <a:noAutofit/>
          </a:bodyPr>
          <a:lstStyle/>
          <a:p>
            <a:r>
              <a:rPr lang="ru-RU" sz="2800" b="1" dirty="0"/>
              <a:t>Переменные: </a:t>
            </a:r>
            <a:r>
              <a:rPr lang="ru-RU" sz="2800" b="1" dirty="0">
                <a:solidFill>
                  <a:srgbClr val="FF0000"/>
                </a:solidFill>
              </a:rPr>
              <a:t>локальные,</a:t>
            </a:r>
            <a:r>
              <a:rPr lang="ru-RU" sz="2800" b="1" dirty="0"/>
              <a:t> </a:t>
            </a:r>
            <a:r>
              <a:rPr lang="ru-RU" sz="2800" b="1" dirty="0">
                <a:solidFill>
                  <a:srgbClr val="00B050"/>
                </a:solidFill>
              </a:rPr>
              <a:t>глобальные, </a:t>
            </a:r>
            <a:r>
              <a:rPr lang="ru-RU" sz="2800" b="1" dirty="0">
                <a:solidFill>
                  <a:srgbClr val="FFC000"/>
                </a:solidFill>
              </a:rPr>
              <a:t>формальные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516" y="763748"/>
            <a:ext cx="5338936" cy="5977620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marL="0" indent="0" defTabSz="354013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defTabSz="354013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i &lt; n; i++)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354013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insIndex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628B4-065E-4939-C79B-72AA2F7A7578}"/>
              </a:ext>
            </a:extLst>
          </p:cNvPr>
          <p:cNvSpPr txBox="1"/>
          <p:nvPr/>
        </p:nvSpPr>
        <p:spPr>
          <a:xfrm>
            <a:off x="5945985" y="760580"/>
            <a:ext cx="31318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(k &lt;= 5)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k);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k++;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575231-38E2-FCAC-2873-6C067AF6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476" y="5301208"/>
            <a:ext cx="2759008" cy="13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8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0"/>
            <a:ext cx="8712968" cy="763748"/>
          </a:xfrm>
        </p:spPr>
        <p:txBody>
          <a:bodyPr>
            <a:noAutofit/>
          </a:bodyPr>
          <a:lstStyle/>
          <a:p>
            <a:r>
              <a:rPr lang="ru-RU" sz="2800" b="1" dirty="0"/>
              <a:t>Область видимости и время жизни </a:t>
            </a:r>
            <a:endParaRPr lang="ru-RU" sz="2800" b="1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516" y="763748"/>
            <a:ext cx="5338936" cy="5977620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marL="0" indent="0" defTabSz="354013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defTabSz="354013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i &lt; n; i++)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354013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insIndex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354013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628B4-065E-4939-C79B-72AA2F7A7578}"/>
              </a:ext>
            </a:extLst>
          </p:cNvPr>
          <p:cNvSpPr txBox="1"/>
          <p:nvPr/>
        </p:nvSpPr>
        <p:spPr>
          <a:xfrm>
            <a:off x="5945985" y="760580"/>
            <a:ext cx="31318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(k &lt;= 5)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k);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k++;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575231-38E2-FCAC-2873-6C067AF6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476" y="5301208"/>
            <a:ext cx="2759008" cy="13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9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15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ru-RU" b="1" i="1" dirty="0"/>
              <a:t>Динамическая память</a:t>
            </a:r>
          </a:p>
        </p:txBody>
      </p:sp>
    </p:spTree>
    <p:extLst>
      <p:ext uri="{BB962C8B-B14F-4D97-AF65-F5344CB8AC3E}">
        <p14:creationId xmlns:p14="http://schemas.microsoft.com/office/powerpoint/2010/main" val="192500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памяти программы во время выполнения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B4E7B0-45C9-85DB-EBBB-AB3F23E6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556792"/>
            <a:ext cx="3467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3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Разделы памяти: 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</a:rPr>
              <a:t>автоматическая, статическая, </a:t>
            </a:r>
            <a:r>
              <a:rPr lang="ru-RU" sz="3200" b="1" dirty="0"/>
              <a:t>динамическая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«Размещение объектов в оперативной памяти. Понятие указателя»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https://rsdn.org/article/cpp/ObjectsAndPointers.xml?print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Статическая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область памяти,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выделяемая при запуске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до вызова функции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main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из свободной оперативной памяти для размещения глобальных и статических объектов, а также объектов, определённых в пространствах имён.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Автоматическая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специальный регион памяти,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резервируемый при запуске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до вызова функции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main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из свободной оперативной памяти и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используемый в дальнейшем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для размещения локальных объектов: объектов, определяемых в теле функций и получаемых функциями через параметры в момент вызова. Автоматическую память часто называют </a:t>
            </a: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стеком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000" b="1" dirty="0"/>
              <a:t>Динамическая память</a:t>
            </a:r>
            <a:r>
              <a:rPr lang="ru-RU" sz="2000" dirty="0"/>
              <a:t> — это совокупность блоков памяти, выделяемых из доступной свободной оперативной памяти непосредственно </a:t>
            </a:r>
            <a:r>
              <a:rPr lang="ru-RU" sz="2000" i="1" dirty="0"/>
              <a:t>во время выполнения программы</a:t>
            </a:r>
            <a:r>
              <a:rPr lang="ru-RU" sz="2000" dirty="0"/>
              <a:t> под размещение конкретных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2579767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504056"/>
          </a:xfrm>
        </p:spPr>
        <p:txBody>
          <a:bodyPr>
            <a:noAutofit/>
          </a:bodyPr>
          <a:lstStyle/>
          <a:p>
            <a:r>
              <a:rPr lang="ru-RU" sz="2800" b="1" dirty="0"/>
              <a:t>Выделение и освобождение динамической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http://learnc.info/c/memory_allocation.html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 Для выделения памяти на куче в си используется функция </a:t>
            </a:r>
            <a:r>
              <a:rPr lang="ru-RU" sz="2000" dirty="0" err="1"/>
              <a:t>malloc</a:t>
            </a:r>
            <a:r>
              <a:rPr lang="ru-RU" sz="2000" dirty="0"/>
              <a:t> (</a:t>
            </a:r>
            <a:r>
              <a:rPr lang="ru-RU" sz="2000" dirty="0" err="1"/>
              <a:t>memory</a:t>
            </a:r>
            <a:r>
              <a:rPr lang="ru-RU" sz="2000" dirty="0"/>
              <a:t> </a:t>
            </a:r>
            <a:r>
              <a:rPr lang="ru-RU" sz="2000" dirty="0" err="1"/>
              <a:t>allocation</a:t>
            </a:r>
            <a:r>
              <a:rPr lang="ru-RU" sz="2000" dirty="0"/>
              <a:t>)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void * </a:t>
            </a:r>
            <a:r>
              <a:rPr lang="en-US" sz="2000" b="1" dirty="0" err="1"/>
              <a:t>malloc</a:t>
            </a:r>
            <a:r>
              <a:rPr lang="en-US" sz="2000" b="1" dirty="0"/>
              <a:t>(</a:t>
            </a:r>
            <a:r>
              <a:rPr lang="en-US" sz="2000" b="1" dirty="0" err="1"/>
              <a:t>size_t</a:t>
            </a:r>
            <a:r>
              <a:rPr lang="en-US" sz="2000" b="1" dirty="0"/>
              <a:t> size);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После того, как мы поработали с памятью, необходимо освободить память функцией </a:t>
            </a:r>
            <a:r>
              <a:rPr lang="ru-RU" sz="2000" dirty="0" err="1"/>
              <a:t>free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void  free(</a:t>
            </a:r>
            <a:r>
              <a:rPr lang="en-US" sz="2000" b="1" dirty="0">
                <a:solidFill>
                  <a:srgbClr val="7030A0"/>
                </a:solidFill>
              </a:rPr>
              <a:t>void * </a:t>
            </a:r>
            <a:r>
              <a:rPr lang="en-US" sz="2000" b="1" dirty="0" err="1"/>
              <a:t>ptr</a:t>
            </a:r>
            <a:r>
              <a:rPr lang="en-US" sz="20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67416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576064"/>
          </a:xfrm>
        </p:spPr>
        <p:txBody>
          <a:bodyPr>
            <a:noAutofit/>
          </a:bodyPr>
          <a:lstStyle/>
          <a:p>
            <a:pPr marL="0" indent="0"/>
            <a:r>
              <a:rPr lang="ru-RU" sz="2800" b="1" dirty="0"/>
              <a:t>Указатель </a:t>
            </a:r>
            <a:r>
              <a:rPr lang="en-US" sz="2800" b="1" dirty="0"/>
              <a:t>void *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https://prog-cpp.ru/void/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void *    </a:t>
            </a:r>
            <a:r>
              <a:rPr lang="en-US" sz="2000" dirty="0"/>
              <a:t>-  </a:t>
            </a:r>
            <a:r>
              <a:rPr lang="ru-RU" sz="2000" dirty="0"/>
              <a:t>объявление указателя на неопределенный тип:</a:t>
            </a:r>
            <a:br>
              <a:rPr lang="ru-RU" sz="2000" dirty="0"/>
            </a:br>
            <a:r>
              <a:rPr lang="ru-RU" sz="2000" dirty="0"/>
              <a:t>Такому указателю может быть присвоен указатель на любой тип, но не наоборот</a:t>
            </a:r>
            <a:br>
              <a:rPr lang="ru-RU" sz="2000" dirty="0"/>
            </a:b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ru-RU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Указатель на 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ru-RU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Целая переменная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 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ru-RU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Указатель на 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Допустимо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Допустимо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	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Допустимо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=(int *)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Допустимо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	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Недопустимо</a:t>
            </a:r>
            <a:br>
              <a:rPr lang="ru-RU" sz="2000" dirty="0"/>
            </a:b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последней операции необходимо явное приведение типа.</a:t>
            </a:r>
          </a:p>
          <a:p>
            <a:pPr marL="0" indent="0">
              <a:buNone/>
            </a:pPr>
            <a:r>
              <a:rPr lang="ru-RU" sz="2000" dirty="0"/>
              <a:t>Над указателем неопределенного типа нельзя выполнять операцию разыменования без явного приведения типа.</a:t>
            </a:r>
          </a:p>
        </p:txBody>
      </p:sp>
    </p:spTree>
    <p:extLst>
      <p:ext uri="{BB962C8B-B14F-4D97-AF65-F5344CB8AC3E}">
        <p14:creationId xmlns:p14="http://schemas.microsoft.com/office/powerpoint/2010/main" val="2086919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504056"/>
          </a:xfrm>
        </p:spPr>
        <p:txBody>
          <a:bodyPr>
            <a:noAutofit/>
          </a:bodyPr>
          <a:lstStyle/>
          <a:p>
            <a:r>
              <a:rPr lang="ru-RU" sz="2800" b="1" dirty="0"/>
              <a:t>Пример использования динамической памяти</a:t>
            </a:r>
            <a:r>
              <a:rPr lang="en-US" sz="2800" b="1" dirty="0"/>
              <a:t> (1)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96" y="764704"/>
            <a:ext cx="8229600" cy="5040560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defTabSz="354013">
              <a:buNone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54013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7FAA51-7547-DBFF-3A2B-C05CBCCCF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474" y="5373216"/>
            <a:ext cx="313234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62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504056"/>
          </a:xfrm>
        </p:spPr>
        <p:txBody>
          <a:bodyPr>
            <a:noAutofit/>
          </a:bodyPr>
          <a:lstStyle/>
          <a:p>
            <a:r>
              <a:rPr lang="ru-RU" sz="2800" b="1" dirty="0"/>
              <a:t>Пример использования динамической памяти</a:t>
            </a:r>
            <a:r>
              <a:rPr lang="en-US" sz="2800" b="1" dirty="0"/>
              <a:t> (2)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96" y="764704"/>
            <a:ext cx="8229600" cy="5040560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 defTabSz="354013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arr1[5] = {3, 2, 4, 5, 6};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(arr1, 5);</a:t>
            </a:r>
          </a:p>
          <a:p>
            <a:pPr marL="0" indent="0" defTabSz="354013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arr2[10];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n2 = 5;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arr2[0] = 3;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arr2[1] = 2;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arr2[2] = 4;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arr2[3] = 5;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arr2[4] = 6;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(arr2, n2);</a:t>
            </a:r>
            <a:endParaRPr lang="ru-RU" sz="1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21F3F-2915-CDB2-8A95-AF16DEEE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474" y="5373216"/>
            <a:ext cx="3132347" cy="11521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9C804-51EB-5098-FFC4-9A554D18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74" y="3068960"/>
            <a:ext cx="41630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16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504056"/>
          </a:xfrm>
        </p:spPr>
        <p:txBody>
          <a:bodyPr>
            <a:noAutofit/>
          </a:bodyPr>
          <a:lstStyle/>
          <a:p>
            <a:r>
              <a:rPr lang="ru-RU" sz="2800" b="1" dirty="0"/>
              <a:t>Пример использования динамической памяти</a:t>
            </a:r>
            <a:r>
              <a:rPr lang="en-US" sz="2800" b="1" dirty="0"/>
              <a:t> (3)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96" y="764704"/>
            <a:ext cx="8229600" cy="5040560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 = 5;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arr3;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arr3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800" u="sng" dirty="0">
                <a:solidFill>
                  <a:srgbClr val="C00000"/>
                </a:solidFill>
                <a:latin typeface="Consolas" panose="020B0609020204030204" pitchFamily="49" charset="0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* num);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arr3[0] = 3;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arr3[1] = 2;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arr3[2] = 4;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arr3[3] = 5;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arr3[4] = 6;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(arr3, num);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u="sng" dirty="0">
                <a:solidFill>
                  <a:srgbClr val="C00000"/>
                </a:solidFill>
                <a:latin typeface="Consolas" panose="020B0609020204030204" pitchFamily="49" charset="0"/>
              </a:rPr>
              <a:t>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(arr3);</a:t>
            </a:r>
          </a:p>
          <a:p>
            <a:pPr marL="0" indent="0" defTabSz="354013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21F3F-2915-CDB2-8A95-AF16DEEE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474" y="5373216"/>
            <a:ext cx="3132347" cy="11521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9C804-51EB-5098-FFC4-9A554D18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74" y="3068960"/>
            <a:ext cx="41630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81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Разделы памяти: автоматическая, статическая, динамическая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«Размещение объектов в оперативной памяти. Понятие указателя»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https://rsdn.org/article/cpp/ObjectsAndPointers.xml?print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Статическая память</a:t>
            </a:r>
            <a:r>
              <a:rPr lang="ru-RU" sz="2000" dirty="0"/>
              <a:t> — это область памяти, </a:t>
            </a:r>
            <a:r>
              <a:rPr lang="ru-RU" sz="2000" i="1" dirty="0"/>
              <a:t>выделяемая при запуске программы</a:t>
            </a:r>
            <a:r>
              <a:rPr lang="ru-RU" sz="2000" dirty="0"/>
              <a:t> до вызова функции </a:t>
            </a:r>
            <a:r>
              <a:rPr lang="ru-RU" sz="2000" i="1" dirty="0" err="1"/>
              <a:t>main</a:t>
            </a:r>
            <a:r>
              <a:rPr lang="ru-RU" sz="2000" dirty="0"/>
              <a:t> из свободной оперативной памяти для размещения глобальных и статических объектов, а также объектов, определённых в пространствах имён.</a:t>
            </a:r>
          </a:p>
          <a:p>
            <a:pPr marL="0" indent="0">
              <a:buNone/>
            </a:pPr>
            <a:r>
              <a:rPr lang="ru-RU" sz="2000" b="1" dirty="0"/>
              <a:t>Автоматическая память</a:t>
            </a:r>
            <a:r>
              <a:rPr lang="ru-RU" sz="2000" dirty="0"/>
              <a:t> — это специальный регион памяти, </a:t>
            </a:r>
            <a:r>
              <a:rPr lang="ru-RU" sz="2000" i="1" dirty="0"/>
              <a:t>резервируемый при запуске программы</a:t>
            </a:r>
            <a:r>
              <a:rPr lang="ru-RU" sz="2000" dirty="0"/>
              <a:t> до вызова функции </a:t>
            </a:r>
            <a:r>
              <a:rPr lang="ru-RU" sz="2000" i="1" dirty="0" err="1"/>
              <a:t>main</a:t>
            </a:r>
            <a:r>
              <a:rPr lang="ru-RU" sz="2000" dirty="0"/>
              <a:t> из свободной оперативной памяти и </a:t>
            </a:r>
            <a:r>
              <a:rPr lang="ru-RU" sz="2000" i="1" dirty="0"/>
              <a:t>используемый в дальнейшем</a:t>
            </a:r>
            <a:r>
              <a:rPr lang="ru-RU" sz="2000" dirty="0"/>
              <a:t> для размещения локальных объектов: объектов, определяемых в теле функций и получаемых функциями через параметры в момент вызова. Автоматическую память часто называют </a:t>
            </a:r>
            <a:r>
              <a:rPr lang="ru-RU" sz="2000" b="1" dirty="0"/>
              <a:t>стеком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b="1" dirty="0"/>
              <a:t>Динамическая память</a:t>
            </a:r>
            <a:r>
              <a:rPr lang="ru-RU" sz="2000" dirty="0"/>
              <a:t> — это совокупность блоков памяти, выделяемых из доступной свободной оперативной памяти непосредственно </a:t>
            </a:r>
            <a:r>
              <a:rPr lang="ru-RU" sz="2000" i="1" dirty="0"/>
              <a:t>во время выполнения программы</a:t>
            </a:r>
            <a:r>
              <a:rPr lang="ru-RU" sz="2000" dirty="0"/>
              <a:t> под размещение конкретных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446144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600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№19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Динамические массивы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61059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Термины и базовые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1562262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</a:t>
            </a:r>
            <a:endParaRPr lang="en-US" altLang="ru-RU" sz="3200" b="1" dirty="0"/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79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В файле </a:t>
            </a:r>
            <a:r>
              <a:rPr lang="en-US" altLang="ru-RU" sz="2000" u="sng" dirty="0">
                <a:latin typeface="Consolas" panose="020B0609020204030204" pitchFamily="49" charset="0"/>
              </a:rPr>
              <a:t>in1.txt </a:t>
            </a:r>
            <a:r>
              <a:rPr lang="ru-RU" altLang="ru-RU" sz="2000" dirty="0">
                <a:latin typeface="Consolas" panose="020B0609020204030204" pitchFamily="49" charset="0"/>
              </a:rPr>
              <a:t>хранится информация об оценках одного ученика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</a:rPr>
              <a:t>в формате</a:t>
            </a: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N</a:t>
            </a:r>
          </a:p>
          <a:p>
            <a:pPr>
              <a:buNone/>
            </a:pPr>
            <a:r>
              <a:rPr lang="ru-RU" altLang="ru-RU" sz="2000" b="1" i="1" dirty="0">
                <a:latin typeface="Consolas" panose="020B0609020204030204" pitchFamily="49" charset="0"/>
              </a:rPr>
              <a:t>Оценка1 Оценка2 … Оценка</a:t>
            </a:r>
            <a:r>
              <a:rPr lang="en-US" altLang="ru-RU" sz="2000" b="1" i="1" dirty="0">
                <a:latin typeface="Consolas" panose="020B0609020204030204" pitchFamily="49" charset="0"/>
              </a:rPr>
              <a:t>N</a:t>
            </a:r>
          </a:p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Где </a:t>
            </a:r>
            <a:r>
              <a:rPr lang="en-US" altLang="ru-RU" sz="2000" dirty="0">
                <a:latin typeface="Consolas" panose="020B0609020204030204" pitchFamily="49" charset="0"/>
              </a:rPr>
              <a:t>N &lt;= 1000</a:t>
            </a:r>
          </a:p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Нужно создать файл </a:t>
            </a:r>
            <a:r>
              <a:rPr lang="en-US" altLang="ru-RU" sz="2000" u="sng" dirty="0">
                <a:latin typeface="Consolas" panose="020B0609020204030204" pitchFamily="49" charset="0"/>
              </a:rPr>
              <a:t>out1.txt </a:t>
            </a:r>
            <a:r>
              <a:rPr lang="ru-RU" altLang="ru-RU" sz="2000" dirty="0">
                <a:latin typeface="Consolas" panose="020B0609020204030204" pitchFamily="49" charset="0"/>
              </a:rPr>
              <a:t>в котором собрать все оценки, выше средней. Формат выхода совпадает с форматом входа.</a:t>
            </a:r>
          </a:p>
          <a:p>
            <a:pPr>
              <a:buNone/>
            </a:pPr>
            <a:endParaRPr lang="ru-RU" alt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1800" u="sng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входа (</a:t>
            </a:r>
            <a:r>
              <a:rPr lang="en-US" altLang="ru-RU" sz="1800" u="sng" dirty="0">
                <a:solidFill>
                  <a:srgbClr val="0000FF"/>
                </a:solidFill>
                <a:latin typeface="Consolas" panose="020B0609020204030204" pitchFamily="49" charset="0"/>
              </a:rPr>
              <a:t>in1.txt)</a:t>
            </a:r>
            <a:r>
              <a:rPr lang="ru-RU" altLang="ru-RU" sz="1800" u="sng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ru-RU" sz="18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6 </a:t>
            </a:r>
          </a:p>
          <a:p>
            <a:pPr>
              <a:buNone/>
            </a:pPr>
            <a:r>
              <a:rPr lang="en-US" altLang="ru-RU" sz="18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3 2 4 2 2 5</a:t>
            </a:r>
          </a:p>
          <a:p>
            <a:pPr>
              <a:buNone/>
            </a:pPr>
            <a:endParaRPr lang="en-US" altLang="ru-RU" sz="18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Среднее = (3 + 2 + 4 + 2 + 2 + 5)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/ 6.0 = 3.0</a:t>
            </a:r>
          </a:p>
          <a:p>
            <a:pPr>
              <a:buNone/>
            </a:pPr>
            <a:endParaRPr lang="en-US" alt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1800" u="sng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выхода (</a:t>
            </a:r>
            <a:r>
              <a:rPr lang="en-US" altLang="ru-RU" sz="1800" u="sng" dirty="0">
                <a:solidFill>
                  <a:srgbClr val="0000FF"/>
                </a:solidFill>
                <a:latin typeface="Consolas" panose="020B0609020204030204" pitchFamily="49" charset="0"/>
              </a:rPr>
              <a:t>out1.txt</a:t>
            </a:r>
            <a:r>
              <a:rPr lang="ru-RU" altLang="ru-RU" sz="1800" u="sng" dirty="0">
                <a:solidFill>
                  <a:srgbClr val="0000FF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ru-RU" altLang="ru-RU" sz="18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ru-RU" sz="18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ru-RU" altLang="ru-RU" sz="18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4 5</a:t>
            </a:r>
            <a:endParaRPr lang="en-US" altLang="ru-RU" sz="18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540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 Реализация через массив</a:t>
            </a:r>
            <a:r>
              <a:rPr lang="en-US" altLang="ru-RU" sz="3200" b="1" dirty="0"/>
              <a:t> (1)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a[1000];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//массив. 1000 - максимально допустимое количество элементов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Реальное количество элементов в массиве</a:t>
            </a: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201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 Реализация через массив</a:t>
            </a:r>
            <a:r>
              <a:rPr lang="en-US" altLang="ru-RU" sz="3200" b="1" dirty="0"/>
              <a:t> (2)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54013">
              <a:buNone/>
              <a:tabLst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Load() {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"c:\\Temp\\Lection14\\in1.txt"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"Входной файл не найден\n"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>
              <a:buNone/>
              <a:tabLst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Загрузка массива из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defTabSz="354013">
              <a:buNone/>
              <a:tabLst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4013">
              <a:buNone/>
              <a:tabLst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		fscanf(fin, </a:t>
            </a:r>
            <a:r>
              <a:rPr lang="it-IT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&amp;a[i]);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>
              <a:buNone/>
              <a:tabLst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>
              <a:buNone/>
              <a:tabLst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82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 Реализация через массив</a:t>
            </a:r>
            <a:r>
              <a:rPr lang="en-US" altLang="ru-RU" sz="3200" b="1" dirty="0"/>
              <a:t> (3)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Вычисление среднего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= 0;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s += 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 / n;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Выяснение, сколько элементов больше ср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 = 0;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m++;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730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 Реализация через массив</a:t>
            </a:r>
            <a:r>
              <a:rPr lang="en-US" altLang="ru-RU" sz="3200" b="1" dirty="0"/>
              <a:t> (4)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Открытие выходного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"c:\\Temp\\Lection14\\out1.txt"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"Выходной файл не найден\n"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Сохранение элементов больших ср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Закрытие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97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 Реализация через массив</a:t>
            </a:r>
            <a:r>
              <a:rPr lang="en-US" altLang="ru-RU" sz="3200" b="1" dirty="0"/>
              <a:t> (5)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"Hello! It is Task1!\n"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Load();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994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502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2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79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В файле </a:t>
            </a:r>
            <a:r>
              <a:rPr lang="en-US" altLang="ru-RU" sz="2000" u="sng" dirty="0">
                <a:latin typeface="Consolas" panose="020B0609020204030204" pitchFamily="49" charset="0"/>
              </a:rPr>
              <a:t>in1.txt </a:t>
            </a:r>
            <a:r>
              <a:rPr lang="ru-RU" altLang="ru-RU" sz="2000" dirty="0">
                <a:latin typeface="Consolas" panose="020B0609020204030204" pitchFamily="49" charset="0"/>
              </a:rPr>
              <a:t>хранится информация об оценках одного ученика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</a:rPr>
              <a:t>в формате</a:t>
            </a: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N</a:t>
            </a:r>
          </a:p>
          <a:p>
            <a:pPr>
              <a:buNone/>
            </a:pPr>
            <a:r>
              <a:rPr lang="ru-RU" altLang="ru-RU" sz="2000" b="1" i="1" dirty="0">
                <a:latin typeface="Consolas" panose="020B0609020204030204" pitchFamily="49" charset="0"/>
              </a:rPr>
              <a:t>Оценка1 Оценка2 … Оценка</a:t>
            </a:r>
            <a:r>
              <a:rPr lang="en-US" altLang="ru-RU" sz="2000" b="1" i="1" dirty="0">
                <a:latin typeface="Consolas" panose="020B0609020204030204" pitchFamily="49" charset="0"/>
              </a:rPr>
              <a:t>N</a:t>
            </a:r>
          </a:p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Где </a:t>
            </a:r>
            <a:r>
              <a:rPr lang="en-US" altLang="ru-RU" sz="2000" dirty="0">
                <a:latin typeface="Consolas" panose="020B0609020204030204" pitchFamily="49" charset="0"/>
              </a:rPr>
              <a:t>N &lt;= 1000</a:t>
            </a:r>
          </a:p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Нужно создать файл </a:t>
            </a:r>
            <a:r>
              <a:rPr lang="en-US" altLang="ru-RU" sz="2000" u="sng" dirty="0">
                <a:latin typeface="Consolas" panose="020B0609020204030204" pitchFamily="49" charset="0"/>
              </a:rPr>
              <a:t>out1.txt </a:t>
            </a:r>
            <a:r>
              <a:rPr lang="ru-RU" altLang="ru-RU" sz="2000" dirty="0">
                <a:latin typeface="Consolas" panose="020B0609020204030204" pitchFamily="49" charset="0"/>
              </a:rPr>
              <a:t>в котором собрать все оценки, выше средней. Формат выхода совпадает с форматом входа.</a:t>
            </a:r>
            <a:endParaRPr lang="en-US" altLang="ru-RU" sz="20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Реализовать задачу через динамический массив.</a:t>
            </a:r>
          </a:p>
          <a:p>
            <a:pPr>
              <a:buNone/>
            </a:pPr>
            <a:r>
              <a:rPr lang="ru-RU" altLang="ru-RU" sz="1800" u="sng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входа (</a:t>
            </a:r>
            <a:r>
              <a:rPr lang="en-US" altLang="ru-RU" sz="1800" u="sng" dirty="0">
                <a:solidFill>
                  <a:srgbClr val="0000FF"/>
                </a:solidFill>
                <a:latin typeface="Consolas" panose="020B0609020204030204" pitchFamily="49" charset="0"/>
              </a:rPr>
              <a:t>in1.txt)</a:t>
            </a:r>
            <a:r>
              <a:rPr lang="ru-RU" altLang="ru-RU" sz="1800" u="sng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ru-RU" sz="18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6 </a:t>
            </a:r>
          </a:p>
          <a:p>
            <a:pPr>
              <a:buNone/>
            </a:pPr>
            <a:r>
              <a:rPr lang="en-US" altLang="ru-RU" sz="18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3 2 4 2 2 5</a:t>
            </a:r>
          </a:p>
          <a:p>
            <a:pPr>
              <a:buNone/>
            </a:pPr>
            <a:endParaRPr lang="en-US" altLang="ru-RU" sz="18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Среднее = (3 + 2 + 4 + 2 + 2 + 5)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/ 6.0 = 3.0</a:t>
            </a:r>
          </a:p>
          <a:p>
            <a:pPr>
              <a:buNone/>
            </a:pPr>
            <a:endParaRPr lang="en-US" alt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1800" u="sng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выхода (</a:t>
            </a:r>
            <a:r>
              <a:rPr lang="en-US" altLang="ru-RU" sz="1800" u="sng" dirty="0">
                <a:solidFill>
                  <a:srgbClr val="0000FF"/>
                </a:solidFill>
                <a:latin typeface="Consolas" panose="020B0609020204030204" pitchFamily="49" charset="0"/>
              </a:rPr>
              <a:t>out1.txt</a:t>
            </a:r>
            <a:r>
              <a:rPr lang="ru-RU" altLang="ru-RU" sz="1800" u="sng" dirty="0">
                <a:solidFill>
                  <a:srgbClr val="0000FF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ru-RU" altLang="ru-RU" sz="18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ru-RU" sz="18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ru-RU" altLang="ru-RU" sz="18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4 5</a:t>
            </a:r>
            <a:endParaRPr lang="en-US" altLang="ru-RU" sz="18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36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93" y="116632"/>
            <a:ext cx="8856984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2 </a:t>
            </a:r>
            <a:r>
              <a:rPr lang="ru-RU" altLang="ru-RU" sz="3200" b="1" dirty="0"/>
              <a:t>Реализация через динамический массив</a:t>
            </a:r>
            <a:r>
              <a:rPr lang="en-US" altLang="ru-RU" sz="3200" b="1" dirty="0"/>
              <a:t> (1)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ru-RU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ru-RU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u="sng" dirty="0">
                <a:solidFill>
                  <a:srgbClr val="008000"/>
                </a:solidFill>
                <a:latin typeface="Consolas" panose="020B0609020204030204" pitchFamily="49" charset="0"/>
              </a:rPr>
              <a:t>//Указатель на начальный элемент массива. </a:t>
            </a:r>
            <a:endParaRPr lang="ru-RU" sz="1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Реальное количество элементов в массиве</a:t>
            </a: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92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93" y="116632"/>
            <a:ext cx="8856984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2 </a:t>
            </a:r>
            <a:r>
              <a:rPr lang="ru-RU" altLang="ru-RU" sz="3200" b="1" dirty="0"/>
              <a:t>Реализация через динамический массив</a:t>
            </a:r>
            <a:r>
              <a:rPr lang="en-US" altLang="ru-RU" sz="3200" b="1" dirty="0"/>
              <a:t> (2)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Load()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"c:\\Temp\\Lection14\\in1.txt"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"Входной файл не найден\n"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Загрузка массива из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// Выделение памяти под динамический массив</a:t>
            </a:r>
            <a:endParaRPr lang="ru-RU" sz="18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	pa = (</a:t>
            </a:r>
            <a:r>
              <a:rPr lang="en-US" sz="18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800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* n);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		fscanf(fin, </a:t>
            </a:r>
            <a:r>
              <a:rPr lang="it-IT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it-IT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3119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Структура компьютера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6035018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https://www.zaurtl.ru/UkVT/UKVT3.html</a:t>
            </a:r>
            <a:r>
              <a:rPr lang="ru-RU" sz="2000" dirty="0"/>
              <a:t> </a:t>
            </a:r>
          </a:p>
          <a:p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4B5CDF-B3FE-4773-A884-D01A2392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08720"/>
            <a:ext cx="320573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38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93" y="116632"/>
            <a:ext cx="8856984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2</a:t>
            </a:r>
            <a:r>
              <a:rPr lang="ru-RU" altLang="ru-RU" sz="3200" b="1" dirty="0"/>
              <a:t> Реализация через динамический массив</a:t>
            </a:r>
            <a:r>
              <a:rPr lang="en-US" altLang="ru-RU" sz="3200" b="1" dirty="0"/>
              <a:t> (3)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Вычисление среднего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= 0;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s +=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 / n;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Выяснение, сколько элементов больше ср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 = 0;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m++;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173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93" y="116632"/>
            <a:ext cx="8856984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2</a:t>
            </a:r>
            <a:r>
              <a:rPr lang="ru-RU" altLang="ru-RU" sz="3200" b="1" dirty="0"/>
              <a:t> Реализация через динамический массив</a:t>
            </a:r>
            <a:r>
              <a:rPr lang="en-US" altLang="ru-RU" sz="3200" b="1" dirty="0"/>
              <a:t> (4)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Открытие выходного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"c:\\Temp\\Lection14\\out1.txt"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"Выходной файл не найден\n"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Сохранение элементов больших ср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Закрытие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9733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93" y="116632"/>
            <a:ext cx="8856984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2</a:t>
            </a:r>
            <a:r>
              <a:rPr lang="ru-RU" altLang="ru-RU" sz="3200" b="1" dirty="0"/>
              <a:t> Реализация через динамический массив</a:t>
            </a:r>
            <a:r>
              <a:rPr lang="en-US" altLang="ru-RU" sz="3200" b="1" dirty="0"/>
              <a:t> (5)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"Hello! It is Task1!\n"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Load();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	free(pa);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2865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348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3</a:t>
            </a:r>
            <a:endParaRPr lang="en-US" altLang="ru-RU" sz="3200" b="1" dirty="0"/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В файле </a:t>
            </a:r>
            <a:r>
              <a:rPr lang="en-US" altLang="ru-RU" sz="2000" u="sng" dirty="0">
                <a:latin typeface="Consolas" panose="020B0609020204030204" pitchFamily="49" charset="0"/>
              </a:rPr>
              <a:t>in3.txt </a:t>
            </a:r>
            <a:r>
              <a:rPr lang="ru-RU" altLang="ru-RU" sz="2000" dirty="0">
                <a:latin typeface="Consolas" panose="020B0609020204030204" pitchFamily="49" charset="0"/>
              </a:rPr>
              <a:t>хранится информация о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</a:rPr>
              <a:t>температуре в формате (</a:t>
            </a:r>
            <a:r>
              <a:rPr lang="en-US" altLang="ru-RU" sz="2000" dirty="0">
                <a:latin typeface="Consolas" panose="020B0609020204030204" pitchFamily="49" charset="0"/>
              </a:rPr>
              <a:t>N &lt;= 1000</a:t>
            </a:r>
            <a:r>
              <a:rPr lang="ru-RU" altLang="ru-RU" sz="2000" dirty="0">
                <a:latin typeface="Consolas" panose="020B0609020204030204" pitchFamily="49" charset="0"/>
              </a:rPr>
              <a:t>):</a:t>
            </a:r>
            <a:endParaRPr lang="en-US" altLang="ru-RU" sz="20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N</a:t>
            </a: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T</a:t>
            </a:r>
            <a:r>
              <a:rPr lang="ru-RU" altLang="ru-RU" sz="2000" b="1" i="1" dirty="0">
                <a:latin typeface="Consolas" panose="020B0609020204030204" pitchFamily="49" charset="0"/>
              </a:rPr>
              <a:t>1 </a:t>
            </a:r>
            <a:r>
              <a:rPr lang="en-US" altLang="ru-RU" sz="2000" b="1" i="1" dirty="0">
                <a:latin typeface="Consolas" panose="020B0609020204030204" pitchFamily="49" charset="0"/>
              </a:rPr>
              <a:t>T</a:t>
            </a:r>
            <a:r>
              <a:rPr lang="ru-RU" altLang="ru-RU" sz="2000" b="1" i="1" dirty="0">
                <a:latin typeface="Consolas" panose="020B0609020204030204" pitchFamily="49" charset="0"/>
              </a:rPr>
              <a:t>2 … </a:t>
            </a:r>
            <a:r>
              <a:rPr lang="en-US" altLang="ru-RU" sz="2000" b="1" i="1" dirty="0">
                <a:latin typeface="Consolas" panose="020B0609020204030204" pitchFamily="49" charset="0"/>
              </a:rPr>
              <a:t>TN</a:t>
            </a:r>
          </a:p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Нужно создать файл </a:t>
            </a:r>
            <a:r>
              <a:rPr lang="en-US" altLang="ru-RU" sz="2000" u="sng" dirty="0">
                <a:latin typeface="Consolas" panose="020B0609020204030204" pitchFamily="49" charset="0"/>
              </a:rPr>
              <a:t>out3.txt </a:t>
            </a:r>
            <a:r>
              <a:rPr lang="ru-RU" altLang="ru-RU" sz="2000" dirty="0">
                <a:latin typeface="Consolas" panose="020B0609020204030204" pitchFamily="49" charset="0"/>
              </a:rPr>
              <a:t>в котором собрать все записи о температуре, значения которых выше нуля, но ниже средней арифметической за весь период. Формат выхода совпадает с форматом входа.</a:t>
            </a:r>
          </a:p>
          <a:p>
            <a:pPr>
              <a:buNone/>
            </a:pPr>
            <a:r>
              <a:rPr lang="ru-RU" altLang="ru-RU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Реализовать задачу через динамический массив.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входа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.txt)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6 </a:t>
            </a:r>
          </a:p>
          <a:p>
            <a:pPr>
              <a:buNone/>
            </a:pP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-10 -5 -1 2 6 25</a:t>
            </a:r>
            <a:endParaRPr lang="en-US" altLang="ru-RU" sz="20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Среднее =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-10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 +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-5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+ (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-1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+ 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+ 6 + 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/ 6.0 = 2.83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выхода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.txt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1 </a:t>
            </a:r>
          </a:p>
          <a:p>
            <a:pPr>
              <a:buNone/>
            </a:pP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93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7077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418058"/>
          </a:xfrm>
        </p:spPr>
        <p:txBody>
          <a:bodyPr>
            <a:noAutofit/>
          </a:bodyPr>
          <a:lstStyle/>
          <a:p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9: Задания на закрепление и отработку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4969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400" dirty="0"/>
              <a:t>Доделать задачи 1-3.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FontTx/>
              <a:buAutoNum type="arabicPeriod"/>
            </a:pPr>
            <a:r>
              <a:rPr lang="ru-RU" sz="1400" dirty="0"/>
              <a:t>Задача </a:t>
            </a:r>
            <a:r>
              <a:rPr lang="en-US" sz="1400" dirty="0"/>
              <a:t>4. </a:t>
            </a:r>
            <a:r>
              <a:rPr lang="ru-RU" altLang="ru-RU" sz="1400" dirty="0"/>
              <a:t>В файле </a:t>
            </a:r>
            <a:r>
              <a:rPr lang="en-US" altLang="ru-RU" sz="1400" u="sng" dirty="0"/>
              <a:t>in4.txt </a:t>
            </a:r>
            <a:r>
              <a:rPr lang="ru-RU" altLang="ru-RU" sz="1400" dirty="0"/>
              <a:t>хранится информация о</a:t>
            </a:r>
            <a:r>
              <a:rPr lang="en-US" altLang="ru-RU" sz="1400" dirty="0"/>
              <a:t> </a:t>
            </a:r>
            <a:r>
              <a:rPr lang="ru-RU" altLang="ru-RU" sz="1400" dirty="0"/>
              <a:t>доходах. Нужно создать выходной файл </a:t>
            </a:r>
            <a:r>
              <a:rPr lang="en-US" altLang="ru-RU" sz="1400" u="sng" dirty="0"/>
              <a:t>out4.txt</a:t>
            </a:r>
            <a:r>
              <a:rPr lang="ru-RU" altLang="ru-RU" sz="1400" dirty="0"/>
              <a:t>, в котором собрать все высокие доходы. Высокими доходами будем считать те, которые не меньше чем </a:t>
            </a:r>
            <a:r>
              <a:rPr lang="en-US" altLang="ru-RU" sz="1400" dirty="0"/>
              <a:t>2/3 </a:t>
            </a:r>
            <a:r>
              <a:rPr lang="ru-RU" altLang="ru-RU" sz="1400" dirty="0"/>
              <a:t>от максимального дохода. Формат входа и выхода аналогичен файлам из задач 1-3. При обработке массива нужно использовать динамическую память.</a:t>
            </a:r>
          </a:p>
          <a:p>
            <a:pPr marL="354013"/>
            <a:r>
              <a:rPr lang="ru-RU" altLang="ru-RU" sz="1400" u="sng" dirty="0"/>
              <a:t>Пример входа (</a:t>
            </a:r>
            <a:r>
              <a:rPr lang="en-US" altLang="ru-RU" sz="1400" u="sng" dirty="0"/>
              <a:t>in5.txt</a:t>
            </a:r>
            <a:r>
              <a:rPr lang="ru-RU" altLang="ru-RU" sz="1400" u="sng" dirty="0"/>
              <a:t>): </a:t>
            </a:r>
            <a:endParaRPr lang="en-US" altLang="ru-RU" sz="1400" u="sng" dirty="0"/>
          </a:p>
          <a:p>
            <a:pPr marL="354013"/>
            <a:r>
              <a:rPr lang="ru-RU" altLang="ru-RU" sz="1400" dirty="0"/>
              <a:t>8</a:t>
            </a:r>
            <a:endParaRPr lang="en-US" altLang="ru-RU" sz="1400" dirty="0"/>
          </a:p>
          <a:p>
            <a:pPr marL="354013"/>
            <a:r>
              <a:rPr lang="ru-RU" altLang="ru-RU" sz="1400" dirty="0"/>
              <a:t>10000 20000 35000 20000 50000 60000 18000 45000</a:t>
            </a:r>
          </a:p>
          <a:p>
            <a:pPr marL="354013"/>
            <a:r>
              <a:rPr lang="ru-RU" altLang="ru-RU" sz="1400" u="sng" dirty="0"/>
              <a:t>Выход (</a:t>
            </a:r>
            <a:r>
              <a:rPr lang="en-US" altLang="ru-RU" sz="1400" u="sng" dirty="0"/>
              <a:t>out</a:t>
            </a:r>
            <a:r>
              <a:rPr lang="ru-RU" altLang="ru-RU" sz="1400" u="sng" dirty="0"/>
              <a:t>5</a:t>
            </a:r>
            <a:r>
              <a:rPr lang="en-US" altLang="ru-RU" sz="1400" u="sng" dirty="0"/>
              <a:t>.txt</a:t>
            </a:r>
            <a:r>
              <a:rPr lang="ru-RU" altLang="ru-RU" sz="1400" u="sng" dirty="0"/>
              <a:t>): </a:t>
            </a:r>
            <a:endParaRPr lang="en-US" altLang="ru-RU" sz="1400" u="sng" dirty="0"/>
          </a:p>
          <a:p>
            <a:pPr marL="354013"/>
            <a:r>
              <a:rPr lang="ru-RU" altLang="ru-RU" sz="1400" dirty="0"/>
              <a:t>3</a:t>
            </a:r>
            <a:endParaRPr lang="en-US" altLang="ru-RU" sz="1400" dirty="0"/>
          </a:p>
          <a:p>
            <a:pPr marL="354013"/>
            <a:r>
              <a:rPr lang="ru-RU" altLang="ru-RU" sz="1400" dirty="0"/>
              <a:t>50000 60000 45000</a:t>
            </a:r>
          </a:p>
          <a:p>
            <a:pPr marL="354013"/>
            <a:endParaRPr lang="ru-RU" altLang="ru-RU" sz="1400" dirty="0"/>
          </a:p>
          <a:p>
            <a:pPr marL="354013" indent="-354013"/>
            <a:r>
              <a:rPr lang="ru-RU" altLang="ru-RU" sz="1400" dirty="0"/>
              <a:t>3.    Задача </a:t>
            </a:r>
            <a:r>
              <a:rPr lang="en-US" altLang="ru-RU" sz="1400" dirty="0"/>
              <a:t>5*. </a:t>
            </a:r>
            <a:r>
              <a:rPr lang="ru-RU" altLang="ru-RU" sz="1400" dirty="0"/>
              <a:t>В файле </a:t>
            </a:r>
            <a:r>
              <a:rPr lang="en-US" altLang="ru-RU" sz="1400" u="sng" dirty="0"/>
              <a:t>in5.txt </a:t>
            </a:r>
            <a:r>
              <a:rPr lang="ru-RU" altLang="ru-RU" sz="1400" dirty="0"/>
              <a:t>хранится </a:t>
            </a:r>
            <a:r>
              <a:rPr lang="en-US" altLang="ru-RU" sz="1400" dirty="0"/>
              <a:t>N </a:t>
            </a:r>
            <a:r>
              <a:rPr lang="ru-RU" altLang="ru-RU" sz="1400" dirty="0"/>
              <a:t>целых положительных чисел. Все числа в файле </a:t>
            </a:r>
            <a:r>
              <a:rPr lang="en-US" altLang="ru-RU" sz="1400" dirty="0"/>
              <a:t>in5.txt </a:t>
            </a:r>
            <a:r>
              <a:rPr lang="ru-RU" altLang="ru-RU" sz="1400" dirty="0"/>
              <a:t>разные. </a:t>
            </a:r>
          </a:p>
          <a:p>
            <a:pPr marL="354013"/>
            <a:r>
              <a:rPr lang="ru-RU" altLang="ru-RU" sz="1400" dirty="0"/>
              <a:t>Нужно создать выходной файл </a:t>
            </a:r>
            <a:r>
              <a:rPr lang="en-US" altLang="ru-RU" sz="1400" u="sng" dirty="0"/>
              <a:t>out</a:t>
            </a:r>
            <a:r>
              <a:rPr lang="ru-RU" altLang="ru-RU" sz="1400" u="sng" dirty="0"/>
              <a:t>5</a:t>
            </a:r>
            <a:r>
              <a:rPr lang="en-US" altLang="ru-RU" sz="1400" u="sng" dirty="0"/>
              <a:t>.txt</a:t>
            </a:r>
            <a:r>
              <a:rPr lang="ru-RU" altLang="ru-RU" sz="1400" dirty="0"/>
              <a:t>, в который вывести все числа из входного файла, переупорядочив их следующим образом. </a:t>
            </a:r>
          </a:p>
          <a:p>
            <a:pPr marL="354013"/>
            <a:r>
              <a:rPr lang="ru-RU" altLang="ru-RU" sz="1400" dirty="0"/>
              <a:t>Сначала в выходном файле должны идти все четные числа, расставленные по возрастанию. Затем должны идти все нечетные числа, расставленные по убыванию. При обработке массива нужно использовать динамическую память.</a:t>
            </a:r>
          </a:p>
          <a:p>
            <a:pPr marL="354013"/>
            <a:r>
              <a:rPr lang="ru-RU" altLang="ru-RU" sz="1400" u="sng" dirty="0"/>
              <a:t>Пример входа (</a:t>
            </a:r>
            <a:r>
              <a:rPr lang="en-US" altLang="ru-RU" sz="1400" u="sng" dirty="0"/>
              <a:t>in5.txt</a:t>
            </a:r>
            <a:r>
              <a:rPr lang="ru-RU" altLang="ru-RU" sz="1400" u="sng" dirty="0"/>
              <a:t>): </a:t>
            </a:r>
            <a:endParaRPr lang="en-US" altLang="ru-RU" sz="1400" u="sng" dirty="0"/>
          </a:p>
          <a:p>
            <a:pPr marL="354013"/>
            <a:r>
              <a:rPr lang="en-US" altLang="ru-RU" sz="1400" dirty="0"/>
              <a:t>1</a:t>
            </a:r>
            <a:r>
              <a:rPr lang="ru-RU" altLang="ru-RU" sz="1400" dirty="0"/>
              <a:t>0</a:t>
            </a:r>
            <a:endParaRPr lang="en-US" altLang="ru-RU" sz="1400" dirty="0"/>
          </a:p>
          <a:p>
            <a:pPr marL="354013"/>
            <a:r>
              <a:rPr lang="en-US" altLang="ru-RU" sz="1400" dirty="0"/>
              <a:t>13 16 5 7 8 9 11 1 2 4</a:t>
            </a:r>
            <a:endParaRPr lang="ru-RU" altLang="ru-RU" sz="1400" dirty="0"/>
          </a:p>
          <a:p>
            <a:pPr marL="354013"/>
            <a:r>
              <a:rPr lang="ru-RU" altLang="ru-RU" sz="1400" u="sng" dirty="0"/>
              <a:t>Выход (</a:t>
            </a:r>
            <a:r>
              <a:rPr lang="en-US" altLang="ru-RU" sz="1400" u="sng" dirty="0"/>
              <a:t>out</a:t>
            </a:r>
            <a:r>
              <a:rPr lang="ru-RU" altLang="ru-RU" sz="1400" u="sng" dirty="0"/>
              <a:t>5</a:t>
            </a:r>
            <a:r>
              <a:rPr lang="en-US" altLang="ru-RU" sz="1400" u="sng" dirty="0"/>
              <a:t>.txt</a:t>
            </a:r>
            <a:r>
              <a:rPr lang="ru-RU" altLang="ru-RU" sz="1400" u="sng" dirty="0"/>
              <a:t>): </a:t>
            </a:r>
            <a:endParaRPr lang="en-US" altLang="ru-RU" sz="1400" u="sng" dirty="0"/>
          </a:p>
          <a:p>
            <a:pPr marL="354013"/>
            <a:r>
              <a:rPr lang="en-US" altLang="ru-RU" sz="1400" dirty="0"/>
              <a:t>10</a:t>
            </a:r>
          </a:p>
          <a:p>
            <a:pPr marL="354013"/>
            <a:r>
              <a:rPr lang="ru-RU" altLang="ru-RU" sz="1400" dirty="0"/>
              <a:t>2 4 8 16 </a:t>
            </a:r>
            <a:r>
              <a:rPr lang="en-US" altLang="ru-RU" sz="1400" dirty="0"/>
              <a:t>13 11 </a:t>
            </a:r>
            <a:r>
              <a:rPr lang="ru-RU" altLang="ru-RU" sz="1400" dirty="0"/>
              <a:t>9 7 5 1</a:t>
            </a:r>
          </a:p>
          <a:p>
            <a:pPr marL="354013"/>
            <a:endParaRPr lang="ru-RU" altLang="ru-RU" sz="1400" dirty="0"/>
          </a:p>
          <a:p>
            <a:pPr marL="354013" indent="-354013"/>
            <a:r>
              <a:rPr lang="ru-RU" altLang="ru-RU" sz="1400" dirty="0"/>
              <a:t>4.    Задача 6</a:t>
            </a:r>
            <a:r>
              <a:rPr lang="en-US" altLang="ru-RU" sz="1400" dirty="0"/>
              <a:t>*</a:t>
            </a:r>
            <a:r>
              <a:rPr lang="ru-RU" altLang="ru-RU" sz="1400" dirty="0"/>
              <a:t>*</a:t>
            </a:r>
            <a:r>
              <a:rPr lang="en-US" altLang="ru-RU" sz="1400" dirty="0"/>
              <a:t>.</a:t>
            </a:r>
            <a:r>
              <a:rPr lang="ru-RU" altLang="ru-RU" sz="1400" dirty="0"/>
              <a:t> Используя динамическую память, реализовать любую задачу по своему выбору.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168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лабораторной работе 19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Попробовали работать с динамическими массивами</a:t>
            </a:r>
          </a:p>
          <a:p>
            <a:pPr marL="457200" indent="-457200">
              <a:buAutoNum type="arabicPeriod"/>
            </a:pPr>
            <a:r>
              <a:rPr lang="ru-RU" sz="2300" dirty="0"/>
              <a:t>Закрепили работу с файлами</a:t>
            </a:r>
          </a:p>
          <a:p>
            <a:pPr marL="457200" indent="-457200">
              <a:buAutoNum type="arabicPeriod"/>
            </a:pPr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955873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647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2400" dirty="0"/>
              <a:t>Динамическое выделение памяти- </a:t>
            </a:r>
            <a:r>
              <a:rPr lang="en-US" sz="2400" dirty="0">
                <a:hlinkClick r:id="rId2"/>
              </a:rPr>
              <a:t>http://learnc.info/c/memory_allocation.html</a:t>
            </a:r>
            <a:endParaRPr lang="ru-RU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ru-RU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2400" dirty="0"/>
              <a:t>Организация памяти. Доступ к нелокальным данным. Управление кучей- </a:t>
            </a:r>
            <a:r>
              <a:rPr lang="en-US" sz="2400" dirty="0">
                <a:hlinkClick r:id="rId3"/>
              </a:rPr>
              <a:t>https://wiki.livid.pp.ru/students/sp/lectures/f.html</a:t>
            </a:r>
            <a:r>
              <a:rPr lang="ru-RU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68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Память: «процессорная», оперативная, внешняя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B055A9-A49D-F333-4F06-BF3170DA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8720"/>
            <a:ext cx="5400600" cy="391077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A50D953-FAE2-5232-6751-0EBC4C253DD1}"/>
              </a:ext>
            </a:extLst>
          </p:cNvPr>
          <p:cNvSpPr/>
          <p:nvPr/>
        </p:nvSpPr>
        <p:spPr>
          <a:xfrm>
            <a:off x="3995936" y="1988840"/>
            <a:ext cx="5040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/>
              <a:t>Отличия разных видов памяти:</a:t>
            </a:r>
          </a:p>
          <a:p>
            <a:pPr algn="ctr"/>
            <a:endParaRPr lang="ru-RU" sz="800" dirty="0"/>
          </a:p>
          <a:p>
            <a:r>
              <a:rPr lang="ru-RU" sz="2000" dirty="0"/>
              <a:t>1</a:t>
            </a:r>
            <a:r>
              <a:rPr lang="en-US" sz="2000" dirty="0"/>
              <a:t>a</a:t>
            </a:r>
            <a:r>
              <a:rPr lang="ru-RU" sz="2000" dirty="0"/>
              <a:t>. </a:t>
            </a:r>
            <a:r>
              <a:rPr lang="ru-RU" sz="2000" b="1" dirty="0"/>
              <a:t>Регистровая</a:t>
            </a:r>
            <a:r>
              <a:rPr lang="ru-RU" sz="2000" dirty="0"/>
              <a:t> – чрезвычайно быстрая, очень-очень мало</a:t>
            </a:r>
            <a:r>
              <a:rPr lang="en-US" sz="2000" dirty="0"/>
              <a:t> (≈10 </a:t>
            </a:r>
            <a:r>
              <a:rPr lang="ru-RU" sz="2000" dirty="0"/>
              <a:t>шт.</a:t>
            </a:r>
            <a:r>
              <a:rPr lang="en-US" sz="2000" dirty="0"/>
              <a:t>)</a:t>
            </a:r>
            <a:r>
              <a:rPr lang="ru-RU" sz="2000" dirty="0"/>
              <a:t>, очень дорого за единицу. Энергозависима</a:t>
            </a:r>
          </a:p>
          <a:p>
            <a:r>
              <a:rPr lang="ru-RU" sz="2000" dirty="0"/>
              <a:t>1</a:t>
            </a:r>
            <a:r>
              <a:rPr lang="en-US" sz="2000" dirty="0"/>
              <a:t>b. </a:t>
            </a:r>
            <a:r>
              <a:rPr lang="ru-RU" sz="2000" b="1" i="1" dirty="0"/>
              <a:t>Кэш процессора </a:t>
            </a:r>
            <a:r>
              <a:rPr lang="ru-RU" sz="2000" dirty="0"/>
              <a:t>– очень быстрая, мало</a:t>
            </a:r>
            <a:r>
              <a:rPr lang="en-US" sz="2000" dirty="0"/>
              <a:t> (≈1Mb)</a:t>
            </a:r>
            <a:r>
              <a:rPr lang="ru-RU" sz="2000" dirty="0"/>
              <a:t>, очень дорого за единицу. Энергозависима</a:t>
            </a:r>
          </a:p>
          <a:p>
            <a:pPr marL="342900" indent="-342900">
              <a:buAutoNum type="arabicPeriod"/>
            </a:pPr>
            <a:endParaRPr lang="ru-RU" sz="800" dirty="0"/>
          </a:p>
          <a:p>
            <a:r>
              <a:rPr lang="ru-RU" sz="2000" dirty="0"/>
              <a:t>2. </a:t>
            </a:r>
            <a:r>
              <a:rPr lang="ru-RU" sz="2000" b="1" dirty="0"/>
              <a:t>Оперативная</a:t>
            </a:r>
            <a:r>
              <a:rPr lang="ru-RU" sz="2000" dirty="0"/>
              <a:t> – быстрая, много</a:t>
            </a:r>
            <a:r>
              <a:rPr lang="en-US" sz="2000" dirty="0"/>
              <a:t> (≈1Gb)</a:t>
            </a:r>
            <a:r>
              <a:rPr lang="ru-RU" sz="2000" dirty="0"/>
              <a:t>, дорого за единицу. Энергозависима</a:t>
            </a:r>
          </a:p>
          <a:p>
            <a:endParaRPr lang="ru-RU" sz="800" dirty="0"/>
          </a:p>
          <a:p>
            <a:r>
              <a:rPr lang="ru-RU" sz="2000" dirty="0"/>
              <a:t>3. </a:t>
            </a:r>
            <a:r>
              <a:rPr lang="ru-RU" sz="2000" b="1" dirty="0"/>
              <a:t>Внешняя</a:t>
            </a:r>
            <a:r>
              <a:rPr lang="ru-RU" sz="2000" dirty="0"/>
              <a:t> – медленная, очень много</a:t>
            </a:r>
            <a:r>
              <a:rPr lang="en-US" sz="2000" dirty="0"/>
              <a:t> (≈1Tb)</a:t>
            </a:r>
            <a:r>
              <a:rPr lang="ru-RU" sz="2000" dirty="0"/>
              <a:t>, дешево за единицу. </a:t>
            </a:r>
            <a:r>
              <a:rPr lang="ru-RU" sz="2000" u="sng" dirty="0"/>
              <a:t>Энергонезависима</a:t>
            </a:r>
            <a:r>
              <a:rPr lang="ru-RU" sz="2000" dirty="0"/>
              <a:t>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D8078-C8A7-E3C7-12F4-FB75B74C2396}"/>
              </a:ext>
            </a:extLst>
          </p:cNvPr>
          <p:cNvSpPr txBox="1"/>
          <p:nvPr/>
        </p:nvSpPr>
        <p:spPr>
          <a:xfrm>
            <a:off x="323528" y="6232886"/>
            <a:ext cx="8496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Зачем процессорам нужен кэш и чем отличаются уровни L1, L2, L3</a:t>
            </a:r>
            <a:r>
              <a:rPr lang="en-US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”</a:t>
            </a:r>
          </a:p>
          <a:p>
            <a:r>
              <a:rPr lang="ru-RU" dirty="0">
                <a:hlinkClick r:id="rId3"/>
              </a:rPr>
              <a:t>https://habr.com/ru/company/vdsina/blog/515660/</a:t>
            </a:r>
            <a:endParaRPr lang="ru-RU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4328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5472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23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Динамические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32993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Структуры данных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Структура данных</a:t>
            </a:r>
            <a:r>
              <a:rPr lang="ru-RU" sz="2400" dirty="0"/>
              <a:t> (</a:t>
            </a:r>
            <a:r>
              <a:rPr lang="ru-RU" sz="2400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i="1" dirty="0" err="1">
                <a:effectLst/>
              </a:rPr>
              <a:t>data</a:t>
            </a:r>
            <a:r>
              <a:rPr lang="ru-RU" sz="2400" i="1" dirty="0">
                <a:effectLst/>
              </a:rPr>
              <a:t> </a:t>
            </a:r>
            <a:r>
              <a:rPr lang="ru-RU" sz="2400" i="1" dirty="0" err="1">
                <a:effectLst/>
              </a:rPr>
              <a:t>structure</a:t>
            </a:r>
            <a:r>
              <a:rPr lang="ru-RU" sz="2400" dirty="0"/>
              <a:t>) — </a:t>
            </a:r>
            <a:r>
              <a:rPr lang="ru-RU" sz="2400" dirty="0">
                <a:hlinkClick r:id="rId3" tooltip="Программная единица (страница отсутствует)"/>
              </a:rPr>
              <a:t>программная единица</a:t>
            </a:r>
            <a:r>
              <a:rPr lang="ru-RU" sz="2400" dirty="0"/>
              <a:t>, позволяющая хранить и обрабатывать однотипные и/или логически связанные </a:t>
            </a:r>
            <a:r>
              <a:rPr lang="ru-RU" sz="2400" dirty="0">
                <a:hlinkClick r:id="rId4" tooltip="Данные (вычислительная техника)"/>
              </a:rPr>
              <a:t>данные</a:t>
            </a:r>
            <a:r>
              <a:rPr lang="ru-RU" sz="2400" dirty="0"/>
              <a:t>. Для добавления, поиска, изменения и удаления данных структура данных предоставляет некоторый набор функций, составляющих её интерфейс. </a:t>
            </a:r>
            <a:endParaRPr lang="ru-RU" sz="2400" dirty="0">
              <a:solidFill>
                <a:srgbClr val="FF0000"/>
              </a:solidFill>
            </a:endParaRPr>
          </a:p>
          <a:p>
            <a:endParaRPr lang="ru-RU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  <a:hlinkClick r:id="rId5"/>
              </a:rPr>
              <a:t>https://ru.wikipedia.org/wiki/%D0%A1%D1%82%D1%80%D1%83%D0%BA%D1%82%D1%83%D1%80%D0%B0_%D0%B4%D0%B0%D0%BD%D0%BD%D1%8B%D1%85</a:t>
            </a:r>
            <a:endParaRPr lang="ru-RU" sz="2400" dirty="0">
              <a:solidFill>
                <a:srgbClr val="FF0000"/>
              </a:solidFill>
            </a:endParaRPr>
          </a:p>
          <a:p>
            <a:endParaRPr lang="ru-RU" sz="2400" dirty="0">
              <a:solidFill>
                <a:srgbClr val="FF0000"/>
              </a:solidFill>
            </a:endParaRPr>
          </a:p>
          <a:p>
            <a:endParaRPr lang="ru-RU" sz="2400" dirty="0">
              <a:solidFill>
                <a:srgbClr val="FF0000"/>
              </a:solidFill>
            </a:endParaRPr>
          </a:p>
          <a:p>
            <a:r>
              <a:rPr lang="ru-RU" sz="2400" u="sng" dirty="0"/>
              <a:t>Пример структуры данных: </a:t>
            </a:r>
            <a:r>
              <a:rPr lang="ru-RU" sz="2400" b="1" dirty="0"/>
              <a:t>Массив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982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Динамические структуры данных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«данные особой структуры, которые </a:t>
            </a:r>
            <a:r>
              <a:rPr lang="ru-RU" sz="2400" b="1" dirty="0"/>
              <a:t>представляют собой</a:t>
            </a:r>
          </a:p>
          <a:p>
            <a:r>
              <a:rPr lang="ru-RU" sz="2400" b="1" dirty="0"/>
              <a:t>отдельные элементы,  связанные с помощью ссылок. </a:t>
            </a:r>
          </a:p>
          <a:p>
            <a:r>
              <a:rPr lang="ru-RU" sz="2400" dirty="0"/>
              <a:t>Каждый элемент  ( узел )  состоит из двух областей памяти: </a:t>
            </a:r>
          </a:p>
          <a:p>
            <a:r>
              <a:rPr lang="ru-RU" sz="2400" dirty="0"/>
              <a:t>поля данных и ссылок. </a:t>
            </a:r>
          </a:p>
          <a:p>
            <a:r>
              <a:rPr lang="ru-RU" sz="2400" dirty="0"/>
              <a:t>Ссылки  – это адреса других узлов этого же типа, с которыми данный элемент логически связан. </a:t>
            </a:r>
          </a:p>
          <a:p>
            <a:r>
              <a:rPr lang="ru-RU" sz="2400" dirty="0"/>
              <a:t>В языке Си для организации ссылок используются переменные</a:t>
            </a:r>
          </a:p>
          <a:p>
            <a:r>
              <a:rPr lang="ru-RU" sz="2400" dirty="0"/>
              <a:t>- указатели. </a:t>
            </a:r>
          </a:p>
          <a:p>
            <a:r>
              <a:rPr lang="ru-RU" sz="2400" dirty="0"/>
              <a:t>При добавлении нового узла в такую структуру выделяется новый блок памяти и  (с помощью ссылок) устанавливаются связи этого элемента с уже существующими. </a:t>
            </a:r>
          </a:p>
          <a:p>
            <a:r>
              <a:rPr lang="ru-RU" sz="2400" dirty="0"/>
              <a:t>Для обозначения конечного элемента в цепи используются нулевые ссылки (NULL).» </a:t>
            </a:r>
          </a:p>
          <a:p>
            <a:r>
              <a:rPr lang="en-US" sz="2400" dirty="0">
                <a:hlinkClick r:id="rId2"/>
              </a:rPr>
              <a:t>http://k504.khai.edu/attachments/article/762/devcpp_4.pdf</a:t>
            </a:r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9351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Динамические структуры данных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https://spravochnick.ru/informatika/dinamicheskie_struktury_dannyh_organizaciya_dannyh_v_spiskovye_struktury/</a:t>
            </a:r>
            <a:r>
              <a:rPr lang="ru-RU" sz="1400" dirty="0"/>
              <a:t> </a:t>
            </a:r>
            <a:endParaRPr lang="en-US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27FF01-3B2B-C006-FAD1-2A0B8831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73517"/>
            <a:ext cx="4824536" cy="4159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114FF-168B-1154-85A4-4C4E7B73DF02}"/>
              </a:ext>
            </a:extLst>
          </p:cNvPr>
          <p:cNvSpPr txBox="1"/>
          <p:nvPr/>
        </p:nvSpPr>
        <p:spPr>
          <a:xfrm>
            <a:off x="503548" y="5684483"/>
            <a:ext cx="73448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Что можно почитать по теме:</a:t>
            </a:r>
            <a:endParaRPr lang="ru-RU" sz="1400" dirty="0">
              <a:hlinkClick r:id="rId4"/>
            </a:endParaRPr>
          </a:p>
          <a:p>
            <a:r>
              <a:rPr lang="en-US" sz="1400" dirty="0">
                <a:hlinkClick r:id="rId4"/>
              </a:rPr>
              <a:t>http://www.intuit.ru/studies/courses/648/504/lecture/11456</a:t>
            </a:r>
            <a:r>
              <a:rPr lang="ru-RU" sz="1400" dirty="0"/>
              <a:t> - Динамические структуры данных: однонаправленные и двунаправленные списки</a:t>
            </a:r>
          </a:p>
          <a:p>
            <a:r>
              <a:rPr lang="en-US" sz="1400" dirty="0">
                <a:hlinkClick r:id="rId5"/>
              </a:rPr>
              <a:t>http://k504.khai.edu/attachments/article/762/devcpp_4.pdf</a:t>
            </a:r>
            <a:r>
              <a:rPr lang="ru-RU" sz="1400" dirty="0"/>
              <a:t> -  Динамические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7444566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1"/>
            <a:ext cx="9036496" cy="1084475"/>
          </a:xfrm>
        </p:spPr>
        <p:txBody>
          <a:bodyPr>
            <a:noAutofit/>
          </a:bodyPr>
          <a:lstStyle/>
          <a:p>
            <a:r>
              <a:rPr lang="ru-RU" sz="3200" b="1" dirty="0"/>
              <a:t>Где и когда нужны динамические структуры данных???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2467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567E1-5731-2E41-975E-38392F3E7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9873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E86EB-979D-A9D8-22AD-28F6B6BEE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06D14-A300-9265-0E9C-652B2B9B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Структура, поля, оператор </a:t>
            </a:r>
            <a:r>
              <a:rPr lang="en-US" sz="3200" b="1" dirty="0"/>
              <a:t>. </a:t>
            </a:r>
            <a:r>
              <a:rPr lang="ru-RU" sz="3200" b="1" dirty="0"/>
              <a:t>и -</a:t>
            </a:r>
            <a:r>
              <a:rPr lang="en-US" sz="3200" b="1" dirty="0"/>
              <a:t>&gt;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145C89-7786-7B1B-1B92-DB6D9D82A902}"/>
              </a:ext>
            </a:extLst>
          </p:cNvPr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415753-BFCD-FEDE-3718-93EBE180751D}"/>
              </a:ext>
            </a:extLst>
          </p:cNvPr>
          <p:cNvSpPr/>
          <p:nvPr/>
        </p:nvSpPr>
        <p:spPr>
          <a:xfrm>
            <a:off x="340668" y="856357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https://metanit.com/c/tutorial/6.1.php</a:t>
            </a:r>
            <a:r>
              <a:rPr lang="ru-RU" sz="2400" dirty="0"/>
              <a:t> </a:t>
            </a:r>
          </a:p>
          <a:p>
            <a:endParaRPr lang="ru-RU" sz="2400" dirty="0"/>
          </a:p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struct person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int age;</a:t>
            </a:r>
          </a:p>
          <a:p>
            <a:r>
              <a:rPr lang="en-US" sz="2400" dirty="0"/>
              <a:t>    char * name;</a:t>
            </a:r>
          </a:p>
          <a:p>
            <a:r>
              <a:rPr lang="en-US" sz="2400" dirty="0"/>
              <a:t>};</a:t>
            </a:r>
          </a:p>
          <a:p>
            <a:r>
              <a:rPr lang="en-US" sz="2400" dirty="0"/>
              <a:t>int main(void)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struct person tom;</a:t>
            </a:r>
          </a:p>
          <a:p>
            <a:r>
              <a:rPr lang="en-US" sz="2400" dirty="0"/>
              <a:t>    tom.name ="Tom";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tom.age</a:t>
            </a:r>
            <a:r>
              <a:rPr lang="en-US" sz="2400" dirty="0"/>
              <a:t> = 22;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("Name:%s \t Age: %d", tom.name, </a:t>
            </a:r>
            <a:r>
              <a:rPr lang="en-US" sz="2400" dirty="0" err="1"/>
              <a:t>tom.age</a:t>
            </a:r>
            <a:r>
              <a:rPr lang="en-US" sz="2400" dirty="0"/>
              <a:t>);</a:t>
            </a:r>
          </a:p>
          <a:p>
            <a:r>
              <a:rPr lang="en-US" sz="2400" dirty="0"/>
              <a:t>    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33575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D042B-7397-DBF2-B9FA-E11EF9409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5AEEC-A8C4-2C0C-22FF-E9610349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Структура, поля, оператор </a:t>
            </a:r>
            <a:r>
              <a:rPr lang="en-US" sz="3200" b="1" dirty="0"/>
              <a:t>. </a:t>
            </a:r>
            <a:r>
              <a:rPr lang="ru-RU" sz="3200" b="1" dirty="0"/>
              <a:t>и -</a:t>
            </a:r>
            <a:r>
              <a:rPr lang="en-US" sz="3200" b="1" dirty="0"/>
              <a:t>&gt;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E3C763-3070-533D-CDC0-45FE9ECEF303}"/>
              </a:ext>
            </a:extLst>
          </p:cNvPr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50E0314-487E-4099-CAFD-7A1E698100A2}"/>
              </a:ext>
            </a:extLst>
          </p:cNvPr>
          <p:cNvSpPr/>
          <p:nvPr/>
        </p:nvSpPr>
        <p:spPr>
          <a:xfrm>
            <a:off x="340668" y="856357"/>
            <a:ext cx="864096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https://prog-cpp.ru/c-struct/</a:t>
            </a:r>
            <a:endParaRPr lang="ru-RU" sz="2400" dirty="0"/>
          </a:p>
          <a:p>
            <a:endParaRPr lang="ru-RU" sz="2400" dirty="0"/>
          </a:p>
          <a:p>
            <a:r>
              <a:rPr lang="ru-RU" sz="2400" b="1" dirty="0"/>
              <a:t>Указатели на структуры</a:t>
            </a:r>
          </a:p>
          <a:p>
            <a:endParaRPr lang="ru-RU" sz="2000" dirty="0"/>
          </a:p>
          <a:p>
            <a:r>
              <a:rPr lang="ru-RU" sz="2000" dirty="0"/>
              <a:t>Доступ к элементам структуры или объединения можно осуществить с помощью указателей. Для этого необходимо инициализировать указатель адресом структуры или объединения.</a:t>
            </a:r>
          </a:p>
          <a:p>
            <a:endParaRPr lang="ru-RU" sz="2000" dirty="0"/>
          </a:p>
          <a:p>
            <a:r>
              <a:rPr lang="ru-RU" sz="2000" dirty="0"/>
              <a:t>Для организации работы с массивом можно использовать указатель. При этом обращение к полям структуры через указатель будет выглядеть как:</a:t>
            </a:r>
          </a:p>
          <a:p>
            <a:r>
              <a:rPr lang="ru-RU" sz="2000" dirty="0"/>
              <a:t> </a:t>
            </a:r>
          </a:p>
          <a:p>
            <a:r>
              <a:rPr lang="ru-RU" sz="2000" b="1" dirty="0"/>
              <a:t>указатель-&gt;поле</a:t>
            </a:r>
          </a:p>
          <a:p>
            <a:endParaRPr lang="ru-RU" sz="2000" dirty="0"/>
          </a:p>
          <a:p>
            <a:r>
              <a:rPr lang="ru-RU" sz="2000" dirty="0"/>
              <a:t>или</a:t>
            </a:r>
          </a:p>
          <a:p>
            <a:r>
              <a:rPr lang="ru-RU" sz="2000" dirty="0"/>
              <a:t> </a:t>
            </a:r>
          </a:p>
          <a:p>
            <a:r>
              <a:rPr lang="ru-RU" sz="2000" b="1" dirty="0"/>
              <a:t>(*указатель).поле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946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Оперативная память</a:t>
            </a:r>
          </a:p>
        </p:txBody>
      </p:sp>
    </p:spTree>
    <p:extLst>
      <p:ext uri="{BB962C8B-B14F-4D97-AF65-F5344CB8AC3E}">
        <p14:creationId xmlns:p14="http://schemas.microsoft.com/office/powerpoint/2010/main" val="27882912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A8128-9FCC-2B78-4387-C08D94B19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78C5F-AE1C-B89F-69B5-359B7698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Структура, поля, оператор </a:t>
            </a:r>
            <a:r>
              <a:rPr lang="en-US" sz="3200" b="1" dirty="0"/>
              <a:t>. </a:t>
            </a:r>
            <a:r>
              <a:rPr lang="ru-RU" sz="3200" b="1" dirty="0"/>
              <a:t>и -</a:t>
            </a:r>
            <a:r>
              <a:rPr lang="en-US" sz="3200" b="1" dirty="0"/>
              <a:t>&gt;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5AB6B60-2E0A-9074-4EBB-496DC979DC07}"/>
              </a:ext>
            </a:extLst>
          </p:cNvPr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D46D3DE-BACE-D197-532F-900AA9077966}"/>
              </a:ext>
            </a:extLst>
          </p:cNvPr>
          <p:cNvSpPr/>
          <p:nvPr/>
        </p:nvSpPr>
        <p:spPr>
          <a:xfrm>
            <a:off x="340668" y="856357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struct person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int age;</a:t>
            </a:r>
          </a:p>
          <a:p>
            <a:r>
              <a:rPr lang="en-US" sz="2400" dirty="0"/>
              <a:t>    char * name;</a:t>
            </a:r>
          </a:p>
          <a:p>
            <a:r>
              <a:rPr lang="en-US" sz="2400" dirty="0"/>
              <a:t>};</a:t>
            </a:r>
          </a:p>
          <a:p>
            <a:endParaRPr lang="ru-RU" sz="2400" dirty="0"/>
          </a:p>
          <a:p>
            <a:r>
              <a:rPr lang="en-US" sz="2400" dirty="0"/>
              <a:t>int main(void)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struct person </a:t>
            </a:r>
            <a:r>
              <a:rPr lang="en-US" sz="2400" dirty="0">
                <a:solidFill>
                  <a:srgbClr val="00B050"/>
                </a:solidFill>
              </a:rPr>
              <a:t>tom</a:t>
            </a:r>
            <a:r>
              <a:rPr lang="en-US" sz="2400" dirty="0"/>
              <a:t>;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b="1" dirty="0">
                <a:solidFill>
                  <a:srgbClr val="00B050"/>
                </a:solidFill>
              </a:rPr>
              <a:t>tom.</a:t>
            </a:r>
            <a:r>
              <a:rPr lang="en-US" sz="2400" dirty="0"/>
              <a:t>name ="Tom";</a:t>
            </a:r>
          </a:p>
          <a:p>
            <a:r>
              <a:rPr lang="en-US" sz="2400" dirty="0"/>
              <a:t>    </a:t>
            </a:r>
            <a:r>
              <a:rPr lang="en-US" sz="2400" b="1" dirty="0" err="1">
                <a:solidFill>
                  <a:srgbClr val="00B050"/>
                </a:solidFill>
              </a:rPr>
              <a:t>tom.</a:t>
            </a:r>
            <a:r>
              <a:rPr lang="en-US" sz="2400" dirty="0" err="1"/>
              <a:t>age</a:t>
            </a:r>
            <a:r>
              <a:rPr lang="en-US" sz="2400" dirty="0"/>
              <a:t> = 22;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("Name:%s \t Age: %d", </a:t>
            </a:r>
            <a:r>
              <a:rPr lang="en-US" sz="2400" b="1" dirty="0">
                <a:solidFill>
                  <a:srgbClr val="00B050"/>
                </a:solidFill>
              </a:rPr>
              <a:t>tom.</a:t>
            </a:r>
            <a:r>
              <a:rPr lang="en-US" sz="2400" dirty="0"/>
              <a:t>name, </a:t>
            </a:r>
            <a:r>
              <a:rPr lang="en-US" sz="2400" b="1" dirty="0" err="1">
                <a:solidFill>
                  <a:srgbClr val="00B050"/>
                </a:solidFill>
              </a:rPr>
              <a:t>tom.</a:t>
            </a:r>
            <a:r>
              <a:rPr lang="en-US" sz="2400" dirty="0" err="1"/>
              <a:t>age</a:t>
            </a:r>
            <a:r>
              <a:rPr lang="en-US" sz="2400" dirty="0"/>
              <a:t>);</a:t>
            </a:r>
          </a:p>
          <a:p>
            <a:r>
              <a:rPr lang="en-US" sz="2400" dirty="0"/>
              <a:t>    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68749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C7EFE-4841-AEC8-33F2-579BBFD7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67E62-86A0-BE2E-36E5-C6DBF8A3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Структура, поля, оператор </a:t>
            </a:r>
            <a:r>
              <a:rPr lang="en-US" sz="3200" b="1" dirty="0"/>
              <a:t>. </a:t>
            </a:r>
            <a:r>
              <a:rPr lang="ru-RU" sz="3200" b="1" dirty="0"/>
              <a:t>и -</a:t>
            </a:r>
            <a:r>
              <a:rPr lang="en-US" sz="3200" b="1" dirty="0"/>
              <a:t>&gt;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0B94FF4-E745-F066-2375-5B9012A91625}"/>
              </a:ext>
            </a:extLst>
          </p:cNvPr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B73C4C-BF67-C210-87A7-15C89D6B4325}"/>
              </a:ext>
            </a:extLst>
          </p:cNvPr>
          <p:cNvSpPr/>
          <p:nvPr/>
        </p:nvSpPr>
        <p:spPr>
          <a:xfrm>
            <a:off x="340668" y="856357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struct person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int age;</a:t>
            </a:r>
          </a:p>
          <a:p>
            <a:r>
              <a:rPr lang="en-US" sz="2400" dirty="0"/>
              <a:t>    char * name;</a:t>
            </a:r>
          </a:p>
          <a:p>
            <a:r>
              <a:rPr lang="en-US" sz="2400" dirty="0"/>
              <a:t>};</a:t>
            </a:r>
          </a:p>
          <a:p>
            <a:endParaRPr lang="ru-RU" sz="2400" dirty="0"/>
          </a:p>
          <a:p>
            <a:r>
              <a:rPr lang="en-US" sz="2400" dirty="0"/>
              <a:t>int main(void)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struct person </a:t>
            </a:r>
            <a:r>
              <a:rPr lang="en-US" sz="2400" dirty="0">
                <a:solidFill>
                  <a:srgbClr val="00B050"/>
                </a:solidFill>
              </a:rPr>
              <a:t>tom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   </a:t>
            </a:r>
            <a:r>
              <a:rPr lang="en-US" sz="2400" dirty="0"/>
              <a:t> struct person </a:t>
            </a:r>
            <a:r>
              <a:rPr lang="ru-RU" sz="2400" dirty="0"/>
              <a:t>* </a:t>
            </a:r>
            <a:r>
              <a:rPr lang="en-US" sz="2400" b="1" dirty="0"/>
              <a:t>p</a:t>
            </a:r>
            <a:r>
              <a:rPr lang="en-US" sz="2400" dirty="0"/>
              <a:t> = &amp;</a:t>
            </a:r>
            <a:r>
              <a:rPr lang="en-US" sz="2400" dirty="0">
                <a:solidFill>
                  <a:srgbClr val="00B050"/>
                </a:solidFill>
              </a:rPr>
              <a:t>tom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en-US" sz="2400" dirty="0"/>
              <a:t>    </a:t>
            </a:r>
            <a:r>
              <a:rPr lang="en-US" sz="2400" b="1" dirty="0"/>
              <a:t>(*p).</a:t>
            </a:r>
            <a:r>
              <a:rPr lang="en-US" sz="2400" dirty="0"/>
              <a:t>name ="Tom";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(*p).</a:t>
            </a:r>
            <a:r>
              <a:rPr lang="en-US" sz="2400" dirty="0"/>
              <a:t>age = 22;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("Name:%s \t Age: %d", </a:t>
            </a:r>
            <a:r>
              <a:rPr lang="en-US" sz="2400" b="1" dirty="0"/>
              <a:t>(*p).</a:t>
            </a:r>
            <a:r>
              <a:rPr lang="en-US" sz="2400" dirty="0"/>
              <a:t>name, </a:t>
            </a:r>
            <a:r>
              <a:rPr lang="en-US" sz="2400" b="1" dirty="0"/>
              <a:t>(*p).</a:t>
            </a:r>
            <a:r>
              <a:rPr lang="en-US" sz="2400" dirty="0"/>
              <a:t>age);</a:t>
            </a:r>
          </a:p>
          <a:p>
            <a:r>
              <a:rPr lang="en-US" sz="2400" dirty="0"/>
              <a:t>    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1102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E01FB-94BA-D509-A410-F0C547D06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168EE-09E6-5042-3F1E-6F12901B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Структура, поля, оператор </a:t>
            </a:r>
            <a:r>
              <a:rPr lang="en-US" sz="3200" b="1" dirty="0"/>
              <a:t>. </a:t>
            </a:r>
            <a:r>
              <a:rPr lang="ru-RU" sz="3200" b="1" dirty="0"/>
              <a:t>и -</a:t>
            </a:r>
            <a:r>
              <a:rPr lang="en-US" sz="3200" b="1" dirty="0"/>
              <a:t>&gt;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F96BFA-D5B2-2C47-2455-800F02179B1B}"/>
              </a:ext>
            </a:extLst>
          </p:cNvPr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5F410D-A348-FE37-885B-9291FD82C7AF}"/>
              </a:ext>
            </a:extLst>
          </p:cNvPr>
          <p:cNvSpPr/>
          <p:nvPr/>
        </p:nvSpPr>
        <p:spPr>
          <a:xfrm>
            <a:off x="340668" y="856357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struct person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int age;</a:t>
            </a:r>
          </a:p>
          <a:p>
            <a:r>
              <a:rPr lang="en-US" sz="2400" dirty="0"/>
              <a:t>    char * name;</a:t>
            </a:r>
          </a:p>
          <a:p>
            <a:r>
              <a:rPr lang="en-US" sz="2400" dirty="0"/>
              <a:t>};</a:t>
            </a:r>
          </a:p>
          <a:p>
            <a:endParaRPr lang="ru-RU" sz="2400" dirty="0"/>
          </a:p>
          <a:p>
            <a:r>
              <a:rPr lang="en-US" sz="2400" dirty="0"/>
              <a:t>int main(void)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struct person </a:t>
            </a:r>
            <a:r>
              <a:rPr lang="en-US" sz="2400" dirty="0">
                <a:solidFill>
                  <a:srgbClr val="00B050"/>
                </a:solidFill>
              </a:rPr>
              <a:t>tom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   </a:t>
            </a:r>
            <a:r>
              <a:rPr lang="en-US" sz="2400" dirty="0"/>
              <a:t> struct person </a:t>
            </a:r>
            <a:r>
              <a:rPr lang="ru-RU" sz="2400" dirty="0"/>
              <a:t>* </a:t>
            </a:r>
            <a:r>
              <a:rPr lang="en-US" sz="2400" b="1" dirty="0"/>
              <a:t>p</a:t>
            </a:r>
            <a:r>
              <a:rPr lang="en-US" sz="2400" dirty="0"/>
              <a:t> = &amp;</a:t>
            </a:r>
            <a:r>
              <a:rPr lang="en-US" sz="2400" dirty="0">
                <a:solidFill>
                  <a:srgbClr val="00B050"/>
                </a:solidFill>
              </a:rPr>
              <a:t>tom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en-US" sz="2400" dirty="0"/>
              <a:t>    </a:t>
            </a:r>
            <a:r>
              <a:rPr lang="en-US" sz="2400" b="1" dirty="0"/>
              <a:t>p-&gt;</a:t>
            </a:r>
            <a:r>
              <a:rPr lang="en-US" sz="2400" dirty="0"/>
              <a:t>name ="Tom";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p-&gt;</a:t>
            </a:r>
            <a:r>
              <a:rPr lang="en-US" sz="2400" dirty="0"/>
              <a:t>age = 22;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("Name:%s \t Age: %d", </a:t>
            </a:r>
            <a:r>
              <a:rPr lang="en-US" sz="2400" b="1" dirty="0"/>
              <a:t>p-&gt;</a:t>
            </a:r>
            <a:r>
              <a:rPr lang="en-US" sz="2400" dirty="0"/>
              <a:t>name, </a:t>
            </a:r>
            <a:r>
              <a:rPr lang="en-US" sz="2400" b="1" dirty="0"/>
              <a:t>p-&gt;</a:t>
            </a:r>
            <a:r>
              <a:rPr lang="en-US" sz="2400" dirty="0"/>
              <a:t>age);</a:t>
            </a:r>
          </a:p>
          <a:p>
            <a:r>
              <a:rPr lang="en-US" sz="2400" dirty="0"/>
              <a:t>    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33493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A32BD-5ADA-D380-80B9-8BEE94000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326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Односвязанный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список</a:t>
            </a:r>
            <a:endParaRPr lang="ru-RU" dirty="0"/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102BE9C0-B2D5-DEF9-7C5D-382322787E41}"/>
              </a:ext>
            </a:extLst>
          </p:cNvPr>
          <p:cNvSpPr txBox="1">
            <a:spLocks/>
          </p:cNvSpPr>
          <p:nvPr/>
        </p:nvSpPr>
        <p:spPr>
          <a:xfrm>
            <a:off x="1371600" y="36004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Как устроен</a:t>
            </a:r>
          </a:p>
          <a:p>
            <a:r>
              <a:rPr lang="ru-RU" b="1" dirty="0">
                <a:solidFill>
                  <a:schemeClr val="tx1"/>
                </a:solidFill>
              </a:rPr>
              <a:t>Основные операции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276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Элементы односвязного списка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#define _CRT_SECURE_NO_WARNINGS</a:t>
            </a:r>
          </a:p>
          <a:p>
            <a:endParaRPr lang="ru-RU" sz="2000" dirty="0"/>
          </a:p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endParaRPr lang="ru-RU" sz="2800" dirty="0"/>
          </a:p>
          <a:p>
            <a:r>
              <a:rPr lang="en-US" sz="2800" dirty="0"/>
              <a:t>struct Node 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data;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struct</a:t>
            </a:r>
            <a:r>
              <a:rPr lang="en-US" sz="2800" dirty="0"/>
              <a:t> Node * next;</a:t>
            </a:r>
          </a:p>
          <a:p>
            <a:r>
              <a:rPr lang="en-US" sz="2800" dirty="0"/>
              <a:t>};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struct Node * first = NULL;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725" y="2062162"/>
            <a:ext cx="34480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497" y="4559641"/>
            <a:ext cx="22479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7129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1. Пример списка (пустой список) (1.0)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455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1. Пример списка (1 элемент) (1.1)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6D8642-C085-1693-B514-58D152E3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56" y="1962691"/>
            <a:ext cx="3948617" cy="96866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852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1. Пример списка (2 элемента) (1.2)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6D8642-C085-1693-B514-58D152E3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56" y="1962691"/>
            <a:ext cx="3948617" cy="9686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5539-0BE2-DE70-6DB5-8816D5348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049" y="2941727"/>
            <a:ext cx="4236527" cy="96866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89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1. Пример списка (3 элемента) (1.3)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6D8642-C085-1693-B514-58D152E3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56" y="1962691"/>
            <a:ext cx="3948617" cy="9686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5539-0BE2-DE70-6DB5-8816D5348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049" y="2941727"/>
            <a:ext cx="4236527" cy="96866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E0B5661-AA61-444E-FE10-17D0953D4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449" y="3982087"/>
            <a:ext cx="4245462" cy="102788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7A867-769B-4BC0-B24F-512773CB02B6}"/>
              </a:ext>
            </a:extLst>
          </p:cNvPr>
          <p:cNvSpPr txBox="1"/>
          <p:nvPr/>
        </p:nvSpPr>
        <p:spPr>
          <a:xfrm>
            <a:off x="395536" y="980728"/>
            <a:ext cx="80648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https://ru.wikipedia.org/wiki/%D0%9E%D0%BF%D0%B5%D1%80%D0%B0%D1%82%D0%B8%D0%B2%D0%BD%D0%B0%D1%8F_%D0%BF%D0%B0%D0%BC%D1%8F%D1%82%D1%8C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b="1" dirty="0" err="1"/>
              <a:t>Операти́вная</a:t>
            </a:r>
            <a:r>
              <a:rPr lang="ru-RU" b="1" dirty="0"/>
              <a:t> </a:t>
            </a:r>
            <a:r>
              <a:rPr lang="ru-RU" b="1" dirty="0" err="1"/>
              <a:t>па́мять</a:t>
            </a:r>
            <a:r>
              <a:rPr lang="ru-RU" dirty="0"/>
              <a:t> (</a:t>
            </a:r>
            <a:r>
              <a:rPr lang="ru-RU" dirty="0">
                <a:hlinkClick r:id="rId3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>
                <a:effectLst/>
              </a:rPr>
              <a:t>Random</a:t>
            </a:r>
            <a:r>
              <a:rPr lang="ru-RU" i="1" dirty="0">
                <a:effectLst/>
              </a:rPr>
              <a:t> Access Memory, RAM</a:t>
            </a:r>
            <a:r>
              <a:rPr lang="ru-RU" dirty="0"/>
              <a:t> — память с </a:t>
            </a:r>
            <a:r>
              <a:rPr lang="ru-RU" dirty="0">
                <a:hlinkClick r:id="rId4" tooltip="Произвольный доступ"/>
              </a:rPr>
              <a:t>произвольным доступом</a:t>
            </a:r>
            <a:r>
              <a:rPr lang="ru-RU" dirty="0"/>
              <a:t>) — в большинстве случаев </a:t>
            </a:r>
            <a:r>
              <a:rPr lang="ru-RU" dirty="0">
                <a:hlinkClick r:id="rId5" tooltip="Энергозависимая память"/>
              </a:rPr>
              <a:t>энергозависимая</a:t>
            </a:r>
            <a:r>
              <a:rPr lang="ru-RU" dirty="0"/>
              <a:t> часть системы </a:t>
            </a:r>
            <a:r>
              <a:rPr lang="ru-RU" dirty="0">
                <a:hlinkClick r:id="rId6" tooltip="Компьютерная память"/>
              </a:rPr>
              <a:t>компьютерной памяти</a:t>
            </a:r>
            <a:r>
              <a:rPr lang="ru-RU" dirty="0"/>
              <a:t>, в которой во время работы компьютера хранится выполняемый машинный код (</a:t>
            </a:r>
            <a:r>
              <a:rPr lang="ru-RU" dirty="0">
                <a:hlinkClick r:id="rId7" tooltip="Компьютерная программа"/>
              </a:rPr>
              <a:t>программы</a:t>
            </a:r>
            <a:r>
              <a:rPr lang="ru-RU" dirty="0"/>
              <a:t>), а также входные, выходные и промежуточные данные, обрабатываемые </a:t>
            </a:r>
            <a:r>
              <a:rPr lang="ru-RU" dirty="0">
                <a:hlinkClick r:id="rId8" tooltip="Процессор"/>
              </a:rPr>
              <a:t>процессором</a:t>
            </a:r>
            <a:r>
              <a:rPr lang="ru-RU" dirty="0"/>
              <a:t>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21BB32-73B0-4B00-86B7-05100717C7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8144" y="3789040"/>
            <a:ext cx="301032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762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0742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- код функции </a:t>
            </a:r>
            <a:r>
              <a:rPr lang="en-US" sz="2800" b="1" dirty="0" err="1"/>
              <a:t>printList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dirty="0"/>
              <a:t>void </a:t>
            </a:r>
            <a:r>
              <a:rPr lang="en-US" sz="2400" dirty="0" err="1"/>
              <a:t>printList</a:t>
            </a:r>
            <a:r>
              <a:rPr lang="en-US" sz="2400" dirty="0"/>
              <a:t>() {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Node * </a:t>
            </a:r>
            <a:r>
              <a:rPr lang="en-US" sz="2400" dirty="0" err="1"/>
              <a:t>ptr</a:t>
            </a:r>
            <a:r>
              <a:rPr lang="en-US" sz="2400" dirty="0"/>
              <a:t> = first;</a:t>
            </a:r>
          </a:p>
          <a:p>
            <a:r>
              <a:rPr lang="ru-RU" sz="2400" dirty="0"/>
              <a:t>	</a:t>
            </a:r>
            <a:r>
              <a:rPr lang="en-US" sz="2400" dirty="0"/>
              <a:t>while (</a:t>
            </a:r>
            <a:r>
              <a:rPr lang="en-US" sz="2400" dirty="0" err="1"/>
              <a:t>ptr</a:t>
            </a:r>
            <a:r>
              <a:rPr lang="en-US" sz="2400" dirty="0"/>
              <a:t> != NULL) {</a:t>
            </a:r>
          </a:p>
          <a:p>
            <a:r>
              <a:rPr lang="ru-RU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("(%d) -&gt; ", </a:t>
            </a:r>
            <a:r>
              <a:rPr lang="en-US" sz="2400" dirty="0" err="1"/>
              <a:t>ptr</a:t>
            </a:r>
            <a:r>
              <a:rPr lang="en-US" sz="2400" dirty="0"/>
              <a:t>-&gt;data);</a:t>
            </a:r>
          </a:p>
          <a:p>
            <a:r>
              <a:rPr lang="ru-RU" sz="2400" dirty="0"/>
              <a:t>		</a:t>
            </a:r>
            <a:r>
              <a:rPr lang="en-US" sz="2400" dirty="0" err="1"/>
              <a:t>ptr</a:t>
            </a:r>
            <a:r>
              <a:rPr lang="en-US" sz="2400" dirty="0"/>
              <a:t> = </a:t>
            </a:r>
            <a:r>
              <a:rPr lang="en-US" sz="2400" dirty="0" err="1"/>
              <a:t>ptr</a:t>
            </a:r>
            <a:r>
              <a:rPr lang="en-US" sz="2400" dirty="0"/>
              <a:t>-&gt;next;</a:t>
            </a:r>
          </a:p>
          <a:p>
            <a:r>
              <a:rPr lang="ru-RU" sz="2400" dirty="0"/>
              <a:t>	}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("NULL\n");</a:t>
            </a:r>
          </a:p>
          <a:p>
            <a:r>
              <a:rPr lang="ru-RU" sz="2400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D080BB-0C94-737D-0A6B-DE17FD22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869159"/>
            <a:ext cx="7128792" cy="16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775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(2</a:t>
            </a:r>
            <a:r>
              <a:rPr lang="en-US" sz="2800" b="1" dirty="0"/>
              <a:t>.0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void </a:t>
            </a:r>
            <a:r>
              <a:rPr lang="en-US" sz="2400" b="1" dirty="0" err="1">
                <a:solidFill>
                  <a:srgbClr val="0070C0"/>
                </a:solidFill>
              </a:rPr>
              <a:t>printList</a:t>
            </a:r>
            <a:r>
              <a:rPr lang="en-US" sz="2400" b="1" dirty="0">
                <a:solidFill>
                  <a:srgbClr val="0070C0"/>
                </a:solidFill>
              </a:rPr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D080BB-0C94-737D-0A6B-DE17FD22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869159"/>
            <a:ext cx="7128792" cy="16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711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>
                <a:solidFill>
                  <a:srgbClr val="0070C0"/>
                </a:solidFill>
              </a:rPr>
              <a:t>struct</a:t>
            </a:r>
            <a:r>
              <a:rPr lang="en-US" sz="2400" b="1" dirty="0">
                <a:solidFill>
                  <a:srgbClr val="0070C0"/>
                </a:solidFill>
              </a:rPr>
              <a:t> Node *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D080BB-0C94-737D-0A6B-DE17FD22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869159"/>
            <a:ext cx="7128792" cy="169704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2075739-B213-3779-ECEE-DB7AA5E5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(2</a:t>
            </a:r>
            <a:r>
              <a:rPr lang="en-US" sz="2800" b="1" dirty="0"/>
              <a:t>.</a:t>
            </a:r>
            <a:r>
              <a:rPr lang="ru-RU" sz="2800" b="1" dirty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28571959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while (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03BCCD-6150-EB13-405E-06D30BE3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540483"/>
            <a:ext cx="6551712" cy="197714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698D51C-C69C-5D62-1FE4-9339E395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(2</a:t>
            </a:r>
            <a:r>
              <a:rPr lang="en-US" sz="2800" b="1" dirty="0"/>
              <a:t>.</a:t>
            </a:r>
            <a:r>
              <a:rPr lang="ru-RU" sz="2800" b="1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3248384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printf</a:t>
            </a:r>
            <a:r>
              <a:rPr lang="en-US" sz="2400" b="1" dirty="0">
                <a:solidFill>
                  <a:srgbClr val="0070C0"/>
                </a:solidFill>
              </a:rPr>
              <a:t>("(%d) -&gt; ",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03BCCD-6150-EB13-405E-06D30BE3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540483"/>
            <a:ext cx="6551712" cy="197714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5BAE34A-491C-768E-5134-893BE31D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(2</a:t>
            </a:r>
            <a:r>
              <a:rPr lang="en-US" sz="2800" b="1" dirty="0"/>
              <a:t>.</a:t>
            </a:r>
            <a:r>
              <a:rPr lang="ru-RU" sz="2800" b="1" dirty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5209915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03BCCD-6150-EB13-405E-06D30BE3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540483"/>
            <a:ext cx="6551712" cy="197714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BA368A-A107-7A12-B9F6-29DDFE24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(2</a:t>
            </a:r>
            <a:r>
              <a:rPr lang="en-US" sz="2800" b="1" dirty="0"/>
              <a:t>.</a:t>
            </a:r>
            <a:r>
              <a:rPr lang="ru-RU" sz="2800" b="1" dirty="0"/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32551175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while (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EFBC81-82CC-5F9A-5E68-CCE7C6FEF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6300192" cy="210535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E18E5E1-7B8E-B111-D8EE-50BC9CC4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(2</a:t>
            </a:r>
            <a:r>
              <a:rPr lang="en-US" sz="2800" b="1" dirty="0"/>
              <a:t>.</a:t>
            </a:r>
            <a:r>
              <a:rPr lang="ru-RU" sz="2800" b="1" dirty="0"/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3167721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printf</a:t>
            </a:r>
            <a:r>
              <a:rPr lang="en-US" sz="2400" b="1" dirty="0">
                <a:solidFill>
                  <a:srgbClr val="0070C0"/>
                </a:solidFill>
              </a:rPr>
              <a:t>("(%d) -&gt; ",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EFBC81-82CC-5F9A-5E68-CCE7C6FEF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6300192" cy="210535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F105815-EC7A-BAB5-4EF3-A6E9B765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(2</a:t>
            </a:r>
            <a:r>
              <a:rPr lang="en-US" sz="2800" b="1" dirty="0"/>
              <a:t>.</a:t>
            </a:r>
            <a:r>
              <a:rPr lang="ru-RU" sz="2800" b="1" dirty="0"/>
              <a:t>6)</a:t>
            </a:r>
          </a:p>
        </p:txBody>
      </p:sp>
    </p:spTree>
    <p:extLst>
      <p:ext uri="{BB962C8B-B14F-4D97-AF65-F5344CB8AC3E}">
        <p14:creationId xmlns:p14="http://schemas.microsoft.com/office/powerpoint/2010/main" val="23142529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01518C-E726-7284-A098-E7A8CAC5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6300192" cy="210535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89231E1-53DC-0C02-F45C-4EF6BD82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(2</a:t>
            </a:r>
            <a:r>
              <a:rPr lang="en-US" sz="2800" b="1" dirty="0"/>
              <a:t>.</a:t>
            </a:r>
            <a:r>
              <a:rPr lang="ru-RU" sz="2800" b="1" dirty="0"/>
              <a:t>7)</a:t>
            </a:r>
          </a:p>
        </p:txBody>
      </p:sp>
    </p:spTree>
    <p:extLst>
      <p:ext uri="{BB962C8B-B14F-4D97-AF65-F5344CB8AC3E}">
        <p14:creationId xmlns:p14="http://schemas.microsoft.com/office/powerpoint/2010/main" val="342795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 во время работы компьютера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837C2F-15DE-4856-89CA-0FD97FA6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41" y="908720"/>
            <a:ext cx="2798717" cy="568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363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while (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90ED8-5483-AFF6-0D71-120BD549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832648" cy="1935521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C4961B5-C27B-7654-3325-6F27D888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(2</a:t>
            </a:r>
            <a:r>
              <a:rPr lang="en-US" sz="2800" b="1" dirty="0"/>
              <a:t>.</a:t>
            </a:r>
            <a:r>
              <a:rPr lang="ru-RU" sz="2800" b="1" dirty="0"/>
              <a:t>8)</a:t>
            </a:r>
          </a:p>
        </p:txBody>
      </p:sp>
    </p:spTree>
    <p:extLst>
      <p:ext uri="{BB962C8B-B14F-4D97-AF65-F5344CB8AC3E}">
        <p14:creationId xmlns:p14="http://schemas.microsoft.com/office/powerpoint/2010/main" val="15466297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printf</a:t>
            </a:r>
            <a:r>
              <a:rPr lang="en-US" sz="2400" b="1" dirty="0">
                <a:solidFill>
                  <a:srgbClr val="0070C0"/>
                </a:solidFill>
              </a:rPr>
              <a:t>("(%d) -&gt; ",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90ED8-5483-AFF6-0D71-120BD549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832648" cy="1935521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1F74A27-1099-1B5F-17D0-1B3A88CC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(2</a:t>
            </a:r>
            <a:r>
              <a:rPr lang="en-US" sz="2800" b="1" dirty="0"/>
              <a:t>.</a:t>
            </a:r>
            <a:r>
              <a:rPr lang="ru-RU" sz="2800" b="1" dirty="0"/>
              <a:t>9)</a:t>
            </a:r>
          </a:p>
        </p:txBody>
      </p:sp>
    </p:spTree>
    <p:extLst>
      <p:ext uri="{BB962C8B-B14F-4D97-AF65-F5344CB8AC3E}">
        <p14:creationId xmlns:p14="http://schemas.microsoft.com/office/powerpoint/2010/main" val="979022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90ED8-5483-AFF6-0D71-120BD549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832648" cy="1935521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7A05FD0-8A6D-445F-F2CE-F96A3763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(2</a:t>
            </a:r>
            <a:r>
              <a:rPr lang="en-US" sz="2800" b="1" dirty="0"/>
              <a:t>.</a:t>
            </a:r>
            <a:r>
              <a:rPr lang="ru-RU" sz="2800" b="1" dirty="0"/>
              <a:t>1</a:t>
            </a:r>
            <a:r>
              <a:rPr lang="en-US" sz="2800" b="1" dirty="0"/>
              <a:t>0</a:t>
            </a:r>
            <a:r>
              <a:rPr lang="ru-RU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69767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while (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7EF5E5-5E35-3FC7-382A-E52BBB5A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940152" cy="196946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3C4AF2-21B3-9DB9-CFA2-6D1D67D8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(2</a:t>
            </a:r>
            <a:r>
              <a:rPr lang="en-US" sz="2800" b="1" dirty="0"/>
              <a:t>.</a:t>
            </a:r>
            <a:r>
              <a:rPr lang="ru-RU" sz="2800" b="1" dirty="0"/>
              <a:t>11)</a:t>
            </a:r>
          </a:p>
        </p:txBody>
      </p:sp>
    </p:spTree>
    <p:extLst>
      <p:ext uri="{BB962C8B-B14F-4D97-AF65-F5344CB8AC3E}">
        <p14:creationId xmlns:p14="http://schemas.microsoft.com/office/powerpoint/2010/main" val="11626216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>
                <a:solidFill>
                  <a:srgbClr val="0070C0"/>
                </a:solidFill>
              </a:rPr>
              <a:t>printf</a:t>
            </a:r>
            <a:r>
              <a:rPr lang="en-US" sz="2400" b="1" dirty="0">
                <a:solidFill>
                  <a:srgbClr val="0070C0"/>
                </a:solidFill>
              </a:rPr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7EF5E5-5E35-3FC7-382A-E52BBB5A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940152" cy="196946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E3DAF0-91E8-5400-4A8A-5C8F7922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(2</a:t>
            </a:r>
            <a:r>
              <a:rPr lang="en-US" sz="2800" b="1" dirty="0"/>
              <a:t>.</a:t>
            </a:r>
            <a:r>
              <a:rPr lang="ru-RU" sz="2800" b="1" dirty="0"/>
              <a:t>12)</a:t>
            </a:r>
          </a:p>
        </p:txBody>
      </p:sp>
    </p:spTree>
    <p:extLst>
      <p:ext uri="{BB962C8B-B14F-4D97-AF65-F5344CB8AC3E}">
        <p14:creationId xmlns:p14="http://schemas.microsoft.com/office/powerpoint/2010/main" val="20251424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7EF5E5-5E35-3FC7-382A-E52BBB5A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940152" cy="196946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9914A1F-59E0-B023-3DAD-644768B9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(2</a:t>
            </a:r>
            <a:r>
              <a:rPr lang="en-US" sz="2800" b="1" dirty="0"/>
              <a:t>.</a:t>
            </a:r>
            <a:r>
              <a:rPr lang="ru-RU" sz="2800" b="1" dirty="0"/>
              <a:t>13)</a:t>
            </a:r>
          </a:p>
        </p:txBody>
      </p:sp>
    </p:spTree>
    <p:extLst>
      <p:ext uri="{BB962C8B-B14F-4D97-AF65-F5344CB8AC3E}">
        <p14:creationId xmlns:p14="http://schemas.microsoft.com/office/powerpoint/2010/main" val="33452432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D080BB-0C94-737D-0A6B-DE17FD22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869159"/>
            <a:ext cx="7128792" cy="169704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B1CC6C-A1CF-17FB-AD2C-860D5EF2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2. Печать списка (2</a:t>
            </a:r>
            <a:r>
              <a:rPr lang="en-US" sz="2800" b="1" dirty="0"/>
              <a:t>.</a:t>
            </a:r>
            <a:r>
              <a:rPr lang="ru-RU" sz="2800" b="1" dirty="0"/>
              <a:t>14)</a:t>
            </a:r>
          </a:p>
        </p:txBody>
      </p:sp>
    </p:spTree>
    <p:extLst>
      <p:ext uri="{BB962C8B-B14F-4D97-AF65-F5344CB8AC3E}">
        <p14:creationId xmlns:p14="http://schemas.microsoft.com/office/powerpoint/2010/main" val="38387695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57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голову – код </a:t>
            </a:r>
            <a:r>
              <a:rPr lang="en-US" sz="2800" b="1" dirty="0"/>
              <a:t>main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6D8642-C085-1693-B514-58D152E3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56" y="1962691"/>
            <a:ext cx="3948617" cy="9686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5539-0BE2-DE70-6DB5-8816D5348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049" y="2941727"/>
            <a:ext cx="4236527" cy="96866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E0B5661-AA61-444E-FE10-17D0953D4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449" y="3982087"/>
            <a:ext cx="4245462" cy="102788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73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908720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void </a:t>
            </a:r>
            <a:r>
              <a:rPr lang="en-US" sz="2000" dirty="0" err="1"/>
              <a:t>addToHead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value) {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struct</a:t>
            </a:r>
            <a:r>
              <a:rPr lang="en-US" sz="2000" dirty="0"/>
              <a:t> Node  * </a:t>
            </a:r>
            <a:r>
              <a:rPr lang="en-US" sz="2000" dirty="0" err="1"/>
              <a:t>newNode</a:t>
            </a:r>
            <a:r>
              <a:rPr lang="ru-RU" sz="2000" dirty="0"/>
              <a:t> = 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Node*)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Node));</a:t>
            </a:r>
          </a:p>
          <a:p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 err="1"/>
              <a:t>newNode</a:t>
            </a:r>
            <a:r>
              <a:rPr lang="en-US" sz="2000" dirty="0"/>
              <a:t>-&gt;next = first;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newNode</a:t>
            </a:r>
            <a:r>
              <a:rPr lang="en-US" sz="2000" dirty="0"/>
              <a:t>-&gt;data = value;</a:t>
            </a:r>
          </a:p>
          <a:p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/>
              <a:t>first = </a:t>
            </a:r>
            <a:r>
              <a:rPr lang="en-US" sz="2000" dirty="0" err="1"/>
              <a:t>newNode</a:t>
            </a:r>
            <a:r>
              <a:rPr lang="en-US" sz="2000" dirty="0"/>
              <a:t>;</a:t>
            </a:r>
          </a:p>
          <a:p>
            <a:r>
              <a:rPr lang="ru-RU" sz="2000" dirty="0"/>
              <a:t>}</a:t>
            </a:r>
          </a:p>
          <a:p>
            <a:endParaRPr lang="ru-RU" sz="2000" dirty="0">
              <a:solidFill>
                <a:schemeClr val="tx2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7924427-4A97-1688-6D1D-078EE091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3. Добавление элемента в голову – код </a:t>
            </a:r>
            <a:r>
              <a:rPr lang="en-US" sz="2800" b="1" dirty="0" err="1"/>
              <a:t>addToHead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8948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27203</TotalTime>
  <Words>9566</Words>
  <Application>Microsoft Office PowerPoint</Application>
  <PresentationFormat>Экран (4:3)</PresentationFormat>
  <Paragraphs>1617</Paragraphs>
  <Slides>165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165</vt:i4>
      </vt:variant>
    </vt:vector>
  </HeadingPairs>
  <TitlesOfParts>
    <vt:vector size="171" baseType="lpstr">
      <vt:lpstr>Arial</vt:lpstr>
      <vt:lpstr>Calibri</vt:lpstr>
      <vt:lpstr>Consolas</vt:lpstr>
      <vt:lpstr>Courier New</vt:lpstr>
      <vt:lpstr>Fira Sans</vt:lpstr>
      <vt:lpstr>Тема Office</vt:lpstr>
      <vt:lpstr>Презентация PowerPoint</vt:lpstr>
      <vt:lpstr>Презентация PowerPoint</vt:lpstr>
      <vt:lpstr>Динамическая память</vt:lpstr>
      <vt:lpstr>Термины и базовые понятия</vt:lpstr>
      <vt:lpstr>Структура компьютера</vt:lpstr>
      <vt:lpstr>Память: «процессорная», оперативная, внешняя</vt:lpstr>
      <vt:lpstr>Оперативная память</vt:lpstr>
      <vt:lpstr>Оперативная память</vt:lpstr>
      <vt:lpstr>Оперативная память во время работы компьютера</vt:lpstr>
      <vt:lpstr>Оперативная память доступная программе</vt:lpstr>
      <vt:lpstr>Оперативная память доступная программе</vt:lpstr>
      <vt:lpstr>Структура памяти программы во время выполнения программы (Разделы памяти)</vt:lpstr>
      <vt:lpstr>Разделы памяти: автоматическая, статическая, динамическая память</vt:lpstr>
      <vt:lpstr>Структура памяти программы во время выполнения</vt:lpstr>
      <vt:lpstr>Разделы памяти: автоматическая, статическая, динамическая память</vt:lpstr>
      <vt:lpstr>Локальные переменные</vt:lpstr>
      <vt:lpstr>Формальные параметры</vt:lpstr>
      <vt:lpstr>Переменные: локальные, глобальные, формальные параметры</vt:lpstr>
      <vt:lpstr>Область видимости и время жизни </vt:lpstr>
      <vt:lpstr>Как работает стек</vt:lpstr>
      <vt:lpstr>Стек вызовов</vt:lpstr>
      <vt:lpstr>Стек вызовов</vt:lpstr>
      <vt:lpstr>Записи активации</vt:lpstr>
      <vt:lpstr>Структура памяти программы во время выполнения</vt:lpstr>
      <vt:lpstr>Разделы памяти: автоматическая, статическая, динамическая память</vt:lpstr>
      <vt:lpstr>Глобальные переменные</vt:lpstr>
      <vt:lpstr>Переменные: локальные, глобальные, формальные параметры</vt:lpstr>
      <vt:lpstr>Область видимости и время жизни </vt:lpstr>
      <vt:lpstr>Презентация PowerPoint</vt:lpstr>
      <vt:lpstr>Структура памяти программы во время выполнения</vt:lpstr>
      <vt:lpstr>Разделы памяти: автоматическая, статическая, динамическая память</vt:lpstr>
      <vt:lpstr>Выделение и освобождение динамической памяти</vt:lpstr>
      <vt:lpstr>Указатель void *</vt:lpstr>
      <vt:lpstr>Пример использования динамической памяти (1)</vt:lpstr>
      <vt:lpstr>Пример использования динамической памяти (2)</vt:lpstr>
      <vt:lpstr>Пример использования динамической памяти (3)</vt:lpstr>
      <vt:lpstr>Разделы памяти: автоматическая, статическая, динамическая память</vt:lpstr>
      <vt:lpstr>Презентация PowerPoint</vt:lpstr>
      <vt:lpstr>Лабораторная работа №19</vt:lpstr>
      <vt:lpstr>Задача 1</vt:lpstr>
      <vt:lpstr>Задача 1 Реализация через массив (1)</vt:lpstr>
      <vt:lpstr>Задача 1 Реализация через массив (2)</vt:lpstr>
      <vt:lpstr>Задача 1 Реализация через массив (3)</vt:lpstr>
      <vt:lpstr>Задача 1 Реализация через массив (4)</vt:lpstr>
      <vt:lpstr>Задача 1 Реализация через массив (5)</vt:lpstr>
      <vt:lpstr>Презентация PowerPoint</vt:lpstr>
      <vt:lpstr>Задача 2</vt:lpstr>
      <vt:lpstr>Задача 2 Реализация через динамический массив (1)</vt:lpstr>
      <vt:lpstr>Задача 2 Реализация через динамический массив (2)</vt:lpstr>
      <vt:lpstr>Задача 2 Реализация через динамический массив (3)</vt:lpstr>
      <vt:lpstr>Задача 2 Реализация через динамический массив (4)</vt:lpstr>
      <vt:lpstr>Задача 2 Реализация через динамический массив (5)</vt:lpstr>
      <vt:lpstr>Презентация PowerPoint</vt:lpstr>
      <vt:lpstr>Задача 3</vt:lpstr>
      <vt:lpstr>Презентация PowerPoint</vt:lpstr>
      <vt:lpstr>ЛР19: Задания на закрепление и отработку</vt:lpstr>
      <vt:lpstr>ИТОГО по лабораторной работе 19</vt:lpstr>
      <vt:lpstr>Презентация PowerPoint</vt:lpstr>
      <vt:lpstr>Что почитать?</vt:lpstr>
      <vt:lpstr>Презентация PowerPoint</vt:lpstr>
      <vt:lpstr>Презентация PowerPoint</vt:lpstr>
      <vt:lpstr>Динамические структуры данных</vt:lpstr>
      <vt:lpstr>Структуры данных</vt:lpstr>
      <vt:lpstr>Динамические структуры данных</vt:lpstr>
      <vt:lpstr>Динамические структуры данных</vt:lpstr>
      <vt:lpstr>Где и когда нужны динамические структуры данных???</vt:lpstr>
      <vt:lpstr>Презентация PowerPoint</vt:lpstr>
      <vt:lpstr>Структура, поля, оператор . и -&gt;</vt:lpstr>
      <vt:lpstr>Структура, поля, оператор . и -&gt;</vt:lpstr>
      <vt:lpstr>Структура, поля, оператор . и -&gt;</vt:lpstr>
      <vt:lpstr>Структура, поля, оператор . и -&gt;</vt:lpstr>
      <vt:lpstr>Структура, поля, оператор . и -&gt;</vt:lpstr>
      <vt:lpstr>Презентация PowerPoint</vt:lpstr>
      <vt:lpstr>Односвязанный список</vt:lpstr>
      <vt:lpstr>Элементы односвязного списка</vt:lpstr>
      <vt:lpstr>1. Пример списка (пустой список) (1.0)</vt:lpstr>
      <vt:lpstr>1. Пример списка (1 элемент) (1.1)</vt:lpstr>
      <vt:lpstr>1. Пример списка (2 элемента) (1.2)</vt:lpstr>
      <vt:lpstr>1. Пример списка (3 элемента) (1.3)</vt:lpstr>
      <vt:lpstr>Презентация PowerPoint</vt:lpstr>
      <vt:lpstr>2. Печать списка - код функции printList</vt:lpstr>
      <vt:lpstr>2. Печать списка (2.0)</vt:lpstr>
      <vt:lpstr>2. Печать списка (2.1)</vt:lpstr>
      <vt:lpstr>2. Печать списка (2.2)</vt:lpstr>
      <vt:lpstr>2. Печать списка (2.3)</vt:lpstr>
      <vt:lpstr>2. Печать списка (2.4)</vt:lpstr>
      <vt:lpstr>2. Печать списка (2.5)</vt:lpstr>
      <vt:lpstr>2. Печать списка (2.6)</vt:lpstr>
      <vt:lpstr>2. Печать списка (2.7)</vt:lpstr>
      <vt:lpstr>2. Печать списка (2.8)</vt:lpstr>
      <vt:lpstr>2. Печать списка (2.9)</vt:lpstr>
      <vt:lpstr>2. Печать списка (2.10)</vt:lpstr>
      <vt:lpstr>2. Печать списка (2.11)</vt:lpstr>
      <vt:lpstr>2. Печать списка (2.12)</vt:lpstr>
      <vt:lpstr>2. Печать списка (2.13)</vt:lpstr>
      <vt:lpstr>2. Печать списка (2.14)</vt:lpstr>
      <vt:lpstr>Презентация PowerPoint</vt:lpstr>
      <vt:lpstr>3. Добавление элемента в голову – код main</vt:lpstr>
      <vt:lpstr>3. Добавление элемента в голову – код addToHead</vt:lpstr>
      <vt:lpstr>3. Добавление элемента в пустой список (3.0)</vt:lpstr>
      <vt:lpstr>3. Добавление элемента в пустой список (3.1)</vt:lpstr>
      <vt:lpstr>3. Добавление элемента в пустой список (3.2)</vt:lpstr>
      <vt:lpstr>3. Добавление элемента в пустой список (3.2)</vt:lpstr>
      <vt:lpstr>3. Добавление элемента в пустой список (3.3)</vt:lpstr>
      <vt:lpstr>3. Добавление элемента в пустой список (3.4)</vt:lpstr>
      <vt:lpstr>3. Добавление элемента в пустой список (3.5)</vt:lpstr>
      <vt:lpstr>3. Добавление элемента в пустой список (3.6)</vt:lpstr>
      <vt:lpstr>3. Добавление элемента в непустой список (4.0)</vt:lpstr>
      <vt:lpstr>3. Добавление элемента в непустой список (4.1)</vt:lpstr>
      <vt:lpstr>3. Добавление элемента в непустой список (4.2)</vt:lpstr>
      <vt:lpstr>3. Добавление элемента в непустой список (4.3)</vt:lpstr>
      <vt:lpstr>3. Добавление элемента в непустой список (4.4)</vt:lpstr>
      <vt:lpstr>3. Добавление элемента в непустой список (4.5)</vt:lpstr>
      <vt:lpstr>3. Добавление элемента в непустой список (4.6)</vt:lpstr>
      <vt:lpstr>3. Добавление элемента в непустой список (4.7)</vt:lpstr>
      <vt:lpstr>Презентация PowerPoint</vt:lpstr>
      <vt:lpstr>4. Удаление элемента из головы – код main</vt:lpstr>
      <vt:lpstr>4. Удаление элемента из головы – код main</vt:lpstr>
      <vt:lpstr>4. Удаление элемента из головы – код deleteFromHead</vt:lpstr>
      <vt:lpstr>4. Удаление элемента из головы (5.0)</vt:lpstr>
      <vt:lpstr>4. Удаление элемента из головы (5.1)</vt:lpstr>
      <vt:lpstr>4. Удаление элемента из головы (5.2)</vt:lpstr>
      <vt:lpstr>4. Удаление элемента из головы (5.3)</vt:lpstr>
      <vt:lpstr>4. Удаление элемента из головы (5.4)</vt:lpstr>
      <vt:lpstr>4. Удаление элемента из головы (5.5)</vt:lpstr>
      <vt:lpstr>4. Удаление элемента из головы (5.6)</vt:lpstr>
      <vt:lpstr>4. Удаление элемента из головы (5.7)</vt:lpstr>
      <vt:lpstr>Презентация PowerPoint</vt:lpstr>
      <vt:lpstr>5. Поиск по значению и очистка – код main</vt:lpstr>
      <vt:lpstr>5. Поиск по значению  - код contains</vt:lpstr>
      <vt:lpstr>5. Поиск по значению  - код contains – трассировка в VS</vt:lpstr>
      <vt:lpstr>5. Очистка списка - код clearList</vt:lpstr>
      <vt:lpstr>5. Очистка списка (6.0)</vt:lpstr>
      <vt:lpstr>5. Очистка списка (6.1)</vt:lpstr>
      <vt:lpstr>5. Очистка списка (6.2)</vt:lpstr>
      <vt:lpstr>5. Очистка списка (6.3)</vt:lpstr>
      <vt:lpstr>5. Очистка списка (6.4)</vt:lpstr>
      <vt:lpstr>5. Очистка списка (6.5)</vt:lpstr>
      <vt:lpstr>5. Очистка списка (6.6)</vt:lpstr>
      <vt:lpstr>5. Очистка списка (6.7)</vt:lpstr>
      <vt:lpstr>5. Очистка списка (6.8)</vt:lpstr>
      <vt:lpstr>5. Очистка списка (6.9)</vt:lpstr>
      <vt:lpstr>5. Очистка списка (6.10)</vt:lpstr>
      <vt:lpstr>5. Очистка списка (6.11)</vt:lpstr>
      <vt:lpstr>5. Очистка списка (6.12)</vt:lpstr>
      <vt:lpstr>5. Очистка списка (6.13)</vt:lpstr>
      <vt:lpstr>5. Очистка списка (6.14)</vt:lpstr>
      <vt:lpstr>5. Очистка списка (6.15)</vt:lpstr>
      <vt:lpstr>5. Очистка списка (6.16)</vt:lpstr>
      <vt:lpstr>5. Очистка списка (6.17)</vt:lpstr>
      <vt:lpstr>5. Очистка списка (6.18)</vt:lpstr>
      <vt:lpstr>Презентация PowerPoint</vt:lpstr>
      <vt:lpstr>Лабораторная работа №20</vt:lpstr>
      <vt:lpstr>Задача 1 – Собрать код из исходников</vt:lpstr>
      <vt:lpstr>Задача 2 – Подсчитать сумму всех элементов (код надо набирать руками!)</vt:lpstr>
      <vt:lpstr>Задача 3 – Подсчитать количество четных элементов (код надо придумать!)</vt:lpstr>
      <vt:lpstr>Задача 4 – Все нечетные увеличить в 10 раз</vt:lpstr>
      <vt:lpstr>Задача 5 – i-ый элемент увеличить в 100 раз</vt:lpstr>
      <vt:lpstr>Задача 6 – все элементы левее i-го увеличить в 10 раз</vt:lpstr>
      <vt:lpstr>Задача 7* – все элементы правее i-го увеличить в 10 раз</vt:lpstr>
      <vt:lpstr>Задача 8* – удалить i-ый элемент</vt:lpstr>
      <vt:lpstr>Задачи **</vt:lpstr>
      <vt:lpstr>Задания на закрепление и отработку</vt:lpstr>
      <vt:lpstr>ИТОГО по ЛР20</vt:lpstr>
      <vt:lpstr>ИТОГО по лекции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609</cp:revision>
  <dcterms:created xsi:type="dcterms:W3CDTF">2015-09-02T18:56:24Z</dcterms:created>
  <dcterms:modified xsi:type="dcterms:W3CDTF">2024-10-27T17:29:30Z</dcterms:modified>
</cp:coreProperties>
</file>