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640" r:id="rId2"/>
    <p:sldId id="681" r:id="rId3"/>
    <p:sldId id="766" r:id="rId4"/>
    <p:sldId id="362" r:id="rId5"/>
    <p:sldId id="877" r:id="rId6"/>
    <p:sldId id="541" r:id="rId7"/>
    <p:sldId id="878" r:id="rId8"/>
    <p:sldId id="876" r:id="rId9"/>
    <p:sldId id="879" r:id="rId10"/>
    <p:sldId id="795" r:id="rId11"/>
    <p:sldId id="880" r:id="rId12"/>
    <p:sldId id="875" r:id="rId13"/>
    <p:sldId id="873" r:id="rId14"/>
    <p:sldId id="874" r:id="rId15"/>
    <p:sldId id="881" r:id="rId16"/>
    <p:sldId id="882" r:id="rId17"/>
    <p:sldId id="792" r:id="rId18"/>
    <p:sldId id="883" r:id="rId19"/>
    <p:sldId id="884" r:id="rId20"/>
    <p:sldId id="885" r:id="rId21"/>
    <p:sldId id="764" r:id="rId22"/>
    <p:sldId id="834" r:id="rId23"/>
    <p:sldId id="886" r:id="rId24"/>
    <p:sldId id="840" r:id="rId25"/>
    <p:sldId id="841" r:id="rId26"/>
    <p:sldId id="842" r:id="rId27"/>
    <p:sldId id="887" r:id="rId28"/>
    <p:sldId id="904" r:id="rId29"/>
    <p:sldId id="905" r:id="rId30"/>
    <p:sldId id="907" r:id="rId31"/>
    <p:sldId id="1069" r:id="rId32"/>
    <p:sldId id="908" r:id="rId33"/>
    <p:sldId id="835" r:id="rId34"/>
    <p:sldId id="703" r:id="rId35"/>
    <p:sldId id="704" r:id="rId36"/>
    <p:sldId id="888" r:id="rId37"/>
    <p:sldId id="889" r:id="rId38"/>
    <p:sldId id="890" r:id="rId39"/>
    <p:sldId id="708" r:id="rId40"/>
    <p:sldId id="274" r:id="rId41"/>
    <p:sldId id="275" r:id="rId42"/>
    <p:sldId id="722" r:id="rId43"/>
    <p:sldId id="700" r:id="rId44"/>
    <p:sldId id="891" r:id="rId45"/>
    <p:sldId id="892" r:id="rId46"/>
    <p:sldId id="893" r:id="rId47"/>
    <p:sldId id="894" r:id="rId48"/>
    <p:sldId id="895" r:id="rId49"/>
    <p:sldId id="896" r:id="rId50"/>
    <p:sldId id="897" r:id="rId51"/>
    <p:sldId id="898" r:id="rId52"/>
    <p:sldId id="899" r:id="rId53"/>
    <p:sldId id="900" r:id="rId54"/>
    <p:sldId id="1029" r:id="rId55"/>
    <p:sldId id="1047" r:id="rId56"/>
    <p:sldId id="1048" r:id="rId57"/>
    <p:sldId id="1049" r:id="rId58"/>
    <p:sldId id="1050" r:id="rId59"/>
    <p:sldId id="1057" r:id="rId60"/>
    <p:sldId id="1352" r:id="rId61"/>
    <p:sldId id="1323" r:id="rId62"/>
    <p:sldId id="772" r:id="rId63"/>
    <p:sldId id="1127" r:id="rId64"/>
    <p:sldId id="1324" r:id="rId65"/>
    <p:sldId id="520" r:id="rId66"/>
    <p:sldId id="991" r:id="rId67"/>
    <p:sldId id="992" r:id="rId68"/>
    <p:sldId id="993" r:id="rId69"/>
    <p:sldId id="994" r:id="rId70"/>
    <p:sldId id="995" r:id="rId71"/>
    <p:sldId id="996" r:id="rId72"/>
    <p:sldId id="998" r:id="rId73"/>
    <p:sldId id="999" r:id="rId74"/>
    <p:sldId id="1000" r:id="rId75"/>
    <p:sldId id="997" r:id="rId76"/>
    <p:sldId id="1003" r:id="rId77"/>
    <p:sldId id="575" r:id="rId78"/>
    <p:sldId id="576" r:id="rId79"/>
    <p:sldId id="1325" r:id="rId80"/>
    <p:sldId id="577" r:id="rId81"/>
    <p:sldId id="578" r:id="rId82"/>
    <p:sldId id="1326" r:id="rId83"/>
    <p:sldId id="579" r:id="rId84"/>
    <p:sldId id="1056" r:id="rId85"/>
    <p:sldId id="1024" r:id="rId86"/>
    <p:sldId id="1350" r:id="rId87"/>
    <p:sldId id="1004" r:id="rId88"/>
    <p:sldId id="1351" r:id="rId89"/>
    <p:sldId id="1025" r:id="rId90"/>
    <p:sldId id="1353" r:id="rId91"/>
    <p:sldId id="1051" r:id="rId92"/>
    <p:sldId id="1052" r:id="rId93"/>
    <p:sldId id="1053" r:id="rId94"/>
    <p:sldId id="1054" r:id="rId95"/>
    <p:sldId id="1055" r:id="rId96"/>
    <p:sldId id="1058" r:id="rId97"/>
    <p:sldId id="1059" r:id="rId98"/>
    <p:sldId id="1060" r:id="rId99"/>
    <p:sldId id="1061" r:id="rId100"/>
    <p:sldId id="1062" r:id="rId101"/>
    <p:sldId id="1063" r:id="rId102"/>
    <p:sldId id="1064" r:id="rId103"/>
    <p:sldId id="1065" r:id="rId104"/>
    <p:sldId id="1066" r:id="rId105"/>
    <p:sldId id="1067" r:id="rId106"/>
    <p:sldId id="1068" r:id="rId107"/>
    <p:sldId id="837" r:id="rId108"/>
    <p:sldId id="901" r:id="rId109"/>
    <p:sldId id="902" r:id="rId110"/>
    <p:sldId id="903" r:id="rId111"/>
    <p:sldId id="345" r:id="rId112"/>
    <p:sldId id="346" r:id="rId113"/>
    <p:sldId id="326" r:id="rId114"/>
    <p:sldId id="421" r:id="rId115"/>
    <p:sldId id="1070" r:id="rId116"/>
    <p:sldId id="1071" r:id="rId117"/>
    <p:sldId id="402" r:id="rId118"/>
    <p:sldId id="1072" r:id="rId119"/>
    <p:sldId id="629" r:id="rId120"/>
    <p:sldId id="1073" r:id="rId121"/>
    <p:sldId id="1074" r:id="rId1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CE72DD33-DD87-438F-8656-F4ECD17BCF77}">
          <p14:sldIdLst>
            <p14:sldId id="640"/>
            <p14:sldId id="681"/>
            <p14:sldId id="766"/>
            <p14:sldId id="362"/>
            <p14:sldId id="877"/>
            <p14:sldId id="541"/>
            <p14:sldId id="878"/>
            <p14:sldId id="876"/>
            <p14:sldId id="879"/>
            <p14:sldId id="795"/>
            <p14:sldId id="880"/>
            <p14:sldId id="875"/>
            <p14:sldId id="873"/>
            <p14:sldId id="874"/>
            <p14:sldId id="881"/>
            <p14:sldId id="882"/>
            <p14:sldId id="792"/>
            <p14:sldId id="883"/>
            <p14:sldId id="884"/>
            <p14:sldId id="885"/>
            <p14:sldId id="764"/>
            <p14:sldId id="834"/>
            <p14:sldId id="886"/>
            <p14:sldId id="840"/>
            <p14:sldId id="841"/>
            <p14:sldId id="842"/>
            <p14:sldId id="887"/>
            <p14:sldId id="904"/>
            <p14:sldId id="905"/>
            <p14:sldId id="907"/>
            <p14:sldId id="1069"/>
            <p14:sldId id="908"/>
            <p14:sldId id="835"/>
            <p14:sldId id="703"/>
            <p14:sldId id="704"/>
            <p14:sldId id="888"/>
            <p14:sldId id="889"/>
            <p14:sldId id="890"/>
            <p14:sldId id="708"/>
            <p14:sldId id="274"/>
            <p14:sldId id="275"/>
            <p14:sldId id="722"/>
            <p14:sldId id="70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1029"/>
            <p14:sldId id="1047"/>
            <p14:sldId id="1048"/>
            <p14:sldId id="1049"/>
            <p14:sldId id="1050"/>
            <p14:sldId id="1057"/>
            <p14:sldId id="1352"/>
            <p14:sldId id="1323"/>
            <p14:sldId id="772"/>
            <p14:sldId id="1127"/>
            <p14:sldId id="1324"/>
            <p14:sldId id="520"/>
            <p14:sldId id="991"/>
            <p14:sldId id="992"/>
            <p14:sldId id="993"/>
            <p14:sldId id="994"/>
            <p14:sldId id="995"/>
            <p14:sldId id="996"/>
            <p14:sldId id="998"/>
            <p14:sldId id="999"/>
            <p14:sldId id="1000"/>
            <p14:sldId id="997"/>
            <p14:sldId id="1003"/>
            <p14:sldId id="575"/>
            <p14:sldId id="576"/>
            <p14:sldId id="1325"/>
            <p14:sldId id="577"/>
            <p14:sldId id="578"/>
            <p14:sldId id="1326"/>
            <p14:sldId id="579"/>
            <p14:sldId id="1056"/>
            <p14:sldId id="1024"/>
            <p14:sldId id="1350"/>
            <p14:sldId id="1004"/>
            <p14:sldId id="1351"/>
            <p14:sldId id="1025"/>
            <p14:sldId id="1353"/>
            <p14:sldId id="1051"/>
            <p14:sldId id="1052"/>
            <p14:sldId id="1053"/>
            <p14:sldId id="1054"/>
            <p14:sldId id="1055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837"/>
            <p14:sldId id="901"/>
            <p14:sldId id="902"/>
            <p14:sldId id="903"/>
            <p14:sldId id="345"/>
            <p14:sldId id="346"/>
            <p14:sldId id="326"/>
            <p14:sldId id="421"/>
            <p14:sldId id="1070"/>
            <p14:sldId id="1071"/>
            <p14:sldId id="402"/>
            <p14:sldId id="1072"/>
            <p14:sldId id="629"/>
            <p14:sldId id="1073"/>
            <p14:sldId id="10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54" autoAdjust="0"/>
    <p:restoredTop sz="94660"/>
  </p:normalViewPr>
  <p:slideViewPr>
    <p:cSldViewPr>
      <p:cViewPr varScale="1">
        <p:scale>
          <a:sx n="118" d="100"/>
          <a:sy n="118" d="100"/>
        </p:scale>
        <p:origin x="-179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pPr/>
              <a:t>25.10.2024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book.kbsu.ru/theory/chapter2/1_2_10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" Type="http://schemas.openxmlformats.org/officeDocument/2006/relationships/hyperlink" Target="https://ru.wikipedia.org/wiki/%D0%9D%D0%BE%D1%81%D0%B8%D1%82%D0%B5%D0%BB%D1%8C_%D0%B8%D0%BD%D1%84%D0%BE%D1%80%D0%BC%D0%B0%D1%86%D0%B8%D0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0%D0%B9%D0%BB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8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Двухмерные массивы.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на основе двухмерного массива.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файлов для сохранения состояния игры.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15. Простейшие операции с двухмерными массивами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16. Применение двухмерных массивов в играх</a:t>
            </a: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68376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4. В открывшемся окне «Открыть файл» выбрать папку в которой лежит ваш бинарный файл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56DBC7F-27F1-49D4-92FF-A5ABF50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" y="1916832"/>
            <a:ext cx="8460432" cy="4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130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5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выбрать ваш бинарный файл – в нашем случае это «</a:t>
            </a:r>
            <a:r>
              <a:rPr lang="en-US" sz="1900" dirty="0" err="1"/>
              <a:t>game_bin.bin</a:t>
            </a:r>
            <a:r>
              <a:rPr lang="ru-RU" sz="1900" dirty="0"/>
              <a:t>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41DB045-3860-48C3-85B9-C93350E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" y="1844824"/>
            <a:ext cx="8629835" cy="4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659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6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нажать кнопку        рядом с кнопкой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2FAF18F-600D-4192-AC6F-5CAF3EE5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163237"/>
            <a:ext cx="8172400" cy="45781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D7DF464-3C5F-4B12-AB46-CFCB69A4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32" y="782274"/>
            <a:ext cx="347292" cy="4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46263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7. Выбрать пункт «Открыть с помощью…»</a:t>
            </a:r>
            <a:r>
              <a:rPr lang="en-US" sz="1900" dirty="0"/>
              <a:t> </a:t>
            </a:r>
            <a:endParaRPr lang="ru-RU" sz="1900" dirty="0"/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7DCDC76-6FDB-4897-9781-AAF4626B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7" y="1700203"/>
            <a:ext cx="8532440" cy="5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58819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8. В открывшемся окне «Открыть с помощью…»</a:t>
            </a:r>
            <a:r>
              <a:rPr lang="en-US" sz="1900" dirty="0"/>
              <a:t> </a:t>
            </a:r>
            <a:r>
              <a:rPr lang="ru-RU" sz="1900" dirty="0"/>
              <a:t> выбрать «Двоичный редактор (По умолчанию)»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FF5B377-A4C6-4A4B-B9D0-24C6F0D0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76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9. Нажать кнопку «ОК»</a:t>
            </a:r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7780BCF-622E-4042-86EC-FA88F686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4794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513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10. Работать с открывшимся содержимым бинарного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D3EF7E8-D76E-4581-8C65-EEC0F57C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316079"/>
            <a:ext cx="7452320" cy="54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4594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84468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№16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Применение двухмерных массивов в играх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27926501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Собрать игру из кода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кода, предоставленного выше в данной лекции, нужно собрать заготовку игры.</a:t>
            </a:r>
          </a:p>
        </p:txBody>
      </p:sp>
    </p:spTree>
    <p:extLst>
      <p:ext uri="{BB962C8B-B14F-4D97-AF65-F5344CB8AC3E}">
        <p14:creationId xmlns:p14="http://schemas.microsoft.com/office/powerpoint/2010/main" xmlns="" val="3273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F9C289F-59C4-4F8D-9D53-31C6D121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70" y="5073889"/>
            <a:ext cx="6671030" cy="1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46009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2. Доделать управление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коде выше нет перемещения героев вниз. Нужно создать код, который будет обеспечивать перемещение героев вниз!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015784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‘L’ </a:t>
            </a:r>
            <a:r>
              <a:rPr lang="ru-RU" sz="2000" dirty="0"/>
              <a:t>слева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xmlns="" val="31644890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‘R’ </a:t>
            </a:r>
            <a:r>
              <a:rPr lang="ru-RU" sz="2000" dirty="0"/>
              <a:t>непосредственно справа от игрока вставить элемент «золото».</a:t>
            </a:r>
          </a:p>
        </p:txBody>
      </p:sp>
    </p:spTree>
    <p:extLst>
      <p:ext uri="{BB962C8B-B14F-4D97-AF65-F5344CB8AC3E}">
        <p14:creationId xmlns:p14="http://schemas.microsoft.com/office/powerpoint/2010/main" xmlns="" val="5816422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16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Доделать задачи 1-4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Задача 5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U (Up – </a:t>
            </a:r>
            <a:r>
              <a:rPr lang="ru-RU" dirty="0"/>
              <a:t>«вверх»</a:t>
            </a:r>
            <a:r>
              <a:rPr lang="en-US" dirty="0"/>
              <a:t>)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выше игрока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Задача </a:t>
            </a:r>
            <a:r>
              <a:rPr lang="en-US" dirty="0"/>
              <a:t>6</a:t>
            </a:r>
            <a:r>
              <a:rPr lang="ru-RU" dirty="0"/>
              <a:t>.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D (Down – </a:t>
            </a:r>
            <a:r>
              <a:rPr lang="ru-RU" dirty="0"/>
              <a:t>«вниз»</a:t>
            </a:r>
            <a:r>
              <a:rPr lang="en-US" dirty="0"/>
              <a:t>) 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ниже игрока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Задача 7.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‘Z’ </a:t>
            </a:r>
            <a:r>
              <a:rPr lang="ru-RU" dirty="0"/>
              <a:t>уничтожить элементы стен начиная справа от игрока и до правой границы игрового поля.</a:t>
            </a:r>
          </a:p>
          <a:p>
            <a:endParaRPr lang="ru-RU" dirty="0"/>
          </a:p>
          <a:p>
            <a:r>
              <a:rPr lang="ru-RU" dirty="0"/>
              <a:t>5. Задача 8*.</a:t>
            </a:r>
          </a:p>
          <a:p>
            <a:r>
              <a:rPr lang="ru-RU" dirty="0"/>
              <a:t>При нажатии клавиши </a:t>
            </a:r>
            <a:r>
              <a:rPr lang="en-US" smtClean="0"/>
              <a:t>‘G’ </a:t>
            </a:r>
            <a:r>
              <a:rPr lang="ru-RU" dirty="0"/>
              <a:t>уничтожить все элементы стен, которых непосредственно касается игрок – со всех сторон!</a:t>
            </a:r>
          </a:p>
          <a:p>
            <a:endParaRPr lang="ru-RU" dirty="0"/>
          </a:p>
          <a:p>
            <a:r>
              <a:rPr lang="ru-RU" dirty="0"/>
              <a:t>6. Задача 9**.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‘O’ </a:t>
            </a:r>
            <a:r>
              <a:rPr lang="ru-RU" dirty="0"/>
              <a:t>уничтожить все элементы стен со всех сторон на расстояние 2! При этом золото не должно пострадать!</a:t>
            </a:r>
          </a:p>
        </p:txBody>
      </p:sp>
    </p:spTree>
    <p:extLst>
      <p:ext uri="{BB962C8B-B14F-4D97-AF65-F5344CB8AC3E}">
        <p14:creationId xmlns:p14="http://schemas.microsoft.com/office/powerpoint/2010/main" xmlns="" val="35711867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7906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56816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53977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</a:t>
            </a:r>
            <a:r>
              <a:rPr lang="ru-RU" sz="3200" b="1"/>
              <a:t>лекции 08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двухмерными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Увидели как на основе двухмерных массивов можно сделать простую игру</a:t>
            </a:r>
            <a:endParaRPr lang="en-US" sz="2300" dirty="0"/>
          </a:p>
          <a:p>
            <a:pPr marL="457200" indent="-457200">
              <a:buAutoNum type="arabicPeriod"/>
            </a:pPr>
            <a:r>
              <a:rPr lang="ru-RU" sz="2300" dirty="0"/>
              <a:t>Познакомились с работой с файлами в Си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ЛР15 и ЛР16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xmlns="" val="28256491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17351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Двухмерный массив: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Определение переменной - двухмерного массив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Инициализация массива (в момент определения)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Обращение (использование) отдельного элемента массива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над двухмерными массивами: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(значений элементов) массива в консоль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 массива с клавиатуры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определенными значениями (нулями, по формуле)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случайными значениями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значения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строки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столбца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строки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столбца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в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из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по условию</a:t>
            </a:r>
          </a:p>
        </p:txBody>
      </p:sp>
    </p:spTree>
    <p:extLst>
      <p:ext uri="{BB962C8B-B14F-4D97-AF65-F5344CB8AC3E}">
        <p14:creationId xmlns:p14="http://schemas.microsoft.com/office/powerpoint/2010/main" xmlns="" val="374415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33161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</a:t>
            </a:r>
            <a:r>
              <a:rPr lang="en-US" sz="2800" b="1" dirty="0"/>
              <a:t>2</a:t>
            </a:r>
            <a:endParaRPr lang="ru-RU" sz="2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Двухмерные массивы и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двухмерного массива для кодирования состояния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Отрисовка поля игры на основе информации в двухмерном массиве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Перемещение героя в поле: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влево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вправо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вверх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вниз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состояния игры в файле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состояния игры из файла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2708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/>
              <a:t>Термины 3*</a:t>
            </a:r>
            <a:endParaRPr lang="ru-RU" sz="2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бинарными файлами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окрытие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бинарного файла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(XXX, "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-Запись в бинарный файл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fwrite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-Чтение из бинарного файла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fread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-Как в VS просмотреть содержимое бинарного файла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3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/>
              <a:t>Двухмерные массивы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2448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717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89" y="3429000"/>
            <a:ext cx="3985959" cy="1335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29" y="5073888"/>
            <a:ext cx="5025996" cy="16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6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95027"/>
            <a:ext cx="4732329" cy="15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0" y="4581128"/>
            <a:ext cx="604142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50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04640EA-9456-4480-A81F-128C7D46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9" y="1100884"/>
            <a:ext cx="483408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71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3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ECA65E-A781-440F-A5A2-13893F4B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78515"/>
            <a:ext cx="5433106" cy="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09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4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75F9E68-B82A-4E0C-8B40-35B5A937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17032"/>
            <a:ext cx="3744416" cy="23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6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5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28C0410-3ED4-47B6-9939-DDE2656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540190"/>
            <a:ext cx="2942796" cy="22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86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2094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Двухмерный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09920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0,  1,  222,  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{10, 11, 12, 13},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{20, 21, 22, 23}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3;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 = 4;</a:t>
            </a:r>
          </a:p>
          <a:p>
            <a:pPr defTabSz="357188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"!!!! print() !!!!\n"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E0AC158-888F-4847-8A74-8BC461E5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18" y="4365104"/>
            <a:ext cx="3851818" cy="17281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EB5B05E-1E34-4AD4-8828-A8A998F9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49" y="881326"/>
            <a:ext cx="591585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304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 + j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fillIx10()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 + j;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D0A9618-0DEE-45C1-9ABC-5BA5F557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727166"/>
            <a:ext cx="37869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792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D454082-7D88-4C35-9410-68DD5EE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1076227"/>
            <a:ext cx="3293229" cy="27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60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randFill0_9()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rand() % 10;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CE8256C-B8AA-4874-8804-6FCA538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54170"/>
            <a:ext cx="3440750" cy="3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810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минимального элемента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 = arr[0][0];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&lt; min)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min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"imin = 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iMin);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55D334D-1DDC-49A1-9B6A-8B8B5888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86" y="3573016"/>
            <a:ext cx="4243370" cy="3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32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Удалить строку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(%d) !!!!\n"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n - 1;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+ 1][j];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"Номер строки, которую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0DBC387-4313-447A-9A73-B39C3D3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18" y="4787353"/>
            <a:ext cx="3544875" cy="19888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826AD92-0079-A1DF-4D47-F4BB2765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25" y="751344"/>
            <a:ext cx="3372321" cy="1600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50404D66-9AD9-AA10-A2ED-3BC1BD2A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025" y="2624025"/>
            <a:ext cx="33532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68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Вставить столбец</a:t>
            </a:r>
            <a:r>
              <a:rPr lang="en-US" sz="2800" b="1" dirty="0"/>
              <a:t> </a:t>
            </a:r>
            <a:r>
              <a:rPr lang="ru-RU" sz="2800" b="1" dirty="0"/>
              <a:t>(в конец)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addColumn0()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addColumn0()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][m]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9C323C8-5570-4667-A510-7BF4D0A6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03" y="4043829"/>
            <a:ext cx="3600400" cy="27565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D690EBA-2530-CB58-CF1F-7FCC6C0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71" y="2451709"/>
            <a:ext cx="3372321" cy="1609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93EB497-7CF0-67D2-346B-3025213E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99" y="751344"/>
            <a:ext cx="33723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58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Переменные, структуры, массивы, массивы структур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Сохранить в файл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save() {</a:t>
            </a:r>
          </a:p>
          <a:p>
            <a:pPr defTabSz="357188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создался"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55ECD5D-D142-B343-E310-88A6B22C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110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Загрузить из файла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CF83435-A60A-5F6F-94FB-7F156905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091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Демонстрация сохранения и загрузки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save();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fillIx10();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load();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C6E479E-0D9E-6C78-D9C6-ADD1638D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795036"/>
            <a:ext cx="3359392" cy="19867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6709127-067D-583F-47C5-C2D66A89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76227"/>
            <a:ext cx="3745178" cy="5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771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5751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двухмерными массивами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356679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двухмерным массивом.</a:t>
            </a:r>
            <a:r>
              <a:rPr lang="en-US" dirty="0"/>
              <a:t> </a:t>
            </a:r>
            <a:r>
              <a:rPr lang="ru-RU" dirty="0"/>
              <a:t>Выводить состояние массива перед каждым обращении к меню.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2050"/>
            <a:ext cx="6408712" cy="45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732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Реализовать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Прикрутить операции, ранее разобранные в лекции: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значениями </a:t>
            </a:r>
            <a:r>
              <a:rPr lang="en-US" dirty="0" err="1"/>
              <a:t>i</a:t>
            </a:r>
            <a:r>
              <a:rPr lang="en-US" dirty="0"/>
              <a:t> * 10 + j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нулями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случайными значениями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899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нечетные увеличить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8931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кратные 10 уменьшить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99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ЛР15: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1-4.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dirty="0"/>
              <a:t>2) Задача 5. Добавить в программу возможность ввода массива с клавиатуры</a:t>
            </a:r>
          </a:p>
          <a:p>
            <a:endParaRPr lang="ru-RU" sz="2000" dirty="0"/>
          </a:p>
          <a:p>
            <a:r>
              <a:rPr lang="ru-RU" sz="2000" dirty="0"/>
              <a:t>3) Задача 6. Добавить в программу возможность сохранения массива в файле и его загрузки из готового файла</a:t>
            </a:r>
          </a:p>
          <a:p>
            <a:endParaRPr lang="ru-RU" sz="2000" dirty="0"/>
          </a:p>
          <a:p>
            <a:r>
              <a:rPr lang="ru-RU" sz="2000" dirty="0"/>
              <a:t>4) Задача 7. удалить заданную строку  из массива</a:t>
            </a:r>
          </a:p>
          <a:p>
            <a:endParaRPr lang="ru-RU" sz="2000" dirty="0"/>
          </a:p>
          <a:p>
            <a:r>
              <a:rPr lang="ru-RU" sz="2000" dirty="0"/>
              <a:t>5) Задача 8. Продублировать заданный столбец массива</a:t>
            </a:r>
          </a:p>
          <a:p>
            <a:endParaRPr lang="ru-RU" sz="2000" dirty="0"/>
          </a:p>
          <a:p>
            <a:r>
              <a:rPr lang="ru-RU" sz="2000" dirty="0"/>
              <a:t>6) Задача 9. Выполнить задание по варианту</a:t>
            </a:r>
          </a:p>
          <a:p>
            <a:endParaRPr lang="ru-RU" sz="2000" dirty="0"/>
          </a:p>
          <a:p>
            <a:r>
              <a:rPr lang="ru-RU" sz="2000" dirty="0"/>
              <a:t>7) Задача 10*. Выполнить задание по варианту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8547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99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2844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А1:</a:t>
            </a:r>
          </a:p>
          <a:p>
            <a:r>
              <a:rPr lang="ru-RU" sz="1400" dirty="0"/>
              <a:t>В массиве все элементы, стоящие выше и левее минимального элемента, заменить на среднее арифметическое минимального и максимального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А2: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среднее арифметическое минимального и максимального элементов последнего столбца.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А3: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минимальный элемент.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А4:</a:t>
            </a:r>
          </a:p>
          <a:p>
            <a:r>
              <a:rPr lang="ru-RU" sz="1400" dirty="0"/>
              <a:t>В массиве все нечетные элементы, стоящие ниже минимального элемента массива и стоящие слева от максимального элемента массива, заменить на 0.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А5:</a:t>
            </a:r>
          </a:p>
          <a:p>
            <a:r>
              <a:rPr lang="ru-RU" sz="1400" dirty="0"/>
              <a:t>В массиве все четные элементы, стоящие снизу от максимального элемента массива, заменить на максимальный элемент столбца, в котором они расположены.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836712"/>
            <a:ext cx="4104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А6:</a:t>
            </a:r>
          </a:p>
          <a:p>
            <a:r>
              <a:rPr lang="ru-RU" sz="1400" dirty="0"/>
              <a:t>В массиве все нечетные элементы, стоящие сверху от минимального элемента массива, заменить на максимальный элемент строки, в которой они расположены.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А7:</a:t>
            </a:r>
          </a:p>
          <a:p>
            <a:r>
              <a:rPr lang="ru-RU" sz="1400" dirty="0"/>
              <a:t>В массиве все элементы, имеющие четное значение суммы индексов, заменить на минимальный элемент массива.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А8:</a:t>
            </a:r>
          </a:p>
          <a:p>
            <a:r>
              <a:rPr lang="ru-RU" sz="1400" dirty="0"/>
              <a:t>Обнулить элементы в тех столбцах, в которых встречается хотя бы два одинаковых элемента.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А9:</a:t>
            </a:r>
          </a:p>
          <a:p>
            <a:r>
              <a:rPr lang="ru-RU" sz="1400" dirty="0"/>
              <a:t>Обнулить элементы тех строк, в которых встречается более двух нулевых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А10:</a:t>
            </a:r>
          </a:p>
          <a:p>
            <a:r>
              <a:rPr lang="ru-RU" sz="1400" dirty="0"/>
              <a:t>Обнулить элементы тех столбцов, в которых нет ни одного четного элемента.</a:t>
            </a:r>
          </a:p>
          <a:p>
            <a:r>
              <a:rPr lang="ru-RU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30730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10*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1986" y="764704"/>
            <a:ext cx="440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104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1:</a:t>
            </a:r>
          </a:p>
          <a:p>
            <a:r>
              <a:rPr lang="ru-RU" dirty="0"/>
              <a:t>Удалить те столбцы,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2:</a:t>
            </a:r>
          </a:p>
          <a:p>
            <a:r>
              <a:rPr lang="ru-RU" dirty="0"/>
              <a:t>Удалить те строки,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- четный.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B3</a:t>
            </a:r>
            <a:r>
              <a:rPr lang="ru-RU" dirty="0"/>
              <a:t>:</a:t>
            </a:r>
          </a:p>
          <a:p>
            <a:r>
              <a:rPr lang="ru-RU" dirty="0"/>
              <a:t>Удалить те строки, в которых встречаются нулевые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4:</a:t>
            </a:r>
          </a:p>
          <a:p>
            <a:r>
              <a:rPr lang="ru-RU" dirty="0"/>
              <a:t>Удалить те строки, в которых есть четные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5:</a:t>
            </a:r>
          </a:p>
          <a:p>
            <a:r>
              <a:rPr lang="ru-RU" dirty="0"/>
              <a:t>Удалить те столбцы, в которых нет четных элементов.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764704"/>
            <a:ext cx="41044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6:</a:t>
            </a:r>
          </a:p>
          <a:p>
            <a:r>
              <a:rPr lang="ru-RU" dirty="0"/>
              <a:t>Удалить те столбцы, элементы в которых упорядочены по возрастанию.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7:</a:t>
            </a:r>
          </a:p>
          <a:p>
            <a:r>
              <a:rPr lang="ru-RU" dirty="0"/>
              <a:t>Удалить те столбцы,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является максимальным элементом столбца.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8:</a:t>
            </a:r>
          </a:p>
          <a:p>
            <a:r>
              <a:rPr lang="ru-RU" dirty="0"/>
              <a:t>Продублировать те строки,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9:</a:t>
            </a:r>
          </a:p>
          <a:p>
            <a:r>
              <a:rPr lang="ru-RU" dirty="0"/>
              <a:t>Продублировать те строки, в которых встречаются нулевые элементы.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10:</a:t>
            </a:r>
          </a:p>
          <a:p>
            <a:r>
              <a:rPr lang="ru-RU" dirty="0"/>
              <a:t>Продублировать те строки, в которых есть четные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xmlns="" val="2871746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двухмерными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xmlns="" val="179511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2446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двухмерного массива для игры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3722968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40683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15711"/>
            <a:ext cx="5082636" cy="29963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21964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(1)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пустого поля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(200, 200, 200));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серый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поля с золотом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желтый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стены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черный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игрока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синий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Коды ячеек: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0 - свободна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1 - 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2 - препятствие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3 - золото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brush[4]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56" y="188640"/>
            <a:ext cx="2137344" cy="12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3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j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(j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y2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s-E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{ x1, y1, x2, y2 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&amp;r, brush[map[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Все кисти удаляем!!!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i++)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(brush[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363570"/>
            <a:ext cx="3786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557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влево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steps = 0;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gold = 0;</a:t>
            </a:r>
            <a:endParaRPr lang="ru-RU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Left()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1;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0) 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пустая клетка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3) {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золото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791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87E11A2-16B0-41AE-BD34-8AB46D1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83306"/>
            <a:ext cx="3854216" cy="2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3902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вправо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Right()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M - 2; j &gt;= 0; j--)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668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вверх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71212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управлять перемещением героев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Down();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Up();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Right();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33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</a:t>
            </a:r>
            <a:r>
              <a:rPr lang="ru-RU" sz="3200" b="1" dirty="0" err="1"/>
              <a:t>отрисовывать</a:t>
            </a:r>
            <a:r>
              <a:rPr lang="ru-RU" sz="3200" b="1" dirty="0"/>
              <a:t>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08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Сохранение состояния в игре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132644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game.txt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game.txt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260E8B9-5B45-45FE-B75F-52437352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18" y="1556792"/>
            <a:ext cx="4276725" cy="5229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114568C-FA40-40CC-99BB-384CCCA0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69" y="1603495"/>
            <a:ext cx="3895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1314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4293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3AC3544-1288-E466-4CAC-9E0E6D10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64" y="751344"/>
            <a:ext cx="5577671" cy="5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774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0317EB8-1E53-B232-7401-317F9B80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6" y="778776"/>
            <a:ext cx="5409839" cy="5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021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D266ACC-43F9-4307-B738-3B0C5486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6" y="980728"/>
            <a:ext cx="5398785" cy="27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C6B8721-5FAD-4672-87A7-FCA2BC3B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17" y="980728"/>
            <a:ext cx="2857500" cy="2705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DD17495-0D90-4815-A343-43C04C9B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17" y="3911611"/>
            <a:ext cx="2857500" cy="2705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6C6BFD22-587D-4B8E-BAA0-99A55C388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6" y="3911611"/>
            <a:ext cx="539498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870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7081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21981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Внешняя память</a:t>
            </a:r>
          </a:p>
        </p:txBody>
      </p:sp>
    </p:spTree>
    <p:extLst>
      <p:ext uri="{BB962C8B-B14F-4D97-AF65-F5344CB8AC3E}">
        <p14:creationId xmlns:p14="http://schemas.microsoft.com/office/powerpoint/2010/main" xmlns="" val="2357389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http://book.kbsu.ru/theory/chapter2/1_2_10.html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Внешняя память (ВЗУ) предназначена для длительного хранения программ и данных, и целостность её содержимого не зависит от того, включен или выключен компьютер. В отличие от оперативной памяти, внешняя память не имеет прямой связи с процессором. Информация от ВЗУ к процессору и наоборот циркулирует примерно по следующей цепочке: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состав внешней памяти компьютера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жёстких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гибких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магнито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-оптических 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магнитной ленте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(стримеры) и др.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56FDF12-A310-59A6-CB3B-3A286079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83934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925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 – работа в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F7A867-769B-4BC0-B24F-512773CB02B6}"/>
              </a:ext>
            </a:extLst>
          </p:cNvPr>
          <p:cNvSpPr txBox="1"/>
          <p:nvPr/>
        </p:nvSpPr>
        <p:spPr>
          <a:xfrm>
            <a:off x="395536" y="729182"/>
            <a:ext cx="80648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Задача: из входного файла прочитать 2 целых числа.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выходной файл записать сумму этих чисел.</a:t>
            </a:r>
            <a:endParaRPr 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*fin;</a:t>
            </a:r>
          </a:p>
          <a:p>
            <a:pPr marL="0" indent="0">
              <a:buNone/>
            </a:pPr>
            <a:r>
              <a:rPr lang="en-US" sz="1800" dirty="0"/>
              <a:t>	int a, b, s;</a:t>
            </a:r>
          </a:p>
          <a:p>
            <a:pPr marL="0" indent="0">
              <a:buNone/>
            </a:pPr>
            <a:r>
              <a:rPr lang="en-US" sz="1800" dirty="0"/>
              <a:t>	fin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d:\\Temp\\Files\\in1.txt</a:t>
            </a:r>
            <a:r>
              <a:rPr lang="en-US" sz="1800" dirty="0"/>
              <a:t>", "rt");</a:t>
            </a:r>
          </a:p>
          <a:p>
            <a:pPr marL="0" indent="0">
              <a:buNone/>
            </a:pPr>
            <a:r>
              <a:rPr lang="en-US" sz="1800" dirty="0"/>
              <a:t>	if (fin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in1.txt is not found");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fscanf</a:t>
            </a:r>
            <a:r>
              <a:rPr lang="en-US" sz="1800" b="1" dirty="0"/>
              <a:t>(fin, "%</a:t>
            </a:r>
            <a:r>
              <a:rPr lang="en-US" sz="1800" b="1" dirty="0" err="1"/>
              <a:t>d%d</a:t>
            </a:r>
            <a:r>
              <a:rPr lang="en-US" sz="1800" b="1" dirty="0"/>
              <a:t>", &amp;a, &amp;b);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(fin);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Обработка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b="1" dirty="0"/>
              <a:t>s = a +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</a:t>
            </a:r>
            <a:r>
              <a:rPr lang="en-US" sz="1800" dirty="0" err="1"/>
              <a:t>fout</a:t>
            </a:r>
            <a:r>
              <a:rPr lang="ru-RU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d:\\Temp\\Files\\out1.txt</a:t>
            </a:r>
            <a:r>
              <a:rPr lang="en-US" sz="1800" dirty="0"/>
              <a:t>", "</a:t>
            </a:r>
            <a:r>
              <a:rPr lang="en-US" sz="1800" dirty="0" err="1"/>
              <a:t>wt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fout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out1.txt cannot be created");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fprintf</a:t>
            </a:r>
            <a:r>
              <a:rPr lang="en-US" sz="1800" b="1" dirty="0"/>
              <a:t>(</a:t>
            </a:r>
            <a:r>
              <a:rPr lang="en-US" sz="1800" b="1" dirty="0" err="1"/>
              <a:t>fout</a:t>
            </a:r>
            <a:r>
              <a:rPr lang="en-US" sz="1800" b="1" dirty="0"/>
              <a:t>, "%d", s);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fout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50348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файлами «вручную»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564883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Файл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2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Файл - именованная область данных на </a:t>
            </a:r>
            <a:r>
              <a:rPr lang="ru-RU" sz="2400" b="1" dirty="0">
                <a:hlinkClick r:id="rId2" tooltip="Носитель информации"/>
              </a:rPr>
              <a:t>носителе информации</a:t>
            </a:r>
            <a:r>
              <a:rPr lang="ru-RU" sz="2400" dirty="0"/>
              <a:t>, используемая как базовый объект взаимодействия с данными в </a:t>
            </a:r>
            <a:r>
              <a:rPr lang="ru-RU" sz="2400" dirty="0">
                <a:hlinkClick r:id="rId3" tooltip="Операционная система"/>
              </a:rPr>
              <a:t>операционных системах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/>
              <a:t> </a:t>
            </a:r>
            <a:r>
              <a:rPr lang="en-US" sz="2400" b="1" dirty="0">
                <a:hlinkClick r:id="rId4"/>
              </a:rPr>
              <a:t>https://ru.wikipedia.org/wiki/%D0%A4%D0%B0%D0%B9%D0%BB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13376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Проводник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7FC3BE2-C96E-43D0-AB44-426CF31E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4" y="1191327"/>
            <a:ext cx="7546644" cy="55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0116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Имя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F30AF96-7F38-436A-8F55-CC801249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56383"/>
            <a:ext cx="7344816" cy="53713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Имя файл = </a:t>
            </a:r>
            <a:r>
              <a:rPr lang="en-US" sz="2400" b="1" dirty="0"/>
              <a:t>“IMG_2476.JPG”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584658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Путь к файлу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Путь к файлу 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”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A6C7BB8-7EE6-4F9C-AFCC-F8DFFE0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9" y="1706220"/>
            <a:ext cx="6881401" cy="5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1387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Полное имя файла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Полное имя файла </a:t>
            </a:r>
          </a:p>
          <a:p>
            <a:r>
              <a:rPr lang="ru-RU" sz="2400" b="1" dirty="0"/>
              <a:t>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\IMG_2476.JPG”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A6C7BB8-7EE6-4F9C-AFCC-F8DFFE0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9" y="1706220"/>
            <a:ext cx="6881401" cy="5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96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B48A81-77B5-479B-BAAC-513867B6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30409"/>
            <a:ext cx="5004048" cy="2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5580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Содержимое файла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Полное имя файла </a:t>
            </a:r>
          </a:p>
          <a:p>
            <a:r>
              <a:rPr lang="ru-RU" sz="2400" b="1" dirty="0"/>
              <a:t>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\IMG_2476.JPG”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F17CC49-1A59-4CF0-A5F7-A256B604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5" y="1797514"/>
            <a:ext cx="72199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942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Пользовательские операции над файлами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Открыть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Создать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Скопировать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Перенести (вырезать)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Переименовать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Удалить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 др.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97CAF00-E1EB-4304-BE3D-7D5C97FB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97" y="1139122"/>
            <a:ext cx="5203799" cy="5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0197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текстовых файлов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Проводник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ru-RU" sz="2400" dirty="0">
                <a:sym typeface="Wingdings" panose="05000000000000000000" pitchFamily="2" charset="2"/>
              </a:rPr>
              <a:t>Нужная папка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ru-RU" sz="2400" dirty="0">
                <a:sym typeface="Wingdings" panose="05000000000000000000" pitchFamily="2" charset="2"/>
              </a:rPr>
              <a:t>Правая кнопка мыши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4DD55DD-A16E-47FD-8B55-39AC009D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20" y="1700808"/>
            <a:ext cx="6488685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7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текстовых файлов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Открыть файл в редакторе.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Набрать нужный текст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Сохранить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FAB7BF3-8D37-4D05-8B58-E207A056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06" y="2060848"/>
            <a:ext cx="6420989" cy="46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83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папок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Открыть родительскую папку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Нажать </a:t>
            </a:r>
            <a:r>
              <a:rPr lang="ru-RU" sz="2400" dirty="0">
                <a:sym typeface="Wingdings" panose="05000000000000000000" pitchFamily="2" charset="2"/>
              </a:rPr>
              <a:t>Правую кнопку мыши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Создать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Папку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Введите имя папки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28D3587-692F-4840-BAF7-F7F15E4F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66" y="2747040"/>
            <a:ext cx="6615791" cy="3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2284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8308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Работа с файлами «</a:t>
            </a:r>
            <a:r>
              <a:rPr lang="ru-RU" b="1" dirty="0" err="1"/>
              <a:t>программно</a:t>
            </a:r>
            <a:r>
              <a:rPr lang="ru-RU" b="1" dirty="0"/>
              <a:t>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3393647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файл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Работать с файлом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08605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Прочитать из файла 2 целых числа, подсчитать их сумму, сумму вывести в другой файл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Входной файл:</a:t>
            </a:r>
          </a:p>
          <a:p>
            <a:pPr marL="0" indent="0">
              <a:buNone/>
            </a:pPr>
            <a:r>
              <a:rPr lang="en-US" sz="2800" dirty="0"/>
              <a:t>3 12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Выходной файл:</a:t>
            </a:r>
          </a:p>
          <a:p>
            <a:pPr marL="0" indent="0">
              <a:buNone/>
            </a:pPr>
            <a:r>
              <a:rPr lang="ru-RU" sz="2800" dirty="0"/>
              <a:t>15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823822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0)  Создать входной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Открыть входной файл  (на чтение)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Читать информацию из входного файла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25819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523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*fin;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a, b, s;</a:t>
            </a:r>
          </a:p>
          <a:p>
            <a:pPr marL="0" indent="0">
              <a:buNone/>
            </a:pPr>
            <a:r>
              <a:rPr lang="en-US" sz="2800" dirty="0"/>
              <a:t>	fin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d:\\Temp\\Files\\in1.txt</a:t>
            </a:r>
            <a:r>
              <a:rPr lang="en-US" sz="2800" dirty="0"/>
              <a:t>", "rt");</a:t>
            </a:r>
          </a:p>
          <a:p>
            <a:pPr marL="0" indent="0">
              <a:buNone/>
            </a:pPr>
            <a:r>
              <a:rPr lang="en-US" sz="2800" dirty="0"/>
              <a:t>	if (fin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in1.txt is not found");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fscanf</a:t>
            </a:r>
            <a:r>
              <a:rPr lang="en-US" sz="2800" b="1" dirty="0"/>
              <a:t>(fin, "%</a:t>
            </a:r>
            <a:r>
              <a:rPr lang="en-US" sz="2800" b="1" dirty="0" err="1"/>
              <a:t>d%d</a:t>
            </a:r>
            <a:r>
              <a:rPr lang="en-US" sz="2800" b="1" dirty="0"/>
              <a:t>", &amp;a, &amp;b);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(fin);</a:t>
            </a:r>
          </a:p>
        </p:txBody>
      </p:sp>
    </p:spTree>
    <p:extLst>
      <p:ext uri="{BB962C8B-B14F-4D97-AF65-F5344CB8AC3E}">
        <p14:creationId xmlns:p14="http://schemas.microsoft.com/office/powerpoint/2010/main" xmlns="" val="112286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Обработка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en-US" sz="2800" b="1" dirty="0"/>
              <a:t>s = a + b;</a:t>
            </a:r>
          </a:p>
        </p:txBody>
      </p:sp>
    </p:spTree>
    <p:extLst>
      <p:ext uri="{BB962C8B-B14F-4D97-AF65-F5344CB8AC3E}">
        <p14:creationId xmlns:p14="http://schemas.microsoft.com/office/powerpoint/2010/main" xmlns="" val="3632847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выходным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выходной файл (на запись)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Писать информацию в выходной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выходной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939407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</a:t>
            </a:r>
            <a:r>
              <a:rPr lang="en-US" sz="2800" dirty="0" err="1"/>
              <a:t>fout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fout</a:t>
            </a:r>
            <a:r>
              <a:rPr lang="en-US" sz="2800" dirty="0"/>
              <a:t>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d:\\Temp\\Files\\out1.txt</a:t>
            </a:r>
            <a:r>
              <a:rPr lang="en-US" sz="2800" dirty="0"/>
              <a:t>", "</a:t>
            </a:r>
            <a:r>
              <a:rPr lang="en-US" sz="2800" dirty="0" err="1"/>
              <a:t>wt</a:t>
            </a:r>
            <a:r>
              <a:rPr lang="en-US" sz="2800" dirty="0"/>
              <a:t>");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fout</a:t>
            </a:r>
            <a:r>
              <a:rPr lang="en-US" sz="2800" dirty="0"/>
              <a:t>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out1.txt cannot be created");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fprintf</a:t>
            </a:r>
            <a:r>
              <a:rPr lang="en-US" sz="2800" b="1" dirty="0"/>
              <a:t>(</a:t>
            </a:r>
            <a:r>
              <a:rPr lang="en-US" sz="2800" b="1" dirty="0" err="1"/>
              <a:t>fout</a:t>
            </a:r>
            <a:r>
              <a:rPr lang="en-US" sz="2800" b="1" dirty="0"/>
              <a:t>, "s = %d", s);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</a:t>
            </a:r>
            <a:r>
              <a:rPr lang="en-US" sz="2800" dirty="0" err="1"/>
              <a:t>fout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400339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2722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Несколько сценариев работы с файлами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213845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/>
              <a:t>Входные данные готовятся в виде (входных) файлов.</a:t>
            </a:r>
          </a:p>
          <a:p>
            <a:pPr marL="0" indent="0">
              <a:buNone/>
            </a:pPr>
            <a:r>
              <a:rPr lang="ru-RU" sz="2400" dirty="0"/>
              <a:t>Программа загружает данные из входных файлов. Программа выполняет всю необходимую работу. </a:t>
            </a:r>
          </a:p>
          <a:p>
            <a:pPr marL="0" indent="0">
              <a:buNone/>
            </a:pPr>
            <a:r>
              <a:rPr lang="ru-RU" sz="2400" dirty="0"/>
              <a:t>Программа сохраняет результаты в (выходные) файлы.</a:t>
            </a:r>
          </a:p>
          <a:p>
            <a:pPr marL="0" indent="0">
              <a:buNone/>
            </a:pPr>
            <a:r>
              <a:rPr lang="ru-RU" sz="2400" b="1" dirty="0"/>
              <a:t>Этапы: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Подготовить входные файлы (вручную, либо используя какую-то программу)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Запустить программу обработки файлов, которая прочитает входные файлы  и создаст выходной файл</a:t>
            </a:r>
          </a:p>
          <a:p>
            <a:pPr marL="457200" indent="-457200">
              <a:buAutoNum type="arabicParenR"/>
            </a:pPr>
            <a:r>
              <a:rPr lang="ru-RU" sz="2400" dirty="0"/>
              <a:t>Работать с выходным файлов (вручную или при помощи еще какой-то программы)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5581373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Конверсия файлов (</a:t>
            </a:r>
            <a:r>
              <a:rPr lang="en-US" sz="2400" b="1" dirty="0"/>
              <a:t>PPTX </a:t>
            </a:r>
            <a:r>
              <a:rPr lang="en-US" sz="2400" b="1" dirty="0">
                <a:sym typeface="Wingdings" panose="05000000000000000000" pitchFamily="2" charset="2"/>
              </a:rPr>
              <a:t> PDF)</a:t>
            </a:r>
          </a:p>
          <a:p>
            <a:r>
              <a:rPr lang="ru-RU" sz="2400" b="1" dirty="0"/>
              <a:t>Сжать файл (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ZIP, RAR, </a:t>
            </a:r>
            <a:r>
              <a:rPr lang="ru-RU" sz="2400" b="1" dirty="0"/>
              <a:t>и т.д.)</a:t>
            </a:r>
          </a:p>
          <a:p>
            <a:r>
              <a:rPr lang="ru-RU" sz="2400" b="1" dirty="0"/>
              <a:t>Сжать фотографии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Компилятор (</a:t>
            </a:r>
            <a:r>
              <a:rPr lang="en-US" sz="2400" b="1" dirty="0" err="1">
                <a:sym typeface="Wingdings" panose="05000000000000000000" pitchFamily="2" charset="2"/>
              </a:rPr>
              <a:t>javac</a:t>
            </a:r>
            <a:r>
              <a:rPr lang="en-US" sz="2400" b="1" dirty="0">
                <a:sym typeface="Wingdings" panose="05000000000000000000" pitchFamily="2" charset="2"/>
              </a:rPr>
              <a:t> Class1.java   Class1.class) 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113528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Программа работает и доходит до какого-то состояния. 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выполняет сохранение состояния программы. При этом создается файл, хранящий все необходимые данные программы.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решает вернуться к сохраненному состоянию. Для этого все данные загружаются из файла состояния.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636010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Сохранение состояния в игре</a:t>
            </a:r>
          </a:p>
          <a:p>
            <a:endParaRPr lang="ru-RU" sz="2400" b="1" dirty="0"/>
          </a:p>
          <a:p>
            <a:r>
              <a:rPr lang="ru-RU" sz="2400" b="1" dirty="0"/>
              <a:t>*Редактирование документа (</a:t>
            </a:r>
            <a:r>
              <a:rPr lang="en-US" sz="2400" b="1" dirty="0"/>
              <a:t>PPTX, XLS, </a:t>
            </a:r>
            <a:r>
              <a:rPr lang="ru-RU" sz="2400" b="1" dirty="0"/>
              <a:t>и мн. др.)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096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7133EE6-8FA0-4B7C-800A-1C0E2A8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" y="5517232"/>
            <a:ext cx="8901593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9431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23167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бинарными файлами*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767680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68F35A0-630C-4AC0-90A2-764B0DF6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3579364" cy="38488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1F0FC64-802F-4218-8732-E3098F54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8480"/>
            <a:ext cx="4297453" cy="49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5642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9359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DCF6CD8-79EC-2F63-0025-538A1FBB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44" y="908720"/>
            <a:ext cx="49589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2604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88B4985-3228-5F17-512B-4396C8F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2" y="751344"/>
            <a:ext cx="50142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0185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5B5C7C1-E97D-4757-8A66-9E4BFE6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" y="1867764"/>
            <a:ext cx="6754473" cy="3384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C075F86-C867-4CB1-8605-6A3752A6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751344"/>
            <a:ext cx="5460099" cy="59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720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1. Открыть меню «Файл»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D60B46D-8898-4BDE-9286-25124C11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650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91428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2. Выбрать пункт меню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3CFB062-A3DF-4E57-884F-9C3313B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" y="1556792"/>
            <a:ext cx="8627633" cy="4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8501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3. Выбрать пункт «Файл…»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B0514B9-4820-4395-B4B1-67F5CA3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282120"/>
            <a:ext cx="846527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61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11780</TotalTime>
  <Words>3097</Words>
  <Application>Microsoft Office PowerPoint</Application>
  <PresentationFormat>Экран (4:3)</PresentationFormat>
  <Paragraphs>1089</Paragraphs>
  <Slides>121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121</vt:i4>
      </vt:variant>
    </vt:vector>
  </HeadingPairs>
  <TitlesOfParts>
    <vt:vector size="122" baseType="lpstr">
      <vt:lpstr>Тема Office</vt:lpstr>
      <vt:lpstr>Слайд 1</vt:lpstr>
      <vt:lpstr>Слайд 2</vt:lpstr>
      <vt:lpstr>Переменные, структуры, массивы, массивы структур</vt:lpstr>
      <vt:lpstr>Лекция 2. «Покупаем квартиру»</vt:lpstr>
      <vt:lpstr>Лекция 2. «Покупаем квартиру»</vt:lpstr>
      <vt:lpstr>Лекция 7. «Рисуем много линий из центра»</vt:lpstr>
      <vt:lpstr>Лекция 7. «Рисуем много линий из центра»</vt:lpstr>
      <vt:lpstr>Лекция 9. «Массив грибов»</vt:lpstr>
      <vt:lpstr>Лекция 9. «Массив грибов»</vt:lpstr>
      <vt:lpstr>Лекция 7 «Массивы&amp;Структуры – пример – Polygon»</vt:lpstr>
      <vt:lpstr>Лекция 7 «Массивы&amp;Структуры – пример – Polygon»</vt:lpstr>
      <vt:lpstr>Слайд 12</vt:lpstr>
      <vt:lpstr>Двухмерные массивы</vt:lpstr>
      <vt:lpstr>Двухмерные массивы – пример 1</vt:lpstr>
      <vt:lpstr>Двухмерные массивы – пример 1</vt:lpstr>
      <vt:lpstr>Двухмерные массивы – пример 1</vt:lpstr>
      <vt:lpstr>Двухмерные массивы – пример 2</vt:lpstr>
      <vt:lpstr>Двухмерные массивы – пример 3</vt:lpstr>
      <vt:lpstr>Двухмерные массивы – пример 4</vt:lpstr>
      <vt:lpstr>Двухмерные массивы – пример 5</vt:lpstr>
      <vt:lpstr>Слайд 21</vt:lpstr>
      <vt:lpstr>Двухмерный массив в Си Некоторые операции</vt:lpstr>
      <vt:lpstr>Вывод элементов массива</vt:lpstr>
      <vt:lpstr>Заполнение значениями i * 10 + j</vt:lpstr>
      <vt:lpstr>Заполнение значениями 0</vt:lpstr>
      <vt:lpstr>Заполнение случайными значениями</vt:lpstr>
      <vt:lpstr>Поиск минимального элемента</vt:lpstr>
      <vt:lpstr>Удалить строку </vt:lpstr>
      <vt:lpstr>Вставить столбец (в конец) </vt:lpstr>
      <vt:lpstr>Сохранить в файл</vt:lpstr>
      <vt:lpstr>Загрузить из файла</vt:lpstr>
      <vt:lpstr>Демонстрация сохранения и загрузки</vt:lpstr>
      <vt:lpstr>Слайд 33</vt:lpstr>
      <vt:lpstr>Лабораторная работа №15</vt:lpstr>
      <vt:lpstr>Задача 1. Создать консольное меню</vt:lpstr>
      <vt:lpstr>Задача 2. Реализовать операции</vt:lpstr>
      <vt:lpstr>Задача 3. Реализовать операцию</vt:lpstr>
      <vt:lpstr>Задача 4. Реализовать операцию</vt:lpstr>
      <vt:lpstr>ЛР15: Задания на закрепление и отработку</vt:lpstr>
      <vt:lpstr>Варианты для задачи 9</vt:lpstr>
      <vt:lpstr>Варианты для задачи 10*</vt:lpstr>
      <vt:lpstr>ИТОГО по ЛР15</vt:lpstr>
      <vt:lpstr>Слайд 43</vt:lpstr>
      <vt:lpstr>Использование двухмерного массива для игры</vt:lpstr>
      <vt:lpstr>Как представить карту</vt:lpstr>
      <vt:lpstr>Как представить карту</vt:lpstr>
      <vt:lpstr>Как нарисовать карту (1)</vt:lpstr>
      <vt:lpstr>Как нарисовать карту (2)</vt:lpstr>
      <vt:lpstr>Как героев подвинуть влево</vt:lpstr>
      <vt:lpstr>Как героев подвинуть вправо</vt:lpstr>
      <vt:lpstr>Как героев подвинуть вверх</vt:lpstr>
      <vt:lpstr>Как управлять перемещением героев</vt:lpstr>
      <vt:lpstr>Как отрисовывать карту</vt:lpstr>
      <vt:lpstr>Сохранение состояния в игре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Слайд 60</vt:lpstr>
      <vt:lpstr>Внешняя память</vt:lpstr>
      <vt:lpstr>Внешняя память</vt:lpstr>
      <vt:lpstr>Внешняя память – работа в Си</vt:lpstr>
      <vt:lpstr>Работа с файлами «вручную»</vt:lpstr>
      <vt:lpstr>Файл</vt:lpstr>
      <vt:lpstr>Проводник</vt:lpstr>
      <vt:lpstr>Имя файла</vt:lpstr>
      <vt:lpstr>Путь к файлу</vt:lpstr>
      <vt:lpstr>Полное имя файла</vt:lpstr>
      <vt:lpstr>Содержимое файла</vt:lpstr>
      <vt:lpstr>Пользовательские операции над файлами</vt:lpstr>
      <vt:lpstr>Создание текстовых файлов «вручную»</vt:lpstr>
      <vt:lpstr>Создание текстовых файлов «вручную»</vt:lpstr>
      <vt:lpstr>Создание папок «вручную»</vt:lpstr>
      <vt:lpstr>Слайд 75</vt:lpstr>
      <vt:lpstr>Работа с файлами «программно»</vt:lpstr>
      <vt:lpstr>Работа с файлом – общий алгоритм</vt:lpstr>
      <vt:lpstr>Задача</vt:lpstr>
      <vt:lpstr>Работа с входным файлом – общий алгоритм</vt:lpstr>
      <vt:lpstr>Задача (1)</vt:lpstr>
      <vt:lpstr>Задача (2)</vt:lpstr>
      <vt:lpstr>Работа с выходным файлом – общий алгоритм</vt:lpstr>
      <vt:lpstr>Задача (3)</vt:lpstr>
      <vt:lpstr>Слайд 84</vt:lpstr>
      <vt:lpstr>Несколько сценариев работы с файлами</vt:lpstr>
      <vt:lpstr>Сценарий 1. Входные и выходные данные - в файлах</vt:lpstr>
      <vt:lpstr>Сценарий 1. Входные и выходные данные - в файлах</vt:lpstr>
      <vt:lpstr>Сценарий 2. Файл для сохранения состояния</vt:lpstr>
      <vt:lpstr>Сценарий 2. Файл для сохранения состояния</vt:lpstr>
      <vt:lpstr>Слайд 90</vt:lpstr>
      <vt:lpstr>Работа с бинарными файлами*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Слайд 107</vt:lpstr>
      <vt:lpstr>Лабораторная работа №16</vt:lpstr>
      <vt:lpstr>Задача 1. Собрать игру из кода</vt:lpstr>
      <vt:lpstr>Задача 2. Доделать управление</vt:lpstr>
      <vt:lpstr>Задача 3.</vt:lpstr>
      <vt:lpstr>Задача 4.</vt:lpstr>
      <vt:lpstr>ЛР16: Задания на закрепление и отработку</vt:lpstr>
      <vt:lpstr>Слайд 114</vt:lpstr>
      <vt:lpstr>Слайд 115</vt:lpstr>
      <vt:lpstr>Слайд 116</vt:lpstr>
      <vt:lpstr>ИТОГО по лекции 08</vt:lpstr>
      <vt:lpstr>Слайд 118</vt:lpstr>
      <vt:lpstr>Термины 1</vt:lpstr>
      <vt:lpstr>Термины 2</vt:lpstr>
      <vt:lpstr>Термины 3*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KVR</cp:lastModifiedBy>
  <cp:revision>346</cp:revision>
  <dcterms:created xsi:type="dcterms:W3CDTF">2015-09-02T18:56:24Z</dcterms:created>
  <dcterms:modified xsi:type="dcterms:W3CDTF">2024-10-25T07:29:07Z</dcterms:modified>
</cp:coreProperties>
</file>