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  <p:sldId id="414" r:id="rId3"/>
    <p:sldId id="261" r:id="rId4"/>
    <p:sldId id="449" r:id="rId5"/>
    <p:sldId id="448" r:id="rId6"/>
    <p:sldId id="262" r:id="rId7"/>
    <p:sldId id="263" r:id="rId8"/>
    <p:sldId id="264" r:id="rId9"/>
    <p:sldId id="265" r:id="rId10"/>
    <p:sldId id="274" r:id="rId11"/>
    <p:sldId id="415" r:id="rId12"/>
    <p:sldId id="423" r:id="rId13"/>
    <p:sldId id="365" r:id="rId14"/>
    <p:sldId id="649" r:id="rId15"/>
    <p:sldId id="366" r:id="rId16"/>
    <p:sldId id="367" r:id="rId17"/>
    <p:sldId id="368" r:id="rId18"/>
    <p:sldId id="650" r:id="rId19"/>
    <p:sldId id="427" r:id="rId20"/>
    <p:sldId id="383" r:id="rId21"/>
    <p:sldId id="651" r:id="rId22"/>
    <p:sldId id="652" r:id="rId23"/>
    <p:sldId id="382" r:id="rId24"/>
    <p:sldId id="445" r:id="rId25"/>
    <p:sldId id="424" r:id="rId26"/>
    <p:sldId id="425" r:id="rId27"/>
    <p:sldId id="370" r:id="rId28"/>
    <p:sldId id="371" r:id="rId29"/>
    <p:sldId id="372" r:id="rId30"/>
    <p:sldId id="375" r:id="rId31"/>
    <p:sldId id="376" r:id="rId32"/>
    <p:sldId id="377" r:id="rId33"/>
    <p:sldId id="384" r:id="rId34"/>
    <p:sldId id="386" r:id="rId35"/>
    <p:sldId id="446" r:id="rId36"/>
    <p:sldId id="303" r:id="rId37"/>
    <p:sldId id="653" r:id="rId38"/>
    <p:sldId id="654" r:id="rId39"/>
    <p:sldId id="258" r:id="rId40"/>
    <p:sldId id="259" r:id="rId41"/>
    <p:sldId id="260" r:id="rId42"/>
    <p:sldId id="452" r:id="rId43"/>
    <p:sldId id="453" r:id="rId44"/>
    <p:sldId id="454" r:id="rId45"/>
    <p:sldId id="455" r:id="rId46"/>
    <p:sldId id="456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627" r:id="rId55"/>
    <p:sldId id="628" r:id="rId56"/>
    <p:sldId id="273" r:id="rId57"/>
    <p:sldId id="629" r:id="rId58"/>
    <p:sldId id="275" r:id="rId59"/>
    <p:sldId id="276" r:id="rId60"/>
    <p:sldId id="277" r:id="rId61"/>
    <p:sldId id="278" r:id="rId62"/>
    <p:sldId id="279" r:id="rId63"/>
    <p:sldId id="280" r:id="rId64"/>
    <p:sldId id="281" r:id="rId65"/>
    <p:sldId id="282" r:id="rId66"/>
    <p:sldId id="283" r:id="rId67"/>
    <p:sldId id="284" r:id="rId68"/>
    <p:sldId id="285" r:id="rId69"/>
    <p:sldId id="286" r:id="rId70"/>
    <p:sldId id="287" r:id="rId71"/>
    <p:sldId id="288" r:id="rId72"/>
    <p:sldId id="289" r:id="rId73"/>
    <p:sldId id="290" r:id="rId74"/>
    <p:sldId id="291" r:id="rId75"/>
    <p:sldId id="292" r:id="rId76"/>
    <p:sldId id="293" r:id="rId77"/>
    <p:sldId id="294" r:id="rId78"/>
    <p:sldId id="295" r:id="rId79"/>
    <p:sldId id="296" r:id="rId80"/>
    <p:sldId id="297" r:id="rId81"/>
    <p:sldId id="632" r:id="rId82"/>
    <p:sldId id="298" r:id="rId83"/>
    <p:sldId id="633" r:id="rId84"/>
    <p:sldId id="634" r:id="rId85"/>
    <p:sldId id="635" r:id="rId86"/>
    <p:sldId id="636" r:id="rId87"/>
    <p:sldId id="637" r:id="rId88"/>
    <p:sldId id="638" r:id="rId89"/>
    <p:sldId id="639" r:id="rId90"/>
    <p:sldId id="640" r:id="rId91"/>
    <p:sldId id="641" r:id="rId92"/>
    <p:sldId id="299" r:id="rId93"/>
    <p:sldId id="300" r:id="rId94"/>
    <p:sldId id="301" r:id="rId95"/>
    <p:sldId id="302" r:id="rId96"/>
    <p:sldId id="642" r:id="rId97"/>
    <p:sldId id="304" r:id="rId98"/>
    <p:sldId id="305" r:id="rId99"/>
    <p:sldId id="307" r:id="rId100"/>
    <p:sldId id="451" r:id="rId101"/>
    <p:sldId id="402" r:id="rId102"/>
    <p:sldId id="656" r:id="rId103"/>
    <p:sldId id="643" r:id="rId104"/>
    <p:sldId id="624" r:id="rId105"/>
    <p:sldId id="657" r:id="rId106"/>
    <p:sldId id="626" r:id="rId107"/>
    <p:sldId id="428" r:id="rId108"/>
    <p:sldId id="658" r:id="rId109"/>
    <p:sldId id="648" r:id="rId110"/>
    <p:sldId id="644" r:id="rId111"/>
    <p:sldId id="645" r:id="rId112"/>
    <p:sldId id="646" r:id="rId1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447"/>
            <p14:sldId id="414"/>
            <p14:sldId id="261"/>
            <p14:sldId id="449"/>
            <p14:sldId id="448"/>
            <p14:sldId id="262"/>
            <p14:sldId id="263"/>
            <p14:sldId id="264"/>
            <p14:sldId id="265"/>
            <p14:sldId id="274"/>
            <p14:sldId id="415"/>
            <p14:sldId id="423"/>
            <p14:sldId id="365"/>
            <p14:sldId id="649"/>
            <p14:sldId id="366"/>
            <p14:sldId id="367"/>
            <p14:sldId id="368"/>
            <p14:sldId id="650"/>
            <p14:sldId id="427"/>
            <p14:sldId id="383"/>
            <p14:sldId id="651"/>
            <p14:sldId id="652"/>
            <p14:sldId id="382"/>
            <p14:sldId id="445"/>
            <p14:sldId id="424"/>
            <p14:sldId id="425"/>
            <p14:sldId id="370"/>
            <p14:sldId id="371"/>
            <p14:sldId id="372"/>
            <p14:sldId id="375"/>
            <p14:sldId id="376"/>
            <p14:sldId id="377"/>
            <p14:sldId id="384"/>
            <p14:sldId id="386"/>
            <p14:sldId id="446"/>
            <p14:sldId id="303"/>
            <p14:sldId id="653"/>
            <p14:sldId id="654"/>
            <p14:sldId id="258"/>
            <p14:sldId id="259"/>
            <p14:sldId id="260"/>
            <p14:sldId id="452"/>
            <p14:sldId id="453"/>
            <p14:sldId id="454"/>
            <p14:sldId id="455"/>
            <p14:sldId id="456"/>
            <p14:sldId id="266"/>
            <p14:sldId id="267"/>
            <p14:sldId id="268"/>
            <p14:sldId id="269"/>
            <p14:sldId id="270"/>
            <p14:sldId id="271"/>
            <p14:sldId id="272"/>
            <p14:sldId id="627"/>
            <p14:sldId id="628"/>
            <p14:sldId id="273"/>
            <p14:sldId id="629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632"/>
            <p14:sldId id="298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299"/>
            <p14:sldId id="300"/>
            <p14:sldId id="301"/>
            <p14:sldId id="302"/>
            <p14:sldId id="642"/>
            <p14:sldId id="304"/>
            <p14:sldId id="305"/>
            <p14:sldId id="307"/>
            <p14:sldId id="451"/>
            <p14:sldId id="402"/>
            <p14:sldId id="656"/>
            <p14:sldId id="643"/>
            <p14:sldId id="624"/>
            <p14:sldId id="657"/>
            <p14:sldId id="626"/>
            <p14:sldId id="428"/>
            <p14:sldId id="658"/>
            <p14:sldId id="648"/>
            <p14:sldId id="644"/>
            <p14:sldId id="645"/>
            <p14:sldId id="6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5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codernet.ru/books/c_plus/programmirovanie_na_s_dlya_nachinayushhix_3-e_izd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codernet.ru/books/c_plus/programmirovanie_na_s_dlya_nachinayushhix_3-e_iz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rnet.ru/books/c_plus/programmirovanie_na_s_dlya_nachinayushhix_3-e_iz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&#1058;&#1086;&#1095;&#1082;&#1072;_&#1074;&#1093;&#1086;&#1076;&#1072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7596844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</a:rPr>
              <a:t>Лекция 2</a:t>
            </a:r>
            <a:endParaRPr lang="ru-RU" sz="3600" dirty="0">
              <a:solidFill>
                <a:srgbClr val="0070C0"/>
              </a:solidFill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</a:rPr>
              <a:t>Развилка – полная и усеченная. 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</a:rPr>
              <a:t>Логические операции.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</a:rPr>
              <a:t>Цикл </a:t>
            </a:r>
            <a:r>
              <a:rPr lang="en-US" sz="2200" b="1" dirty="0">
                <a:solidFill>
                  <a:schemeClr val="tx1"/>
                </a:solidFill>
              </a:rPr>
              <a:t>DO WHILE. </a:t>
            </a:r>
            <a:endParaRPr lang="ru-RU" sz="2200" b="1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</a:rPr>
              <a:t>Блок-схемы. Трассировка программы.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rgbClr val="0070C0"/>
                </a:solidFill>
              </a:rPr>
              <a:t>ЛР 3. Развилки.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rgbClr val="0070C0"/>
                </a:solidFill>
              </a:rPr>
              <a:t>ЛР 4. Цикл </a:t>
            </a:r>
            <a:r>
              <a:rPr lang="en-US" sz="2200" b="1" dirty="0">
                <a:solidFill>
                  <a:srgbClr val="0070C0"/>
                </a:solidFill>
              </a:rPr>
              <a:t>DO WHILE</a:t>
            </a:r>
            <a:endParaRPr lang="ru-RU" sz="2200" b="1" dirty="0">
              <a:solidFill>
                <a:srgbClr val="0070C0"/>
              </a:solidFill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endParaRPr lang="ru-RU" i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+mn-lt"/>
              </a:rPr>
              <a:t>Основы алгоритмизации и программирование</a:t>
            </a:r>
            <a:br>
              <a:rPr lang="ru-RU" sz="2400" b="1" dirty="0">
                <a:latin typeface="+mn-lt"/>
              </a:rPr>
            </a:br>
            <a:r>
              <a:rPr lang="ru-RU" sz="2400" b="1" dirty="0">
                <a:latin typeface="+mn-lt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+mn-lt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+mn-lt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+mn-lt"/>
              </a:rPr>
              <a:t>Федосович</a:t>
            </a:r>
            <a:br>
              <a:rPr lang="ru-RU" sz="2400" b="1" dirty="0">
                <a:solidFill>
                  <a:schemeClr val="tx2"/>
                </a:solidFill>
                <a:latin typeface="+mn-lt"/>
              </a:rPr>
            </a:br>
            <a:r>
              <a:rPr lang="en-US" sz="2400" b="1" dirty="0">
                <a:solidFill>
                  <a:schemeClr val="tx2"/>
                </a:solidFill>
                <a:latin typeface="+mn-lt"/>
              </a:rPr>
              <a:t>SimbirSoft</a:t>
            </a:r>
            <a:endParaRPr lang="ru-RU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415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 Си </a:t>
            </a:r>
            <a:r>
              <a:rPr lang="ru-RU" sz="2800" b="1" strike="noStrike" spc="-1">
                <a:solidFill>
                  <a:srgbClr val="FF0000"/>
                </a:solidFill>
                <a:latin typeface="Calibri"/>
              </a:rPr>
              <a:t>НЕЛЬЗЯ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вкладывать функции друг в друга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Прямоугольник 3"/>
          <p:cNvSpPr/>
          <p:nvPr/>
        </p:nvSpPr>
        <p:spPr>
          <a:xfrm>
            <a:off x="107640" y="751320"/>
            <a:ext cx="892872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a();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printf(</a:t>
            </a:r>
            <a:r>
              <a:rPr lang="en-US" sz="1400" b="0" strike="noStrike" spc="-1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void a() 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	printf("Hello! It is a()!\n");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</a:t>
            </a:r>
            <a:r>
              <a:rPr lang="ru-RU" sz="1400" b="0" strike="noStrike" spc="-1">
                <a:solidFill>
                  <a:srgbClr val="FF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a();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26" name="Рисунок 4"/>
          <p:cNvPicPr/>
          <p:nvPr/>
        </p:nvPicPr>
        <p:blipFill>
          <a:blip r:embed="rId2"/>
          <a:stretch/>
        </p:blipFill>
        <p:spPr>
          <a:xfrm>
            <a:off x="4356000" y="2825280"/>
            <a:ext cx="4525560" cy="391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880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ru-RU" sz="2300" dirty="0"/>
              <a:t>Узнали как работают развилки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Узнали, что развилки бывают полные и усеченные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Узнали, какие есть операторы сравнения 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Узнали, какие есть операторы логические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Вспомнили, что есть задачи, в которых что-то повторяется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Такие задачи ЧАСТО можно решить при помощи цикла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Узнали, что существует цикл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DO WHILE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как работает цикл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DO WHILE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что такое трассировка цикла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DO WHILE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buClr>
                <a:srgbClr val="000000"/>
              </a:buClr>
              <a:buFont typeface="StarSymbol"/>
              <a:buAutoNum type="arabicPeriod"/>
            </a:pPr>
            <a:r>
              <a:rPr lang="ru-RU" sz="2300" dirty="0"/>
              <a:t>Узнали как выглядят блок-схемы для линейного алгоритма, для развилки, для цикла с постусловием</a:t>
            </a:r>
          </a:p>
          <a:p>
            <a:pPr marL="457200" indent="-457200"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что нужно делать в ЛР3 и ЛР4.</a:t>
            </a:r>
            <a:endParaRPr lang="ru-RU" sz="23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Clr>
                <a:srgbClr val="000000"/>
              </a:buClr>
              <a:buFont typeface="StarSymbol"/>
              <a:buAutoNum type="arabicPeriod"/>
            </a:pPr>
            <a:endParaRPr lang="ru-RU" sz="2300" dirty="0"/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ru-RU" sz="2300" b="0" strike="noStrike" spc="-1" dirty="0">
              <a:latin typeface="Arial"/>
            </a:endParaRPr>
          </a:p>
          <a:p>
            <a:pPr marL="457200" indent="-457200">
              <a:buFontTx/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460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Директива (препроцессора)  #include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Строчные комментарии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Блочные комментарии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кода {}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Вызов функции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функции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Формальные параметры функции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Фактические параметры функции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Функция, не возвращающая значений (VOID)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Точка входа в программу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535B57-861B-54F7-6D96-08256FB94B30}"/>
              </a:ext>
            </a:extLst>
          </p:cNvPr>
          <p:cNvSpPr/>
          <p:nvPr/>
        </p:nvSpPr>
        <p:spPr>
          <a:xfrm>
            <a:off x="4693600" y="610135"/>
            <a:ext cx="4198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i++; </a:t>
            </a:r>
            <a:r>
              <a:rPr lang="ru-RU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работает аналогично i =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</a:t>
            </a:r>
          </a:p>
          <a:p>
            <a:r>
              <a:rPr lang="en-US" sz="1800" dirty="0"/>
              <a:t>float v1, v2;</a:t>
            </a:r>
            <a:r>
              <a:rPr lang="ru-RU" sz="1800" dirty="0"/>
              <a:t>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ru-RU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v1 </a:t>
            </a:r>
            <a:r>
              <a:rPr lang="ru-RU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v2*/</a:t>
            </a:r>
            <a:r>
              <a:rPr lang="ru-RU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void main()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</a:p>
          <a:p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300, 100);</a:t>
            </a:r>
          </a:p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main() { }</a:t>
            </a:r>
          </a:p>
          <a:p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void main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 }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xEnd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300, 100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scanf_s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"%d", &amp;n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main() { }</a:t>
            </a:r>
          </a:p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 } </a:t>
            </a:r>
          </a:p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34056971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4602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целочисленные константы 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строковые константы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Escape-последовательности - \t, \n, \" и др.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Стандартные типы данных – Целый тип 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переменных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переменных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Выражения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присваивания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Операторы сравнения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Арифметические операторы</a:t>
            </a:r>
            <a:endParaRPr lang="ru-RU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Оператор инкремента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&amp; (взятие адреса)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Консольный вывод –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Консольный ввод –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scanf_s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Строка форматирования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535B57-861B-54F7-6D96-08256FB94B30}"/>
              </a:ext>
            </a:extLst>
          </p:cNvPr>
          <p:cNvSpPr/>
          <p:nvPr/>
        </p:nvSpPr>
        <p:spPr>
          <a:xfrm>
            <a:off x="4693600" y="610135"/>
            <a:ext cx="4198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300, 100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"2^%d = %d\n"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("2^%d = %d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x1 = 10, y1 = 100;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s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10,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s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100;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x1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10, </a:t>
            </a:r>
            <a:r>
              <a:rPr lang="es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100;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x1 = 10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 = 100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y2 =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 + 10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8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y2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y2 + 10;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0; do {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++;  } while (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16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y2 = y2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10; </a:t>
            </a:r>
          </a:p>
          <a:p>
            <a:r>
              <a:rPr lang="ru-RU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i++;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// работает аналогично i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scanf_s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("%d",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n);</a:t>
            </a:r>
          </a:p>
          <a:p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("2^%d = %d\n",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scanf_s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("%d", &amp;n);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"2^%d = %d\n"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270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Инструкции Си – развилка –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полная</a:t>
            </a: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Инструкции Си – развилка – усеченная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Инструкции Си - Цикл с постусловием </a:t>
            </a:r>
            <a:endParaRPr lang="en-US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WHILE</a:t>
            </a:r>
          </a:p>
          <a:p>
            <a:endParaRPr lang="en-US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F83F3E-872D-6EB2-7074-3E6A4A77B434}"/>
              </a:ext>
            </a:extLst>
          </p:cNvPr>
          <p:cNvSpPr/>
          <p:nvPr/>
        </p:nvSpPr>
        <p:spPr>
          <a:xfrm>
            <a:off x="4693600" y="610135"/>
            <a:ext cx="41988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if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(val1 &gt; val2)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max_val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val1;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7030A0"/>
                </a:solidFill>
              </a:rPr>
              <a:t>else</a:t>
            </a:r>
            <a:r>
              <a:rPr lang="ru-RU" sz="1800" b="1" dirty="0">
                <a:solidFill>
                  <a:srgbClr val="7030A0"/>
                </a:solidFill>
              </a:rPr>
              <a:t>  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b="1" dirty="0" err="1">
                <a:solidFill>
                  <a:srgbClr val="7030A0"/>
                </a:solidFill>
              </a:rPr>
              <a:t>if</a:t>
            </a:r>
            <a:r>
              <a:rPr lang="ru-RU" sz="1800" b="1" dirty="0">
                <a:solidFill>
                  <a:srgbClr val="7030A0"/>
                </a:solidFill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(val2 &lt;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min_val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min_val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 val2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b="1" dirty="0">
              <a:solidFill>
                <a:srgbClr val="7030A0"/>
              </a:solidFill>
            </a:endParaRPr>
          </a:p>
          <a:p>
            <a:endParaRPr lang="ru-RU" b="1" dirty="0">
              <a:solidFill>
                <a:srgbClr val="7030A0"/>
              </a:solidFill>
            </a:endParaRPr>
          </a:p>
          <a:p>
            <a:endParaRPr lang="ru-RU" b="1" dirty="0">
              <a:solidFill>
                <a:srgbClr val="7030A0"/>
              </a:solidFill>
            </a:endParaRPr>
          </a:p>
          <a:p>
            <a:endParaRPr lang="ru-RU" b="1" dirty="0">
              <a:solidFill>
                <a:srgbClr val="7030A0"/>
              </a:solidFill>
            </a:endParaRPr>
          </a:p>
          <a:p>
            <a:endParaRPr lang="ru-RU" b="1" dirty="0">
              <a:solidFill>
                <a:srgbClr val="7030A0"/>
              </a:solidFill>
            </a:endParaRPr>
          </a:p>
          <a:p>
            <a:endParaRPr lang="ru-RU" b="1" dirty="0">
              <a:solidFill>
                <a:srgbClr val="7030A0"/>
              </a:solidFill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("%d ",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+ 1;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&lt;= n);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B86C9-5853-C487-23C0-68FF6F1A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779" y="4631282"/>
            <a:ext cx="1353430" cy="19396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4BD524-1D50-F004-E6EB-76769545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20" y="610134"/>
            <a:ext cx="2226948" cy="10569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21A4F2-E4F8-ED56-4B23-E144ED8D9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20" y="2623584"/>
            <a:ext cx="2028713" cy="10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61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856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Простейшие функции</a:t>
            </a:r>
            <a:endParaRPr lang="ru-RU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F83F3E-872D-6EB2-7074-3E6A4A77B434}"/>
              </a:ext>
            </a:extLst>
          </p:cNvPr>
          <p:cNvSpPr/>
          <p:nvPr/>
        </p:nvSpPr>
        <p:spPr>
          <a:xfrm>
            <a:off x="3059832" y="704063"/>
            <a:ext cx="4198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#include &lt;</a:t>
            </a:r>
            <a:r>
              <a:rPr lang="en-US" sz="1800" b="1" dirty="0" err="1">
                <a:solidFill>
                  <a:srgbClr val="7030A0"/>
                </a:solidFill>
              </a:rPr>
              <a:t>stdio.h</a:t>
            </a:r>
            <a:r>
              <a:rPr lang="en-US" sz="1800" b="1" dirty="0">
                <a:solidFill>
                  <a:srgbClr val="7030A0"/>
                </a:solidFill>
              </a:rPr>
              <a:t>&gt;</a:t>
            </a:r>
          </a:p>
          <a:p>
            <a:endParaRPr lang="ru-RU" sz="1800" b="1" dirty="0">
              <a:solidFill>
                <a:srgbClr val="7030A0"/>
              </a:solidFill>
            </a:endParaRPr>
          </a:p>
          <a:p>
            <a:r>
              <a:rPr lang="en-US" sz="1800" b="1" dirty="0">
                <a:solidFill>
                  <a:srgbClr val="7030A0"/>
                </a:solidFill>
              </a:rPr>
              <a:t>void a() {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	</a:t>
            </a:r>
            <a:r>
              <a:rPr lang="en-US" sz="1800" b="1" dirty="0" err="1">
                <a:solidFill>
                  <a:srgbClr val="7030A0"/>
                </a:solidFill>
              </a:rPr>
              <a:t>printf</a:t>
            </a:r>
            <a:r>
              <a:rPr lang="en-US" sz="1800" b="1" dirty="0">
                <a:solidFill>
                  <a:srgbClr val="7030A0"/>
                </a:solidFill>
              </a:rPr>
              <a:t>("Hello! It is a()!\n");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}</a:t>
            </a:r>
          </a:p>
          <a:p>
            <a:endParaRPr lang="ru-RU" sz="1800" b="1" dirty="0">
              <a:solidFill>
                <a:srgbClr val="7030A0"/>
              </a:solidFill>
            </a:endParaRPr>
          </a:p>
          <a:p>
            <a:endParaRPr lang="ru-RU" sz="1800" b="1" dirty="0">
              <a:solidFill>
                <a:srgbClr val="7030A0"/>
              </a:solidFill>
            </a:endParaRPr>
          </a:p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>
                <a:solidFill>
                  <a:srgbClr val="7030A0"/>
                </a:solidFill>
              </a:rPr>
              <a:t>void main() {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	</a:t>
            </a:r>
            <a:r>
              <a:rPr lang="en-US" sz="1800" b="1" dirty="0" err="1">
                <a:solidFill>
                  <a:srgbClr val="7030A0"/>
                </a:solidFill>
              </a:rPr>
              <a:t>printf</a:t>
            </a:r>
            <a:r>
              <a:rPr lang="en-US" sz="1800" b="1" dirty="0">
                <a:solidFill>
                  <a:srgbClr val="7030A0"/>
                </a:solidFill>
              </a:rPr>
              <a:t>("Hello! It is main()!\n");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	a();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00847E-9D1D-1617-9FD9-EF5FF2DB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470" y="2780928"/>
            <a:ext cx="1363317" cy="14329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887829-6BDE-7954-F9C8-37D24647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950" y="1101005"/>
            <a:ext cx="1466546" cy="108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782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Трассировка программы на бумаге/в Excel</a:t>
            </a:r>
          </a:p>
          <a:p>
            <a:endParaRPr lang="ru-RU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Трассировка программы в MS VS</a:t>
            </a:r>
            <a:endParaRPr lang="en-US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5F4686-E10E-F51C-80C0-F6849A8C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49182"/>
            <a:ext cx="1190319" cy="17059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C4F47D-D2CB-3BB1-34C7-BDEB4D12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1203655"/>
            <a:ext cx="4198879" cy="156367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440D10-5A14-ABB0-77B3-D625AB92D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824903"/>
            <a:ext cx="6116501" cy="18839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48E830-7621-1439-FFBD-BA4A928692C3}"/>
              </a:ext>
            </a:extLst>
          </p:cNvPr>
          <p:cNvSpPr txBox="1"/>
          <p:nvPr/>
        </p:nvSpPr>
        <p:spPr>
          <a:xfrm>
            <a:off x="1829226" y="1217315"/>
            <a:ext cx="23380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n);</a:t>
            </a:r>
            <a:endParaRPr lang="ru-RU" sz="12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C81D977-FEF3-89EB-3210-BEF8CC290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605" y="3832887"/>
            <a:ext cx="2120875" cy="14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4352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Еще раз – </a:t>
            </a:r>
            <a:r>
              <a:rPr lang="ru-RU" sz="3200" b="1" strike="sngStrike" dirty="0"/>
              <a:t>операции</a:t>
            </a:r>
            <a:r>
              <a:rPr lang="en-US" sz="3200" b="1" dirty="0"/>
              <a:t>/</a:t>
            </a:r>
            <a:r>
              <a:rPr lang="ru-RU" sz="3200" b="1" dirty="0"/>
              <a:t>операторы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1AC1-8B71-4E1E-A8E6-8B0A90AA12C0}"/>
              </a:ext>
            </a:extLst>
          </p:cNvPr>
          <p:cNvSpPr txBox="1"/>
          <p:nvPr/>
        </p:nvSpPr>
        <p:spPr>
          <a:xfrm>
            <a:off x="576064" y="6165304"/>
            <a:ext cx="83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Источник: </a:t>
            </a:r>
            <a:r>
              <a:rPr lang="ru-RU" sz="1400" dirty="0">
                <a:hlinkClick r:id="rId2"/>
              </a:rPr>
              <a:t>https://codernet.ru/books/c_plus/programmirovanie_na_s_dlya_nachinayushhix_3-e_izd/</a:t>
            </a:r>
            <a:r>
              <a:rPr lang="ru-RU" sz="1400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F6D3EB-ABA2-4B57-941C-29D63286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9" y="833075"/>
            <a:ext cx="767822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5297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Что почитать про Си</a:t>
            </a:r>
            <a:r>
              <a:rPr lang="en-US" sz="3200" b="1" dirty="0"/>
              <a:t> </a:t>
            </a:r>
            <a:r>
              <a:rPr lang="ru-RU" sz="3200" b="1" dirty="0"/>
              <a:t>- для начинающих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ru-RU" sz="2400" i="0" dirty="0">
                <a:solidFill>
                  <a:srgbClr val="232323"/>
                </a:solidFill>
                <a:effectLst/>
                <a:latin typeface="GilroySemiBold"/>
              </a:rPr>
              <a:t>Программирование на С для начинающих. 3-е изд. Грег Перри, Дин Миллер </a:t>
            </a:r>
            <a:r>
              <a:rPr lang="ru-RU" sz="2400" dirty="0">
                <a:hlinkClick r:id="rId2"/>
              </a:rPr>
              <a:t>https://codernet.ru/books/c_plus/programmirovanie_na_s_dlya_nachinayushhix_3-e_izd/</a:t>
            </a:r>
            <a:r>
              <a:rPr lang="ru-RU" sz="2400" dirty="0"/>
              <a:t> </a:t>
            </a:r>
          </a:p>
          <a:p>
            <a:pPr marL="457200" indent="-457200">
              <a:buAutoNum type="arabicPeriod"/>
            </a:pPr>
            <a:endParaRPr lang="ru-RU" sz="23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6BF35C-819E-9F99-AF08-D042ED68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2448267" cy="35437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BCB6F0-7643-0FF1-E6A4-0437A8D24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761877"/>
            <a:ext cx="3600400" cy="35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8892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56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3859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8061-1048-316A-F51E-AB65A7354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>
            <a:extLst>
              <a:ext uri="{FF2B5EF4-FFF2-40B4-BE49-F238E27FC236}">
                <a16:creationId xmlns:a16="http://schemas.microsoft.com/office/drawing/2014/main" id="{45B30E32-7124-2B07-B08B-CD45F96D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Задачи для проверки знаний №1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Прямоугольник 3">
            <a:extLst>
              <a:ext uri="{FF2B5EF4-FFF2-40B4-BE49-F238E27FC236}">
                <a16:creationId xmlns:a16="http://schemas.microsoft.com/office/drawing/2014/main" id="{C094CB0F-E6EE-D070-3ABA-FB05D39F2324}"/>
              </a:ext>
            </a:extLst>
          </p:cNvPr>
          <p:cNvSpPr/>
          <p:nvPr/>
        </p:nvSpPr>
        <p:spPr>
          <a:xfrm>
            <a:off x="179640" y="610200"/>
            <a:ext cx="8550360" cy="4383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Какая программа соответствует этой блок-схеме? 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latin typeface="Arial"/>
              </a:rPr>
              <a:t>                               Вариант 1</a:t>
            </a:r>
          </a:p>
          <a:p>
            <a:pPr>
              <a:lnSpc>
                <a:spcPct val="100000"/>
              </a:lnSpc>
              <a:buNone/>
            </a:pPr>
            <a:endParaRPr lang="ru-RU" sz="2300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latin typeface="Arial"/>
              </a:rPr>
              <a:t>                                                        Вариант 2</a:t>
            </a:r>
          </a:p>
          <a:p>
            <a:pPr>
              <a:lnSpc>
                <a:spcPct val="100000"/>
              </a:lnSpc>
              <a:buNone/>
            </a:pPr>
            <a:endParaRPr lang="ru-RU" sz="2300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r>
              <a:rPr lang="ru-RU" sz="2300" spc="-1" dirty="0">
                <a:latin typeface="Arial"/>
              </a:rPr>
              <a:t>                                                                                   </a:t>
            </a:r>
            <a:r>
              <a:rPr lang="ru-RU" sz="2300" b="0" strike="noStrike" spc="-1" dirty="0">
                <a:latin typeface="Arial"/>
              </a:rPr>
              <a:t>Вариант 3</a:t>
            </a:r>
          </a:p>
          <a:p>
            <a:pPr>
              <a:lnSpc>
                <a:spcPct val="100000"/>
              </a:lnSpc>
              <a:buNone/>
            </a:pPr>
            <a:endParaRPr lang="ru-RU" sz="2300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latin typeface="Arial"/>
              </a:rPr>
              <a:t>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8D4A84-4C3F-AFF5-6A96-EA8456F7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61" y="1335024"/>
            <a:ext cx="2116734" cy="48067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E1AF97-58C3-53FC-1C7C-A2CCB25B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34" y="2889152"/>
            <a:ext cx="1810003" cy="19147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C5660-F532-66A0-251A-57DFD5C80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050" y="3920936"/>
            <a:ext cx="1790950" cy="1933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67A84E-2EF6-0352-53DA-8D10114A1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629" y="1733313"/>
            <a:ext cx="194337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205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35BA4-D7A7-8759-DDC9-634FA0E18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>
            <a:extLst>
              <a:ext uri="{FF2B5EF4-FFF2-40B4-BE49-F238E27FC236}">
                <a16:creationId xmlns:a16="http://schemas.microsoft.com/office/drawing/2014/main" id="{E99D7184-EEA0-BE1D-8DC8-AC5AC5F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Задачи для проверки знаний №2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Прямоугольник 3">
            <a:extLst>
              <a:ext uri="{FF2B5EF4-FFF2-40B4-BE49-F238E27FC236}">
                <a16:creationId xmlns:a16="http://schemas.microsoft.com/office/drawing/2014/main" id="{C5EF11F2-F7E6-3121-CED5-A1B660F50C19}"/>
              </a:ext>
            </a:extLst>
          </p:cNvPr>
          <p:cNvSpPr/>
          <p:nvPr/>
        </p:nvSpPr>
        <p:spPr>
          <a:xfrm>
            <a:off x="179640" y="610200"/>
            <a:ext cx="8550360" cy="51615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выведется в консоль в результате выполнения этой программы?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 1: 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1 3 5 7 9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 2: 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1 3 5 7 9 13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 3: 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1 3 5 7 9 11</a:t>
            </a:r>
            <a:endParaRPr lang="ru-R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D5EB34-C10A-778A-BA67-78A10198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32" y="1316927"/>
            <a:ext cx="292458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551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D8F67-6923-8AD3-E8A9-31EA88D6B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>
            <a:extLst>
              <a:ext uri="{FF2B5EF4-FFF2-40B4-BE49-F238E27FC236}">
                <a16:creationId xmlns:a16="http://schemas.microsoft.com/office/drawing/2014/main" id="{367A0D50-7793-748B-7187-65469168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Задачи для проверки знаний №3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Прямоугольник 3">
            <a:extLst>
              <a:ext uri="{FF2B5EF4-FFF2-40B4-BE49-F238E27FC236}">
                <a16:creationId xmlns:a16="http://schemas.microsoft.com/office/drawing/2014/main" id="{424B69B3-73F3-BFBC-C54B-2B9B5A637BFC}"/>
              </a:ext>
            </a:extLst>
          </p:cNvPr>
          <p:cNvSpPr/>
          <p:nvPr/>
        </p:nvSpPr>
        <p:spPr>
          <a:xfrm>
            <a:off x="179640" y="610200"/>
            <a:ext cx="8550360" cy="42610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Выберите те программы, которые в результате своей работы выведут в консоль следующий текст: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&lt;&lt;&lt;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5 7 &gt;&gt;&gt;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Таких программ может быть несколько.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Вариант 1                               Вариант 2                                     Вариант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Вариант 4                               Вариант 5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7FC7DE-0FA5-3A77-4387-CF21B981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0" y="2427126"/>
            <a:ext cx="2047507" cy="18540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919585-64D6-F81B-DEED-30DE3DA4A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82" y="2427126"/>
            <a:ext cx="1903957" cy="17786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068230-DF5F-8996-A21F-9CC46B97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49" y="2427126"/>
            <a:ext cx="1958183" cy="18540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AF0BA6-7EA2-BB54-A04B-D7E754AC9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9" y="4813171"/>
            <a:ext cx="2047507" cy="18998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59B2BA7-FFBB-D55D-AA75-FA4C0A414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982" y="4813171"/>
            <a:ext cx="2061505" cy="18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9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Развилки</a:t>
            </a:r>
          </a:p>
        </p:txBody>
      </p:sp>
    </p:spTree>
    <p:extLst>
      <p:ext uri="{BB962C8B-B14F-4D97-AF65-F5344CB8AC3E}">
        <p14:creationId xmlns:p14="http://schemas.microsoft.com/office/powerpoint/2010/main" val="56478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Развилка (</a:t>
            </a:r>
            <a:r>
              <a:rPr lang="en-US" dirty="0"/>
              <a:t>if</a:t>
            </a:r>
            <a:r>
              <a:rPr lang="ru-RU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</a:t>
            </a:r>
            <a:r>
              <a:rPr lang="en-US" sz="2400" dirty="0"/>
              <a:t> (</a:t>
            </a:r>
            <a:r>
              <a:rPr lang="ru-RU" sz="2400" dirty="0"/>
              <a:t>Условие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ru-RU" sz="2400" dirty="0"/>
              <a:t>	Действие1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en-US" sz="2400" b="1" dirty="0"/>
              <a:t>else</a:t>
            </a:r>
          </a:p>
          <a:p>
            <a:r>
              <a:rPr lang="en-US" sz="2400" dirty="0"/>
              <a:t>	</a:t>
            </a:r>
            <a:r>
              <a:rPr lang="ru-RU" sz="2400" dirty="0"/>
              <a:t>Действие2</a:t>
            </a:r>
            <a:r>
              <a:rPr lang="en-US" sz="2400" dirty="0"/>
              <a:t>;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0F4387-65B4-2322-DF76-71635D67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48" y="1700808"/>
            <a:ext cx="4600704" cy="21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Найти максимум - полная развилка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22108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rgbClr val="0070C0"/>
                </a:solidFill>
              </a:rPr>
              <a:t>Фрагмент кода:</a:t>
            </a:r>
          </a:p>
          <a:p>
            <a:r>
              <a:rPr lang="en-US" sz="2400" b="1" dirty="0"/>
              <a:t>if</a:t>
            </a:r>
            <a:r>
              <a:rPr lang="en-US" sz="2400" dirty="0"/>
              <a:t> (val1 &gt; val2) 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max_val</a:t>
            </a:r>
            <a:r>
              <a:rPr lang="en-US" sz="2400" dirty="0"/>
              <a:t> = val1;</a:t>
            </a:r>
            <a:endParaRPr lang="ru-RU" sz="2400" dirty="0"/>
          </a:p>
          <a:p>
            <a:r>
              <a:rPr lang="en-US" sz="2400" b="1" dirty="0"/>
              <a:t>else</a:t>
            </a:r>
            <a:r>
              <a:rPr lang="ru-RU" sz="2400" dirty="0"/>
              <a:t>  </a:t>
            </a:r>
          </a:p>
          <a:p>
            <a:r>
              <a:rPr lang="ru-RU" sz="2400" dirty="0"/>
              <a:t>	</a:t>
            </a:r>
            <a:r>
              <a:rPr lang="en-US" sz="2400" dirty="0"/>
              <a:t>max</a:t>
            </a:r>
            <a:r>
              <a:rPr lang="ru-RU" sz="2400" dirty="0"/>
              <a:t>_</a:t>
            </a:r>
            <a:r>
              <a:rPr lang="en-US" sz="2400" dirty="0" err="1"/>
              <a:t>val</a:t>
            </a:r>
            <a:r>
              <a:rPr lang="ru-RU" sz="2400" dirty="0"/>
              <a:t> = </a:t>
            </a:r>
            <a:r>
              <a:rPr lang="en-US" sz="2400" dirty="0" err="1"/>
              <a:t>val</a:t>
            </a:r>
            <a:r>
              <a:rPr lang="ru-RU" sz="2400" dirty="0"/>
              <a:t>2;</a:t>
            </a:r>
          </a:p>
          <a:p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E5F5100-7F7E-FE01-2129-8774BC5A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50" y="1579994"/>
            <a:ext cx="4453899" cy="21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9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Найти максимум - полная развилка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22108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rgbClr val="0070C0"/>
                </a:solidFill>
              </a:rPr>
              <a:t>Фрагмент кода:</a:t>
            </a:r>
          </a:p>
          <a:p>
            <a:r>
              <a:rPr lang="en-US" sz="2400" b="1" dirty="0"/>
              <a:t>if</a:t>
            </a:r>
            <a:r>
              <a:rPr lang="en-US" sz="2400" dirty="0"/>
              <a:t> (val1 &gt; val2) {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max_val</a:t>
            </a:r>
            <a:r>
              <a:rPr lang="en-US" sz="2400" dirty="0"/>
              <a:t> = val1;</a:t>
            </a:r>
            <a:endParaRPr lang="ru-RU" sz="2400" dirty="0"/>
          </a:p>
          <a:p>
            <a:r>
              <a:rPr lang="ru-RU" sz="2400" dirty="0"/>
              <a:t>} </a:t>
            </a:r>
            <a:r>
              <a:rPr lang="en-US" sz="2400" b="1" dirty="0"/>
              <a:t>else</a:t>
            </a:r>
            <a:r>
              <a:rPr lang="ru-RU" sz="2400" dirty="0"/>
              <a:t>  { </a:t>
            </a:r>
          </a:p>
          <a:p>
            <a:r>
              <a:rPr lang="ru-RU" sz="2400" dirty="0"/>
              <a:t>	</a:t>
            </a:r>
            <a:r>
              <a:rPr lang="en-US" sz="2400" dirty="0"/>
              <a:t>max</a:t>
            </a:r>
            <a:r>
              <a:rPr lang="ru-RU" sz="2400" dirty="0"/>
              <a:t>_</a:t>
            </a:r>
            <a:r>
              <a:rPr lang="en-US" sz="2400" dirty="0" err="1"/>
              <a:t>val</a:t>
            </a:r>
            <a:r>
              <a:rPr lang="ru-RU" sz="2400" dirty="0"/>
              <a:t> = </a:t>
            </a:r>
            <a:r>
              <a:rPr lang="en-US" sz="2400" dirty="0" err="1"/>
              <a:t>val</a:t>
            </a:r>
            <a:r>
              <a:rPr lang="ru-RU" sz="2400" dirty="0"/>
              <a:t>2;</a:t>
            </a:r>
          </a:p>
          <a:p>
            <a:r>
              <a:rPr lang="ru-RU" sz="2400" dirty="0"/>
              <a:t>}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E5F5100-7F7E-FE01-2129-8774BC5A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50" y="1579994"/>
            <a:ext cx="4453899" cy="21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7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Усеченная развилка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</a:t>
            </a:r>
            <a:r>
              <a:rPr lang="en-US" sz="2400" dirty="0"/>
              <a:t> (</a:t>
            </a:r>
            <a:r>
              <a:rPr lang="ru-RU" sz="2400" dirty="0"/>
              <a:t>Условие</a:t>
            </a:r>
            <a:r>
              <a:rPr lang="en-US" sz="2400" dirty="0"/>
              <a:t>) 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ru-RU" sz="2400" dirty="0"/>
              <a:t>Действие</a:t>
            </a:r>
            <a:r>
              <a:rPr lang="en-US" sz="2400" dirty="0"/>
              <a:t>;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53089E-F317-3BFA-6259-4E07EE64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700808"/>
            <a:ext cx="3815730" cy="22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8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Минимум из 3 чисел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709554"/>
            <a:ext cx="622818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lang="ru-RU" sz="2000" dirty="0"/>
          </a:p>
          <a:p>
            <a:r>
              <a:rPr lang="en-US" sz="2000" dirty="0"/>
              <a:t>void main() {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en-US" sz="2000" dirty="0"/>
              <a:t>int val1 = 9;</a:t>
            </a:r>
          </a:p>
          <a:p>
            <a:r>
              <a:rPr lang="ru-RU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val2 = 10;</a:t>
            </a:r>
          </a:p>
          <a:p>
            <a:r>
              <a:rPr lang="ru-RU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val3 = 6;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min_val</a:t>
            </a:r>
            <a:r>
              <a:rPr lang="ru-RU" sz="2000" dirty="0"/>
              <a:t> = val1; </a:t>
            </a:r>
            <a:r>
              <a:rPr lang="ru-RU" sz="2000" dirty="0">
                <a:solidFill>
                  <a:srgbClr val="00B050"/>
                </a:solidFill>
              </a:rPr>
              <a:t>// берем за минимальный  val1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ru-RU" sz="2000" dirty="0" err="1"/>
              <a:t>if</a:t>
            </a:r>
            <a:r>
              <a:rPr lang="ru-RU" sz="2000" dirty="0"/>
              <a:t> (val2 &lt; </a:t>
            </a:r>
            <a:r>
              <a:rPr lang="ru-RU" sz="2000" dirty="0" err="1"/>
              <a:t>min_val</a:t>
            </a:r>
            <a:r>
              <a:rPr lang="ru-RU" sz="2000" dirty="0"/>
              <a:t>)  </a:t>
            </a:r>
            <a:r>
              <a:rPr lang="ru-RU" sz="2000" dirty="0">
                <a:solidFill>
                  <a:srgbClr val="00B050"/>
                </a:solidFill>
              </a:rPr>
              <a:t>// если второе меньше </a:t>
            </a:r>
          </a:p>
          <a:p>
            <a:r>
              <a:rPr lang="ru-RU" sz="2000" dirty="0"/>
              <a:t>       </a:t>
            </a:r>
            <a:r>
              <a:rPr lang="ru-RU" sz="2000" dirty="0" err="1"/>
              <a:t>min_val</a:t>
            </a:r>
            <a:r>
              <a:rPr lang="ru-RU" sz="2000" dirty="0"/>
              <a:t> = val2; </a:t>
            </a:r>
            <a:r>
              <a:rPr lang="ru-RU" sz="2000" dirty="0">
                <a:solidFill>
                  <a:srgbClr val="00B050"/>
                </a:solidFill>
              </a:rPr>
              <a:t>// то теперь минимальное val2</a:t>
            </a:r>
          </a:p>
          <a:p>
            <a:r>
              <a:rPr lang="ru-RU" sz="2000" dirty="0"/>
              <a:t>   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ru-RU" sz="2000" dirty="0" err="1"/>
              <a:t>if</a:t>
            </a:r>
            <a:r>
              <a:rPr lang="ru-RU" sz="2000" dirty="0"/>
              <a:t> (val3 &lt; </a:t>
            </a:r>
            <a:r>
              <a:rPr lang="ru-RU" sz="2000" dirty="0" err="1"/>
              <a:t>min_val</a:t>
            </a:r>
            <a:r>
              <a:rPr lang="ru-RU" sz="2000" dirty="0"/>
              <a:t>)  </a:t>
            </a:r>
            <a:r>
              <a:rPr lang="ru-RU" sz="2000" dirty="0">
                <a:solidFill>
                  <a:srgbClr val="00B050"/>
                </a:solidFill>
              </a:rPr>
              <a:t>// если третье меньше </a:t>
            </a:r>
          </a:p>
          <a:p>
            <a:r>
              <a:rPr lang="ru-RU" sz="2000" dirty="0"/>
              <a:t>       </a:t>
            </a:r>
            <a:r>
              <a:rPr lang="ru-RU" sz="2000" dirty="0" err="1"/>
              <a:t>min_val</a:t>
            </a:r>
            <a:r>
              <a:rPr lang="ru-RU" sz="2000" dirty="0"/>
              <a:t> = val3; </a:t>
            </a:r>
            <a:r>
              <a:rPr lang="ru-RU" sz="2000" dirty="0">
                <a:solidFill>
                  <a:srgbClr val="00B050"/>
                </a:solidFill>
              </a:rPr>
              <a:t>// то теперь минимальное val3</a:t>
            </a:r>
          </a:p>
          <a:p>
            <a:r>
              <a:rPr lang="ru-RU" sz="2000" dirty="0"/>
              <a:t>   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min_val</a:t>
            </a:r>
            <a:r>
              <a:rPr lang="en-US" sz="2000" dirty="0"/>
              <a:t> = %d", </a:t>
            </a:r>
            <a:r>
              <a:rPr lang="en-US" sz="2000" dirty="0" err="1"/>
              <a:t>min_val</a:t>
            </a:r>
            <a:r>
              <a:rPr lang="en-US" sz="2000" dirty="0"/>
              <a:t>);</a:t>
            </a:r>
          </a:p>
          <a:p>
            <a:r>
              <a:rPr lang="ru-RU" sz="2000" dirty="0"/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5F5B6E-D82F-1472-8828-507F8F57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06982"/>
            <a:ext cx="2483768" cy="57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Минимум из 3 чисел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709554"/>
            <a:ext cx="622818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lang="ru-RU" sz="2000" dirty="0"/>
          </a:p>
          <a:p>
            <a:r>
              <a:rPr lang="en-US" sz="2000" dirty="0"/>
              <a:t>void main() {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en-US" sz="2000" dirty="0"/>
              <a:t>int val1 = 9;</a:t>
            </a:r>
          </a:p>
          <a:p>
            <a:r>
              <a:rPr lang="ru-RU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val2 = 10;</a:t>
            </a:r>
          </a:p>
          <a:p>
            <a:r>
              <a:rPr lang="ru-RU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val3 = 6;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min_val</a:t>
            </a:r>
            <a:r>
              <a:rPr lang="ru-RU" sz="2000" dirty="0"/>
              <a:t> = val1; </a:t>
            </a:r>
            <a:r>
              <a:rPr lang="ru-RU" sz="2000" dirty="0">
                <a:solidFill>
                  <a:srgbClr val="00B050"/>
                </a:solidFill>
              </a:rPr>
              <a:t>// берем за минимальный  val1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ru-RU" sz="2000" dirty="0" err="1"/>
              <a:t>if</a:t>
            </a:r>
            <a:r>
              <a:rPr lang="ru-RU" sz="2000" dirty="0"/>
              <a:t> (val2 &lt; </a:t>
            </a:r>
            <a:r>
              <a:rPr lang="ru-RU" sz="2000" dirty="0" err="1"/>
              <a:t>min_val</a:t>
            </a:r>
            <a:r>
              <a:rPr lang="ru-RU" sz="2000" dirty="0"/>
              <a:t>) { </a:t>
            </a:r>
            <a:r>
              <a:rPr lang="ru-RU" sz="2000" dirty="0">
                <a:solidFill>
                  <a:srgbClr val="00B050"/>
                </a:solidFill>
              </a:rPr>
              <a:t>// если второе меньше </a:t>
            </a:r>
          </a:p>
          <a:p>
            <a:r>
              <a:rPr lang="ru-RU" sz="2000" dirty="0"/>
              <a:t>       </a:t>
            </a:r>
            <a:r>
              <a:rPr lang="ru-RU" sz="2000" dirty="0" err="1"/>
              <a:t>min_val</a:t>
            </a:r>
            <a:r>
              <a:rPr lang="ru-RU" sz="2000" dirty="0"/>
              <a:t> = val2; </a:t>
            </a:r>
            <a:r>
              <a:rPr lang="ru-RU" sz="2000" dirty="0">
                <a:solidFill>
                  <a:srgbClr val="00B050"/>
                </a:solidFill>
              </a:rPr>
              <a:t>// то теперь минимальное val2</a:t>
            </a:r>
          </a:p>
          <a:p>
            <a:r>
              <a:rPr lang="ru-RU" sz="2000" dirty="0"/>
              <a:t>   }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ru-RU" sz="2000" dirty="0" err="1"/>
              <a:t>if</a:t>
            </a:r>
            <a:r>
              <a:rPr lang="ru-RU" sz="2000" dirty="0"/>
              <a:t> (val3 &lt; </a:t>
            </a:r>
            <a:r>
              <a:rPr lang="ru-RU" sz="2000" dirty="0" err="1"/>
              <a:t>min_val</a:t>
            </a:r>
            <a:r>
              <a:rPr lang="ru-RU" sz="2000" dirty="0"/>
              <a:t>) { </a:t>
            </a:r>
            <a:r>
              <a:rPr lang="ru-RU" sz="2000" dirty="0">
                <a:solidFill>
                  <a:srgbClr val="00B050"/>
                </a:solidFill>
              </a:rPr>
              <a:t>// если третье меньше </a:t>
            </a:r>
          </a:p>
          <a:p>
            <a:r>
              <a:rPr lang="ru-RU" sz="2000" dirty="0"/>
              <a:t>       </a:t>
            </a:r>
            <a:r>
              <a:rPr lang="ru-RU" sz="2000" dirty="0" err="1"/>
              <a:t>min_val</a:t>
            </a:r>
            <a:r>
              <a:rPr lang="ru-RU" sz="2000" dirty="0"/>
              <a:t> = val3; </a:t>
            </a:r>
            <a:r>
              <a:rPr lang="ru-RU" sz="2000" dirty="0">
                <a:solidFill>
                  <a:srgbClr val="00B050"/>
                </a:solidFill>
              </a:rPr>
              <a:t>// то теперь минимальное val3</a:t>
            </a:r>
          </a:p>
          <a:p>
            <a:r>
              <a:rPr lang="ru-RU" sz="2000" dirty="0"/>
              <a:t>   }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min_val</a:t>
            </a:r>
            <a:r>
              <a:rPr lang="en-US" sz="2000" dirty="0"/>
              <a:t> = %d", </a:t>
            </a:r>
            <a:r>
              <a:rPr lang="en-US" sz="2000" dirty="0" err="1"/>
              <a:t>min_val</a:t>
            </a:r>
            <a:r>
              <a:rPr lang="en-US" sz="2000" dirty="0"/>
              <a:t>);</a:t>
            </a:r>
          </a:p>
          <a:p>
            <a:r>
              <a:rPr lang="ru-RU" sz="2000" dirty="0"/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5F5B6E-D82F-1472-8828-507F8F57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06982"/>
            <a:ext cx="2483768" cy="57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2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Развилки – операторы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1AC1-8B71-4E1E-A8E6-8B0A90AA12C0}"/>
              </a:ext>
            </a:extLst>
          </p:cNvPr>
          <p:cNvSpPr txBox="1"/>
          <p:nvPr/>
        </p:nvSpPr>
        <p:spPr>
          <a:xfrm>
            <a:off x="576064" y="6165304"/>
            <a:ext cx="83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Источник: </a:t>
            </a:r>
            <a:r>
              <a:rPr lang="ru-RU" sz="1400" dirty="0">
                <a:hlinkClick r:id="rId2"/>
              </a:rPr>
              <a:t>https://codernet.ru/books/c_plus/programmirovanie_na_s_dlya_nachinayushhix_3-e_izd/</a:t>
            </a:r>
            <a:r>
              <a:rPr lang="ru-RU" sz="1400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87E515-41E6-4762-B411-F80182AB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69" y="836712"/>
            <a:ext cx="7544853" cy="2724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119232-8756-47EB-BADF-63C66E92F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95" y="3953508"/>
            <a:ext cx="753532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235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</p:nvPr>
        </p:nvGraphicFramePr>
        <p:xfrm>
          <a:off x="1619672" y="1412776"/>
          <a:ext cx="5765800" cy="1362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Оператор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Описание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&amp;&amp;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Логическое И</a:t>
                      </a:r>
                      <a:r>
                        <a:rPr lang="ru-RU" sz="2000" kern="1200" baseline="0" dirty="0">
                          <a:effectLst/>
                        </a:rPr>
                        <a:t> (</a:t>
                      </a:r>
                      <a:r>
                        <a:rPr lang="ru-RU" sz="2000" kern="1200" dirty="0">
                          <a:effectLst/>
                        </a:rPr>
                        <a:t>AND)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||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Логическое ИЛИ (OR)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!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Логическое унарное НЕ (NOT)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45408"/>
              </p:ext>
            </p:extLst>
          </p:nvPr>
        </p:nvGraphicFramePr>
        <p:xfrm>
          <a:off x="1043608" y="3140968"/>
          <a:ext cx="18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14634"/>
              </p:ext>
            </p:extLst>
          </p:nvPr>
        </p:nvGraphicFramePr>
        <p:xfrm>
          <a:off x="4283968" y="3140968"/>
          <a:ext cx="391209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2"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3732" y="530120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(time &lt; 7.00 </a:t>
            </a:r>
            <a:r>
              <a:rPr lang="en-US" sz="2400" b="1" dirty="0"/>
              <a:t>||</a:t>
            </a:r>
            <a:r>
              <a:rPr lang="en-US" sz="2400" dirty="0"/>
              <a:t> day &gt;</a:t>
            </a:r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ru-RU" sz="2400" dirty="0"/>
              <a:t>6</a:t>
            </a:r>
            <a:r>
              <a:rPr lang="en-US" sz="2400" dirty="0"/>
              <a:t>)  rest(); 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if (</a:t>
            </a:r>
            <a:r>
              <a:rPr lang="en-US" sz="2400" b="1" dirty="0"/>
              <a:t>!</a:t>
            </a:r>
            <a:r>
              <a:rPr lang="en-US" sz="2400" dirty="0"/>
              <a:t>closed </a:t>
            </a:r>
            <a:r>
              <a:rPr lang="en-US" sz="2400" b="1" dirty="0"/>
              <a:t>&amp;&amp;</a:t>
            </a:r>
            <a:r>
              <a:rPr lang="en-US" sz="2400" dirty="0"/>
              <a:t> money &gt; 1000)  eat();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814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72816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Философские вопросы:</a:t>
            </a:r>
          </a:p>
          <a:p>
            <a:endParaRPr lang="ru-RU" sz="2400" dirty="0"/>
          </a:p>
          <a:p>
            <a:r>
              <a:rPr lang="ru-RU" sz="2400" dirty="0"/>
              <a:t>Что есть истина?</a:t>
            </a:r>
          </a:p>
          <a:p>
            <a:r>
              <a:rPr lang="ru-RU" sz="2400" dirty="0"/>
              <a:t>Что есть ложь?</a:t>
            </a:r>
          </a:p>
        </p:txBody>
      </p:sp>
    </p:spTree>
    <p:extLst>
      <p:ext uri="{BB962C8B-B14F-4D97-AF65-F5344CB8AC3E}">
        <p14:creationId xmlns:p14="http://schemas.microsoft.com/office/powerpoint/2010/main" val="172348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72816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Нефилософские вопросы:</a:t>
            </a:r>
          </a:p>
          <a:p>
            <a:endParaRPr lang="ru-RU" sz="2400" dirty="0"/>
          </a:p>
          <a:p>
            <a:r>
              <a:rPr lang="ru-RU" sz="2400" dirty="0"/>
              <a:t>Что есть истина в Си?</a:t>
            </a:r>
          </a:p>
          <a:p>
            <a:r>
              <a:rPr lang="ru-RU" sz="2400" dirty="0"/>
              <a:t>Что есть ложь в Си?</a:t>
            </a:r>
          </a:p>
        </p:txBody>
      </p:sp>
    </p:spTree>
    <p:extLst>
      <p:ext uri="{BB962C8B-B14F-4D97-AF65-F5344CB8AC3E}">
        <p14:creationId xmlns:p14="http://schemas.microsoft.com/office/powerpoint/2010/main" val="134685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Autofit/>
          </a:bodyPr>
          <a:lstStyle/>
          <a:p>
            <a:r>
              <a:rPr lang="ru-RU" sz="3200" dirty="0"/>
              <a:t>Штраф за превышение скорости</a:t>
            </a:r>
            <a:r>
              <a:rPr lang="en-US" sz="3200" dirty="0"/>
              <a:t> </a:t>
            </a:r>
            <a:br>
              <a:rPr lang="ru-RU" sz="3200" dirty="0"/>
            </a:br>
            <a:r>
              <a:rPr lang="en-US" sz="3200" dirty="0"/>
              <a:t>– </a:t>
            </a:r>
            <a:r>
              <a:rPr lang="ru-RU" sz="3200" dirty="0"/>
              <a:t>усеченная развилка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36712"/>
            <a:ext cx="70567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  <a:endParaRPr lang="ru-RU" sz="1600" dirty="0"/>
          </a:p>
          <a:p>
            <a:r>
              <a:rPr lang="en-US" sz="1600" dirty="0"/>
              <a:t>void main() {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// </a:t>
            </a:r>
            <a:r>
              <a:rPr lang="ru-RU" sz="1600" dirty="0">
                <a:solidFill>
                  <a:srgbClr val="00B050"/>
                </a:solidFill>
              </a:rPr>
              <a:t>Максимально разрешенная скорость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= 60 </a:t>
            </a:r>
            <a:r>
              <a:rPr lang="ru-RU" sz="1600" dirty="0">
                <a:solidFill>
                  <a:srgbClr val="00B050"/>
                </a:solidFill>
              </a:rPr>
              <a:t>км</a:t>
            </a:r>
            <a:r>
              <a:rPr lang="en-US" sz="1600" dirty="0">
                <a:solidFill>
                  <a:srgbClr val="00B050"/>
                </a:solidFill>
              </a:rPr>
              <a:t>/</a:t>
            </a:r>
            <a:r>
              <a:rPr lang="ru-RU" sz="1600" dirty="0">
                <a:solidFill>
                  <a:srgbClr val="00B050"/>
                </a:solidFill>
              </a:rPr>
              <a:t>час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  int v;</a:t>
            </a:r>
            <a:r>
              <a:rPr lang="ru-RU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ru-RU" sz="1600" dirty="0">
                <a:solidFill>
                  <a:srgbClr val="00B050"/>
                </a:solidFill>
              </a:rPr>
              <a:t>Реальная скорость!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ru-RU" sz="1600" dirty="0"/>
              <a:t>  </a:t>
            </a:r>
            <a:r>
              <a:rPr lang="en-US" sz="1600" dirty="0" err="1"/>
              <a:t>scanf_s</a:t>
            </a:r>
            <a:r>
              <a:rPr lang="en-US" sz="1600" dirty="0"/>
              <a:t>("%d", &amp;v); </a:t>
            </a:r>
            <a:r>
              <a:rPr lang="ru-RU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ru-RU" sz="1600" dirty="0">
                <a:solidFill>
                  <a:srgbClr val="00B050"/>
                </a:solidFill>
              </a:rPr>
              <a:t>ввод реальной скорости </a:t>
            </a:r>
            <a:r>
              <a:rPr lang="en-US" sz="1600" dirty="0">
                <a:solidFill>
                  <a:srgbClr val="00B050"/>
                </a:solidFill>
              </a:rPr>
              <a:t>v</a:t>
            </a:r>
            <a:endParaRPr lang="ru-RU" sz="1600" dirty="0"/>
          </a:p>
          <a:p>
            <a:r>
              <a:rPr lang="en-US" sz="1600" dirty="0"/>
              <a:t>  if (v &lt;= 60) { </a:t>
            </a:r>
            <a:r>
              <a:rPr lang="en-US" sz="1600" dirty="0">
                <a:solidFill>
                  <a:srgbClr val="00B050"/>
                </a:solidFill>
              </a:rPr>
              <a:t>// &lt;=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ru-RU" sz="1600" dirty="0"/>
              <a:t>Все по правилам!");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60) </a:t>
            </a:r>
            <a:r>
              <a:rPr lang="en-US" sz="1600" b="1" dirty="0"/>
              <a:t>&amp;&amp;</a:t>
            </a:r>
            <a:r>
              <a:rPr lang="en-US" sz="1600" dirty="0"/>
              <a:t> (v &lt;= 80)) { </a:t>
            </a:r>
            <a:r>
              <a:rPr lang="en-US" sz="1600" dirty="0">
                <a:solidFill>
                  <a:srgbClr val="00B050"/>
                </a:solidFill>
              </a:rPr>
              <a:t>// &lt;=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+ 20 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ru-RU" sz="1600" dirty="0"/>
              <a:t>не штрафуется");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80) </a:t>
            </a:r>
            <a:r>
              <a:rPr lang="en-US" sz="1600" b="1" dirty="0"/>
              <a:t>&amp;&amp;</a:t>
            </a:r>
            <a:r>
              <a:rPr lang="en-US" sz="1600" dirty="0"/>
              <a:t> (v &lt;= 100)) </a:t>
            </a:r>
            <a:r>
              <a:rPr lang="en-US" sz="1600" dirty="0">
                <a:solidFill>
                  <a:srgbClr val="00B050"/>
                </a:solidFill>
              </a:rPr>
              <a:t>// &lt;=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+ 40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("500");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100) </a:t>
            </a:r>
            <a:r>
              <a:rPr lang="en-US" sz="1600" b="1" dirty="0"/>
              <a:t>&amp;&amp;</a:t>
            </a:r>
            <a:r>
              <a:rPr lang="en-US" sz="1600" dirty="0"/>
              <a:t> (v &lt;= 120)) { </a:t>
            </a:r>
            <a:r>
              <a:rPr lang="en-US" sz="1600" dirty="0">
                <a:solidFill>
                  <a:srgbClr val="00B050"/>
                </a:solidFill>
              </a:rPr>
              <a:t>// &lt;=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+ 60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printf</a:t>
            </a:r>
            <a:r>
              <a:rPr lang="en-US" sz="1600" dirty="0"/>
              <a:t>("1000-1500");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120) </a:t>
            </a:r>
            <a:r>
              <a:rPr lang="en-US" sz="1600" b="1" dirty="0"/>
              <a:t>&amp;&amp;</a:t>
            </a:r>
            <a:r>
              <a:rPr lang="en-US" sz="1600" dirty="0"/>
              <a:t> (v &lt;= 140)) {</a:t>
            </a:r>
            <a:r>
              <a:rPr lang="en-US" sz="1600" dirty="0">
                <a:solidFill>
                  <a:srgbClr val="00B050"/>
                </a:solidFill>
              </a:rPr>
              <a:t>// &lt;=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+ 80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printf</a:t>
            </a:r>
            <a:r>
              <a:rPr lang="en-US" sz="1600" dirty="0"/>
              <a:t>("2000-2500");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(v &gt; 140) { </a:t>
            </a:r>
            <a:r>
              <a:rPr lang="en-US" sz="1600" dirty="0">
                <a:solidFill>
                  <a:srgbClr val="00B050"/>
                </a:solidFill>
              </a:rPr>
              <a:t>// &gt;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+ 80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printf</a:t>
            </a:r>
            <a:r>
              <a:rPr lang="en-US" sz="1600" dirty="0"/>
              <a:t>("5000");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820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Autofit/>
          </a:bodyPr>
          <a:lstStyle/>
          <a:p>
            <a:r>
              <a:rPr lang="ru-RU" sz="3200" dirty="0"/>
              <a:t>Штраф за превышение скорости</a:t>
            </a:r>
            <a:r>
              <a:rPr lang="en-US" sz="3200" dirty="0"/>
              <a:t> </a:t>
            </a:r>
            <a:br>
              <a:rPr lang="ru-RU" sz="3200" dirty="0"/>
            </a:br>
            <a:r>
              <a:rPr lang="en-US" sz="3200" dirty="0"/>
              <a:t>– </a:t>
            </a:r>
            <a:r>
              <a:rPr lang="ru-RU" sz="3200" dirty="0"/>
              <a:t>усеченная развилка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36712"/>
            <a:ext cx="70567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  <a:endParaRPr lang="ru-RU" sz="1600" dirty="0"/>
          </a:p>
          <a:p>
            <a:r>
              <a:rPr lang="en-US" sz="1600" dirty="0"/>
              <a:t>void main() {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// </a:t>
            </a:r>
            <a:r>
              <a:rPr lang="ru-RU" sz="1600" dirty="0">
                <a:solidFill>
                  <a:srgbClr val="00B050"/>
                </a:solidFill>
              </a:rPr>
              <a:t>Максимально разрешенная скорость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= 60 </a:t>
            </a:r>
            <a:r>
              <a:rPr lang="ru-RU" sz="1600" dirty="0">
                <a:solidFill>
                  <a:srgbClr val="00B050"/>
                </a:solidFill>
              </a:rPr>
              <a:t>км</a:t>
            </a:r>
            <a:r>
              <a:rPr lang="en-US" sz="1600" dirty="0">
                <a:solidFill>
                  <a:srgbClr val="00B050"/>
                </a:solidFill>
              </a:rPr>
              <a:t>/</a:t>
            </a:r>
            <a:r>
              <a:rPr lang="ru-RU" sz="1600" dirty="0">
                <a:solidFill>
                  <a:srgbClr val="00B050"/>
                </a:solidFill>
              </a:rPr>
              <a:t>час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  int v;</a:t>
            </a:r>
            <a:r>
              <a:rPr lang="ru-RU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ru-RU" sz="1600" dirty="0">
                <a:solidFill>
                  <a:srgbClr val="00B050"/>
                </a:solidFill>
              </a:rPr>
              <a:t>Реальная скорость!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ru-RU" sz="1600" dirty="0"/>
              <a:t>  </a:t>
            </a:r>
            <a:r>
              <a:rPr lang="en-US" sz="1600" dirty="0" err="1"/>
              <a:t>scanf_s</a:t>
            </a:r>
            <a:r>
              <a:rPr lang="en-US" sz="1600" dirty="0"/>
              <a:t>("%d", &amp;v); </a:t>
            </a:r>
            <a:r>
              <a:rPr lang="ru-RU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ru-RU" sz="1600" dirty="0">
                <a:solidFill>
                  <a:srgbClr val="00B050"/>
                </a:solidFill>
              </a:rPr>
              <a:t>ввод реальной скорости </a:t>
            </a:r>
            <a:r>
              <a:rPr lang="en-US" sz="1600" dirty="0">
                <a:solidFill>
                  <a:srgbClr val="00B050"/>
                </a:solidFill>
              </a:rPr>
              <a:t>v</a:t>
            </a:r>
            <a:endParaRPr lang="ru-RU" sz="1600" dirty="0"/>
          </a:p>
          <a:p>
            <a:r>
              <a:rPr lang="en-US" sz="1600" dirty="0"/>
              <a:t>  if (v &lt;= 60) { </a:t>
            </a:r>
            <a:r>
              <a:rPr lang="en-US" sz="1600" dirty="0">
                <a:solidFill>
                  <a:srgbClr val="00B050"/>
                </a:solidFill>
              </a:rPr>
              <a:t>// &lt;=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ru-RU" sz="1600" dirty="0"/>
              <a:t>Все по правилам!");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60) </a:t>
            </a:r>
            <a:r>
              <a:rPr lang="en-US" sz="1600" b="1" dirty="0"/>
              <a:t>&amp;&amp;</a:t>
            </a:r>
            <a:r>
              <a:rPr lang="en-US" sz="1600" dirty="0"/>
              <a:t> (v &lt;= 80)) { </a:t>
            </a:r>
            <a:r>
              <a:rPr lang="en-US" sz="1600" dirty="0">
                <a:solidFill>
                  <a:srgbClr val="00B050"/>
                </a:solidFill>
              </a:rPr>
              <a:t>// &lt;=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+ 20 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ru-RU" sz="1600" dirty="0"/>
              <a:t>не штрафуется");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80) </a:t>
            </a:r>
            <a:r>
              <a:rPr lang="en-US" sz="1600" b="1" dirty="0"/>
              <a:t>&amp;&amp;</a:t>
            </a:r>
            <a:r>
              <a:rPr lang="en-US" sz="1600" dirty="0"/>
              <a:t> (v &lt;= 100)) </a:t>
            </a:r>
            <a:r>
              <a:rPr lang="en-US" sz="1600" dirty="0">
                <a:solidFill>
                  <a:srgbClr val="00B050"/>
                </a:solidFill>
              </a:rPr>
              <a:t>// &lt;=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+ 40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("500");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100) </a:t>
            </a:r>
            <a:r>
              <a:rPr lang="en-US" sz="1600" b="1" dirty="0"/>
              <a:t>&amp;&amp;</a:t>
            </a:r>
            <a:r>
              <a:rPr lang="en-US" sz="1600" dirty="0"/>
              <a:t> (v &lt;= 120)) { </a:t>
            </a:r>
            <a:r>
              <a:rPr lang="en-US" sz="1600" dirty="0">
                <a:solidFill>
                  <a:srgbClr val="00B050"/>
                </a:solidFill>
              </a:rPr>
              <a:t>// &lt;=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+ 60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printf</a:t>
            </a:r>
            <a:r>
              <a:rPr lang="en-US" sz="1600" dirty="0"/>
              <a:t>("1000-1500");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120) </a:t>
            </a:r>
            <a:r>
              <a:rPr lang="en-US" sz="1600" b="1" dirty="0"/>
              <a:t>&amp;&amp;</a:t>
            </a:r>
            <a:r>
              <a:rPr lang="en-US" sz="1600" dirty="0"/>
              <a:t> (v &lt;= 140)) {</a:t>
            </a:r>
            <a:r>
              <a:rPr lang="en-US" sz="1600" dirty="0">
                <a:solidFill>
                  <a:srgbClr val="00B050"/>
                </a:solidFill>
              </a:rPr>
              <a:t>// &lt;=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+ 80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printf</a:t>
            </a:r>
            <a:r>
              <a:rPr lang="en-US" sz="1600" dirty="0"/>
              <a:t>("2000-2500");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(v &gt; 140) { </a:t>
            </a:r>
            <a:r>
              <a:rPr lang="en-US" sz="1600" dirty="0">
                <a:solidFill>
                  <a:srgbClr val="00B050"/>
                </a:solidFill>
              </a:rPr>
              <a:t>// &gt; </a:t>
            </a:r>
            <a:r>
              <a:rPr lang="en-US" sz="1600" dirty="0" err="1">
                <a:solidFill>
                  <a:srgbClr val="00B050"/>
                </a:solidFill>
              </a:rPr>
              <a:t>v_max</a:t>
            </a:r>
            <a:r>
              <a:rPr lang="en-US" sz="1600" dirty="0">
                <a:solidFill>
                  <a:srgbClr val="00B050"/>
                </a:solidFill>
              </a:rPr>
              <a:t> + 80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printf</a:t>
            </a:r>
            <a:r>
              <a:rPr lang="en-US" sz="1600" dirty="0"/>
              <a:t>("5000");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ru-RU" sz="1600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7D1568-4FCE-9BE8-AAE7-176498D6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22" y="863923"/>
            <a:ext cx="2668442" cy="59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3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387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42088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№3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49784" y="3789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Развилки</a:t>
            </a:r>
          </a:p>
        </p:txBody>
      </p:sp>
    </p:spTree>
    <p:extLst>
      <p:ext uri="{BB962C8B-B14F-4D97-AF65-F5344CB8AC3E}">
        <p14:creationId xmlns:p14="http://schemas.microsoft.com/office/powerpoint/2010/main" val="3580757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 Какое число больше?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Ввести два числа. Вывести </a:t>
            </a:r>
            <a:r>
              <a:rPr lang="ru-RU" dirty="0" err="1"/>
              <a:t>бОльшее</a:t>
            </a:r>
            <a:r>
              <a:rPr lang="ru-RU" dirty="0"/>
              <a:t> число. И вывести меньшее число.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80" y="1556792"/>
            <a:ext cx="8559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7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 Какое число больше?</a:t>
            </a:r>
            <a:r>
              <a:rPr lang="en-US" sz="3200" b="1" dirty="0"/>
              <a:t> (2)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Ввести два числа. Вывести большее число. И вывести меньшее число.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467699" cy="516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59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 Какое число больше?</a:t>
            </a:r>
            <a:r>
              <a:rPr lang="en-US" sz="3200" b="1" dirty="0"/>
              <a:t> (3)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Блок схема для программы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20" y="1002022"/>
            <a:ext cx="43815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0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3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b="1" spc="-1" dirty="0">
                <a:solidFill>
                  <a:srgbClr val="000000"/>
                </a:solidFill>
                <a:latin typeface="Calibri"/>
              </a:rPr>
              <a:t>Б</a:t>
            </a: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лок-схемы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 Максимум из </a:t>
            </a:r>
            <a:r>
              <a:rPr lang="en-US" sz="3200" b="1" dirty="0"/>
              <a:t>3</a:t>
            </a:r>
            <a:r>
              <a:rPr lang="ru-RU" sz="3200" b="1" dirty="0"/>
              <a:t> чисел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Ввести три целых числа.  Вывести самое большое из введенных чисел.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C0DF8D-3BCD-BE00-3482-96DDBA80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9" y="1700808"/>
            <a:ext cx="8516641" cy="48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09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 Максимум из 3 чисел</a:t>
            </a:r>
            <a:r>
              <a:rPr lang="en-US" sz="3200" b="1" dirty="0"/>
              <a:t> (2)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Ввести три целых числа. Вывести </a:t>
            </a:r>
            <a:r>
              <a:rPr lang="ru-RU"/>
              <a:t>самое большое </a:t>
            </a:r>
            <a:r>
              <a:rPr lang="ru-RU" dirty="0"/>
              <a:t>из введенных чисел. </a:t>
            </a:r>
          </a:p>
          <a:p>
            <a:r>
              <a:rPr lang="ru-RU" i="1" dirty="0">
                <a:solidFill>
                  <a:srgbClr val="00B050"/>
                </a:solidFill>
              </a:rPr>
              <a:t>В этом коде не хватает сколько-то строк – нужно их добавить!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AA9438-8A21-4771-13F1-BEC1C217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2590324"/>
            <a:ext cx="7128284" cy="30746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ED4CB8-3729-8017-BCE0-4624C11DB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2" y="5877272"/>
            <a:ext cx="7236296" cy="7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7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 Максимум из 3 чисел</a:t>
            </a:r>
            <a:r>
              <a:rPr lang="en-US" sz="3200" b="1" dirty="0"/>
              <a:t> (</a:t>
            </a:r>
            <a:r>
              <a:rPr lang="ru-RU" sz="3200" b="1" dirty="0"/>
              <a:t>3</a:t>
            </a:r>
            <a:r>
              <a:rPr lang="en-US" sz="3200" b="1" dirty="0"/>
              <a:t>)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Самостоятельно – </a:t>
            </a:r>
            <a:r>
              <a:rPr lang="ru-RU" b="1" u="sng" dirty="0"/>
              <a:t>нарисуйте блок схему </a:t>
            </a:r>
            <a:r>
              <a:rPr lang="ru-RU" dirty="0"/>
              <a:t>для задачи.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937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 Тепло-холодно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температура в помещении.</a:t>
            </a:r>
          </a:p>
          <a:p>
            <a:r>
              <a:rPr lang="ru-RU" dirty="0"/>
              <a:t>Нужно вывести:</a:t>
            </a:r>
          </a:p>
          <a:p>
            <a:r>
              <a:rPr lang="ru-RU" dirty="0"/>
              <a:t>если температура </a:t>
            </a:r>
          </a:p>
          <a:p>
            <a:r>
              <a:rPr lang="ru-RU" dirty="0"/>
              <a:t>ниже +18 – «холодно»</a:t>
            </a:r>
          </a:p>
          <a:p>
            <a:r>
              <a:rPr lang="ru-RU" dirty="0"/>
              <a:t>От +18, но ниже +22 – «прохладно»</a:t>
            </a:r>
          </a:p>
          <a:p>
            <a:r>
              <a:rPr lang="ru-RU" dirty="0"/>
              <a:t>От +22, но ниже +26 – «тепло»</a:t>
            </a:r>
          </a:p>
          <a:p>
            <a:r>
              <a:rPr lang="ru-RU" dirty="0"/>
              <a:t>От +26 и выше – «жарко»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Нужно сделать:</a:t>
            </a:r>
          </a:p>
          <a:p>
            <a:pPr marL="342900" indent="-342900">
              <a:buAutoNum type="arabicPeriod"/>
            </a:pPr>
            <a:r>
              <a:rPr lang="ru-RU" dirty="0"/>
              <a:t>Код программы</a:t>
            </a:r>
          </a:p>
          <a:p>
            <a:pPr marL="342900" indent="-342900">
              <a:buAutoNum type="arabicPeriod"/>
            </a:pPr>
            <a:r>
              <a:rPr lang="ru-RU" dirty="0"/>
              <a:t>Подобрать тесты, чтобы проверить все ситуации.</a:t>
            </a:r>
          </a:p>
          <a:p>
            <a:pPr marL="342900" indent="-342900">
              <a:buAutoNum type="arabicPeriod"/>
            </a:pPr>
            <a:r>
              <a:rPr lang="ru-RU" dirty="0"/>
              <a:t>После проверки тестами – нарисовать блок схему.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040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 Тепло-холодно (2)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тесты, чтобы проверить все ситуации:</a:t>
            </a:r>
          </a:p>
          <a:p>
            <a:pPr marL="342900" indent="-342900"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168486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 выводим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Вход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холодно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прохладно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тепло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жарко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24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4*. Максимум из 5 чисел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Ввести пять целых чисел. Вывести самое большое из введенных чисел. 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772816"/>
            <a:ext cx="8559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43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ЛР 3: Задания на закрепление и отработку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Задача 5</a:t>
            </a:r>
            <a:r>
              <a:rPr lang="en-US" sz="2000" dirty="0"/>
              <a:t>. </a:t>
            </a:r>
            <a:r>
              <a:rPr lang="ru-RU" sz="2000" dirty="0"/>
              <a:t>Придумать задачу на «мороз»</a:t>
            </a:r>
            <a:r>
              <a:rPr lang="en-US" sz="2000" dirty="0"/>
              <a:t>/</a:t>
            </a:r>
            <a:r>
              <a:rPr lang="ru-RU" sz="2000" dirty="0"/>
              <a:t>«холодно»</a:t>
            </a:r>
            <a:r>
              <a:rPr lang="en-US" sz="2000" dirty="0"/>
              <a:t>/</a:t>
            </a:r>
            <a:r>
              <a:rPr lang="ru-RU" sz="2000" dirty="0"/>
              <a:t>«тепло»</a:t>
            </a:r>
            <a:r>
              <a:rPr lang="en-US" sz="2000" dirty="0"/>
              <a:t>/</a:t>
            </a:r>
            <a:r>
              <a:rPr lang="ru-RU" sz="2000" dirty="0"/>
              <a:t>«жарко»  - для выбранной местности и выбранного сезона. Обосновать выбор параметров. Реализовать задачу – код, тесты, блок-схема. (4 диапазона значений – как в задаче 3)</a:t>
            </a:r>
          </a:p>
          <a:p>
            <a:r>
              <a:rPr lang="ru-RU" sz="2000" dirty="0"/>
              <a:t>Задача 6</a:t>
            </a:r>
            <a:r>
              <a:rPr lang="en-US" sz="2000" dirty="0"/>
              <a:t>. </a:t>
            </a:r>
            <a:r>
              <a:rPr lang="ru-RU" sz="2000" dirty="0"/>
              <a:t>Придумать задачу на «дешево»</a:t>
            </a:r>
            <a:r>
              <a:rPr lang="en-US" sz="2000" dirty="0"/>
              <a:t>/</a:t>
            </a:r>
            <a:r>
              <a:rPr lang="ru-RU" sz="2000" dirty="0"/>
              <a:t> «нормально» / «дорого» </a:t>
            </a:r>
            <a:r>
              <a:rPr lang="en-US" sz="2000" dirty="0"/>
              <a:t>/ </a:t>
            </a:r>
            <a:r>
              <a:rPr lang="ru-RU" sz="2000" dirty="0"/>
              <a:t>«ужас дорого». Обосновать выбор параметров. Реализовать задачу – код, тесты, блок-схема. (4 диапазона значений – как в задаче 3)</a:t>
            </a:r>
          </a:p>
          <a:p>
            <a:r>
              <a:rPr lang="ru-RU" sz="2000" dirty="0"/>
              <a:t>Задача 7*</a:t>
            </a:r>
            <a:r>
              <a:rPr lang="en-US" sz="2000" dirty="0"/>
              <a:t>. </a:t>
            </a:r>
            <a:r>
              <a:rPr lang="ru-RU" sz="2000" dirty="0"/>
              <a:t>Придумать задачу на «очень медленно»</a:t>
            </a:r>
            <a:r>
              <a:rPr lang="en-US" sz="2000" dirty="0"/>
              <a:t>/</a:t>
            </a:r>
            <a:r>
              <a:rPr lang="ru-RU" sz="2000" dirty="0"/>
              <a:t> «медленно» / «нормально» </a:t>
            </a:r>
            <a:r>
              <a:rPr lang="en-US" sz="2000" dirty="0"/>
              <a:t>/ </a:t>
            </a:r>
            <a:r>
              <a:rPr lang="ru-RU" sz="2000" dirty="0"/>
              <a:t>«быстро» / «очень быстро» </a:t>
            </a:r>
            <a:r>
              <a:rPr lang="en-US" sz="2000" dirty="0"/>
              <a:t>/ </a:t>
            </a:r>
            <a:r>
              <a:rPr lang="ru-RU" sz="2000" dirty="0"/>
              <a:t> «мгновенно». Обосновать выбор параметров. Реализовать задачу – код, тесты. (6 диапазонов значений)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ru-RU" sz="2000" dirty="0"/>
              <a:t>В итоге у каждого будет реализовано по 5-7 задач, к задачам 2, 5 и 6 у вас будет по блок-схеме.</a:t>
            </a:r>
          </a:p>
          <a:p>
            <a:r>
              <a:rPr lang="ru-RU" sz="2000" dirty="0"/>
              <a:t>ВАЖНО! Не стоит как либо усложнять код! Это всегда не полезно, особенно, если вам по этому коду нужно сделать блок-схему!</a:t>
            </a:r>
          </a:p>
        </p:txBody>
      </p:sp>
    </p:spTree>
    <p:extLst>
      <p:ext uri="{BB962C8B-B14F-4D97-AF65-F5344CB8AC3E}">
        <p14:creationId xmlns:p14="http://schemas.microsoft.com/office/powerpoint/2010/main" val="774632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574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4141993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Нужно нарисовать картинку (см рисунок)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Пример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1а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86" name="Рисунок 4"/>
          <p:cNvPicPr/>
          <p:nvPr/>
        </p:nvPicPr>
        <p:blipFill>
          <a:blip r:embed="rId2"/>
          <a:stretch/>
        </p:blipFill>
        <p:spPr>
          <a:xfrm>
            <a:off x="2699640" y="2349000"/>
            <a:ext cx="3036960" cy="259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0B8FB1-5C8D-3B85-4EB8-487DBE97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837" y="2564904"/>
            <a:ext cx="1943703" cy="143712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2F003E-9509-2C9F-E21D-65922DC69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67084"/>
            <a:ext cx="2872548" cy="13411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ADA601-54D4-9597-1E61-426EF5637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9" y="284494"/>
            <a:ext cx="2846191" cy="6335837"/>
          </a:xfrm>
          <a:prstGeom prst="rect">
            <a:avLst/>
          </a:prstGeom>
        </p:spPr>
      </p:pic>
      <p:pic>
        <p:nvPicPr>
          <p:cNvPr id="7" name="Объект 3">
            <a:extLst>
              <a:ext uri="{FF2B5EF4-FFF2-40B4-BE49-F238E27FC236}">
                <a16:creationId xmlns:a16="http://schemas.microsoft.com/office/drawing/2014/main" id="{049242EC-0415-6EB9-BB67-70E754A3C44C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621898" y="416351"/>
            <a:ext cx="2468602" cy="1576598"/>
          </a:xfrm>
          <a:prstGeom prst="rect">
            <a:avLst/>
          </a:prstGeom>
          <a:ln w="0"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9447EC-40BD-C913-7003-D3423E37C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082" y="2276872"/>
            <a:ext cx="2425941" cy="424281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77D48C-FA87-7C66-2FA8-C67D2FD3B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837" y="4493924"/>
            <a:ext cx="1845822" cy="19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6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Программа 1.1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88" name="Рисунок 2"/>
          <p:cNvPicPr/>
          <p:nvPr/>
        </p:nvPicPr>
        <p:blipFill>
          <a:blip r:embed="rId2"/>
          <a:stretch/>
        </p:blipFill>
        <p:spPr>
          <a:xfrm>
            <a:off x="827640" y="1412640"/>
            <a:ext cx="7740000" cy="4198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Программа 1.2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90" name="Рисунок 4"/>
          <p:cNvPicPr/>
          <p:nvPr/>
        </p:nvPicPr>
        <p:blipFill>
          <a:blip r:embed="rId2"/>
          <a:stretch/>
        </p:blipFill>
        <p:spPr>
          <a:xfrm>
            <a:off x="755640" y="1340640"/>
            <a:ext cx="7884000" cy="473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Программа 1.3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92" name="Рисунок 4"/>
          <p:cNvPicPr/>
          <p:nvPr/>
        </p:nvPicPr>
        <p:blipFill>
          <a:blip r:embed="rId2"/>
          <a:stretch/>
        </p:blipFill>
        <p:spPr>
          <a:xfrm>
            <a:off x="755640" y="1296000"/>
            <a:ext cx="7149600" cy="501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Население поселка увеличивается на 3% каждый год. В 202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году население 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поселка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составляло 5 000 человек. Напишите программу, которая выведет на экран предсказываемую численность населения поселка в каждом году, вплоть до 2040.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2а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Программа 2.1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FB0ABA-5159-09E4-7CC2-5082D4C8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6" y="875943"/>
            <a:ext cx="7687748" cy="510611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Программа 2.2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D77C29-4645-212A-5E51-EEC4F48E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" y="776475"/>
            <a:ext cx="7935432" cy="550621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Программа 2.3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FB58FB-6EBB-CBF1-D9C6-9E116102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54" y="809244"/>
            <a:ext cx="5788410" cy="599966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Население поселка увеличивается на 3% каждый год. В 202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году население 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поселка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составляло 5 000 человек. Напишите программу, которая выведет на экран предсказываемую численность населения поселка в каждом году, вплоть до 2040.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Используйте цикл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DO WHILE.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2б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2б – блок-схема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070000-902A-CFC6-F4E6-9D628F8A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133475"/>
            <a:ext cx="4029075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3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Знакомство с простейшими функциями в Си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7629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107640" y="692640"/>
            <a:ext cx="8928720" cy="604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#include &lt;</a:t>
            </a:r>
            <a:r>
              <a:rPr lang="en-US" sz="2400" b="0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stdio.h</a:t>
            </a:r>
            <a:r>
              <a:rPr lang="en-US" sz="24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&gt;</a:t>
            </a:r>
            <a:endParaRPr lang="ru-RU" sz="2400" b="0" strike="noStrike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void main() {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 	int year = 2024;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	int population = 5000;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 	do {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("%d  inhabitants live in the city in %d\n",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			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	  			</a:t>
            </a: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							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population, year);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		population = (population * 103) / 100;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    		year = year + 1;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 	} while (year &lt;= 2040);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defTabSz="265113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}</a:t>
            </a:r>
          </a:p>
        </p:txBody>
      </p:sp>
      <p:sp>
        <p:nvSpPr>
          <p:cNvPr id="106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Программа 2б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87640" y="116640"/>
            <a:ext cx="8568720" cy="50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Программа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2б в работе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9DB1CC-5EBE-6791-9549-3168174E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870342"/>
            <a:ext cx="6812280" cy="591009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Нужно нарисовать картинку (см рисунок).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Нужно использовать цикл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DO WHILE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Заголовок 1"/>
          <p:cNvSpPr/>
          <p:nvPr/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1б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111" name="Рисунок 4"/>
          <p:cNvPicPr/>
          <p:nvPr/>
        </p:nvPicPr>
        <p:blipFill>
          <a:blip r:embed="rId2"/>
          <a:stretch/>
        </p:blipFill>
        <p:spPr>
          <a:xfrm>
            <a:off x="2627640" y="3213000"/>
            <a:ext cx="3036960" cy="259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1б - программа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Прямоугольник 3"/>
          <p:cNvSpPr/>
          <p:nvPr/>
        </p:nvSpPr>
        <p:spPr>
          <a:xfrm>
            <a:off x="179640" y="610200"/>
            <a:ext cx="8550360" cy="619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 case WM_PAINT: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       {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PAINTSTRUCT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HDC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BeginPaint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	int x1 = 10, </a:t>
            </a:r>
            <a:r>
              <a:rPr lang="es-ES" sz="2400" b="1" strike="noStrike" spc="-1" dirty="0">
                <a:solidFill>
                  <a:srgbClr val="7030A0"/>
                </a:solidFill>
                <a:latin typeface="Calibri"/>
              </a:rPr>
              <a:t>y1 = 100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	int x2 = 300, </a:t>
            </a:r>
            <a:r>
              <a:rPr lang="es-ES" sz="2400" b="1" strike="noStrike" spc="-1" dirty="0">
                <a:solidFill>
                  <a:srgbClr val="00B0F0"/>
                </a:solidFill>
                <a:latin typeface="Calibri"/>
              </a:rPr>
              <a:t>y2 = 100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int </a:t>
            </a:r>
            <a:r>
              <a:rPr lang="en-US" sz="2400" b="1" strike="noStrike" spc="-1" dirty="0" err="1">
                <a:solidFill>
                  <a:srgbClr val="92D050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92D050"/>
                </a:solidFill>
                <a:latin typeface="Calibri"/>
              </a:rPr>
              <a:t> = 0;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do {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MoveToEx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, x1, </a:t>
            </a:r>
            <a:r>
              <a:rPr lang="en-US" sz="2400" b="1" strike="noStrike" spc="-1" dirty="0">
                <a:solidFill>
                  <a:srgbClr val="7030A0"/>
                </a:solidFill>
                <a:latin typeface="Calibri"/>
              </a:rPr>
              <a:t>y1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, NULL);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, x2, </a:t>
            </a:r>
            <a:r>
              <a:rPr lang="en-US" sz="2400" b="1" strike="noStrike" spc="-1" dirty="0">
                <a:solidFill>
                  <a:srgbClr val="00B0F0"/>
                </a:solidFill>
                <a:latin typeface="Calibri"/>
              </a:rPr>
              <a:t>y2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 dirty="0">
                <a:solidFill>
                  <a:srgbClr val="7030A0"/>
                </a:solidFill>
                <a:latin typeface="Calibri"/>
              </a:rPr>
              <a:t>	y1 = y1 - 5;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>
                <a:solidFill>
                  <a:srgbClr val="00B0F0"/>
                </a:solidFill>
                <a:latin typeface="Calibri"/>
              </a:rPr>
              <a:t>y2 = y2 + 10;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 err="1">
                <a:solidFill>
                  <a:srgbClr val="92D050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92D050"/>
                </a:solidFill>
                <a:latin typeface="Calibri"/>
              </a:rPr>
              <a:t>++;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} while (</a:t>
            </a:r>
            <a:r>
              <a:rPr lang="en-US" sz="2400" b="1" strike="noStrike" spc="-1" dirty="0" err="1">
                <a:solidFill>
                  <a:srgbClr val="92D050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92D050"/>
                </a:solidFill>
                <a:latin typeface="Calibri"/>
              </a:rPr>
              <a:t> &lt; 16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EndPaint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       }</a:t>
            </a:r>
            <a:endParaRPr lang="ru-RU" sz="2300" b="0" strike="noStrike" spc="-1" dirty="0">
              <a:latin typeface="Arial"/>
            </a:endParaRPr>
          </a:p>
        </p:txBody>
      </p:sp>
      <p:pic>
        <p:nvPicPr>
          <p:cNvPr id="114" name="Picture 2"/>
          <p:cNvPicPr/>
          <p:nvPr/>
        </p:nvPicPr>
        <p:blipFill>
          <a:blip r:embed="rId2"/>
          <a:stretch/>
        </p:blipFill>
        <p:spPr>
          <a:xfrm>
            <a:off x="5892120" y="3693960"/>
            <a:ext cx="3096000" cy="304704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3"/>
          <p:cNvPicPr/>
          <p:nvPr/>
        </p:nvPicPr>
        <p:blipFill>
          <a:blip r:embed="rId3"/>
          <a:stretch/>
        </p:blipFill>
        <p:spPr>
          <a:xfrm>
            <a:off x="5627160" y="1196640"/>
            <a:ext cx="3379320" cy="208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2C93E-7B88-097F-47FE-667A28BF2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>
            <a:extLst>
              <a:ext uri="{FF2B5EF4-FFF2-40B4-BE49-F238E27FC236}">
                <a16:creationId xmlns:a16="http://schemas.microsoft.com/office/drawing/2014/main" id="{3CD028B8-D7D6-9719-3E54-DFD22B01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1б - программа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Прямоугольник 3">
            <a:extLst>
              <a:ext uri="{FF2B5EF4-FFF2-40B4-BE49-F238E27FC236}">
                <a16:creationId xmlns:a16="http://schemas.microsoft.com/office/drawing/2014/main" id="{332FC7E6-F1BC-2C67-E201-82790FE6686E}"/>
              </a:ext>
            </a:extLst>
          </p:cNvPr>
          <p:cNvSpPr/>
          <p:nvPr/>
        </p:nvSpPr>
        <p:spPr>
          <a:xfrm>
            <a:off x="179640" y="610200"/>
            <a:ext cx="8550360" cy="62617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 case WM_PAINT: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       {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PAINTSTRUCT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HDC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BeginPaint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	int x1 = 10, </a:t>
            </a:r>
            <a:r>
              <a:rPr lang="es-ES" sz="2400" b="1" strike="noStrike" spc="-1" dirty="0">
                <a:solidFill>
                  <a:srgbClr val="7030A0"/>
                </a:solidFill>
                <a:latin typeface="Calibri"/>
              </a:rPr>
              <a:t>y1 = 100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	int x2 = 300, </a:t>
            </a:r>
            <a:r>
              <a:rPr lang="es-ES" sz="2400" b="1" strike="noStrike" spc="-1" dirty="0">
                <a:solidFill>
                  <a:srgbClr val="00B0F0"/>
                </a:solidFill>
                <a:latin typeface="Calibri"/>
              </a:rPr>
              <a:t>y2 = 100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int </a:t>
            </a:r>
            <a:r>
              <a:rPr lang="en-US" sz="2400" b="1" strike="noStrike" spc="-1" dirty="0" err="1">
                <a:solidFill>
                  <a:srgbClr val="92D050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92D050"/>
                </a:solidFill>
                <a:latin typeface="Calibri"/>
              </a:rPr>
              <a:t> = 0;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do {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MoveToEx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, x1, </a:t>
            </a:r>
            <a:r>
              <a:rPr lang="en-US" sz="2400" b="1" strike="noStrike" spc="-1" dirty="0">
                <a:solidFill>
                  <a:srgbClr val="7030A0"/>
                </a:solidFill>
                <a:latin typeface="Calibri"/>
              </a:rPr>
              <a:t>y1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, NULL);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, x2, </a:t>
            </a:r>
            <a:r>
              <a:rPr lang="en-US" sz="2400" b="1" strike="noStrike" spc="-1" dirty="0">
                <a:solidFill>
                  <a:srgbClr val="00B0F0"/>
                </a:solidFill>
                <a:latin typeface="Calibri"/>
              </a:rPr>
              <a:t>y2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 dirty="0">
                <a:solidFill>
                  <a:srgbClr val="7030A0"/>
                </a:solidFill>
                <a:latin typeface="Calibri"/>
              </a:rPr>
              <a:t>	y1 = y1 - 5;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>
                <a:solidFill>
                  <a:srgbClr val="00B0F0"/>
                </a:solidFill>
                <a:latin typeface="Calibri"/>
              </a:rPr>
              <a:t>y2 = y2 + 10;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 err="1">
                <a:solidFill>
                  <a:srgbClr val="92D050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92D050"/>
                </a:solidFill>
                <a:latin typeface="Calibri"/>
              </a:rPr>
              <a:t>++;</a:t>
            </a:r>
            <a:r>
              <a:rPr lang="ru-RU" sz="2400" b="1" strike="noStrike" spc="-1" dirty="0">
                <a:solidFill>
                  <a:srgbClr val="92D050"/>
                </a:solidFill>
                <a:latin typeface="Calibri"/>
              </a:rPr>
              <a:t> </a:t>
            </a:r>
            <a:r>
              <a:rPr lang="en-US" sz="2400" b="1" strike="noStrike" spc="-1" dirty="0">
                <a:solidFill>
                  <a:srgbClr val="FF0000"/>
                </a:solidFill>
                <a:latin typeface="Calibri"/>
              </a:rPr>
              <a:t>// </a:t>
            </a:r>
            <a:r>
              <a:rPr lang="ru-RU" sz="2400" b="1" spc="-1" dirty="0">
                <a:solidFill>
                  <a:srgbClr val="FF0000"/>
                </a:solidFill>
                <a:latin typeface="Calibri"/>
              </a:rPr>
              <a:t>инкремент значения переменной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i</a:t>
            </a: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} while (</a:t>
            </a:r>
            <a:r>
              <a:rPr lang="en-US" sz="2400" b="1" strike="noStrike" spc="-1" dirty="0" err="1">
                <a:solidFill>
                  <a:srgbClr val="92D050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92D050"/>
                </a:solidFill>
                <a:latin typeface="Calibri"/>
              </a:rPr>
              <a:t> &lt; 16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EndPaint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       }</a:t>
            </a:r>
            <a:endParaRPr lang="ru-RU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967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FFBF-9B69-893A-25D7-369715EF6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>
            <a:extLst>
              <a:ext uri="{FF2B5EF4-FFF2-40B4-BE49-F238E27FC236}">
                <a16:creationId xmlns:a16="http://schemas.microsoft.com/office/drawing/2014/main" id="{E1562801-BCDE-2FEA-77E5-AAFA4295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Пример 1б - программа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Прямоугольник 3">
            <a:extLst>
              <a:ext uri="{FF2B5EF4-FFF2-40B4-BE49-F238E27FC236}">
                <a16:creationId xmlns:a16="http://schemas.microsoft.com/office/drawing/2014/main" id="{50D3B7E2-8026-99A7-66EB-2165D3E14B81}"/>
              </a:ext>
            </a:extLst>
          </p:cNvPr>
          <p:cNvSpPr/>
          <p:nvPr/>
        </p:nvSpPr>
        <p:spPr>
          <a:xfrm>
            <a:off x="179640" y="610200"/>
            <a:ext cx="8550360" cy="62617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 case WM_PAINT: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       {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PAINTSTRUCT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HDC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BeginPaint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	int x1 = 10, </a:t>
            </a:r>
            <a:r>
              <a:rPr lang="es-ES" sz="2400" b="1" strike="noStrike" spc="-1" dirty="0">
                <a:solidFill>
                  <a:srgbClr val="7030A0"/>
                </a:solidFill>
                <a:latin typeface="Calibri"/>
              </a:rPr>
              <a:t>y1 = 100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	int x2 = 300, </a:t>
            </a:r>
            <a:r>
              <a:rPr lang="es-ES" sz="2400" b="1" strike="noStrike" spc="-1" dirty="0">
                <a:solidFill>
                  <a:srgbClr val="00B0F0"/>
                </a:solidFill>
                <a:latin typeface="Calibri"/>
              </a:rPr>
              <a:t>y2 = 100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int </a:t>
            </a:r>
            <a:r>
              <a:rPr lang="en-US" sz="2400" b="1" strike="noStrike" spc="-1" dirty="0" err="1">
                <a:solidFill>
                  <a:srgbClr val="92D050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92D050"/>
                </a:solidFill>
                <a:latin typeface="Calibri"/>
              </a:rPr>
              <a:t> = 0;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do {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MoveToEx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, x1, </a:t>
            </a:r>
            <a:r>
              <a:rPr lang="en-US" sz="2400" b="1" strike="noStrike" spc="-1" dirty="0">
                <a:solidFill>
                  <a:srgbClr val="7030A0"/>
                </a:solidFill>
                <a:latin typeface="Calibri"/>
              </a:rPr>
              <a:t>y1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, NULL);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LineTo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, x2, </a:t>
            </a:r>
            <a:r>
              <a:rPr lang="en-US" sz="2400" b="1" strike="noStrike" spc="-1" dirty="0">
                <a:solidFill>
                  <a:srgbClr val="00B0F0"/>
                </a:solidFill>
                <a:latin typeface="Calibri"/>
              </a:rPr>
              <a:t>y2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 dirty="0">
                <a:solidFill>
                  <a:srgbClr val="7030A0"/>
                </a:solidFill>
                <a:latin typeface="Calibri"/>
              </a:rPr>
              <a:t>	y1 = y1 - 5;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trike="noStrike" spc="-1" dirty="0">
                <a:solidFill>
                  <a:srgbClr val="00B0F0"/>
                </a:solidFill>
                <a:latin typeface="Calibri"/>
              </a:rPr>
              <a:t>y2 = y2 + 10;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pc="-1" dirty="0" err="1">
                <a:solidFill>
                  <a:srgbClr val="92D050"/>
                </a:solidFill>
                <a:latin typeface="Calibri"/>
              </a:rPr>
              <a:t>i</a:t>
            </a:r>
            <a:r>
              <a:rPr lang="en-US" sz="2400" b="1" spc="-1" dirty="0">
                <a:solidFill>
                  <a:srgbClr val="92D050"/>
                </a:solidFill>
                <a:latin typeface="Calibri"/>
              </a:rPr>
              <a:t>++</a:t>
            </a:r>
            <a:r>
              <a:rPr lang="en-US" sz="2400" b="1" strike="noStrike" spc="-1" dirty="0">
                <a:solidFill>
                  <a:srgbClr val="92D050"/>
                </a:solidFill>
                <a:latin typeface="Calibri"/>
              </a:rPr>
              <a:t>;</a:t>
            </a:r>
            <a:r>
              <a:rPr lang="ru-RU" sz="2400" b="1" strike="noStrike" spc="-1" dirty="0">
                <a:solidFill>
                  <a:srgbClr val="92D050"/>
                </a:solidFill>
                <a:latin typeface="Calibri"/>
              </a:rPr>
              <a:t> </a:t>
            </a:r>
            <a:r>
              <a:rPr lang="en-US" sz="2400" b="1" strike="noStrike" spc="-1" dirty="0">
                <a:solidFill>
                  <a:srgbClr val="FF0000"/>
                </a:solidFill>
                <a:latin typeface="Calibri"/>
              </a:rPr>
              <a:t>// </a:t>
            </a:r>
            <a:r>
              <a:rPr lang="ru-RU" sz="2400" b="1" strike="noStrike" spc="-1" dirty="0">
                <a:solidFill>
                  <a:srgbClr val="FF0000"/>
                </a:solidFill>
                <a:latin typeface="Calibri"/>
              </a:rPr>
              <a:t>работает аналогично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FF0000"/>
                </a:solidFill>
                <a:latin typeface="Calibri"/>
              </a:rPr>
              <a:t> =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FF0000"/>
                </a:solidFill>
                <a:latin typeface="Calibri"/>
              </a:rPr>
              <a:t> + 1</a:t>
            </a:r>
            <a:endParaRPr lang="en-US" sz="2400" b="1" spc="-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	} while (</a:t>
            </a:r>
            <a:r>
              <a:rPr lang="en-US" sz="2400" b="1" strike="noStrike" spc="-1" dirty="0" err="1">
                <a:solidFill>
                  <a:srgbClr val="92D050"/>
                </a:solidFill>
                <a:latin typeface="Calibri"/>
              </a:rPr>
              <a:t>i</a:t>
            </a:r>
            <a:r>
              <a:rPr lang="en-US" sz="2400" b="1" strike="noStrike" spc="-1" dirty="0">
                <a:solidFill>
                  <a:srgbClr val="92D050"/>
                </a:solidFill>
                <a:latin typeface="Calibri"/>
              </a:rPr>
              <a:t> &lt; 16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EndPaint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       }</a:t>
            </a:r>
            <a:endParaRPr lang="ru-RU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654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3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Термины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Цикл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do while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Объект 3"/>
          <p:cNvPicPr/>
          <p:nvPr/>
        </p:nvPicPr>
        <p:blipFill>
          <a:blip r:embed="rId2"/>
          <a:stretch/>
        </p:blipFill>
        <p:spPr>
          <a:xfrm>
            <a:off x="2595600" y="1841040"/>
            <a:ext cx="3952440" cy="2676240"/>
          </a:xfrm>
          <a:prstGeom prst="rect">
            <a:avLst/>
          </a:prstGeom>
          <a:ln w="0">
            <a:noFill/>
          </a:ln>
        </p:spPr>
      </p:pic>
      <p:sp>
        <p:nvSpPr>
          <p:cNvPr id="119" name="Прямоугольник 4"/>
          <p:cNvSpPr/>
          <p:nvPr/>
        </p:nvSpPr>
        <p:spPr>
          <a:xfrm>
            <a:off x="2588760" y="5085360"/>
            <a:ext cx="457164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do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{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	Действие;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}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(Условие);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Простейшие функции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Прямоугольник 3"/>
          <p:cNvSpPr/>
          <p:nvPr/>
        </p:nvSpPr>
        <p:spPr>
          <a:xfrm>
            <a:off x="107640" y="751320"/>
            <a:ext cx="8928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"Hello! It is a()!\n"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a();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FFD242-3070-9886-46B8-7FE0933D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999" y="3036591"/>
            <a:ext cx="2150661" cy="22604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3BE643-6F3C-B2EF-4487-564781A3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99" y="615222"/>
            <a:ext cx="2264707" cy="167447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9760" y="1926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Лабораторная работа №4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Заголовок 1"/>
          <p:cNvSpPr/>
          <p:nvPr/>
        </p:nvSpPr>
        <p:spPr>
          <a:xfrm>
            <a:off x="149760" y="3285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Цикл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DO WHILE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1. Ряд натуральных чисел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Прямоугольник 2"/>
          <p:cNvSpPr/>
          <p:nvPr/>
        </p:nvSpPr>
        <p:spPr>
          <a:xfrm>
            <a:off x="539640" y="980640"/>
            <a:ext cx="8136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Вводится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вывести натуральные числа от 1 до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(включительно).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24" name="Picture 2"/>
          <p:cNvPicPr/>
          <p:nvPr/>
        </p:nvPicPr>
        <p:blipFill>
          <a:blip r:embed="rId2"/>
          <a:stretch/>
        </p:blipFill>
        <p:spPr>
          <a:xfrm>
            <a:off x="683640" y="1622520"/>
            <a:ext cx="7293240" cy="504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1. Ряд натуральных чисел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Прямоугольник 2"/>
          <p:cNvSpPr/>
          <p:nvPr/>
        </p:nvSpPr>
        <p:spPr>
          <a:xfrm>
            <a:off x="539640" y="980640"/>
            <a:ext cx="81367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Вводится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вывести натуральные числа от 1 до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(включительно).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(Ниже – программа целиком)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1547640" y="2303280"/>
            <a:ext cx="5716800" cy="446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640" y="116640"/>
            <a:ext cx="910800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(0)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9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5640" y="116640"/>
            <a:ext cx="910800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2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3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5640" y="116640"/>
            <a:ext cx="910800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5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6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5640" y="116640"/>
            <a:ext cx="910800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(3)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8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9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640" y="116640"/>
            <a:ext cx="910800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(4)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1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2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5640" y="116640"/>
            <a:ext cx="910800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(5)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4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5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5640" y="116640"/>
            <a:ext cx="910800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(6)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7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8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Точка входа в программу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Прямоугольник 3"/>
          <p:cNvSpPr/>
          <p:nvPr/>
        </p:nvSpPr>
        <p:spPr>
          <a:xfrm>
            <a:off x="107640" y="751320"/>
            <a:ext cx="6475320" cy="55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05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05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 a() {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b="0" strike="noStrike" spc="-1" dirty="0">
                <a:solidFill>
                  <a:srgbClr val="A31515"/>
                </a:solidFill>
                <a:latin typeface="Consolas"/>
              </a:rPr>
              <a:t>"Hello! It is a()!\n"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50" b="1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50" b="1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b="0" strike="noStrike" spc="-1" dirty="0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050" b="0" strike="noStrike" spc="-1" dirty="0">
                <a:solidFill>
                  <a:srgbClr val="000000"/>
                </a:solidFill>
                <a:latin typeface="Consolas"/>
              </a:rPr>
              <a:t>a();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050" b="1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</a:rPr>
              <a:t>Точка входа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https://ru.wikipedia.org/wiki/%D0%A2%D0%BE%D1%87%D0%BA%D0%B0_%D0%B2%D1%85%D0%BE%D0%B4%D0%B0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Точка входа (англ.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alibri"/>
              </a:rPr>
              <a:t>Entry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Point (EP) — точка входа) — адрес в оперативной памяти, с которого начинается выполнение программы. Другими словами — адрес, по которому хранится первая команда программы.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Однако не надо путать её с «первыми командами» программы на языке высокого уровня. Например, программа на C++ начинается с функции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alibri"/>
              </a:rPr>
              <a:t>main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(). На самом деле, выполнение такой программы происходит далеко не с первой команды этой функции: точка входа в программу будет находиться в библиотеке времени исполнения «C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alibri"/>
              </a:rPr>
              <a:t>runtime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», 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</a:rPr>
              <a:t>а процедура </a:t>
            </a: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</a:rPr>
              <a:t>main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</a:rPr>
              <a:t>назначится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</a:rPr>
              <a:t> точкой входа в пользовательский код. 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06FD14-5D77-EBD5-F8B5-6C75C0D6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99" y="615222"/>
            <a:ext cx="2264707" cy="16744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4EF71B-4E35-42C7-4919-5B4D41BD0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999" y="3036591"/>
            <a:ext cx="2150661" cy="2260454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5640" y="116640"/>
            <a:ext cx="910800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(7)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0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1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5640" y="116640"/>
            <a:ext cx="910800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(8)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3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4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5640" y="116640"/>
            <a:ext cx="910800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(9)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6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7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-108360" y="116640"/>
            <a:ext cx="943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(10)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9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0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-108360" y="116640"/>
            <a:ext cx="943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(11)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62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“3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3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-108360" y="116640"/>
            <a:ext cx="943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(12)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65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“3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-108360" y="116640"/>
            <a:ext cx="943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(13)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68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“3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9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-108360" y="116640"/>
            <a:ext cx="943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(14)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1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“3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“4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72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-108360" y="116640"/>
            <a:ext cx="943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(15)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4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“3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“4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75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-108360" y="116640"/>
            <a:ext cx="943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Ряд натуральных чисел – трассировка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(16)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7" name="Таблица 3"/>
          <p:cNvGraphicFramePr/>
          <p:nvPr/>
        </p:nvGraphicFramePr>
        <p:xfrm>
          <a:off x="1043640" y="2972520"/>
          <a:ext cx="6095520" cy="29664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i&lt;=n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“n =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&lt;Enter&gt;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“1 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&lt;= 4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“3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 &lt;= 4 -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“4 ”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971640" y="840240"/>
            <a:ext cx="2664000" cy="190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до определения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Рисунок 4"/>
          <p:cNvPicPr/>
          <p:nvPr/>
        </p:nvPicPr>
        <p:blipFill>
          <a:blip r:embed="rId2"/>
          <a:stretch/>
        </p:blipFill>
        <p:spPr>
          <a:xfrm>
            <a:off x="1259640" y="980640"/>
            <a:ext cx="6891120" cy="511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1. Ряд натуральных чисел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Прямоугольник 2"/>
          <p:cNvSpPr/>
          <p:nvPr/>
        </p:nvSpPr>
        <p:spPr>
          <a:xfrm>
            <a:off x="539640" y="980640"/>
            <a:ext cx="8136720" cy="21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Вводится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натуральные числа от 1 до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(включительно).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Нарисуйте блок схему к Задаче 1.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F55544-A995-5EBA-83E4-D523BCE0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1" y="2688804"/>
            <a:ext cx="3066156" cy="405255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D1B52-8A6A-FA4C-6B92-1286EE33A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>
            <a:extLst>
              <a:ext uri="{FF2B5EF4-FFF2-40B4-BE49-F238E27FC236}">
                <a16:creationId xmlns:a16="http://schemas.microsoft.com/office/drawing/2014/main" id="{F9096387-B1F5-9879-A819-41CC53F6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1. Ряд натуральных чисел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Прямоугольник 2">
            <a:extLst>
              <a:ext uri="{FF2B5EF4-FFF2-40B4-BE49-F238E27FC236}">
                <a16:creationId xmlns:a16="http://schemas.microsoft.com/office/drawing/2014/main" id="{88CAB4BA-7CC8-70C6-02AA-91A338142070}"/>
              </a:ext>
            </a:extLst>
          </p:cNvPr>
          <p:cNvSpPr/>
          <p:nvPr/>
        </p:nvSpPr>
        <p:spPr>
          <a:xfrm>
            <a:off x="539640" y="980640"/>
            <a:ext cx="8136720" cy="21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Вводится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натуральные числа от 1 до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(включительно).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Нарисуйте блок схему к Задаче 1.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32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266B70-4771-0D8B-B54B-FFCA75D0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19" y="2577420"/>
            <a:ext cx="2425941" cy="42428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58723D-88F6-0EB8-9035-D8174AD8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1" y="2688804"/>
            <a:ext cx="3066156" cy="40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036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1. Ряд натуральных чисел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Прямоугольник 2"/>
          <p:cNvSpPr/>
          <p:nvPr/>
        </p:nvSpPr>
        <p:spPr>
          <a:xfrm>
            <a:off x="539640" y="980640"/>
            <a:ext cx="8136720" cy="8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A6A6A6"/>
                </a:solidFill>
                <a:latin typeface="Calibri"/>
              </a:rPr>
              <a:t>ДЕМО</a:t>
            </a:r>
            <a:r>
              <a:rPr lang="en-US" sz="3200" b="1" strike="noStrike" spc="-1">
                <a:solidFill>
                  <a:srgbClr val="A6A6A6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A6A6A6"/>
                </a:solidFill>
                <a:latin typeface="Calibri"/>
              </a:rPr>
              <a:t>в </a:t>
            </a:r>
            <a:r>
              <a:rPr lang="en-US" sz="3200" b="1" strike="noStrike" spc="-1">
                <a:solidFill>
                  <a:srgbClr val="A6A6A6"/>
                </a:solidFill>
                <a:latin typeface="Calibri"/>
              </a:rPr>
              <a:t>VS + </a:t>
            </a:r>
            <a:r>
              <a:rPr lang="ru-RU" sz="3200" b="1" strike="noStrike" spc="-1">
                <a:solidFill>
                  <a:srgbClr val="A6A6A6"/>
                </a:solidFill>
                <a:latin typeface="Calibri"/>
              </a:rPr>
              <a:t>Трассировка в </a:t>
            </a:r>
            <a:r>
              <a:rPr lang="en-US" sz="3200" b="1" strike="noStrike" spc="-1">
                <a:solidFill>
                  <a:srgbClr val="A6A6A6"/>
                </a:solidFill>
                <a:latin typeface="Calibri"/>
              </a:rPr>
              <a:t>VS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86C20-19B1-9F32-1CB0-7A06D530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374D0FBC-0EEF-CC42-DBC4-1E9D5987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1. Ряд натуральных чисел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Прямоугольник 2">
            <a:extLst>
              <a:ext uri="{FF2B5EF4-FFF2-40B4-BE49-F238E27FC236}">
                <a16:creationId xmlns:a16="http://schemas.microsoft.com/office/drawing/2014/main" id="{FF19D3C3-3A34-1FE6-C083-3B695FE8F8FE}"/>
              </a:ext>
            </a:extLst>
          </p:cNvPr>
          <p:cNvSpPr/>
          <p:nvPr/>
        </p:nvSpPr>
        <p:spPr>
          <a:xfrm>
            <a:off x="539640" y="980640"/>
            <a:ext cx="8136720" cy="8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A6A6A6"/>
                </a:solidFill>
                <a:latin typeface="Calibri"/>
              </a:rPr>
              <a:t>ДЕМО</a:t>
            </a:r>
            <a:r>
              <a:rPr lang="en-US" sz="3200" b="1" strike="noStrike" spc="-1">
                <a:solidFill>
                  <a:srgbClr val="A6A6A6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A6A6A6"/>
                </a:solidFill>
                <a:latin typeface="Calibri"/>
              </a:rPr>
              <a:t>в </a:t>
            </a:r>
            <a:r>
              <a:rPr lang="en-US" sz="3200" b="1" strike="noStrike" spc="-1">
                <a:solidFill>
                  <a:srgbClr val="A6A6A6"/>
                </a:solidFill>
                <a:latin typeface="Calibri"/>
              </a:rPr>
              <a:t>VS + </a:t>
            </a:r>
            <a:r>
              <a:rPr lang="ru-RU" sz="3200" b="1" strike="noStrike" spc="-1">
                <a:solidFill>
                  <a:srgbClr val="A6A6A6"/>
                </a:solidFill>
                <a:latin typeface="Calibri"/>
              </a:rPr>
              <a:t>Трассировка в </a:t>
            </a:r>
            <a:r>
              <a:rPr lang="en-US" sz="3200" b="1" strike="noStrike" spc="-1">
                <a:solidFill>
                  <a:srgbClr val="A6A6A6"/>
                </a:solidFill>
                <a:latin typeface="Calibri"/>
              </a:rPr>
              <a:t>VS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3200" b="0" strike="noStrike" spc="-1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2D0C98-1037-5193-9642-0A844EF5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0" y="1604500"/>
            <a:ext cx="6053184" cy="51578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EB0DD6-DB96-1111-C17F-28F0DD76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1" y="3678539"/>
            <a:ext cx="2251648" cy="15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225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681F1-4C34-F9A0-4676-2D9C220FF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4B9DCA0C-6547-0503-D934-EE2DD083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Трассировка в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VS –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базовые действия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469A80B8-EA20-C7E2-E95E-665CFCD4A24D}"/>
              </a:ext>
            </a:extLst>
          </p:cNvPr>
          <p:cNvSpPr/>
          <p:nvPr/>
        </p:nvSpPr>
        <p:spPr>
          <a:xfrm>
            <a:off x="342000" y="1022832"/>
            <a:ext cx="8550360" cy="36303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Точка останова</a:t>
            </a:r>
          </a:p>
          <a:p>
            <a:pPr lvl="1"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- «Вставить точку останова»</a:t>
            </a:r>
          </a:p>
          <a:p>
            <a:pPr lvl="1"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-  «Удалить точку останова»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Отладка</a:t>
            </a:r>
          </a:p>
          <a:p>
            <a:pPr lvl="1"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- «Начать отладку»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F5</a:t>
            </a:r>
            <a:endParaRPr lang="ru-RU" sz="2300" spc="-1" dirty="0">
              <a:solidFill>
                <a:srgbClr val="000000"/>
              </a:solidFill>
              <a:latin typeface="Calibri"/>
            </a:endParaRPr>
          </a:p>
          <a:p>
            <a:pPr lvl="1"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- «Шаг с обходом»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 F10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Отладка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Окна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Контрольные значения</a:t>
            </a:r>
          </a:p>
          <a:p>
            <a:pPr lvl="1">
              <a:buClr>
                <a:srgbClr val="000000"/>
              </a:buClr>
            </a:pP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4682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ED91F-408C-8E9D-E760-BC272011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7B78C451-2342-A741-8F4A-A3EC08C3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Трассировка в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VS –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базовые действия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5A2E84CE-96BD-0A4F-273A-B7406ACAC0BD}"/>
              </a:ext>
            </a:extLst>
          </p:cNvPr>
          <p:cNvSpPr/>
          <p:nvPr/>
        </p:nvSpPr>
        <p:spPr>
          <a:xfrm>
            <a:off x="342000" y="620496"/>
            <a:ext cx="8550360" cy="7987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Точка останова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«Вставить точку останова»</a:t>
            </a: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931670-17B2-9149-AFD1-A44F0999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4" y="1630655"/>
            <a:ext cx="8044336" cy="46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81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BE767-14B0-F7C2-165A-6B9DE31DA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C9AC4DF0-A4A3-DDD1-32D1-A646C5D4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Трассировка в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VS –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базовые действия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08B7CD38-60E5-E3CC-4AE1-A1CD31961475}"/>
              </a:ext>
            </a:extLst>
          </p:cNvPr>
          <p:cNvSpPr/>
          <p:nvPr/>
        </p:nvSpPr>
        <p:spPr>
          <a:xfrm>
            <a:off x="342000" y="620496"/>
            <a:ext cx="8550360" cy="7987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Точка останова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«Удалить точку останова»</a:t>
            </a: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EF2C08-9F80-D206-0B2A-7A9BB434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0" y="1505517"/>
            <a:ext cx="8412480" cy="48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380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EADCC-D0A5-8AD7-CE81-C011A0855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6F80038F-C61D-47FF-1A9A-3E53909A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Трассировка в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VS –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базовые действия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0D7A2AD9-6D2D-E4EA-8C75-BE2A293263D1}"/>
              </a:ext>
            </a:extLst>
          </p:cNvPr>
          <p:cNvSpPr/>
          <p:nvPr/>
        </p:nvSpPr>
        <p:spPr>
          <a:xfrm>
            <a:off x="342000" y="620496"/>
            <a:ext cx="8550360" cy="7987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Отладка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«Начать отладку»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F5</a:t>
            </a:r>
            <a:endParaRPr lang="ru-RU" sz="23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ru-RU" sz="23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6147C-0D6A-4885-4366-875D9C87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164822"/>
            <a:ext cx="6329804" cy="52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38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AD266-7838-D031-64AA-1374BDD91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6D968236-5DA2-56C2-F62F-36C77646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Трассировка в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VS –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базовые действия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FCD53E7B-2EF1-451C-6DA0-1F9E07FDCE54}"/>
              </a:ext>
            </a:extLst>
          </p:cNvPr>
          <p:cNvSpPr/>
          <p:nvPr/>
        </p:nvSpPr>
        <p:spPr>
          <a:xfrm>
            <a:off x="342000" y="620496"/>
            <a:ext cx="855036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Отладка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 «Шаг с обходом»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 F10</a:t>
            </a:r>
            <a:endParaRPr lang="ru-RU" sz="23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5AF016-BC03-386D-415A-DDBADDD8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64" y="1243584"/>
            <a:ext cx="6683724" cy="53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36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9149F-4224-6B00-EB24-5D5F7589D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70E5A1A3-18AB-8471-9766-1DDB3ED5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Трассировка в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VS –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базовые действия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92F0E3F8-E39E-A041-7FEF-317A63B94EF0}"/>
              </a:ext>
            </a:extLst>
          </p:cNvPr>
          <p:cNvSpPr/>
          <p:nvPr/>
        </p:nvSpPr>
        <p:spPr>
          <a:xfrm>
            <a:off x="342000" y="620496"/>
            <a:ext cx="855036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Отладка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Окна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Контрольные значения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FA4B7-3CF3-BED9-5E83-1D1743B0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80" y="1151574"/>
            <a:ext cx="8312696" cy="37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3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Объявление, определение и вызов функции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Прямоугольник 3"/>
          <p:cNvSpPr/>
          <p:nvPr/>
        </p:nvSpPr>
        <p:spPr>
          <a:xfrm>
            <a:off x="107640" y="751320"/>
            <a:ext cx="8928720" cy="594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- </a:t>
            </a:r>
            <a:r>
              <a:rPr lang="ru-RU" sz="1800" b="1" strike="noStrike" spc="-1" dirty="0">
                <a:solidFill>
                  <a:srgbClr val="008000"/>
                </a:solidFill>
                <a:latin typeface="Consolas"/>
              </a:rPr>
              <a:t>ОБЪЯВЛЕНИЕ функции </a:t>
            </a:r>
            <a:r>
              <a:rPr lang="en-US" sz="1800" b="1" strike="noStrike" spc="-1" dirty="0">
                <a:solidFill>
                  <a:srgbClr val="008000"/>
                </a:solidFill>
                <a:latin typeface="Consolas"/>
              </a:rPr>
              <a:t>a()</a:t>
            </a:r>
            <a:endParaRPr lang="ru-RU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a();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- ОПРЕДЕЛЕНИЕ функции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main()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ВЫЗОВ функции </a:t>
            </a:r>
            <a:r>
              <a:rPr lang="en-US" sz="1800" b="0" strike="noStrike" spc="-1" dirty="0" err="1">
                <a:solidFill>
                  <a:srgbClr val="008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()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"Hello! It is main()!\n"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</a:t>
            </a:r>
            <a:r>
              <a:rPr lang="ru-RU" sz="1800" b="1" strike="noStrike" spc="-1" dirty="0">
                <a:solidFill>
                  <a:srgbClr val="008000"/>
                </a:solidFill>
                <a:latin typeface="Consolas"/>
              </a:rPr>
              <a:t>ВЫЗОВ функции </a:t>
            </a:r>
            <a:r>
              <a:rPr lang="en-US" sz="1800" b="1" strike="noStrike" spc="-1" dirty="0">
                <a:solidFill>
                  <a:srgbClr val="008000"/>
                </a:solidFill>
                <a:latin typeface="Consolas"/>
              </a:rPr>
              <a:t>a()</a:t>
            </a:r>
            <a:endParaRPr lang="ru-RU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a();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- </a:t>
            </a:r>
            <a:r>
              <a:rPr lang="ru-RU" sz="1800" b="1" strike="noStrike" spc="-1" dirty="0">
                <a:solidFill>
                  <a:srgbClr val="008000"/>
                </a:solidFill>
                <a:latin typeface="Consolas"/>
              </a:rPr>
              <a:t>ОПРЕДЕЛЕНИЕ функции </a:t>
            </a:r>
            <a:r>
              <a:rPr lang="en-US" sz="1800" b="1" strike="noStrike" spc="-1" dirty="0">
                <a:solidFill>
                  <a:srgbClr val="008000"/>
                </a:solidFill>
                <a:latin typeface="Consolas"/>
              </a:rPr>
              <a:t>a()</a:t>
            </a:r>
            <a:endParaRPr lang="ru-RU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это </a:t>
            </a:r>
            <a:r>
              <a:rPr lang="ru-RU" sz="1800" strike="noStrike" spc="-1" dirty="0">
                <a:solidFill>
                  <a:srgbClr val="008000"/>
                </a:solidFill>
                <a:latin typeface="Consolas"/>
              </a:rPr>
              <a:t>ВЫЗОВ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 функции </a:t>
            </a:r>
            <a:r>
              <a:rPr lang="en-US" sz="1800" b="0" strike="noStrike" spc="-1" dirty="0" err="1">
                <a:solidFill>
                  <a:srgbClr val="008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()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"Hello! It is a()!\n"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3FEC2-3CA1-A20C-817C-22FDF048E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70CB6BC7-E25F-0ED8-A07F-26177ED7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Трассировка в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VS –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базовые действия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C5478937-11E3-76EC-FA9E-E78A22528C5D}"/>
              </a:ext>
            </a:extLst>
          </p:cNvPr>
          <p:cNvSpPr/>
          <p:nvPr/>
        </p:nvSpPr>
        <p:spPr>
          <a:xfrm>
            <a:off x="342000" y="620496"/>
            <a:ext cx="855036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Отладка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Окна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Контрольные значения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DC748C-0177-00DD-95D2-371B635B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80" y="1151574"/>
            <a:ext cx="8312696" cy="37795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6DA114-9D49-4CC8-E8F4-AA0D9EDC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73" y="4418784"/>
            <a:ext cx="1920747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866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C8E25-6B5C-639B-0AC3-C7C15CEE4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87AB6725-4D0B-C976-4B0E-F77941D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Трассировка в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VS –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базовые действия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3F771E-C30B-9EAE-06C0-1551FF49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0" y="1604500"/>
            <a:ext cx="6053184" cy="51578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94FF64-AEEC-B1F2-25CE-3E5670BF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1" y="3678539"/>
            <a:ext cx="2251648" cy="1544735"/>
          </a:xfrm>
          <a:prstGeom prst="rect">
            <a:avLst/>
          </a:prstGeom>
        </p:spPr>
      </p:pic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A568F431-4749-A042-CC91-C44BC2AB2CBA}"/>
              </a:ext>
            </a:extLst>
          </p:cNvPr>
          <p:cNvSpPr/>
          <p:nvPr/>
        </p:nvSpPr>
        <p:spPr>
          <a:xfrm>
            <a:off x="342000" y="620496"/>
            <a:ext cx="855036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Всё вместе!</a:t>
            </a:r>
          </a:p>
        </p:txBody>
      </p:sp>
    </p:spTree>
    <p:extLst>
      <p:ext uri="{BB962C8B-B14F-4D97-AF65-F5344CB8AC3E}">
        <p14:creationId xmlns:p14="http://schemas.microsoft.com/office/powerpoint/2010/main" val="22313656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2. Степени двойки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Прямоугольник 2"/>
          <p:cNvSpPr/>
          <p:nvPr/>
        </p:nvSpPr>
        <p:spPr>
          <a:xfrm>
            <a:off x="539640" y="980640"/>
            <a:ext cx="81367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степени числа 2 от  0 до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8466C2-3C94-F2D4-D1FA-57566A81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71" y="1619640"/>
            <a:ext cx="4995101" cy="4639156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2. Степени двойки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Прямоугольник 2"/>
          <p:cNvSpPr/>
          <p:nvPr/>
        </p:nvSpPr>
        <p:spPr>
          <a:xfrm>
            <a:off x="539640" y="980640"/>
            <a:ext cx="813672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вывести степени числа 2 от  0 до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Ниже – начало программы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C18E21-F98E-FD3D-4318-B16554DA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8" y="2495808"/>
            <a:ext cx="8225669" cy="3998493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2. Степени двойки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-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трассировка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Прямоугольник 2"/>
          <p:cNvSpPr/>
          <p:nvPr/>
        </p:nvSpPr>
        <p:spPr>
          <a:xfrm>
            <a:off x="335160" y="836640"/>
            <a:ext cx="352800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вывести степени числа 2 </a:t>
            </a:r>
            <a:r>
              <a:rPr lang="ru-RU" sz="1800" b="1" u="sng" strike="noStrike" spc="-1">
                <a:solidFill>
                  <a:srgbClr val="000000"/>
                </a:solidFill>
                <a:uFillTx/>
                <a:latin typeface="Calibri"/>
              </a:rPr>
              <a:t>от  0 до </a:t>
            </a:r>
            <a:r>
              <a:rPr lang="en-US" sz="1800" b="1" u="sng" strike="noStrike" spc="-1">
                <a:solidFill>
                  <a:srgbClr val="000000"/>
                </a:solidFill>
                <a:uFillTx/>
                <a:latin typeface="Calibri"/>
              </a:rPr>
              <a:t>5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92" name="Таблица 3"/>
          <p:cNvGraphicFramePr/>
          <p:nvPr/>
        </p:nvGraphicFramePr>
        <p:xfrm>
          <a:off x="323640" y="3213720"/>
          <a:ext cx="7056360" cy="3383640"/>
        </p:xfrm>
        <a:graphic>
          <a:graphicData uri="http://schemas.openxmlformats.org/drawingml/2006/table">
            <a:tbl>
              <a:tblPr/>
              <a:tblGrid>
                <a:gridCol w="17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stepen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i</a:t>
                      </a: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&lt;=5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Вывод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“2^0 = 1“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 &lt;= 5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“2^1 = 2“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 &lt;= 5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“2^2 = 4“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 &lt;= 5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“2^3 = 8“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 &lt;= 5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“2^4 = 16“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 &lt;= 5 +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“2^5 = 32“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 &lt;= 5 - 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7B501A-B55C-5067-2711-5F2EA868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314" y="771368"/>
            <a:ext cx="4204053" cy="2350448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2. Степени двойки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Прямоугольник 2"/>
          <p:cNvSpPr/>
          <p:nvPr/>
        </p:nvSpPr>
        <p:spPr>
          <a:xfrm>
            <a:off x="539640" y="980640"/>
            <a:ext cx="8136720" cy="21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степени числа 2 от  0 до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Напишите код.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Нарисуйте блок схему к Задаче 2.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9000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3*. Деньги на счете (сложные проценты)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Прямоугольник 2"/>
          <p:cNvSpPr/>
          <p:nvPr/>
        </p:nvSpPr>
        <p:spPr>
          <a:xfrm>
            <a:off x="539640" y="980640"/>
            <a:ext cx="813672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На счет положили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рублей сегодня под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процентов годовых.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Выведите какая будет сумма на счете через 1,2, 3 … 10 лет, если со счетом не будет никаких операций (с него не будут забирать деньги и не будут добавлять)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928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3*. Деньги на счете (сложные проценты)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Прямоугольник 2"/>
          <p:cNvSpPr/>
          <p:nvPr/>
        </p:nvSpPr>
        <p:spPr>
          <a:xfrm>
            <a:off x="539640" y="980640"/>
            <a:ext cx="813672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На счет положили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рублей сегодня под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процентов годовых.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Выведите какая будет сумма на счете через 1,2, 3 … 10 лет, если со счетом не будет никаких операций (с него не будут забирать деньги и не будут добавлять)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CC2665-9723-6910-2B77-19237E4A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2153085"/>
            <a:ext cx="4839653" cy="449478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0" y="116640"/>
            <a:ext cx="914364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Деньги на счете (сложные проценты)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Прямоугольник 2"/>
          <p:cNvSpPr/>
          <p:nvPr/>
        </p:nvSpPr>
        <p:spPr>
          <a:xfrm>
            <a:off x="539640" y="980640"/>
            <a:ext cx="81367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На счет положили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рублей сегодня под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процентов годовых.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Выведите какая будет сумма на счете через 1,2, 3 … 10 лет, если со счетом не будет никаких операций (с него не будут забирать деньги и не будут добавлять)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Ниже – начало программы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D51503-0D4F-90B6-B422-E4A96417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95" y="2442600"/>
            <a:ext cx="7248521" cy="4303212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dirty="0"/>
              <a:t>ЛР6: Задания на закрепление и отработку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Прямоугольник 3"/>
          <p:cNvSpPr/>
          <p:nvPr/>
        </p:nvSpPr>
        <p:spPr>
          <a:xfrm>
            <a:off x="179640" y="751320"/>
            <a:ext cx="8496720" cy="57847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i="1" strike="noStrike" spc="-1" dirty="0">
                <a:solidFill>
                  <a:srgbClr val="000000"/>
                </a:solidFill>
                <a:latin typeface="Calibri"/>
              </a:rPr>
              <a:t>Доделать задачи 1-2.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i="1" strike="noStrike" spc="-1" dirty="0">
                <a:solidFill>
                  <a:srgbClr val="000000"/>
                </a:solidFill>
                <a:latin typeface="Calibri"/>
              </a:rPr>
              <a:t>Дорисовать блок схемы к задачам 1-2 – если они не были дорисованы или были  с ошибками.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i="1" strike="noStrike" spc="-1" dirty="0">
                <a:solidFill>
                  <a:srgbClr val="000000"/>
                </a:solidFill>
                <a:latin typeface="Calibri"/>
              </a:rPr>
              <a:t>Сделать задачи 4, 5.1 И/ИЛИ 5.2.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Задача 4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Реализовать задачу «Вводится число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N.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Нужно вывести первые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четных чисел». Нарисовать блок схему. Подготовить необходимые тесты. 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Пример теста: 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u="sng" strike="noStrike" spc="-1" dirty="0">
                <a:solidFill>
                  <a:srgbClr val="000000"/>
                </a:solidFill>
                <a:uFillTx/>
                <a:latin typeface="Calibri"/>
              </a:rPr>
              <a:t>ввод </a:t>
            </a:r>
            <a:r>
              <a:rPr lang="en-US" sz="1400" b="0" u="sng" strike="noStrike" spc="-1" dirty="0">
                <a:solidFill>
                  <a:srgbClr val="000000"/>
                </a:solidFill>
                <a:uFillTx/>
                <a:latin typeface="Calibri"/>
              </a:rPr>
              <a:t>N =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6 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u="sng" strike="noStrike" spc="-1" dirty="0">
                <a:solidFill>
                  <a:srgbClr val="000000"/>
                </a:solidFill>
                <a:uFillTx/>
                <a:latin typeface="Calibri"/>
              </a:rPr>
              <a:t>вывод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2 4 6 8 10 12</a:t>
            </a:r>
            <a:endParaRPr lang="ru-RU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Задача 5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Реализовать задачу «Вводятся числа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ru-RU" sz="1400" spc="-1" dirty="0">
                <a:solidFill>
                  <a:srgbClr val="000000"/>
                </a:solidFill>
                <a:latin typeface="Calibri"/>
              </a:rPr>
              <a:t>А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Нужно вывести первых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чисел, кратных </a:t>
            </a:r>
            <a:r>
              <a:rPr lang="ru-RU" sz="1400" spc="-1" dirty="0">
                <a:solidFill>
                  <a:srgbClr val="000000"/>
                </a:solidFill>
                <a:latin typeface="Calibri"/>
              </a:rPr>
              <a:t>А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». Подготовить необходимые тесты. 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Пример теста: 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u="sng" strike="noStrike" spc="-1" dirty="0">
                <a:solidFill>
                  <a:srgbClr val="000000"/>
                </a:solidFill>
                <a:uFillTx/>
                <a:latin typeface="Calibri"/>
              </a:rPr>
              <a:t>ввод </a:t>
            </a:r>
            <a:r>
              <a:rPr lang="en-US" sz="1400" b="0" strike="noStrike" spc="-1" dirty="0">
                <a:solidFill>
                  <a:srgbClr val="000000"/>
                </a:solidFill>
                <a:uFillTx/>
                <a:latin typeface="Calibri"/>
              </a:rPr>
              <a:t>N =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6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, 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A = 4 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u="sng" strike="noStrike" spc="-1" dirty="0">
                <a:solidFill>
                  <a:srgbClr val="000000"/>
                </a:solidFill>
                <a:uFillTx/>
                <a:latin typeface="Calibri"/>
              </a:rPr>
              <a:t>вывод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4 8 12 16 2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24</a:t>
            </a:r>
            <a:endParaRPr lang="ru-RU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Задача 6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Придумать задачу на последовательность чисел («вывести все нечетные числа от 1 до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(1 3 5 7 9 …)»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«вывести степени числа 4 от 0 до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(1 4 16 64 …)», «Вывести первые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чисел Фибоначчи (0 1 1 2 3 5 8 …)»  и т.п.) и реализовать её используя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DO WHILE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. Для вашей реализации нарисовать блок-схему. Прописать необходимые тесты.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ИЛИ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И</a:t>
            </a:r>
            <a:r>
              <a:rPr lang="ru-RU" sz="2000" b="1" spc="-1" dirty="0">
                <a:solidFill>
                  <a:srgbClr val="000000"/>
                </a:solidFill>
                <a:latin typeface="Calibri"/>
              </a:rPr>
              <a:t>*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Задача 7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Придумать задачу из реальной жизни, экономики, финансов («Подсчитать накопленную инфляцию за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лет, если она все годы одинаковая и составляет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K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% в год»,  «Каждый месяц студент Вася откладывает 1000 рублей про запас. Вывести его запасы в ближайшие 36 месяцев (1000 2000 3000 4000 …)» и т.п.). Реализовать задачу используя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DO WHILE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</a:rPr>
              <a:t> – код, блок-схема, необходимые тесты.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5920</TotalTime>
  <Words>4738</Words>
  <Application>Microsoft Office PowerPoint</Application>
  <PresentationFormat>Экран (4:3)</PresentationFormat>
  <Paragraphs>951</Paragraphs>
  <Slides>112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112</vt:i4>
      </vt:variant>
    </vt:vector>
  </HeadingPairs>
  <TitlesOfParts>
    <vt:vector size="118" baseType="lpstr">
      <vt:lpstr>Arial</vt:lpstr>
      <vt:lpstr>Calibri</vt:lpstr>
      <vt:lpstr>Consolas</vt:lpstr>
      <vt:lpstr>GilroySemiBold</vt:lpstr>
      <vt:lpstr>StarSymbol</vt:lpstr>
      <vt:lpstr>Тема Office</vt:lpstr>
      <vt:lpstr>Презентация PowerPoint</vt:lpstr>
      <vt:lpstr>Презентация PowerPoint</vt:lpstr>
      <vt:lpstr>Блок-схемы</vt:lpstr>
      <vt:lpstr>Презентация PowerPoint</vt:lpstr>
      <vt:lpstr>Знакомство с простейшими функциями в Си</vt:lpstr>
      <vt:lpstr>Простейшие функции</vt:lpstr>
      <vt:lpstr>Точка входа в программу</vt:lpstr>
      <vt:lpstr>Использование до определения</vt:lpstr>
      <vt:lpstr>Объявление, определение и вызов функции</vt:lpstr>
      <vt:lpstr>В Си НЕЛЬЗЯ вкладывать функции друг в друга</vt:lpstr>
      <vt:lpstr>Презентация PowerPoint</vt:lpstr>
      <vt:lpstr>Развилки</vt:lpstr>
      <vt:lpstr>Развилка (if)</vt:lpstr>
      <vt:lpstr>Найти максимум - полная развилка</vt:lpstr>
      <vt:lpstr>Найти максимум - полная развилка</vt:lpstr>
      <vt:lpstr>Усеченная развилка</vt:lpstr>
      <vt:lpstr>Минимум из 3 чисел</vt:lpstr>
      <vt:lpstr>Минимум из 3 чисел</vt:lpstr>
      <vt:lpstr>Развилки – операторы</vt:lpstr>
      <vt:lpstr>Логические операторы</vt:lpstr>
      <vt:lpstr>Логические операторы</vt:lpstr>
      <vt:lpstr>Логические операторы</vt:lpstr>
      <vt:lpstr>Штраф за превышение скорости  – усеченная развилка</vt:lpstr>
      <vt:lpstr>Штраф за превышение скорости  – усеченная развилка</vt:lpstr>
      <vt:lpstr>Презентация PowerPoint</vt:lpstr>
      <vt:lpstr>Лабораторная работа №3</vt:lpstr>
      <vt:lpstr>Задача 1. Какое число больше?</vt:lpstr>
      <vt:lpstr>Задача 1. Какое число больше? (2)</vt:lpstr>
      <vt:lpstr>Задача 1. Какое число больше? (3)</vt:lpstr>
      <vt:lpstr>Задача 2. Максимум из 3 чисел</vt:lpstr>
      <vt:lpstr>Задача 2. Максимум из 3 чисел (2)</vt:lpstr>
      <vt:lpstr>Задача 2. Максимум из 3 чисел (3)</vt:lpstr>
      <vt:lpstr>Задача 3. Тепло-холодно</vt:lpstr>
      <vt:lpstr>Задача 3. Тепло-холодно (2)</vt:lpstr>
      <vt:lpstr>Задача 4*. Максимум из 5 чисел</vt:lpstr>
      <vt:lpstr>ЛР 3: Задания на закрепление и отработку </vt:lpstr>
      <vt:lpstr>Презентация PowerPoint</vt:lpstr>
      <vt:lpstr>Циклы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Программа 2б в работе</vt:lpstr>
      <vt:lpstr>Презентация PowerPoint</vt:lpstr>
      <vt:lpstr>Пример 1б - программа</vt:lpstr>
      <vt:lpstr>Пример 1б - программа</vt:lpstr>
      <vt:lpstr>Пример 1б - программа</vt:lpstr>
      <vt:lpstr>Презентация PowerPoint</vt:lpstr>
      <vt:lpstr>Термины</vt:lpstr>
      <vt:lpstr>Цикл do while</vt:lpstr>
      <vt:lpstr>Презентация PowerPoint</vt:lpstr>
      <vt:lpstr>Лабораторная работа №4</vt:lpstr>
      <vt:lpstr>Задача 1. Ряд натуральных чисел</vt:lpstr>
      <vt:lpstr>Задача 1. Ряд натуральных чисел</vt:lpstr>
      <vt:lpstr>Задача 1. Ряд натуральных чисел – трассировка(0)</vt:lpstr>
      <vt:lpstr>Задача 1. Ряд натуральных чисел – трассировка(1)</vt:lpstr>
      <vt:lpstr>Задача 1. Ряд натуральных чисел – трассировка(2)</vt:lpstr>
      <vt:lpstr>Задача 1. Ряд натуральных чисел – трассировка(3)</vt:lpstr>
      <vt:lpstr>Задача 1. Ряд натуральных чисел – трассировка(4)</vt:lpstr>
      <vt:lpstr>Задача 1. Ряд натуральных чисел – трассировка(5)</vt:lpstr>
      <vt:lpstr>Задача 1. Ряд натуральных чисел – трассировка(6)</vt:lpstr>
      <vt:lpstr>Задача 1. Ряд натуральных чисел – трассировка(7)</vt:lpstr>
      <vt:lpstr>Задача 1. Ряд натуральных чисел – трассировка(8)</vt:lpstr>
      <vt:lpstr>Задача 1. Ряд натуральных чисел – трассировка(9)</vt:lpstr>
      <vt:lpstr>Задача 1. Ряд натуральных чисел – трассировка(10)</vt:lpstr>
      <vt:lpstr>Задача 1. Ряд натуральных чисел – трассировка(11)</vt:lpstr>
      <vt:lpstr>Задача 1. Ряд натуральных чисел – трассировка(12)</vt:lpstr>
      <vt:lpstr>Задача 1. Ряд натуральных чисел – трассировка(13)</vt:lpstr>
      <vt:lpstr>Задача 1. Ряд натуральных чисел – трассировка(14)</vt:lpstr>
      <vt:lpstr>Задача 1. Ряд натуральных чисел – трассировка(15)</vt:lpstr>
      <vt:lpstr>Задача 1. Ряд натуральных чисел – трассировка(16)</vt:lpstr>
      <vt:lpstr>Задача 1. Ряд натуральных чисел</vt:lpstr>
      <vt:lpstr>Задача 1. Ряд натуральных чисел</vt:lpstr>
      <vt:lpstr>Задача 1. Ряд натуральных чисел</vt:lpstr>
      <vt:lpstr>Задача 1. Ряд натуральных чисел</vt:lpstr>
      <vt:lpstr>Трассировка в VS – базовые действия</vt:lpstr>
      <vt:lpstr>Трассировка в VS – базовые действия</vt:lpstr>
      <vt:lpstr>Трассировка в VS – базовые действия</vt:lpstr>
      <vt:lpstr>Трассировка в VS – базовые действия</vt:lpstr>
      <vt:lpstr>Трассировка в VS – базовые действия</vt:lpstr>
      <vt:lpstr>Трассировка в VS – базовые действия</vt:lpstr>
      <vt:lpstr>Трассировка в VS – базовые действия</vt:lpstr>
      <vt:lpstr>Трассировка в VS – базовые действия</vt:lpstr>
      <vt:lpstr>Задача 2. Степени двойки</vt:lpstr>
      <vt:lpstr>Задача 2. Степени двойки</vt:lpstr>
      <vt:lpstr>Задача 2. Степени двойки - трассировка</vt:lpstr>
      <vt:lpstr>Задача 2. Степени двойки</vt:lpstr>
      <vt:lpstr>Задача 3*. Деньги на счете (сложные проценты)</vt:lpstr>
      <vt:lpstr>Задача 3*. Деньги на счете (сложные проценты)</vt:lpstr>
      <vt:lpstr>Задача 3*. Деньги на счете (сложные проценты)</vt:lpstr>
      <vt:lpstr>ЛР6: Задания на закрепление и отработку</vt:lpstr>
      <vt:lpstr>Презентация PowerPoint</vt:lpstr>
      <vt:lpstr>ИТОГО по лекции 2</vt:lpstr>
      <vt:lpstr>Термины 1</vt:lpstr>
      <vt:lpstr>Термины 2</vt:lpstr>
      <vt:lpstr>Термины 3</vt:lpstr>
      <vt:lpstr>Термины 4</vt:lpstr>
      <vt:lpstr>Термины 5</vt:lpstr>
      <vt:lpstr>Еще раз – операции/операторы</vt:lpstr>
      <vt:lpstr>Что почитать про Си - для начинающих</vt:lpstr>
      <vt:lpstr>Презентация PowerPoint</vt:lpstr>
      <vt:lpstr>Задачи для проверки знаний №1</vt:lpstr>
      <vt:lpstr>Задачи для проверки знаний №2</vt:lpstr>
      <vt:lpstr>Задачи для проверки знаний №3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167</cp:revision>
  <dcterms:created xsi:type="dcterms:W3CDTF">2015-09-02T18:56:24Z</dcterms:created>
  <dcterms:modified xsi:type="dcterms:W3CDTF">2024-09-07T10:14:32Z</dcterms:modified>
</cp:coreProperties>
</file>