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649" r:id="rId3"/>
    <p:sldId id="328" r:id="rId4"/>
    <p:sldId id="257" r:id="rId5"/>
    <p:sldId id="258" r:id="rId6"/>
    <p:sldId id="259" r:id="rId7"/>
    <p:sldId id="260" r:id="rId8"/>
    <p:sldId id="338" r:id="rId9"/>
    <p:sldId id="339" r:id="rId10"/>
    <p:sldId id="340" r:id="rId11"/>
    <p:sldId id="341" r:id="rId12"/>
    <p:sldId id="342" r:id="rId13"/>
    <p:sldId id="343" r:id="rId14"/>
    <p:sldId id="1170" r:id="rId15"/>
    <p:sldId id="266" r:id="rId16"/>
    <p:sldId id="267" r:id="rId17"/>
    <p:sldId id="268" r:id="rId18"/>
    <p:sldId id="269" r:id="rId19"/>
    <p:sldId id="270" r:id="rId20"/>
    <p:sldId id="271" r:id="rId21"/>
    <p:sldId id="330" r:id="rId22"/>
    <p:sldId id="329" r:id="rId23"/>
    <p:sldId id="644" r:id="rId24"/>
    <p:sldId id="331" r:id="rId25"/>
    <p:sldId id="332" r:id="rId26"/>
    <p:sldId id="272" r:id="rId27"/>
    <p:sldId id="273" r:id="rId28"/>
    <p:sldId id="274" r:id="rId29"/>
    <p:sldId id="275" r:id="rId30"/>
    <p:sldId id="633" r:id="rId31"/>
    <p:sldId id="645" r:id="rId32"/>
    <p:sldId id="646" r:id="rId33"/>
    <p:sldId id="278" r:id="rId34"/>
    <p:sldId id="276" r:id="rId35"/>
    <p:sldId id="634" r:id="rId36"/>
    <p:sldId id="359" r:id="rId37"/>
    <p:sldId id="637" r:id="rId38"/>
    <p:sldId id="636" r:id="rId39"/>
    <p:sldId id="639" r:id="rId40"/>
    <p:sldId id="640" r:id="rId41"/>
    <p:sldId id="327" r:id="rId42"/>
    <p:sldId id="642" r:id="rId43"/>
    <p:sldId id="641" r:id="rId44"/>
    <p:sldId id="647" r:id="rId45"/>
    <p:sldId id="643" r:id="rId46"/>
    <p:sldId id="648" r:id="rId47"/>
    <p:sldId id="279" r:id="rId48"/>
    <p:sldId id="333" r:id="rId49"/>
    <p:sldId id="334" r:id="rId50"/>
    <p:sldId id="336" r:id="rId51"/>
    <p:sldId id="337" r:id="rId52"/>
    <p:sldId id="280" r:id="rId53"/>
    <p:sldId id="281" r:id="rId54"/>
    <p:sldId id="282" r:id="rId55"/>
    <p:sldId id="283" r:id="rId56"/>
    <p:sldId id="284" r:id="rId57"/>
    <p:sldId id="285" r:id="rId58"/>
    <p:sldId id="286" r:id="rId59"/>
    <p:sldId id="287" r:id="rId60"/>
    <p:sldId id="345" r:id="rId61"/>
    <p:sldId id="346" r:id="rId62"/>
    <p:sldId id="347" r:id="rId63"/>
    <p:sldId id="348" r:id="rId64"/>
    <p:sldId id="350" r:id="rId65"/>
    <p:sldId id="349" r:id="rId66"/>
    <p:sldId id="351" r:id="rId67"/>
    <p:sldId id="352" r:id="rId68"/>
    <p:sldId id="353" r:id="rId69"/>
    <p:sldId id="354" r:id="rId70"/>
    <p:sldId id="344" r:id="rId71"/>
    <p:sldId id="356" r:id="rId72"/>
    <p:sldId id="355" r:id="rId73"/>
    <p:sldId id="288" r:id="rId74"/>
    <p:sldId id="289" r:id="rId75"/>
    <p:sldId id="290" r:id="rId76"/>
    <p:sldId id="291" r:id="rId77"/>
    <p:sldId id="292" r:id="rId78"/>
    <p:sldId id="293" r:id="rId79"/>
    <p:sldId id="294" r:id="rId80"/>
    <p:sldId id="295" r:id="rId81"/>
    <p:sldId id="296" r:id="rId82"/>
    <p:sldId id="297" r:id="rId83"/>
    <p:sldId id="298" r:id="rId84"/>
    <p:sldId id="299" r:id="rId85"/>
    <p:sldId id="300" r:id="rId86"/>
    <p:sldId id="301" r:id="rId87"/>
    <p:sldId id="302" r:id="rId88"/>
    <p:sldId id="303" r:id="rId89"/>
    <p:sldId id="304" r:id="rId90"/>
    <p:sldId id="305" r:id="rId91"/>
    <p:sldId id="306" r:id="rId92"/>
    <p:sldId id="307" r:id="rId93"/>
    <p:sldId id="308" r:id="rId94"/>
    <p:sldId id="309" r:id="rId95"/>
    <p:sldId id="310" r:id="rId96"/>
    <p:sldId id="311" r:id="rId97"/>
    <p:sldId id="312" r:id="rId98"/>
    <p:sldId id="313" r:id="rId99"/>
    <p:sldId id="314" r:id="rId100"/>
    <p:sldId id="315" r:id="rId101"/>
    <p:sldId id="316" r:id="rId102"/>
    <p:sldId id="317" r:id="rId103"/>
    <p:sldId id="318" r:id="rId104"/>
    <p:sldId id="319" r:id="rId105"/>
    <p:sldId id="320" r:id="rId106"/>
    <p:sldId id="321" r:id="rId107"/>
    <p:sldId id="322" r:id="rId108"/>
    <p:sldId id="323" r:id="rId109"/>
    <p:sldId id="324" r:id="rId110"/>
    <p:sldId id="325" r:id="rId111"/>
    <p:sldId id="651" r:id="rId112"/>
    <p:sldId id="609" r:id="rId113"/>
    <p:sldId id="497" r:id="rId114"/>
    <p:sldId id="652" r:id="rId115"/>
    <p:sldId id="653" r:id="rId116"/>
    <p:sldId id="654" r:id="rId117"/>
    <p:sldId id="655" r:id="rId118"/>
    <p:sldId id="656" r:id="rId119"/>
    <p:sldId id="863" r:id="rId120"/>
    <p:sldId id="813" r:id="rId121"/>
    <p:sldId id="814" r:id="rId122"/>
    <p:sldId id="657" r:id="rId123"/>
    <p:sldId id="658" r:id="rId124"/>
    <p:sldId id="659" r:id="rId125"/>
    <p:sldId id="660" r:id="rId126"/>
    <p:sldId id="620" r:id="rId127"/>
    <p:sldId id="661" r:id="rId128"/>
    <p:sldId id="1167" r:id="rId129"/>
    <p:sldId id="1168" r:id="rId130"/>
    <p:sldId id="622" r:id="rId131"/>
    <p:sldId id="1132" r:id="rId132"/>
    <p:sldId id="621" r:id="rId133"/>
    <p:sldId id="1133" r:id="rId134"/>
    <p:sldId id="1134" r:id="rId135"/>
    <p:sldId id="1135" r:id="rId136"/>
    <p:sldId id="1136" r:id="rId137"/>
    <p:sldId id="1137" r:id="rId138"/>
    <p:sldId id="1138" r:id="rId139"/>
    <p:sldId id="650" r:id="rId140"/>
    <p:sldId id="1169" r:id="rId141"/>
    <p:sldId id="326" r:id="rId142"/>
    <p:sldId id="629" r:id="rId143"/>
    <p:sldId id="624" r:id="rId144"/>
    <p:sldId id="632" r:id="rId145"/>
    <p:sldId id="631" r:id="rId146"/>
    <p:sldId id="626" r:id="rId147"/>
    <p:sldId id="1147" r:id="rId148"/>
  </p:sldIdLst>
  <p:sldSz cx="9144000" cy="6858000" type="screen4x3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8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38" Type="http://schemas.openxmlformats.org/officeDocument/2006/relationships/slide" Target="slides/slide136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144" Type="http://schemas.openxmlformats.org/officeDocument/2006/relationships/slide" Target="slides/slide142.xml"/><Relationship Id="rId149" Type="http://schemas.openxmlformats.org/officeDocument/2006/relationships/presProps" Target="presProp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slide" Target="slides/slide132.xml"/><Relationship Id="rId139" Type="http://schemas.openxmlformats.org/officeDocument/2006/relationships/slide" Target="slides/slide13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50" Type="http://schemas.openxmlformats.org/officeDocument/2006/relationships/viewProps" Target="viewProps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slide" Target="slides/slide114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137" Type="http://schemas.openxmlformats.org/officeDocument/2006/relationships/slide" Target="slides/slide13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40" Type="http://schemas.openxmlformats.org/officeDocument/2006/relationships/slide" Target="slides/slide138.xml"/><Relationship Id="rId145" Type="http://schemas.openxmlformats.org/officeDocument/2006/relationships/slide" Target="slides/slide14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5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slide" Target="slides/slide14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51D0B4C-EC8C-4CA2-8A28-5BA7864CB4E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421B0C0-8020-419C-A767-93AE85BBF7B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F45F5FC-AF42-4462-97A7-D3C3A654E04F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0C7ACE8-6033-4BDA-B2DA-455FBCE5637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1182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D36B981-EDD4-415E-9D03-F7B49527A51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D488009-8AD4-4AA4-A0D1-170B1CFE9BA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D891885-39C6-4577-A4F2-0AE80F6BB04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B9625AE-D3F8-41C3-8828-7223CDEBE9C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32A49A6-FCEE-4983-8F66-D4021F73A48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55D31DB-8E8D-46A2-8FF0-B83600B650D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A930760-920F-40EE-A5C1-B0F3E6638F7B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64D91D6-1F29-4C88-98A7-EA82D60EDE7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F4B5AF8-5D11-4EF4-BC55-9D33FD03994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6CDF993-C310-4B98-BD75-FAFECBD8F21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FD4F093-4B9C-46C7-876D-F07243DE446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08CD30F-62A4-467E-88A7-413A1E69130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322FDDC-049A-4825-9DDB-1C5BB038E77B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395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CF15646-2E48-471F-B3B9-FD70CA06361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D94EED5-FEFA-410B-BFF4-C736A947C6F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31C7EE5-01BF-447E-9369-D76487F309C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A68415D-1112-4AF6-80B9-3492650CD9B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8B3AE6C-DB32-47E0-91C5-965DA2D0B61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5589E3E-5E40-487B-B5C9-254388FF2BB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B9C729E-B20A-4EFB-BBDC-B2E7FCF3935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</a:rPr>
              <a:t>Образец заголовка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ru-RU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rgbClr val="8B8B8B"/>
                </a:solidFill>
                <a:latin typeface="Calibri"/>
              </a:rPr>
              <a:t>&lt;дата/время&gt;</a:t>
            </a:r>
            <a:endParaRPr lang="ru-RU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ru-RU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ru-RU" sz="1400" b="0" strike="noStrike" spc="-1">
                <a:latin typeface="Times New Roman"/>
              </a:rPr>
              <a:t>&lt;нижний колонтитул&gt;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ru-RU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BAB7212-C679-4213-ACEA-41D12BD7C149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</a:rPr>
              <a:t>Образец заголовка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743040" lvl="1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1143000" lvl="2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600200" lvl="3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2057400" lvl="4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ru-RU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rgbClr val="8B8B8B"/>
                </a:solidFill>
                <a:latin typeface="Calibri"/>
              </a:rPr>
              <a:t>&lt;дата/время&gt;</a:t>
            </a:r>
            <a:endParaRPr lang="ru-RU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ru-RU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ru-RU" sz="1400" b="0" strike="noStrike" spc="-1">
                <a:latin typeface="Times New Roman"/>
              </a:rPr>
              <a:t>&lt;нижний колонтитул&gt;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ru-RU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829014A-8D37-4479-B375-143212C1D2A0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5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4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4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B%D0%B5%D0%BA%D1%81%D0%B8%D1%87%D0%B5%D1%81%D0%BA%D0%B8%D0%B9_%D0%B0%D0%BD%D0%B0%D0%BB%D0%B8%D0%B7" TargetMode="External"/><Relationship Id="rId7" Type="http://schemas.openxmlformats.org/officeDocument/2006/relationships/hyperlink" Target="https://ru.wikipedia.org/wiki/%D0%93%D0%B5%D0%BD%D0%B5%D1%80%D0%B0%D1%86%D0%B8%D1%8F_%D0%BA%D0%BE%D0%B4%D0%B0" TargetMode="External"/><Relationship Id="rId2" Type="http://schemas.openxmlformats.org/officeDocument/2006/relationships/hyperlink" Target="https://ru.wikipedia.org/wiki/%D0%9A%D0%BE%D0%BC%D0%BF%D0%B8%D0%BB%D1%8F%D1%82%D0%BE%D1%80" TargetMode="External"/><Relationship Id="rId1" Type="http://schemas.openxmlformats.org/officeDocument/2006/relationships/slideLayout" Target="../slideLayouts/slideLayout26.xml"/><Relationship Id="rId6" Type="http://schemas.openxmlformats.org/officeDocument/2006/relationships/hyperlink" Target="https://ru.wikipedia.org/wiki/%D0%9E%D0%BF%D1%82%D0%B8%D0%BC%D0%B8%D0%B7%D0%B0%D1%86%D0%B8%D1%8F_%D0%BA%D0%BE%D0%BC%D0%BF%D0%B8%D0%BB%D1%8F%D1%82%D0%BE%D1%80%D0%B0" TargetMode="External"/><Relationship Id="rId5" Type="http://schemas.openxmlformats.org/officeDocument/2006/relationships/hyperlink" Target="https://ru.wikipedia.org/wiki/%D0%A1%D0%B5%D0%BC%D0%B0%D0%BD%D1%82%D0%B8%D1%87%D0%B5%D1%81%D0%BA%D0%B8%D0%B9_%D0%B0%D0%BD%D0%B0%D0%BB%D0%B8%D0%B7" TargetMode="External"/><Relationship Id="rId4" Type="http://schemas.openxmlformats.org/officeDocument/2006/relationships/hyperlink" Target="https://ru.wikipedia.org/wiki/%D0%A1%D0%B8%D0%BD%D1%82%D0%B0%D0%BA%D1%81%D0%B8%D1%87%D0%B5%D1%81%D0%BA%D0%B8%D0%B9_%D0%B0%D0%BD%D0%B0%D0%BB%D0%B8%D0%B7" TargetMode="Externa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ru/post/478124/" TargetMode="External"/><Relationship Id="rId1" Type="http://schemas.openxmlformats.org/officeDocument/2006/relationships/slideLayout" Target="../slideLayouts/slideLayout26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hyperlink" Target="https://prog-cpp.ru/c-directives/" TargetMode="External"/><Relationship Id="rId1" Type="http://schemas.openxmlformats.org/officeDocument/2006/relationships/slideLayout" Target="../slideLayouts/slideLayout1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4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4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hyperlink" Target="https://learn.microsoft.com/ru-ru/cpp/build/reference/p-preprocess-to-a-file?view=msvc-170" TargetMode="External"/><Relationship Id="rId1" Type="http://schemas.openxmlformats.org/officeDocument/2006/relationships/slideLayout" Target="../slideLayouts/slideLayout26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4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4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14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14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14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14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14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-cpp.ru/books/znacheniya-vozvrashchaemye-funkciey-main" TargetMode="External"/><Relationship Id="rId1" Type="http://schemas.openxmlformats.org/officeDocument/2006/relationships/slideLayout" Target="../slideLayouts/slideLayout14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6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&#1060;&#1072;&#1082;&#1090;&#1086;&#1088;&#1080;&#1072;&#1083;" TargetMode="External"/><Relationship Id="rId3" Type="http://schemas.openxmlformats.org/officeDocument/2006/relationships/hyperlink" Target="https://ru.wikipedia.org/wiki/&#1050;&#1086;&#1084;&#1073;&#1080;&#1085;&#1072;&#1090;&#1086;&#1088;&#1080;&#1082;&#1072;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ru.wikipedia.org/wiki/&#1053;&#1072;&#1090;&#1091;&#1088;&#1072;&#1083;&#1100;&#1085;&#1086;&#1077;_&#1095;&#1080;&#1089;&#1083;&#1086;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ru.wikipedia.org/wiki/&#1060;&#1091;&#1085;&#1082;&#1094;&#1080;&#1086;&#1085;&#1072;&#1083;&#1100;&#1085;&#1099;&#1081;_&#1072;&#1085;&#1072;&#1083;&#1080;&#1079;" TargetMode="External"/><Relationship Id="rId5" Type="http://schemas.openxmlformats.org/officeDocument/2006/relationships/hyperlink" Target="https://ru.wikipedia.org/wiki/&#1058;&#1077;&#1086;&#1088;&#1080;&#1103;_&#1095;&#1080;&#1089;&#1077;&#1083;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s://ru.wikipedia.org/wiki/&#1052;&#1072;&#1090;&#1077;&#1084;&#1072;&#1090;&#1080;&#1095;&#1077;&#1089;&#1082;&#1080;&#1081;_&#1072;&#1085;&#1072;&#1083;&#1080;&#1079;" TargetMode="External"/><Relationship Id="rId9" Type="http://schemas.openxmlformats.org/officeDocument/2006/relationships/hyperlink" Target="https://ru.wikipedia.org/wiki/&#1055;&#1077;&#1088;&#1077;&#1089;&#1090;&#1072;&#1085;&#1086;&#1074;&#1082;&#1072;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A1%D0%B8%D0%BD%D1%82%D0%B0%D0%BA%D1%81%D0%B8%D1%81_%D0%B8_%D1%81%D0%B5%D0%BC%D0%B0%D0%BD%D1%82%D0%B8%D0%BA%D0%B0_%D1%8F%D0%B7%D1%8B%D0%BA%D0%B0_%D0%A1%D0%B8" TargetMode="Externa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ru.wikipedia.org/wiki/%D0%A1%D0%B8%D0%BD%D1%82%D0%B0%D0%BA%D1%81%D0%B8%D1%81_%D0%B8_%D1%81%D0%B5%D0%BC%D0%B0%D0%BD%D1%82%D0%B8%D0%BA%D0%B0_%D1%8F%D0%B7%D1%8B%D0%BA%D0%B0_%D0%A1%D0%B8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&#1040;&#1085;&#1075;&#1083;&#1080;&#1081;&#1089;&#1082;&#1080;&#1081;_&#1103;&#1079;&#1099;&#1082;" TargetMode="External"/><Relationship Id="rId2" Type="http://schemas.openxmlformats.org/officeDocument/2006/relationships/hyperlink" Target="https://ru.wikipedia.org/wiki/&#1055;&#1086;&#1076;&#1087;&#1088;&#1086;&#1075;&#1088;&#1072;&#1084;&#1084;&#1072;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ru.wikipedia.org/wiki/&#1050;&#1086;&#1084;&#1087;&#1100;&#1102;&#1090;&#1077;&#1088;&#1085;&#1072;&#1103;_&#1087;&#1088;&#1086;&#1075;&#1088;&#1072;&#1084;&#1084;&#1072;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ru.wikipedia.org/wiki/%D0%A1%D0%B8%D0%BD%D1%82%D0%B0%D0%BA%D1%81%D0%B8%D1%81_%D0%B8_%D1%81%D0%B5%D0%BC%D0%B0%D0%BD%D1%82%D0%B8%D0%BA%D0%B0_%D1%8F%D0%B7%D1%8B%D0%BA%D0%B0_%D0%A1%D0%B8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ru.wikipedia.org/wiki/%D0%A1%D0%B8%D0%BD%D1%82%D0%B0%D0%BA%D1%81%D0%B8%D1%81_%D0%B8_%D1%81%D0%B5%D0%BC%D0%B0%D0%BD%D1%82%D0%B8%D0%BA%D0%B0_%D1%8F%D0%B7%D1%8B%D0%BA%D0%B0_%D0%A1%D0%B8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mk.cs.msu.ru/images/1/19/Prac_318_Style_guide.pdf" TargetMode="External"/><Relationship Id="rId2" Type="http://schemas.openxmlformats.org/officeDocument/2006/relationships/hyperlink" Target="http://all-ht.ru/inf/prog/c/style.html" TargetMode="Externa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7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0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0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1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u.wikipedia.org/wiki/&#1058;&#1086;&#1095;&#1082;&#1072;_&#1074;&#1093;&#1086;&#1076;&#1072;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0.png"/><Relationship Id="rId4" Type="http://schemas.openxmlformats.org/officeDocument/2006/relationships/image" Target="../media/image52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4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4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4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4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8708" y="1988840"/>
            <a:ext cx="8028892" cy="3539536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ru-RU" sz="3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Лекция 4</a:t>
            </a:r>
            <a:endParaRPr lang="ru-RU" sz="36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ru-RU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Функции</a:t>
            </a:r>
          </a:p>
          <a:p>
            <a:pPr algn="l">
              <a:spcBef>
                <a:spcPts val="0"/>
              </a:spcBef>
            </a:pPr>
            <a:endParaRPr lang="ru-RU" sz="2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ru-RU" sz="2200" b="1" strike="noStrike" spc="-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ЛР 7. Упаковываем в функции ранее написанный код</a:t>
            </a:r>
            <a:endParaRPr lang="ru-RU" sz="2200" spc="-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ru-RU" sz="2200" b="1" strike="noStrike" spc="-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ЛР 8. Используем функции для рисования множества объектов</a:t>
            </a:r>
            <a:endParaRPr lang="ru-RU" sz="2200" b="0" strike="noStrike" spc="-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Bef>
                <a:spcPts val="0"/>
              </a:spcBef>
            </a:pPr>
            <a:endParaRPr lang="ru-RU" sz="22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Bef>
                <a:spcPts val="0"/>
              </a:spcBef>
            </a:pPr>
            <a:endParaRPr lang="ru-RU" sz="20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Bef>
                <a:spcPts val="0"/>
              </a:spcBef>
            </a:pPr>
            <a:endParaRPr lang="ru-RU" sz="20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Bef>
                <a:spcPts val="0"/>
              </a:spcBef>
            </a:pPr>
            <a:endParaRPr lang="ru-RU" sz="22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endParaRPr lang="ru-RU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B14BECF-3D77-25C7-559C-67A19E0B1CBC}"/>
              </a:ext>
            </a:extLst>
          </p:cNvPr>
          <p:cNvSpPr txBox="1">
            <a:spLocks/>
          </p:cNvSpPr>
          <p:nvPr/>
        </p:nvSpPr>
        <p:spPr>
          <a:xfrm>
            <a:off x="575556" y="229491"/>
            <a:ext cx="8028892" cy="12552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Основы алгоритмизации и программирование</a:t>
            </a:r>
            <a:b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ФИСТ УлГТУ 1 курс</a:t>
            </a:r>
          </a:p>
          <a:p>
            <a:pPr algn="l"/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Осень 2024</a:t>
            </a:r>
            <a:endParaRPr lang="ru-RU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54C129-FC2A-61C9-6796-DDAB2F0E0E76}"/>
              </a:ext>
            </a:extLst>
          </p:cNvPr>
          <p:cNvSpPr txBox="1">
            <a:spLocks/>
          </p:cNvSpPr>
          <p:nvPr/>
        </p:nvSpPr>
        <p:spPr>
          <a:xfrm>
            <a:off x="648708" y="5733256"/>
            <a:ext cx="496855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Власенко Олег </a:t>
            </a:r>
            <a:r>
              <a:rPr lang="ru-RU" sz="2400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Федосович</a:t>
            </a:r>
            <a:br>
              <a:rPr lang="ru-RU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SimbirSoft</a:t>
            </a:r>
            <a:endParaRPr lang="ru-RU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151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Использование до определения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0" name="Рисунок 4"/>
          <p:cNvPicPr/>
          <p:nvPr/>
        </p:nvPicPr>
        <p:blipFill>
          <a:blip r:embed="rId2"/>
          <a:stretch/>
        </p:blipFill>
        <p:spPr>
          <a:xfrm>
            <a:off x="1259640" y="980640"/>
            <a:ext cx="6891120" cy="5112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Задача 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2.3 – 2.5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– Создать 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3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 рисунка из грузовиков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4" name="Прямоугольник 6"/>
          <p:cNvSpPr/>
          <p:nvPr/>
        </p:nvSpPr>
        <p:spPr>
          <a:xfrm>
            <a:off x="539640" y="950760"/>
            <a:ext cx="8280720" cy="161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Сделать функции 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drawTrucks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2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(HDC hdc) 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drawTrucks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3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(HDC hdc) 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drawTrucks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4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(HDC hdc) 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которые создают рисунки из грузовиков по следующим схемам:</a:t>
            </a:r>
            <a:endParaRPr lang="ru-RU" sz="2000" b="0" strike="noStrike" spc="-1">
              <a:latin typeface="Arial"/>
            </a:endParaRPr>
          </a:p>
        </p:txBody>
      </p:sp>
      <p:pic>
        <p:nvPicPr>
          <p:cNvPr id="255" name="Рисунок 3"/>
          <p:cNvPicPr/>
          <p:nvPr/>
        </p:nvPicPr>
        <p:blipFill>
          <a:blip r:embed="rId2"/>
          <a:stretch/>
        </p:blipFill>
        <p:spPr>
          <a:xfrm>
            <a:off x="179640" y="3223440"/>
            <a:ext cx="2592000" cy="1863720"/>
          </a:xfrm>
          <a:prstGeom prst="rect">
            <a:avLst/>
          </a:prstGeom>
          <a:ln w="0">
            <a:noFill/>
          </a:ln>
        </p:spPr>
      </p:pic>
      <p:pic>
        <p:nvPicPr>
          <p:cNvPr id="256" name="Рисунок 5"/>
          <p:cNvPicPr/>
          <p:nvPr/>
        </p:nvPicPr>
        <p:blipFill>
          <a:blip r:embed="rId3"/>
          <a:stretch/>
        </p:blipFill>
        <p:spPr>
          <a:xfrm>
            <a:off x="3204000" y="3223440"/>
            <a:ext cx="2212200" cy="1863720"/>
          </a:xfrm>
          <a:prstGeom prst="rect">
            <a:avLst/>
          </a:prstGeom>
          <a:ln w="0">
            <a:noFill/>
          </a:ln>
        </p:spPr>
      </p:pic>
      <p:pic>
        <p:nvPicPr>
          <p:cNvPr id="257" name="Рисунок 8"/>
          <p:cNvPicPr/>
          <p:nvPr/>
        </p:nvPicPr>
        <p:blipFill>
          <a:blip r:embed="rId4"/>
          <a:stretch/>
        </p:blipFill>
        <p:spPr>
          <a:xfrm>
            <a:off x="5848560" y="3217680"/>
            <a:ext cx="2379600" cy="1863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Задача 3</a:t>
            </a:r>
            <a:r>
              <a:rPr lang="ru-RU" sz="3200" b="1" spc="-1" dirty="0">
                <a:solidFill>
                  <a:srgbClr val="000000"/>
                </a:solidFill>
                <a:latin typeface="Calibri"/>
              </a:rPr>
              <a:t>*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. Снежная баба в виде функции с параметрами 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x, y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9" name="Прямоугольник 3"/>
          <p:cNvSpPr/>
          <p:nvPr/>
        </p:nvSpPr>
        <p:spPr>
          <a:xfrm>
            <a:off x="539640" y="1196640"/>
            <a:ext cx="8280720" cy="191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400" b="0" strike="noStrike" spc="-1" dirty="0">
                <a:solidFill>
                  <a:srgbClr val="000000"/>
                </a:solidFill>
                <a:latin typeface="Calibri"/>
              </a:rPr>
              <a:t>Сделать функцию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void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</a:rPr>
              <a:t>SnowWoman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(HDC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</a:rPr>
              <a:t>hdc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, int x, int y) {</a:t>
            </a:r>
            <a:r>
              <a:rPr lang="ru-RU" sz="2400" b="0" strike="noStrike" spc="-1" dirty="0">
                <a:solidFill>
                  <a:srgbClr val="000000"/>
                </a:solidFill>
                <a:latin typeface="Calibri"/>
              </a:rPr>
              <a:t> …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}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400" b="0" strike="noStrike" spc="-1" dirty="0">
                <a:solidFill>
                  <a:srgbClr val="000000"/>
                </a:solidFill>
                <a:latin typeface="Calibri"/>
              </a:rPr>
              <a:t>и используя её нарисовать узоры по следующим схемам</a:t>
            </a:r>
            <a:br>
              <a:rPr dirty="0"/>
            </a:br>
            <a:endParaRPr lang="ru-RU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400" b="0" strike="noStrike" spc="-1" dirty="0">
              <a:latin typeface="Arial"/>
            </a:endParaRPr>
          </a:p>
        </p:txBody>
      </p:sp>
      <p:pic>
        <p:nvPicPr>
          <p:cNvPr id="260" name="Picture 2"/>
          <p:cNvPicPr/>
          <p:nvPr/>
        </p:nvPicPr>
        <p:blipFill>
          <a:blip r:embed="rId2"/>
          <a:stretch/>
        </p:blipFill>
        <p:spPr>
          <a:xfrm>
            <a:off x="554400" y="3135600"/>
            <a:ext cx="1567800" cy="1743120"/>
          </a:xfrm>
          <a:prstGeom prst="rect">
            <a:avLst/>
          </a:prstGeom>
          <a:ln w="0">
            <a:noFill/>
          </a:ln>
        </p:spPr>
      </p:pic>
      <p:pic>
        <p:nvPicPr>
          <p:cNvPr id="261" name="Picture 3"/>
          <p:cNvPicPr/>
          <p:nvPr/>
        </p:nvPicPr>
        <p:blipFill>
          <a:blip r:embed="rId3"/>
          <a:stretch/>
        </p:blipFill>
        <p:spPr>
          <a:xfrm>
            <a:off x="2403360" y="3135600"/>
            <a:ext cx="2276280" cy="1743120"/>
          </a:xfrm>
          <a:prstGeom prst="rect">
            <a:avLst/>
          </a:prstGeom>
          <a:ln w="0">
            <a:noFill/>
          </a:ln>
        </p:spPr>
      </p:pic>
      <p:pic>
        <p:nvPicPr>
          <p:cNvPr id="262" name="Picture 4"/>
          <p:cNvPicPr/>
          <p:nvPr/>
        </p:nvPicPr>
        <p:blipFill>
          <a:blip r:embed="rId4"/>
          <a:stretch/>
        </p:blipFill>
        <p:spPr>
          <a:xfrm>
            <a:off x="6588360" y="3135600"/>
            <a:ext cx="1348200" cy="1743120"/>
          </a:xfrm>
          <a:prstGeom prst="rect">
            <a:avLst/>
          </a:prstGeom>
          <a:ln w="0">
            <a:noFill/>
          </a:ln>
        </p:spPr>
      </p:pic>
      <p:pic>
        <p:nvPicPr>
          <p:cNvPr id="263" name="Picture 5"/>
          <p:cNvPicPr/>
          <p:nvPr/>
        </p:nvPicPr>
        <p:blipFill>
          <a:blip r:embed="rId5"/>
          <a:stretch/>
        </p:blipFill>
        <p:spPr>
          <a:xfrm>
            <a:off x="5076000" y="3137040"/>
            <a:ext cx="1187640" cy="1743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Задача 3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.1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* – Создать картинку по образцу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65" name="Picture 2"/>
          <p:cNvPicPr/>
          <p:nvPr/>
        </p:nvPicPr>
        <p:blipFill>
          <a:blip r:embed="rId2"/>
          <a:stretch/>
        </p:blipFill>
        <p:spPr>
          <a:xfrm>
            <a:off x="899640" y="1763640"/>
            <a:ext cx="3188880" cy="3311280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3"/>
          <p:cNvPicPr/>
          <p:nvPr/>
        </p:nvPicPr>
        <p:blipFill>
          <a:blip r:embed="rId3"/>
          <a:stretch/>
        </p:blipFill>
        <p:spPr>
          <a:xfrm>
            <a:off x="5868000" y="2277000"/>
            <a:ext cx="2482560" cy="2727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Задача 3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.2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* – Создать функцию </a:t>
            </a:r>
            <a:r>
              <a:rPr lang="en-US" sz="3200" b="1" strike="noStrike" spc="-1" dirty="0" err="1">
                <a:solidFill>
                  <a:srgbClr val="000000"/>
                </a:solidFill>
                <a:latin typeface="Calibri"/>
              </a:rPr>
              <a:t>SnowWoman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68" name="Picture 2"/>
          <p:cNvPicPr/>
          <p:nvPr/>
        </p:nvPicPr>
        <p:blipFill>
          <a:blip r:embed="rId2"/>
          <a:stretch/>
        </p:blipFill>
        <p:spPr>
          <a:xfrm>
            <a:off x="467640" y="1340640"/>
            <a:ext cx="4177800" cy="482400"/>
          </a:xfrm>
          <a:prstGeom prst="rect">
            <a:avLst/>
          </a:prstGeom>
          <a:ln w="0">
            <a:noFill/>
          </a:ln>
        </p:spPr>
      </p:pic>
      <p:pic>
        <p:nvPicPr>
          <p:cNvPr id="269" name="Picture 3"/>
          <p:cNvPicPr/>
          <p:nvPr/>
        </p:nvPicPr>
        <p:blipFill>
          <a:blip r:embed="rId3"/>
          <a:stretch/>
        </p:blipFill>
        <p:spPr>
          <a:xfrm>
            <a:off x="467640" y="2565000"/>
            <a:ext cx="5866920" cy="1854000"/>
          </a:xfrm>
          <a:prstGeom prst="rect">
            <a:avLst/>
          </a:prstGeom>
          <a:ln w="0">
            <a:noFill/>
          </a:ln>
        </p:spPr>
      </p:pic>
      <p:pic>
        <p:nvPicPr>
          <p:cNvPr id="270" name="Picture 5"/>
          <p:cNvPicPr/>
          <p:nvPr/>
        </p:nvPicPr>
        <p:blipFill>
          <a:blip r:embed="rId4"/>
          <a:stretch/>
        </p:blipFill>
        <p:spPr>
          <a:xfrm>
            <a:off x="6444360" y="3933000"/>
            <a:ext cx="2437920" cy="2590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Задача 3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.3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*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 – 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3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.6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* – Создать 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4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 рисунка из снежных баб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72" name="Picture 2"/>
          <p:cNvPicPr/>
          <p:nvPr/>
        </p:nvPicPr>
        <p:blipFill>
          <a:blip r:embed="rId2"/>
          <a:stretch/>
        </p:blipFill>
        <p:spPr>
          <a:xfrm>
            <a:off x="546120" y="4077000"/>
            <a:ext cx="1666080" cy="1852200"/>
          </a:xfrm>
          <a:prstGeom prst="rect">
            <a:avLst/>
          </a:prstGeom>
          <a:ln w="0">
            <a:noFill/>
          </a:ln>
        </p:spPr>
      </p:pic>
      <p:pic>
        <p:nvPicPr>
          <p:cNvPr id="273" name="Picture 3"/>
          <p:cNvPicPr/>
          <p:nvPr/>
        </p:nvPicPr>
        <p:blipFill>
          <a:blip r:embed="rId3"/>
          <a:stretch/>
        </p:blipFill>
        <p:spPr>
          <a:xfrm>
            <a:off x="2441520" y="4075200"/>
            <a:ext cx="2454480" cy="1879560"/>
          </a:xfrm>
          <a:prstGeom prst="rect">
            <a:avLst/>
          </a:prstGeom>
          <a:ln w="0">
            <a:noFill/>
          </a:ln>
        </p:spPr>
      </p:pic>
      <p:pic>
        <p:nvPicPr>
          <p:cNvPr id="274" name="Picture 4"/>
          <p:cNvPicPr/>
          <p:nvPr/>
        </p:nvPicPr>
        <p:blipFill>
          <a:blip r:embed="rId4"/>
          <a:stretch/>
        </p:blipFill>
        <p:spPr>
          <a:xfrm>
            <a:off x="6985440" y="4075200"/>
            <a:ext cx="1474560" cy="1906560"/>
          </a:xfrm>
          <a:prstGeom prst="rect">
            <a:avLst/>
          </a:prstGeom>
          <a:ln w="0">
            <a:noFill/>
          </a:ln>
        </p:spPr>
      </p:pic>
      <p:pic>
        <p:nvPicPr>
          <p:cNvPr id="275" name="Picture 5"/>
          <p:cNvPicPr/>
          <p:nvPr/>
        </p:nvPicPr>
        <p:blipFill>
          <a:blip r:embed="rId5"/>
          <a:stretch/>
        </p:blipFill>
        <p:spPr>
          <a:xfrm>
            <a:off x="5292000" y="4075200"/>
            <a:ext cx="1263240" cy="1854000"/>
          </a:xfrm>
          <a:prstGeom prst="rect">
            <a:avLst/>
          </a:prstGeom>
          <a:ln w="0">
            <a:noFill/>
          </a:ln>
        </p:spPr>
      </p:pic>
      <p:sp>
        <p:nvSpPr>
          <p:cNvPr id="276" name="Прямоугольник 6"/>
          <p:cNvSpPr/>
          <p:nvPr/>
        </p:nvSpPr>
        <p:spPr>
          <a:xfrm>
            <a:off x="464040" y="1340640"/>
            <a:ext cx="8280720" cy="191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Рекомендуется для отрисовки каждого из рисунков создать отдельную функцию. Рекомендованные имена: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drawSnowWomen1(HDC hdc) 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drawSnowWomen2(HDC hdc) 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drawSnowWomen3(HDC hdc) 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drawSnowWomen4(HDC hdc) </a:t>
            </a: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dirty="0"/>
              <a:t>ЛР8: Задания на закрепление и отработку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8" name="Прямоугольник 3"/>
          <p:cNvSpPr/>
          <p:nvPr/>
        </p:nvSpPr>
        <p:spPr>
          <a:xfrm>
            <a:off x="251640" y="764640"/>
            <a:ext cx="8550360" cy="61079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Доделать рисунки из Задач 1 и 2, которые не успели сделать на занятии в классе.</a:t>
            </a:r>
            <a:endParaRPr lang="ru-RU" sz="23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ru-RU" sz="2300" spc="-1" dirty="0">
                <a:solidFill>
                  <a:srgbClr val="000000"/>
                </a:solidFill>
                <a:latin typeface="Calibri"/>
              </a:rPr>
              <a:t>Задача 4</a:t>
            </a:r>
            <a:r>
              <a:rPr lang="en-US" sz="2300" spc="-1" dirty="0">
                <a:solidFill>
                  <a:srgbClr val="000000"/>
                </a:solidFill>
                <a:latin typeface="Calibri"/>
              </a:rPr>
              <a:t>. </a:t>
            </a: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Создать в виде отдельной функции логотип любого автомобиля. Созданная функция должна иметь вид </a:t>
            </a:r>
            <a:r>
              <a:rPr lang="en-US" sz="2300" b="0" strike="noStrike" spc="-1" dirty="0">
                <a:solidFill>
                  <a:srgbClr val="000000"/>
                </a:solidFill>
                <a:latin typeface="Calibri"/>
              </a:rPr>
              <a:t>Logo(HDC </a:t>
            </a:r>
            <a:r>
              <a:rPr lang="en-US" sz="2300" b="0" strike="noStrike" spc="-1" dirty="0" err="1">
                <a:solidFill>
                  <a:srgbClr val="000000"/>
                </a:solidFill>
                <a:latin typeface="Calibri"/>
              </a:rPr>
              <a:t>hdc</a:t>
            </a:r>
            <a:r>
              <a:rPr lang="en-US" sz="2300" b="0" strike="noStrike" spc="-1" dirty="0">
                <a:solidFill>
                  <a:srgbClr val="000000"/>
                </a:solidFill>
                <a:latin typeface="Calibri"/>
              </a:rPr>
              <a:t>, int x, int y)</a:t>
            </a: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 . При этом сделать логотип такого размера, чтобы он вмещался по высоте окна не меньше 4 раз, по ширине не меньше 6 раз</a:t>
            </a:r>
            <a:endParaRPr lang="ru-RU" sz="23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ru-RU" sz="2300" spc="-1" dirty="0">
                <a:solidFill>
                  <a:srgbClr val="000000"/>
                </a:solidFill>
                <a:latin typeface="Calibri"/>
              </a:rPr>
              <a:t>Задача </a:t>
            </a:r>
            <a:r>
              <a:rPr lang="en-US" sz="2300" spc="-1" dirty="0">
                <a:solidFill>
                  <a:srgbClr val="000000"/>
                </a:solidFill>
                <a:latin typeface="Calibri"/>
              </a:rPr>
              <a:t>5. </a:t>
            </a: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Используя функцию из Задачи </a:t>
            </a:r>
            <a:r>
              <a:rPr lang="en-US" sz="2300" b="0" strike="noStrike" spc="-1" dirty="0">
                <a:solidFill>
                  <a:srgbClr val="000000"/>
                </a:solidFill>
                <a:latin typeface="Calibri"/>
              </a:rPr>
              <a:t>4 </a:t>
            </a: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создать узоры из логотипов по следующим 4 схемам:</a:t>
            </a:r>
            <a:endParaRPr lang="ru-RU" sz="23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300" spc="-1" dirty="0">
                <a:solidFill>
                  <a:srgbClr val="000000"/>
                </a:solidFill>
                <a:latin typeface="Calibri"/>
              </a:rPr>
              <a:t>      </a:t>
            </a: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Для последнего узора нарисовать блок-схему алгоритма.</a:t>
            </a:r>
          </a:p>
          <a:p>
            <a:pPr marL="447675" indent="-447675">
              <a:buClr>
                <a:srgbClr val="000000"/>
              </a:buClr>
            </a:pPr>
            <a:r>
              <a:rPr lang="ru-RU" sz="2300" spc="-1" dirty="0">
                <a:solidFill>
                  <a:srgbClr val="000000"/>
                </a:solidFill>
                <a:latin typeface="Calibri"/>
              </a:rPr>
              <a:t>4) 	</a:t>
            </a: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Задача </a:t>
            </a:r>
            <a:r>
              <a:rPr lang="en-US" sz="2300" spc="-1" dirty="0">
                <a:solidFill>
                  <a:srgbClr val="000000"/>
                </a:solidFill>
                <a:latin typeface="Calibri"/>
              </a:rPr>
              <a:t>6*</a:t>
            </a:r>
            <a:r>
              <a:rPr lang="en-US" sz="2300" b="0" strike="noStrike" spc="-1" dirty="0">
                <a:solidFill>
                  <a:srgbClr val="000000"/>
                </a:solidFill>
                <a:latin typeface="Calibri"/>
              </a:rPr>
              <a:t>. </a:t>
            </a:r>
            <a:r>
              <a:rPr lang="ru-RU" sz="2300" spc="-1" dirty="0">
                <a:solidFill>
                  <a:srgbClr val="000000"/>
                </a:solidFill>
                <a:latin typeface="Calibri"/>
              </a:rPr>
              <a:t>Все созданные в Задачах 1-5 рисунки выводятся по отдельности. Переключение между рисунками производится при нажатии (любой) клавиши.</a:t>
            </a:r>
            <a:endParaRPr lang="ru-RU" sz="2300" b="0" strike="noStrike" spc="-1" dirty="0">
              <a:latin typeface="Arial"/>
            </a:endParaRPr>
          </a:p>
        </p:txBody>
      </p:sp>
      <p:pic>
        <p:nvPicPr>
          <p:cNvPr id="279" name="Picture 2"/>
          <p:cNvPicPr/>
          <p:nvPr/>
        </p:nvPicPr>
        <p:blipFill>
          <a:blip r:embed="rId2"/>
          <a:stretch/>
        </p:blipFill>
        <p:spPr>
          <a:xfrm>
            <a:off x="791640" y="4071240"/>
            <a:ext cx="1001880" cy="1299960"/>
          </a:xfrm>
          <a:prstGeom prst="rect">
            <a:avLst/>
          </a:prstGeom>
          <a:ln w="0">
            <a:noFill/>
          </a:ln>
        </p:spPr>
      </p:pic>
      <p:pic>
        <p:nvPicPr>
          <p:cNvPr id="280" name="Picture 2"/>
          <p:cNvPicPr/>
          <p:nvPr/>
        </p:nvPicPr>
        <p:blipFill>
          <a:blip r:embed="rId3"/>
          <a:stretch/>
        </p:blipFill>
        <p:spPr>
          <a:xfrm>
            <a:off x="2231640" y="4062240"/>
            <a:ext cx="1213560" cy="1163160"/>
          </a:xfrm>
          <a:prstGeom prst="rect">
            <a:avLst/>
          </a:prstGeom>
          <a:ln w="0">
            <a:noFill/>
          </a:ln>
        </p:spPr>
      </p:pic>
      <p:pic>
        <p:nvPicPr>
          <p:cNvPr id="281" name="Picture 2"/>
          <p:cNvPicPr/>
          <p:nvPr/>
        </p:nvPicPr>
        <p:blipFill>
          <a:blip r:embed="rId4"/>
          <a:stretch/>
        </p:blipFill>
        <p:spPr>
          <a:xfrm>
            <a:off x="3888000" y="4077000"/>
            <a:ext cx="1367640" cy="1152360"/>
          </a:xfrm>
          <a:prstGeom prst="rect">
            <a:avLst/>
          </a:prstGeom>
          <a:ln w="0">
            <a:noFill/>
          </a:ln>
        </p:spPr>
      </p:pic>
      <p:pic>
        <p:nvPicPr>
          <p:cNvPr id="282" name="Picture 2"/>
          <p:cNvPicPr/>
          <p:nvPr/>
        </p:nvPicPr>
        <p:blipFill>
          <a:blip r:embed="rId5"/>
          <a:stretch/>
        </p:blipFill>
        <p:spPr>
          <a:xfrm>
            <a:off x="5760000" y="4093560"/>
            <a:ext cx="1079640" cy="1135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ЛР8 – оформление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" name="Прямоугольник 3"/>
          <p:cNvSpPr/>
          <p:nvPr/>
        </p:nvSpPr>
        <p:spPr>
          <a:xfrm>
            <a:off x="179640" y="610200"/>
            <a:ext cx="8550360" cy="470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Для сдачи работы нужно иметь: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300" b="1" strike="noStrike" spc="-1">
                <a:solidFill>
                  <a:srgbClr val="00B050"/>
                </a:solidFill>
                <a:latin typeface="Calibri"/>
              </a:rPr>
              <a:t>1) код программы (с собой)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300" b="1" strike="noStrike" spc="-1">
                <a:solidFill>
                  <a:srgbClr val="00B050"/>
                </a:solidFill>
                <a:latin typeface="Calibri"/>
              </a:rPr>
              <a:t>2) Расчет картинки – на бумаге (на отдельном листе или в тетради)</a:t>
            </a:r>
            <a:r>
              <a:rPr lang="en-US" sz="2300" b="1" strike="noStrike" spc="-1">
                <a:solidFill>
                  <a:srgbClr val="00B050"/>
                </a:solidFill>
                <a:latin typeface="Calibri"/>
              </a:rPr>
              <a:t> </a:t>
            </a:r>
            <a:r>
              <a:rPr lang="ru-RU" sz="2300" b="1" strike="noStrike" spc="-1">
                <a:solidFill>
                  <a:srgbClr val="00B050"/>
                </a:solidFill>
                <a:latin typeface="Calibri"/>
              </a:rPr>
              <a:t>или в файле с видимыми признаками расчетов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300" b="1" strike="noStrike" spc="-1">
                <a:solidFill>
                  <a:srgbClr val="00B050"/>
                </a:solidFill>
                <a:latin typeface="Calibri"/>
              </a:rPr>
              <a:t>4) Блоксхема для одного из рисунков, где используется циклический алгоритм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Срок выполнения – до следующей встречи на лабораторной работе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Если болел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/</a:t>
            </a: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не мог – это становится «долгом»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ИТОГО по ЛР8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6" name="Прямоугольник 3"/>
          <p:cNvSpPr/>
          <p:nvPr/>
        </p:nvSpPr>
        <p:spPr>
          <a:xfrm>
            <a:off x="179640" y="610200"/>
            <a:ext cx="8550360" cy="2542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Сделали функцию, при помощи которой можно рисовать сколько угодно елочек в любых местах экрана.</a:t>
            </a:r>
            <a:endParaRPr lang="ru-RU" sz="23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Сделали функцию, при помощи которой можно рисовать сколько угодно грузовиков в любых местах экрана.</a:t>
            </a:r>
            <a:endParaRPr lang="ru-RU" sz="23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Вызывая эти функции нарисовали несколько узоров из елочек и грузовиков.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 dirty="0">
                <a:solidFill>
                  <a:srgbClr val="000000"/>
                </a:solidFill>
                <a:latin typeface="Calibri"/>
              </a:rPr>
              <a:t>Объявление, определение и вызов функции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Прямоугольник 3"/>
          <p:cNvSpPr/>
          <p:nvPr/>
        </p:nvSpPr>
        <p:spPr>
          <a:xfrm>
            <a:off x="107640" y="751320"/>
            <a:ext cx="8928720" cy="594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800" b="0" strike="noStrike" spc="-1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&gt;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8000"/>
                </a:solidFill>
                <a:latin typeface="Consolas"/>
              </a:rPr>
              <a:t>// это - </a:t>
            </a:r>
            <a:r>
              <a:rPr lang="ru-RU" sz="1800" b="1" strike="noStrike" spc="-1" dirty="0">
                <a:solidFill>
                  <a:srgbClr val="008000"/>
                </a:solidFill>
                <a:latin typeface="Consolas"/>
              </a:rPr>
              <a:t>ОБЪЯВЛЕНИЕ функции </a:t>
            </a:r>
            <a:r>
              <a:rPr lang="en-US" sz="1800" b="1" strike="noStrike" spc="-1" dirty="0">
                <a:solidFill>
                  <a:srgbClr val="008000"/>
                </a:solidFill>
                <a:latin typeface="Consolas"/>
              </a:rPr>
              <a:t>a()</a:t>
            </a:r>
            <a:endParaRPr lang="ru-RU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a();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8000"/>
                </a:solidFill>
                <a:latin typeface="Consolas"/>
              </a:rPr>
              <a:t>// это - ОПРЕДЕЛЕНИЕ функции </a:t>
            </a:r>
            <a:r>
              <a:rPr lang="en-US" sz="1800" b="0" strike="noStrike" spc="-1" dirty="0">
                <a:solidFill>
                  <a:srgbClr val="008000"/>
                </a:solidFill>
                <a:latin typeface="Consolas"/>
              </a:rPr>
              <a:t>main()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8000"/>
                </a:solidFill>
                <a:latin typeface="Consolas"/>
              </a:rPr>
              <a:t>	</a:t>
            </a:r>
            <a:r>
              <a:rPr lang="ru-RU" sz="1800" b="0" strike="noStrike" spc="-1" dirty="0">
                <a:solidFill>
                  <a:srgbClr val="008000"/>
                </a:solidFill>
                <a:latin typeface="Consolas"/>
              </a:rPr>
              <a:t>// это ВЫЗОВ функции </a:t>
            </a:r>
            <a:r>
              <a:rPr lang="en-US" sz="1800" b="0" strike="noStrike" spc="-1" dirty="0" err="1">
                <a:solidFill>
                  <a:srgbClr val="008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8000"/>
                </a:solidFill>
                <a:latin typeface="Consolas"/>
              </a:rPr>
              <a:t>()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"Hello! It is main()!\n"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8000"/>
                </a:solidFill>
                <a:latin typeface="Consolas"/>
              </a:rPr>
              <a:t>	</a:t>
            </a:r>
            <a:r>
              <a:rPr lang="ru-RU" sz="1800" b="0" strike="noStrike" spc="-1" dirty="0">
                <a:solidFill>
                  <a:srgbClr val="008000"/>
                </a:solidFill>
                <a:latin typeface="Consolas"/>
              </a:rPr>
              <a:t>// это </a:t>
            </a:r>
            <a:r>
              <a:rPr lang="ru-RU" sz="1800" b="1" strike="noStrike" spc="-1" dirty="0">
                <a:solidFill>
                  <a:srgbClr val="008000"/>
                </a:solidFill>
                <a:latin typeface="Consolas"/>
              </a:rPr>
              <a:t>ВЫЗОВ функции </a:t>
            </a:r>
            <a:r>
              <a:rPr lang="en-US" sz="1800" b="1" strike="noStrike" spc="-1" dirty="0">
                <a:solidFill>
                  <a:srgbClr val="008000"/>
                </a:solidFill>
                <a:latin typeface="Consolas"/>
              </a:rPr>
              <a:t>a()</a:t>
            </a:r>
            <a:endParaRPr lang="ru-RU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a();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8000"/>
                </a:solidFill>
                <a:latin typeface="Consolas"/>
              </a:rPr>
              <a:t>// это - </a:t>
            </a:r>
            <a:r>
              <a:rPr lang="ru-RU" sz="1800" b="1" strike="noStrike" spc="-1" dirty="0">
                <a:solidFill>
                  <a:srgbClr val="008000"/>
                </a:solidFill>
                <a:latin typeface="Consolas"/>
              </a:rPr>
              <a:t>ОПРЕДЕЛЕНИЕ функции </a:t>
            </a:r>
            <a:r>
              <a:rPr lang="en-US" sz="1800" b="1" strike="noStrike" spc="-1" dirty="0">
                <a:solidFill>
                  <a:srgbClr val="008000"/>
                </a:solidFill>
                <a:latin typeface="Consolas"/>
              </a:rPr>
              <a:t>a()</a:t>
            </a:r>
            <a:endParaRPr lang="ru-RU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a() {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8000"/>
                </a:solidFill>
                <a:latin typeface="Consolas"/>
              </a:rPr>
              <a:t>	</a:t>
            </a:r>
            <a:r>
              <a:rPr lang="ru-RU" sz="1800" b="0" strike="noStrike" spc="-1" dirty="0">
                <a:solidFill>
                  <a:srgbClr val="008000"/>
                </a:solidFill>
                <a:latin typeface="Consolas"/>
              </a:rPr>
              <a:t>// это </a:t>
            </a:r>
            <a:r>
              <a:rPr lang="ru-RU" sz="1800" strike="noStrike" spc="-1" dirty="0">
                <a:solidFill>
                  <a:srgbClr val="008000"/>
                </a:solidFill>
                <a:latin typeface="Consolas"/>
              </a:rPr>
              <a:t>ВЫЗОВ</a:t>
            </a:r>
            <a:r>
              <a:rPr lang="ru-RU" sz="1800" b="0" strike="noStrike" spc="-1" dirty="0">
                <a:solidFill>
                  <a:srgbClr val="008000"/>
                </a:solidFill>
                <a:latin typeface="Consolas"/>
              </a:rPr>
              <a:t> функции </a:t>
            </a:r>
            <a:r>
              <a:rPr lang="en-US" sz="1800" b="0" strike="noStrike" spc="-1" dirty="0" err="1">
                <a:solidFill>
                  <a:srgbClr val="008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8000"/>
                </a:solidFill>
                <a:latin typeface="Consolas"/>
              </a:rPr>
              <a:t>()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"Hello! It is a()!\n"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42240" y="1603799"/>
            <a:ext cx="8229240" cy="2372777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1" strike="noStrike" spc="-1" dirty="0">
                <a:solidFill>
                  <a:srgbClr val="000000"/>
                </a:solidFill>
                <a:latin typeface="Calibri"/>
              </a:rPr>
              <a:t>Макросы в Си</a:t>
            </a:r>
            <a:br>
              <a:rPr lang="ru-RU" sz="4400" b="1" strike="noStrike" spc="-1" dirty="0">
                <a:solidFill>
                  <a:srgbClr val="000000"/>
                </a:solidFill>
                <a:latin typeface="Calibri"/>
              </a:rPr>
            </a:br>
            <a:r>
              <a:rPr lang="ru-RU" sz="4400" b="1" strike="noStrike" spc="-1" dirty="0">
                <a:solidFill>
                  <a:srgbClr val="000000"/>
                </a:solidFill>
                <a:latin typeface="Calibri"/>
              </a:rPr>
              <a:t>Компиляция программы на Си*</a:t>
            </a:r>
            <a:br>
              <a:rPr lang="ru-RU" sz="4400" b="1" strike="noStrike" spc="-1" dirty="0">
                <a:solidFill>
                  <a:srgbClr val="000000"/>
                </a:solidFill>
                <a:latin typeface="Calibri"/>
              </a:rPr>
            </a:br>
            <a:r>
              <a:rPr lang="ru-RU" sz="4400" b="1" strike="noStrike" spc="-1" dirty="0">
                <a:solidFill>
                  <a:srgbClr val="000000"/>
                </a:solidFill>
                <a:latin typeface="Calibri"/>
              </a:rPr>
              <a:t>Препроцессор*</a:t>
            </a:r>
            <a:br>
              <a:rPr lang="ru-RU" sz="4400" b="1" strike="noStrike" spc="-1" dirty="0">
                <a:solidFill>
                  <a:srgbClr val="000000"/>
                </a:solidFill>
                <a:latin typeface="Calibri"/>
              </a:rPr>
            </a:br>
            <a:r>
              <a:rPr lang="ru-RU" sz="4400" b="1" strike="noStrike" spc="-1" dirty="0">
                <a:solidFill>
                  <a:srgbClr val="000000"/>
                </a:solidFill>
                <a:latin typeface="Calibri"/>
              </a:rPr>
              <a:t>Многомодульный проект в Си**</a:t>
            </a:r>
            <a:endParaRPr lang="ru-R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/>
              <a:t>Компиляция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751344"/>
            <a:ext cx="8928992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hlinkClick r:id="rId2"/>
              </a:rPr>
              <a:t>https://ru.wikipedia.org/wiki/%D0%9A%D0%BE%D0%BC%D0%BF%D0%B8%D0%BB%D1%8F%D1%82%D0%BE%D1%80</a:t>
            </a:r>
            <a:r>
              <a:rPr lang="ru-RU" sz="2000" dirty="0"/>
              <a:t> </a:t>
            </a:r>
          </a:p>
          <a:p>
            <a:endParaRPr lang="ru-RU" sz="2000" dirty="0"/>
          </a:p>
          <a:p>
            <a:r>
              <a:rPr lang="ru-RU" sz="2000" b="1" dirty="0" err="1"/>
              <a:t>Компиля́тор</a:t>
            </a:r>
            <a:r>
              <a:rPr lang="ru-RU" sz="2000" dirty="0"/>
              <a:t> — программа, переводящая текст, написанный на языке программирования, в набор машинных кодов </a:t>
            </a:r>
          </a:p>
          <a:p>
            <a:endParaRPr lang="ru-RU" sz="2000" dirty="0"/>
          </a:p>
          <a:p>
            <a:endParaRPr lang="ru-RU" sz="2000" dirty="0"/>
          </a:p>
          <a:p>
            <a:r>
              <a:rPr lang="ru-RU" sz="1600" dirty="0"/>
              <a:t>Трансляция программы как неотъемлемая составляющая компиляции включает в себя: </a:t>
            </a:r>
          </a:p>
          <a:p>
            <a:pPr>
              <a:buFont typeface="+mj-lt"/>
              <a:buAutoNum type="arabicPeriod"/>
            </a:pPr>
            <a:r>
              <a:rPr lang="ru-RU" sz="1600" dirty="0">
                <a:hlinkClick r:id="rId3" tooltip="Лексический анализ"/>
              </a:rPr>
              <a:t>Лексический анализ</a:t>
            </a:r>
            <a:r>
              <a:rPr lang="ru-RU" sz="1600" dirty="0"/>
              <a:t>. На этом этапе последовательность символов исходного файла преобразуется в последовательность лексем.</a:t>
            </a:r>
          </a:p>
          <a:p>
            <a:pPr>
              <a:buFont typeface="+mj-lt"/>
              <a:buAutoNum type="arabicPeriod"/>
            </a:pPr>
            <a:r>
              <a:rPr lang="ru-RU" sz="1600" dirty="0">
                <a:hlinkClick r:id="rId4" tooltip="Синтаксический анализ"/>
              </a:rPr>
              <a:t>Синтаксический (грамматический) анализ</a:t>
            </a:r>
            <a:r>
              <a:rPr lang="ru-RU" sz="1600" dirty="0"/>
              <a:t>. Последовательность лексем преобразуется в древо разбора.</a:t>
            </a:r>
          </a:p>
          <a:p>
            <a:pPr>
              <a:buFont typeface="+mj-lt"/>
              <a:buAutoNum type="arabicPeriod"/>
            </a:pPr>
            <a:r>
              <a:rPr lang="ru-RU" sz="1600" dirty="0">
                <a:hlinkClick r:id="rId5" tooltip="Семантический анализ"/>
              </a:rPr>
              <a:t>Семантический анализ</a:t>
            </a:r>
            <a:r>
              <a:rPr lang="ru-RU" sz="1600" dirty="0"/>
              <a:t>. На этой фазе древо разбора обрабатывается с целью установления его семантики (смысла) — например, привязка идентификаторов к их объявлениям, типам данных, проверка совместимости, определение типов выражений и т. д. Результат обычно называется «промежуточным представлением/кодом», и может быть дополненным древом разбора, новым деревом, абстрактным набором команд или чем-то ещё, удобным для дальнейшей обработки.</a:t>
            </a:r>
          </a:p>
          <a:p>
            <a:pPr>
              <a:buFont typeface="+mj-lt"/>
              <a:buAutoNum type="arabicPeriod"/>
            </a:pPr>
            <a:r>
              <a:rPr lang="ru-RU" sz="1600" dirty="0">
                <a:hlinkClick r:id="rId6" tooltip="Оптимизация компилятора"/>
              </a:rPr>
              <a:t>Оптимизация</a:t>
            </a:r>
            <a:r>
              <a:rPr lang="ru-RU" sz="1600" dirty="0"/>
              <a:t>. Выполняется удаление излишних конструкций и упрощение кода с сохранением его смысла. Оптимизация может быть на разных уровнях и этапах — например, над промежуточным кодом или над конечным машинным кодом.</a:t>
            </a:r>
          </a:p>
          <a:p>
            <a:pPr>
              <a:buFont typeface="+mj-lt"/>
              <a:buAutoNum type="arabicPeriod"/>
            </a:pPr>
            <a:r>
              <a:rPr lang="ru-RU" sz="1600" dirty="0">
                <a:hlinkClick r:id="rId7" tooltip="Генерация кода"/>
              </a:rPr>
              <a:t>Генерация кода</a:t>
            </a:r>
            <a:r>
              <a:rPr lang="ru-RU" sz="1600" dirty="0"/>
              <a:t>. Из промежуточного представления порождается код на целевом машинно-ориентированном языке.</a:t>
            </a:r>
          </a:p>
        </p:txBody>
      </p:sp>
    </p:spTree>
    <p:extLst>
      <p:ext uri="{BB962C8B-B14F-4D97-AF65-F5344CB8AC3E}">
        <p14:creationId xmlns:p14="http://schemas.microsoft.com/office/powerpoint/2010/main" val="328326360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432048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/>
              <a:t>Процесс компиляции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980728"/>
            <a:ext cx="756084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ru-RU" sz="1400" dirty="0"/>
              <a:t>«Процесс компиляции программ на C++»</a:t>
            </a:r>
            <a:r>
              <a:rPr lang="en-US" sz="1400" dirty="0"/>
              <a:t> - </a:t>
            </a:r>
            <a:r>
              <a:rPr lang="en-US" sz="1400" dirty="0">
                <a:hlinkClick r:id="rId2"/>
              </a:rPr>
              <a:t>https://habr.com/ru/post/478124/</a:t>
            </a:r>
            <a:r>
              <a:rPr lang="en-US" sz="1400" dirty="0"/>
              <a:t> </a:t>
            </a:r>
            <a:endParaRPr lang="ru-RU" sz="1400" dirty="0"/>
          </a:p>
          <a:p>
            <a:pPr marL="0" lvl="1"/>
            <a:endParaRPr lang="ru-RU" sz="1400" dirty="0"/>
          </a:p>
          <a:p>
            <a:pPr marL="0" lvl="1"/>
            <a:r>
              <a:rPr lang="ru-RU" sz="1400" b="1" dirty="0"/>
              <a:t>1) </a:t>
            </a:r>
            <a:r>
              <a:rPr lang="ru-RU" sz="1400" b="1" dirty="0" err="1"/>
              <a:t>Препроцессинг</a:t>
            </a:r>
            <a:r>
              <a:rPr lang="ru-RU" sz="1400" b="1" dirty="0"/>
              <a:t>  (</a:t>
            </a:r>
            <a:r>
              <a:rPr lang="en-US" sz="1400" b="1" dirty="0"/>
              <a:t>#define , #include, </a:t>
            </a:r>
            <a:r>
              <a:rPr lang="en-US" sz="1400" b="1" dirty="0" err="1"/>
              <a:t>etc</a:t>
            </a:r>
            <a:r>
              <a:rPr lang="en-US" sz="1400" b="1" dirty="0"/>
              <a:t> </a:t>
            </a:r>
            <a:r>
              <a:rPr lang="en-US" sz="1400" b="1" dirty="0">
                <a:sym typeface="Wingdings" panose="05000000000000000000" pitchFamily="2" charset="2"/>
              </a:rPr>
              <a:t> </a:t>
            </a:r>
            <a:r>
              <a:rPr lang="ru-RU" sz="1400" b="1" dirty="0">
                <a:sym typeface="Wingdings" panose="05000000000000000000" pitchFamily="2" charset="2"/>
              </a:rPr>
              <a:t>подстановка</a:t>
            </a:r>
            <a:r>
              <a:rPr lang="en-US" sz="1400" b="1" dirty="0">
                <a:sym typeface="Wingdings" panose="05000000000000000000" pitchFamily="2" charset="2"/>
              </a:rPr>
              <a:t> </a:t>
            </a:r>
            <a:r>
              <a:rPr lang="ru-RU" sz="1400" b="1" dirty="0">
                <a:sym typeface="Wingdings" panose="05000000000000000000" pitchFamily="2" charset="2"/>
              </a:rPr>
              <a:t>в Си код)</a:t>
            </a:r>
            <a:endParaRPr lang="ru-RU" sz="1400" b="1" dirty="0"/>
          </a:p>
          <a:p>
            <a:pPr marL="0" lvl="1"/>
            <a:r>
              <a:rPr lang="ru-RU" sz="1400" dirty="0"/>
              <a:t>Препроцессор — это макро процессор, который преобразовывает вашу программу для дальнейшего компилирования. На данной стадии происходит </a:t>
            </a:r>
            <a:r>
              <a:rPr lang="ru-RU" sz="1400" dirty="0" err="1"/>
              <a:t>происходит</a:t>
            </a:r>
            <a:r>
              <a:rPr lang="ru-RU" sz="1400" dirty="0"/>
              <a:t> работа с препроцессорными директивами. Например, препроцессор добавляет </a:t>
            </a:r>
            <a:r>
              <a:rPr lang="ru-RU" sz="1400" dirty="0" err="1"/>
              <a:t>хэдеры</a:t>
            </a:r>
            <a:r>
              <a:rPr lang="ru-RU" sz="1400" dirty="0"/>
              <a:t> в код (#include), убирает комментирования, заменяет макросы (#define) их значениями, выбирает нужные куски кода в соответствии с условиями #if, #ifdef и #ifndef. </a:t>
            </a:r>
          </a:p>
          <a:p>
            <a:pPr marL="0" lvl="1"/>
            <a:endParaRPr lang="ru-RU" sz="1400" dirty="0"/>
          </a:p>
          <a:p>
            <a:pPr marL="0" lvl="1"/>
            <a:r>
              <a:rPr lang="ru-RU" sz="1400" b="1" dirty="0"/>
              <a:t>2) Компиляция (Си код </a:t>
            </a:r>
            <a:r>
              <a:rPr lang="en-US" sz="1400" b="1" dirty="0">
                <a:sym typeface="Wingdings" panose="05000000000000000000" pitchFamily="2" charset="2"/>
              </a:rPr>
              <a:t> ASM)</a:t>
            </a:r>
            <a:endParaRPr lang="ru-RU" sz="1400" b="1" dirty="0"/>
          </a:p>
          <a:p>
            <a:pPr marL="0" lvl="1"/>
            <a:r>
              <a:rPr lang="ru-RU" sz="1400" dirty="0"/>
              <a:t>На данном шаге компилятор выполняет свою главную задачу — компилирует, то есть преобразует полученный на прошлом шаге код без директив в ассемблерный код. Это промежуточный шаг между высокоуровневым языком и машинным (бинарным) кодом.</a:t>
            </a:r>
          </a:p>
          <a:p>
            <a:pPr marL="0" lvl="1"/>
            <a:endParaRPr lang="ru-RU" sz="1400" b="1" dirty="0"/>
          </a:p>
          <a:p>
            <a:pPr marL="0" lvl="1"/>
            <a:r>
              <a:rPr lang="ru-RU" sz="1400" b="1" dirty="0"/>
              <a:t>3) Ассемблирование</a:t>
            </a:r>
            <a:r>
              <a:rPr lang="en-US" sz="1400" b="1" dirty="0"/>
              <a:t> </a:t>
            </a:r>
            <a:r>
              <a:rPr lang="ru-RU" sz="1400" b="1" dirty="0"/>
              <a:t>(</a:t>
            </a:r>
            <a:r>
              <a:rPr lang="en-US" sz="1400" b="1" dirty="0">
                <a:sym typeface="Wingdings" panose="05000000000000000000" pitchFamily="2" charset="2"/>
              </a:rPr>
              <a:t>ASM </a:t>
            </a:r>
            <a:r>
              <a:rPr lang="ru-RU" sz="1400" b="1" dirty="0">
                <a:sym typeface="Wingdings" panose="05000000000000000000" pitchFamily="2" charset="2"/>
              </a:rPr>
              <a:t></a:t>
            </a:r>
            <a:r>
              <a:rPr lang="en-US" sz="1400" b="1" dirty="0">
                <a:sym typeface="Wingdings" panose="05000000000000000000" pitchFamily="2" charset="2"/>
              </a:rPr>
              <a:t> OBJ)</a:t>
            </a:r>
            <a:endParaRPr lang="ru-RU" sz="1400" b="1" dirty="0"/>
          </a:p>
          <a:p>
            <a:pPr marL="0" lvl="1"/>
            <a:r>
              <a:rPr lang="ru-RU" sz="1400" dirty="0"/>
              <a:t>Так как процессоры исполняют команды на бинарном коде, необходимо перевести ассемблерный код в машинный с помощью ассемблера. Ассемблер преобразовывает ассемблерный код в машинный код, сохраняя его в объектном файле.</a:t>
            </a:r>
          </a:p>
          <a:p>
            <a:pPr marL="0" lvl="1"/>
            <a:endParaRPr lang="ru-RU" sz="1400" dirty="0"/>
          </a:p>
          <a:p>
            <a:pPr marL="0" lvl="1"/>
            <a:r>
              <a:rPr lang="ru-RU" sz="1400" b="1" dirty="0"/>
              <a:t>4) Компоновка</a:t>
            </a:r>
            <a:r>
              <a:rPr lang="en-US" sz="1400" b="1" dirty="0"/>
              <a:t> </a:t>
            </a:r>
            <a:r>
              <a:rPr lang="ru-RU" sz="1400" b="1" dirty="0"/>
              <a:t>(</a:t>
            </a:r>
            <a:r>
              <a:rPr lang="en-US" sz="1400" b="1" dirty="0"/>
              <a:t>OBJ </a:t>
            </a:r>
            <a:r>
              <a:rPr lang="en-US" sz="1400" b="1" dirty="0">
                <a:sym typeface="Wingdings" panose="05000000000000000000" pitchFamily="2" charset="2"/>
              </a:rPr>
              <a:t> EXE)</a:t>
            </a:r>
            <a:endParaRPr lang="ru-RU" sz="1400" b="1" dirty="0"/>
          </a:p>
          <a:p>
            <a:pPr marL="0" lvl="1"/>
            <a:r>
              <a:rPr lang="ru-RU" sz="1400" dirty="0"/>
              <a:t>Компоновщик (линкер) связывает все объектные файлы и статические библиотеки в единый исполняемый файл, который мы и сможем запустить в дальнейшем.</a:t>
            </a:r>
          </a:p>
        </p:txBody>
      </p:sp>
    </p:spTree>
    <p:extLst>
      <p:ext uri="{BB962C8B-B14F-4D97-AF65-F5344CB8AC3E}">
        <p14:creationId xmlns:p14="http://schemas.microsoft.com/office/powerpoint/2010/main" val="278468231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561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1" strike="noStrike" spc="-1" dirty="0">
                <a:solidFill>
                  <a:srgbClr val="000000"/>
                </a:solidFill>
                <a:latin typeface="Calibri"/>
              </a:rPr>
              <a:t>Препроцессор</a:t>
            </a:r>
            <a:endParaRPr lang="ru-R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Прямоугольник 3"/>
          <p:cNvSpPr/>
          <p:nvPr/>
        </p:nvSpPr>
        <p:spPr>
          <a:xfrm>
            <a:off x="480240" y="1484640"/>
            <a:ext cx="8206200" cy="405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«Директивы препроцессора в Си» - </a:t>
            </a:r>
            <a:r>
              <a:rPr lang="en-US" sz="2000" b="0" u="sng" strike="noStrike" spc="-1">
                <a:solidFill>
                  <a:srgbClr val="0000FF"/>
                </a:solidFill>
                <a:uFillTx/>
                <a:latin typeface="Calibri"/>
                <a:hlinkClick r:id="rId2"/>
              </a:rPr>
              <a:t>https://prog-cpp.ru/c-directives/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Препроцессор — это специальная программа, являющаяся частью компилятора языка Си. Она предназначена для предварительной обработки текста программы. Препроцессор позволяет включать в текст программы файлы и вводить макроопределения.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Работа препроцессора осуществляется с помощью специальных директив (указаний). Они отмечаются знаком решетка #. 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561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1" strike="noStrike" spc="-1">
                <a:solidFill>
                  <a:srgbClr val="000000"/>
                </a:solidFill>
                <a:latin typeface="Calibri"/>
              </a:rPr>
              <a:t>#include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480240" y="1484640"/>
            <a:ext cx="8206200" cy="3749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000" b="1" strike="noStrike" spc="-1">
                <a:solidFill>
                  <a:srgbClr val="000000"/>
                </a:solidFill>
                <a:latin typeface="Calibri"/>
              </a:rPr>
              <a:t>Директива #include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Директива #include позволяет включать в текст программы указанный файл. Если заголовочный файл содержит описание библиотечных функций и находится в папке компилятора, он заключается в угловые скобки &lt;&gt;.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Если файл находится в текущем каталоге проекта, он указывается в кавычках "". Для файла, находящегося в другом каталоге необходимо в кавычках указать полный путь.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4F81BD"/>
                </a:solidFill>
                <a:latin typeface="Calibri"/>
              </a:rPr>
              <a:t>#include &lt;stdio.h&gt;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4F81BD"/>
                </a:solidFill>
                <a:latin typeface="Calibri"/>
              </a:rPr>
              <a:t>#include "func.c"</a:t>
            </a: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561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1" strike="noStrike" spc="-1">
                <a:solidFill>
                  <a:srgbClr val="000000"/>
                </a:solidFill>
                <a:latin typeface="Calibri"/>
              </a:rPr>
              <a:t>#</a:t>
            </a: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define (1)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Прямоугольник 3"/>
          <p:cNvSpPr/>
          <p:nvPr/>
        </p:nvSpPr>
        <p:spPr>
          <a:xfrm>
            <a:off x="442440" y="887040"/>
            <a:ext cx="8206200" cy="508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Директива #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define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Директива #define позволяет вводить в текст программы константы и макроопределения.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Общая форма записи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#define Идентификатор Замена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Поля Идентификатор и Замена разделяются одним или несколькими пробелами.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Директива #define указывает компилятору, что нужно подставить строку, определенную аргументом Замена, вместо каждого аргумента Идентификатор в исходном файле. Идентификатор не заменяется, если он находится в комментарии, в строке или как часть более длинного идентификатора.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4F81BD"/>
                </a:solidFill>
                <a:latin typeface="Calibri"/>
              </a:rPr>
              <a:t>#include &lt;stdio.h&gt;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4F81BD"/>
                </a:solidFill>
                <a:latin typeface="Calibri"/>
              </a:rPr>
              <a:t>#define A 3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4F81BD"/>
                </a:solidFill>
                <a:latin typeface="Calibri"/>
              </a:rPr>
              <a:t>int main()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4F81BD"/>
                </a:solidFill>
                <a:latin typeface="Calibri"/>
              </a:rPr>
              <a:t>{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4F81BD"/>
                </a:solidFill>
                <a:latin typeface="Calibri"/>
              </a:rPr>
              <a:t>  printf("%d + %d = %d", A, A, A+A); // 3 + 3 = 6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4F81BD"/>
                </a:solidFill>
                <a:latin typeface="Calibri"/>
              </a:rPr>
              <a:t>  return 0;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4F81BD"/>
                </a:solidFill>
                <a:latin typeface="Calibri"/>
              </a:rPr>
              <a:t>}</a:t>
            </a:r>
            <a:endParaRPr lang="ru-RU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561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1" strike="noStrike" spc="-1">
                <a:solidFill>
                  <a:srgbClr val="000000"/>
                </a:solidFill>
                <a:latin typeface="Calibri"/>
              </a:rPr>
              <a:t>#</a:t>
            </a: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define (2)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Прямоугольник 3"/>
          <p:cNvSpPr/>
          <p:nvPr/>
        </p:nvSpPr>
        <p:spPr>
          <a:xfrm>
            <a:off x="442440" y="887040"/>
            <a:ext cx="8206200" cy="563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Вторая форма синтаксиса определяет макрос, подобный функции, с параметрами. Эта форма допускает использование необязательного списка параметров, которые должны находиться в скобках. После определения макроса каждое последующее вхождение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идентификатор(аргумент1, ..., агрументn)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замещается версией аргумента замена, в которой вместо формальных аргументов подставлены фактические аргументы.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Пример на Си: Вычисление синуса угла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4F81BD"/>
                </a:solidFill>
                <a:latin typeface="Calibri"/>
              </a:rPr>
              <a:t>#include &lt;stdio.h&gt;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4F81BD"/>
                </a:solidFill>
                <a:latin typeface="Calibri"/>
              </a:rPr>
              <a:t>#include &lt;stdlib.h&gt;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4F81BD"/>
                </a:solidFill>
                <a:latin typeface="Calibri"/>
              </a:rPr>
              <a:t>#include &lt;math.h&gt;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4F81BD"/>
                </a:solidFill>
                <a:latin typeface="Calibri"/>
              </a:rPr>
              <a:t>#define PI 3.14159265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1" strike="noStrike" spc="-1">
                <a:solidFill>
                  <a:srgbClr val="4F81BD"/>
                </a:solidFill>
                <a:latin typeface="Calibri"/>
              </a:rPr>
              <a:t>#define SIN(x) sin(PI*x/180)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4F81BD"/>
                </a:solidFill>
                <a:latin typeface="Calibri"/>
              </a:rPr>
              <a:t>int main()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4F81BD"/>
                </a:solidFill>
                <a:latin typeface="Calibri"/>
              </a:rPr>
              <a:t>{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4F81BD"/>
                </a:solidFill>
                <a:latin typeface="Calibri"/>
              </a:rPr>
              <a:t>  int c;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4F81BD"/>
                </a:solidFill>
                <a:latin typeface="Calibri"/>
              </a:rPr>
              <a:t>  system("chcp 1251");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4F81BD"/>
                </a:solidFill>
                <a:latin typeface="Calibri"/>
              </a:rPr>
              <a:t>  system("cls");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4F81BD"/>
                </a:solidFill>
                <a:latin typeface="Calibri"/>
              </a:rPr>
              <a:t>  printf("Введите угол в градусах: ");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4F81BD"/>
                </a:solidFill>
                <a:latin typeface="Calibri"/>
              </a:rPr>
              <a:t>  scanf("%d", &amp;c);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4F81BD"/>
                </a:solidFill>
                <a:latin typeface="Calibri"/>
              </a:rPr>
              <a:t>  printf("sin(%d)=%lf", c, </a:t>
            </a:r>
            <a:r>
              <a:rPr lang="ru-RU" sz="1400" b="1" strike="noStrike" spc="-1">
                <a:solidFill>
                  <a:srgbClr val="4F81BD"/>
                </a:solidFill>
                <a:latin typeface="Calibri"/>
              </a:rPr>
              <a:t>SIN(c)</a:t>
            </a:r>
            <a:r>
              <a:rPr lang="ru-RU" sz="1400" b="0" strike="noStrike" spc="-1">
                <a:solidFill>
                  <a:srgbClr val="4F81BD"/>
                </a:solidFill>
                <a:latin typeface="Calibri"/>
              </a:rPr>
              <a:t>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4F81BD"/>
                </a:solidFill>
                <a:latin typeface="Calibri"/>
              </a:rPr>
              <a:t>  getchar(); getchar();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4F81BD"/>
                </a:solidFill>
                <a:latin typeface="Calibri"/>
              </a:rPr>
              <a:t>  return 0;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4F81BD"/>
                </a:solidFill>
                <a:latin typeface="Calibri"/>
              </a:rPr>
              <a:t>}</a:t>
            </a:r>
            <a:endParaRPr lang="ru-RU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561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latin typeface="Calibri"/>
              </a:rPr>
              <a:t>Основные директивы препроцессора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Прямоугольник 3"/>
          <p:cNvSpPr/>
          <p:nvPr/>
        </p:nvSpPr>
        <p:spPr>
          <a:xfrm>
            <a:off x="311040" y="980640"/>
            <a:ext cx="8521920" cy="420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strike="noStrike" spc="-1" dirty="0">
                <a:solidFill>
                  <a:srgbClr val="4F81BD"/>
                </a:solidFill>
                <a:uFillTx/>
                <a:latin typeface="Calibri"/>
              </a:rPr>
              <a:t>#include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— вставляет текст из указанного файла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strike="noStrike" spc="-1" dirty="0">
                <a:solidFill>
                  <a:srgbClr val="4F81BD"/>
                </a:solidFill>
                <a:uFillTx/>
                <a:latin typeface="Calibri"/>
              </a:rPr>
              <a:t>#define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— задаёт макроопределение (макрос) или символическую константу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4F81BD"/>
                </a:solidFill>
                <a:latin typeface="Calibri"/>
              </a:rPr>
              <a:t>#undef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— отменяет предыдущее определение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4F81BD"/>
                </a:solidFill>
                <a:latin typeface="Calibri"/>
              </a:rPr>
              <a:t>#if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— осуществляет условную компиляцию при истинности константного выражения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4F81BD"/>
                </a:solidFill>
                <a:latin typeface="Calibri"/>
              </a:rPr>
              <a:t>#ifdef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— осуществляет условную компиляцию при определённости символической константы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4F81BD"/>
                </a:solidFill>
                <a:latin typeface="Calibri"/>
              </a:rPr>
              <a:t>#ifndef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— осуществляет условную компиляцию при неопределённости символической константы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4F81BD"/>
                </a:solidFill>
                <a:latin typeface="Calibri"/>
              </a:rPr>
              <a:t>#else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— ветка условной компиляции при ложности выражения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4F81BD"/>
                </a:solidFill>
                <a:latin typeface="Calibri"/>
              </a:rPr>
              <a:t>#elif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— ветка условной компиляции, образуемая слиянием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Calibri"/>
              </a:rPr>
              <a:t>else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 и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Calibri"/>
              </a:rPr>
              <a:t>if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4F81BD"/>
                </a:solidFill>
                <a:latin typeface="Calibri"/>
              </a:rPr>
              <a:t>#endif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— конец ветки условной компиляции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4F81BD"/>
                </a:solidFill>
                <a:latin typeface="Calibri"/>
              </a:rPr>
              <a:t>#line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— препроцессор изменяет номер текущей строки и имя компилируемого файла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4F81BD"/>
                </a:solidFill>
                <a:latin typeface="Calibri"/>
              </a:rPr>
              <a:t>#error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— выдача диагностического сообщения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strike="noStrike" spc="-1" dirty="0">
                <a:solidFill>
                  <a:srgbClr val="4F81BD"/>
                </a:solidFill>
                <a:uFillTx/>
                <a:latin typeface="Calibri"/>
              </a:rPr>
              <a:t>#pragma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— действие, зависящее от конкретной реализации компилятора.</a:t>
            </a:r>
            <a:endParaRPr lang="ru-RU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1. </a:t>
            </a:r>
            <a:r>
              <a:rPr lang="ru-RU" sz="2800" dirty="0"/>
              <a:t>Для каждого объекта создать </a:t>
            </a:r>
            <a:r>
              <a:rPr lang="en-US" sz="2800" dirty="0"/>
              <a:t>DEBUG </a:t>
            </a:r>
            <a:r>
              <a:rPr lang="ru-RU" sz="2800" dirty="0"/>
              <a:t>версию отрисовки</a:t>
            </a:r>
            <a:endParaRPr lang="ru-RU" sz="28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8972" y="3068960"/>
            <a:ext cx="8928992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// Если макрос DEBUG_GAME определен, то будет показана зона захвата каждого героя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F008A"/>
                </a:solidFill>
                <a:latin typeface="Consolas" panose="020B0609020204030204" pitchFamily="49" charset="0"/>
              </a:rPr>
              <a:t>DEBUG_GAME</a:t>
            </a:r>
          </a:p>
          <a:p>
            <a:endParaRPr lang="en-US" sz="2000" i="1" dirty="0">
              <a:solidFill>
                <a:srgbClr val="6F008A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// Если макрос DEBUG_GAME определен, то будет показана зона захвата каждого героя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//#define DEBUG_GAME</a:t>
            </a:r>
          </a:p>
          <a:p>
            <a:endParaRPr lang="ru-RU" sz="1900" i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F5065D0-832C-0B00-E2EF-39210850A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07944"/>
            <a:ext cx="3997555" cy="200441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D6D515D-AC67-0C9F-5568-DF11C0343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172" y="907944"/>
            <a:ext cx="3997555" cy="200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33777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1. </a:t>
            </a:r>
            <a:r>
              <a:rPr lang="ru-RU" sz="2800" dirty="0"/>
              <a:t>Для каждого объекта создать </a:t>
            </a:r>
            <a:r>
              <a:rPr lang="en-US" sz="2800" dirty="0"/>
              <a:t>DEBUG </a:t>
            </a:r>
            <a:r>
              <a:rPr lang="ru-RU" sz="2800" dirty="0"/>
              <a:t>версию отрисовки</a:t>
            </a:r>
            <a:endParaRPr lang="ru-RU" sz="28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21896" y="1052736"/>
            <a:ext cx="8928992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7188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DrawApple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HDC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	// dx = -170, 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dy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= -128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000" dirty="0">
                <a:solidFill>
                  <a:srgbClr val="008000"/>
                </a:solidFill>
                <a:latin typeface="Consolas" panose="020B0609020204030204" pitchFamily="49" charset="0"/>
              </a:rPr>
              <a:t>// Яблоко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000" dirty="0">
                <a:solidFill>
                  <a:srgbClr val="008000"/>
                </a:solidFill>
                <a:latin typeface="Consolas" panose="020B0609020204030204" pitchFamily="49" charset="0"/>
              </a:rPr>
              <a:t>// Само яблоко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	HPEN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hPenApple1 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CreatePen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F008A"/>
                </a:solidFill>
                <a:latin typeface="Consolas" panose="020B0609020204030204" pitchFamily="49" charset="0"/>
              </a:rPr>
              <a:t>PS_SOLID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3, </a:t>
            </a:r>
            <a:r>
              <a:rPr lang="en-US" sz="1000" dirty="0">
                <a:solidFill>
                  <a:srgbClr val="6F008A"/>
                </a:solidFill>
                <a:latin typeface="Consolas" panose="020B0609020204030204" pitchFamily="49" charset="0"/>
              </a:rPr>
              <a:t>RGB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(237, 28, 36));</a:t>
            </a:r>
          </a:p>
          <a:p>
            <a:pPr defTabSz="357188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SelectObject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hPenApple1);</a:t>
            </a:r>
          </a:p>
          <a:p>
            <a:pPr defTabSz="357188"/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	Ellipse(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155 - 170 +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115 - 128 +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185 - 170 +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140 - 128 +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DeleteObject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(hPenApple1);</a:t>
            </a:r>
          </a:p>
          <a:p>
            <a:pPr defTabSz="357188"/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000" dirty="0">
                <a:solidFill>
                  <a:srgbClr val="008000"/>
                </a:solidFill>
                <a:latin typeface="Consolas" panose="020B0609020204030204" pitchFamily="49" charset="0"/>
              </a:rPr>
              <a:t>// Хвостик яблока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	HPEN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hPenApple2 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CreatePen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F008A"/>
                </a:solidFill>
                <a:latin typeface="Consolas" panose="020B0609020204030204" pitchFamily="49" charset="0"/>
              </a:rPr>
              <a:t>PS_SOLID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3, </a:t>
            </a:r>
            <a:r>
              <a:rPr lang="en-US" sz="1000" dirty="0">
                <a:solidFill>
                  <a:srgbClr val="6F008A"/>
                </a:solidFill>
                <a:latin typeface="Consolas" panose="020B0609020204030204" pitchFamily="49" charset="0"/>
              </a:rPr>
              <a:t>RGB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(185, 122, 87));</a:t>
            </a:r>
          </a:p>
          <a:p>
            <a:pPr defTabSz="357188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SelectObject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hPenApple2);</a:t>
            </a:r>
          </a:p>
          <a:p>
            <a:pPr defTabSz="357188"/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MoveToEx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173 - 170 +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120 - 128 +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	LineTo(</a:t>
            </a:r>
            <a:r>
              <a:rPr lang="it-IT" sz="1000" dirty="0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, 178 - 170 + </a:t>
            </a:r>
            <a:r>
              <a:rPr lang="it-IT" sz="10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, 111 - 128 + </a:t>
            </a:r>
            <a:r>
              <a:rPr lang="it-IT" sz="10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DeleteObject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(hPenApple2);</a:t>
            </a:r>
          </a:p>
          <a:p>
            <a:pPr defTabSz="357188"/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#ifdef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latin typeface="Consolas" panose="020B0609020204030204" pitchFamily="49" charset="0"/>
              </a:rPr>
              <a:t>DEBUG_GAME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000" dirty="0">
                <a:solidFill>
                  <a:srgbClr val="008000"/>
                </a:solidFill>
                <a:latin typeface="Consolas" panose="020B0609020204030204" pitchFamily="49" charset="0"/>
              </a:rPr>
              <a:t>// Зона захвата 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	HPEN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hPenZone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CreatePen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F008A"/>
                </a:solidFill>
                <a:latin typeface="Consolas" panose="020B0609020204030204" pitchFamily="49" charset="0"/>
              </a:rPr>
              <a:t>PS_SOLID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1, </a:t>
            </a:r>
            <a:r>
              <a:rPr lang="en-US" sz="1000" dirty="0">
                <a:solidFill>
                  <a:srgbClr val="6F008A"/>
                </a:solidFill>
                <a:latin typeface="Consolas" panose="020B0609020204030204" pitchFamily="49" charset="0"/>
              </a:rPr>
              <a:t>RGB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(0, 0, 0));</a:t>
            </a:r>
          </a:p>
          <a:p>
            <a:pPr defTabSz="357188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SelectObject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hPenZone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SelectObject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GetStockObject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F008A"/>
                </a:solidFill>
                <a:latin typeface="Consolas" panose="020B0609020204030204" pitchFamily="49" charset="0"/>
              </a:rPr>
              <a:t>NULL_BRUSH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defTabSz="357188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	Rectangle(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- 20,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- 20,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+ 20,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+ 20);</a:t>
            </a:r>
          </a:p>
          <a:p>
            <a:pPr defTabSz="357188"/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MoveToEx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- 40,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	LineTo(</a:t>
            </a:r>
            <a:r>
              <a:rPr lang="it-IT" sz="1000" dirty="0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sz="10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 + 40, </a:t>
            </a:r>
            <a:r>
              <a:rPr lang="it-IT" sz="10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MoveToEx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- 40, </a:t>
            </a:r>
            <a:r>
              <a:rPr lang="en-US" sz="10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	LineTo(</a:t>
            </a:r>
            <a:r>
              <a:rPr lang="it-IT" sz="1000" dirty="0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sz="10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sz="10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 + 40);</a:t>
            </a:r>
          </a:p>
          <a:p>
            <a:pPr defTabSz="357188"/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DeleteObject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hPenZone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#endif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050" i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E2D2DB4-638B-54B0-2C2B-D03C462CE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661" y="751344"/>
            <a:ext cx="1819529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718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0" y="116640"/>
            <a:ext cx="914364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В Си </a:t>
            </a:r>
            <a:r>
              <a:rPr lang="ru-RU" sz="2800" b="1" strike="noStrike" spc="-1">
                <a:solidFill>
                  <a:srgbClr val="FF0000"/>
                </a:solidFill>
                <a:latin typeface="Calibri"/>
              </a:rPr>
              <a:t>НЕЛЬЗЯ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 вкладывать функции друг в друга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Прямоугольник 3"/>
          <p:cNvSpPr/>
          <p:nvPr/>
        </p:nvSpPr>
        <p:spPr>
          <a:xfrm>
            <a:off x="107640" y="751320"/>
            <a:ext cx="8928720" cy="2860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0" strike="noStrike" spc="-1">
                <a:solidFill>
                  <a:srgbClr val="A31515"/>
                </a:solidFill>
                <a:latin typeface="Consolas"/>
              </a:rPr>
              <a:t>&lt;stdio.h&gt;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a();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main() {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en-US" sz="1400" b="0" strike="noStrike" spc="-1">
                <a:solidFill>
                  <a:srgbClr val="A31515"/>
                </a:solidFill>
                <a:latin typeface="Consolas"/>
              </a:rPr>
              <a:t>"Hello! It is main()!\n"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FF0000"/>
                </a:solidFill>
                <a:latin typeface="Consolas"/>
              </a:rPr>
              <a:t>	void a() {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FF0000"/>
                </a:solidFill>
                <a:latin typeface="Consolas"/>
              </a:rPr>
              <a:t>		printf("Hello! It is a()!\n");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FF0000"/>
                </a:solidFill>
                <a:latin typeface="Consolas"/>
              </a:rPr>
              <a:t>	</a:t>
            </a:r>
            <a:r>
              <a:rPr lang="ru-RU" sz="1400" b="0" strike="noStrike" spc="-1">
                <a:solidFill>
                  <a:srgbClr val="FF0000"/>
                </a:solidFill>
                <a:latin typeface="Consolas"/>
              </a:rPr>
              <a:t>}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	a();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400" b="0" strike="noStrike" spc="-1">
              <a:latin typeface="Arial"/>
            </a:endParaRPr>
          </a:p>
        </p:txBody>
      </p:sp>
      <p:pic>
        <p:nvPicPr>
          <p:cNvPr id="126" name="Рисунок 4"/>
          <p:cNvPicPr/>
          <p:nvPr/>
        </p:nvPicPr>
        <p:blipFill>
          <a:blip r:embed="rId2"/>
          <a:stretch/>
        </p:blipFill>
        <p:spPr>
          <a:xfrm>
            <a:off x="4356000" y="2825280"/>
            <a:ext cx="4525560" cy="3915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1. </a:t>
            </a:r>
            <a:r>
              <a:rPr lang="ru-RU" sz="2800" dirty="0"/>
              <a:t>Для каждого объекта создать </a:t>
            </a:r>
            <a:r>
              <a:rPr lang="en-US" sz="2800" dirty="0"/>
              <a:t>DEBUG </a:t>
            </a:r>
            <a:r>
              <a:rPr lang="ru-RU" sz="2800" dirty="0"/>
              <a:t>версию отрисовки</a:t>
            </a:r>
            <a:endParaRPr lang="ru-RU" sz="28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21896" y="1052736"/>
            <a:ext cx="8928992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7188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DrawApple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HDC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	// dx = -170, 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dy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= -128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000" dirty="0">
                <a:solidFill>
                  <a:srgbClr val="008000"/>
                </a:solidFill>
                <a:latin typeface="Consolas" panose="020B0609020204030204" pitchFamily="49" charset="0"/>
              </a:rPr>
              <a:t>// Яблоко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000" dirty="0">
                <a:solidFill>
                  <a:srgbClr val="008000"/>
                </a:solidFill>
                <a:latin typeface="Consolas" panose="020B0609020204030204" pitchFamily="49" charset="0"/>
              </a:rPr>
              <a:t>// Само яблоко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	HPEN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hPenApple1 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CreatePen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F008A"/>
                </a:solidFill>
                <a:latin typeface="Consolas" panose="020B0609020204030204" pitchFamily="49" charset="0"/>
              </a:rPr>
              <a:t>PS_SOLID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3, </a:t>
            </a:r>
            <a:r>
              <a:rPr lang="en-US" sz="1000" dirty="0">
                <a:solidFill>
                  <a:srgbClr val="6F008A"/>
                </a:solidFill>
                <a:latin typeface="Consolas" panose="020B0609020204030204" pitchFamily="49" charset="0"/>
              </a:rPr>
              <a:t>RGB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(237, 28, 36));</a:t>
            </a:r>
          </a:p>
          <a:p>
            <a:pPr defTabSz="357188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SelectObject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hPenApple1);</a:t>
            </a:r>
          </a:p>
          <a:p>
            <a:pPr defTabSz="357188"/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	Ellipse(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155 - 170 +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115 - 128 +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185 - 170 +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140 - 128 +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DeleteObject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(hPenApple1);</a:t>
            </a:r>
          </a:p>
          <a:p>
            <a:pPr defTabSz="357188"/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000" dirty="0">
                <a:solidFill>
                  <a:srgbClr val="008000"/>
                </a:solidFill>
                <a:latin typeface="Consolas" panose="020B0609020204030204" pitchFamily="49" charset="0"/>
              </a:rPr>
              <a:t>// Хвостик яблока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	HPEN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hPenApple2 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CreatePen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F008A"/>
                </a:solidFill>
                <a:latin typeface="Consolas" panose="020B0609020204030204" pitchFamily="49" charset="0"/>
              </a:rPr>
              <a:t>PS_SOLID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3, </a:t>
            </a:r>
            <a:r>
              <a:rPr lang="en-US" sz="1000" dirty="0">
                <a:solidFill>
                  <a:srgbClr val="6F008A"/>
                </a:solidFill>
                <a:latin typeface="Consolas" panose="020B0609020204030204" pitchFamily="49" charset="0"/>
              </a:rPr>
              <a:t>RGB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(185, 122, 87));</a:t>
            </a:r>
          </a:p>
          <a:p>
            <a:pPr defTabSz="357188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SelectObject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hPenApple2);</a:t>
            </a:r>
          </a:p>
          <a:p>
            <a:pPr defTabSz="357188"/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MoveToEx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173 - 170 +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120 - 128 +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	LineTo(</a:t>
            </a:r>
            <a:r>
              <a:rPr lang="it-IT" sz="1000" dirty="0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, 178 - 170 + </a:t>
            </a:r>
            <a:r>
              <a:rPr lang="it-IT" sz="10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, 111 - 128 + </a:t>
            </a:r>
            <a:r>
              <a:rPr lang="it-IT" sz="10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DeleteObject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(hPenApple2);</a:t>
            </a:r>
          </a:p>
          <a:p>
            <a:pPr defTabSz="357188"/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#ifdef DEBUG_GAME</a:t>
            </a:r>
          </a:p>
          <a:p>
            <a:pPr defTabSz="357188"/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ru-RU" sz="1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Зона захвата </a:t>
            </a:r>
          </a:p>
          <a:p>
            <a:pPr defTabSz="357188"/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HPEN 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hPenZone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CreatePen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(PS_SOLID, 1, RGB(0, 0, 0));</a:t>
            </a:r>
          </a:p>
          <a:p>
            <a:pPr defTabSz="357188"/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SelectObject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hdc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hPenZone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SelectObject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hdc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GetStockObject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(NULL_BRUSH));</a:t>
            </a:r>
          </a:p>
          <a:p>
            <a:pPr defTabSz="357188"/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Rectangle(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hdc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cx - 20, cy - 20, cx + 20, cy + 20);</a:t>
            </a:r>
          </a:p>
          <a:p>
            <a:pPr defTabSz="357188"/>
            <a:endParaRPr lang="ru-RU" sz="10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MoveToEx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hdc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cx - 40, cy, NULL);</a:t>
            </a:r>
          </a:p>
          <a:p>
            <a:pPr defTabSz="357188"/>
            <a:r>
              <a:rPr lang="it-IT" sz="1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LineTo(hdc, cx + 40, cy);</a:t>
            </a:r>
          </a:p>
          <a:p>
            <a:pPr defTabSz="357188"/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MoveToEx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hdc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cx, cy - 40, NULL);</a:t>
            </a:r>
          </a:p>
          <a:p>
            <a:pPr defTabSz="357188"/>
            <a:r>
              <a:rPr lang="it-IT" sz="1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LineTo(hdc, cx, cy + 40);</a:t>
            </a:r>
          </a:p>
          <a:p>
            <a:pPr defTabSz="357188"/>
            <a:endParaRPr lang="ru-RU" sz="10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DeleteObject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hPenZone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#endif</a:t>
            </a:r>
          </a:p>
          <a:p>
            <a:pPr defTabSz="357188"/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050" i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6FE7BB2-BD8E-6572-AD3B-F3B7869BD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320" y="1196752"/>
            <a:ext cx="800212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16463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85040" y="20610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1" strike="noStrike" spc="-1">
                <a:solidFill>
                  <a:srgbClr val="000000"/>
                </a:solidFill>
                <a:latin typeface="Calibri"/>
              </a:rPr>
              <a:t>Создание модулей в Си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561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200" b="1" strike="noStrike" spc="-1">
                <a:latin typeface="Calibri"/>
              </a:rPr>
              <a:t>1. </a:t>
            </a:r>
            <a:r>
              <a:rPr lang="ru-RU" sz="3200" b="1" strike="noStrike" spc="-1">
                <a:latin typeface="Calibri"/>
              </a:rPr>
              <a:t>Структура файлов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Прямоугольник 3"/>
          <p:cNvSpPr/>
          <p:nvPr/>
        </p:nvSpPr>
        <p:spPr>
          <a:xfrm>
            <a:off x="311040" y="4005000"/>
            <a:ext cx="8725320" cy="228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400" b="0" strike="noStrike" spc="-1" dirty="0">
                <a:solidFill>
                  <a:srgbClr val="000000"/>
                </a:solidFill>
                <a:latin typeface="Calibri"/>
              </a:rPr>
              <a:t>Главный модуль: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</a:rPr>
              <a:t>Main.c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– </a:t>
            </a:r>
            <a:r>
              <a:rPr lang="ru-RU" sz="2400" b="0" strike="noStrike" spc="-1" dirty="0">
                <a:solidFill>
                  <a:srgbClr val="000000"/>
                </a:solidFill>
                <a:latin typeface="Calibri"/>
              </a:rPr>
              <a:t>главный файл – в нем находится функция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main()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400" b="0" strike="noStrike" spc="-1" dirty="0">
                <a:solidFill>
                  <a:srgbClr val="000000"/>
                </a:solidFill>
                <a:latin typeface="Calibri"/>
              </a:rPr>
              <a:t>Модуль </a:t>
            </a: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Unit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: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1" strike="noStrike" spc="-1" dirty="0" err="1">
                <a:solidFill>
                  <a:srgbClr val="000000"/>
                </a:solidFill>
                <a:latin typeface="Calibri"/>
              </a:rPr>
              <a:t>Unit.c</a:t>
            </a: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– </a:t>
            </a:r>
            <a:r>
              <a:rPr lang="ru-RU" sz="2400" b="0" strike="noStrike" spc="-1" dirty="0">
                <a:solidFill>
                  <a:srgbClr val="000000"/>
                </a:solidFill>
                <a:latin typeface="Calibri"/>
              </a:rPr>
              <a:t>файл, где находятся определения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1" strike="noStrike" spc="-1" dirty="0" err="1">
                <a:solidFill>
                  <a:srgbClr val="000000"/>
                </a:solidFill>
                <a:latin typeface="Calibri"/>
              </a:rPr>
              <a:t>Unit.h</a:t>
            </a: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– </a:t>
            </a:r>
            <a:r>
              <a:rPr lang="ru-RU" sz="2400" b="0" strike="noStrike" spc="-1" dirty="0">
                <a:solidFill>
                  <a:srgbClr val="000000"/>
                </a:solidFill>
                <a:latin typeface="Calibri"/>
              </a:rPr>
              <a:t>заголовочный файл, где находятся объявления</a:t>
            </a:r>
            <a:endParaRPr lang="ru-RU" sz="2400" b="0" strike="noStrike" spc="-1" dirty="0">
              <a:latin typeface="Arial"/>
            </a:endParaRPr>
          </a:p>
        </p:txBody>
      </p:sp>
      <p:pic>
        <p:nvPicPr>
          <p:cNvPr id="166" name="Рисунок 4"/>
          <p:cNvPicPr/>
          <p:nvPr/>
        </p:nvPicPr>
        <p:blipFill>
          <a:blip r:embed="rId2"/>
          <a:stretch/>
        </p:blipFill>
        <p:spPr>
          <a:xfrm>
            <a:off x="827640" y="949320"/>
            <a:ext cx="4906800" cy="2784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561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latin typeface="Calibri"/>
              </a:rPr>
              <a:t>2</a:t>
            </a:r>
            <a:r>
              <a:rPr lang="en-US" sz="3200" b="1" strike="noStrike" spc="-1">
                <a:latin typeface="Calibri"/>
              </a:rPr>
              <a:t>. </a:t>
            </a:r>
            <a:r>
              <a:rPr lang="ru-RU" sz="3200" b="1" strike="noStrike" spc="-1">
                <a:latin typeface="Calibri"/>
              </a:rPr>
              <a:t>Файл модуля</a:t>
            </a:r>
            <a:r>
              <a:rPr lang="en-US" sz="3200" b="1" strike="noStrike" spc="-1">
                <a:latin typeface="Calibri"/>
              </a:rPr>
              <a:t> (Unit.c)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Прямоугольник 3"/>
          <p:cNvSpPr/>
          <p:nvPr/>
        </p:nvSpPr>
        <p:spPr>
          <a:xfrm>
            <a:off x="457200" y="1196640"/>
            <a:ext cx="8521920" cy="39688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800" b="0" strike="noStrike" spc="-1" dirty="0" err="1">
                <a:solidFill>
                  <a:srgbClr val="A31515"/>
                </a:solidFill>
                <a:latin typeface="Consolas"/>
              </a:rPr>
              <a:t>Unit.h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pc="-1" dirty="0">
                <a:solidFill>
                  <a:srgbClr val="00B050"/>
                </a:solidFill>
                <a:latin typeface="Arial"/>
              </a:rPr>
              <a:t>// </a:t>
            </a:r>
            <a:r>
              <a:rPr lang="ru-RU" spc="-1" dirty="0">
                <a:solidFill>
                  <a:srgbClr val="00B050"/>
                </a:solidFill>
                <a:latin typeface="Arial"/>
              </a:rPr>
              <a:t>Определение глобальной переменной </a:t>
            </a:r>
            <a:r>
              <a:rPr lang="en-US" spc="-1" dirty="0" err="1">
                <a:solidFill>
                  <a:srgbClr val="00B050"/>
                </a:solidFill>
                <a:latin typeface="Arial"/>
              </a:rPr>
              <a:t>cnt</a:t>
            </a:r>
            <a:endParaRPr lang="ru-RU" sz="1800" b="0" strike="noStrike" spc="-1" dirty="0">
              <a:solidFill>
                <a:srgbClr val="00B05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cnt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= 0;</a:t>
            </a: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pc="-1" dirty="0">
                <a:solidFill>
                  <a:srgbClr val="00B050"/>
                </a:solidFill>
                <a:latin typeface="Arial"/>
              </a:rPr>
              <a:t>// </a:t>
            </a:r>
            <a:r>
              <a:rPr lang="ru-RU" spc="-1" dirty="0">
                <a:solidFill>
                  <a:srgbClr val="00B050"/>
                </a:solidFill>
                <a:latin typeface="Arial"/>
              </a:rPr>
              <a:t>Определение функции </a:t>
            </a:r>
            <a:r>
              <a:rPr lang="en-US" spc="-1" dirty="0" err="1">
                <a:solidFill>
                  <a:srgbClr val="00B050"/>
                </a:solidFill>
                <a:latin typeface="Arial"/>
              </a:rPr>
              <a:t>unitF</a:t>
            </a:r>
            <a:endParaRPr lang="ru-RU" sz="1800" b="0" strike="noStrike" spc="-1" dirty="0">
              <a:solidFill>
                <a:srgbClr val="00B05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unitF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() {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800" b="0" strike="noStrike" spc="-1" dirty="0" err="1">
                <a:solidFill>
                  <a:srgbClr val="A31515"/>
                </a:solidFill>
                <a:latin typeface="Consolas"/>
              </a:rPr>
              <a:t>unitF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() start!\n"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cnt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++;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pt-BR" sz="1800" b="0" strike="noStrike" spc="-1" dirty="0">
                <a:solidFill>
                  <a:srgbClr val="000000"/>
                </a:solidFill>
                <a:latin typeface="Consolas"/>
              </a:rPr>
              <a:t>printf(</a:t>
            </a:r>
            <a:r>
              <a:rPr lang="pt-BR" sz="1800" b="0" strike="noStrike" spc="-1" dirty="0">
                <a:solidFill>
                  <a:srgbClr val="A31515"/>
                </a:solidFill>
                <a:latin typeface="Consolas"/>
              </a:rPr>
              <a:t>"unitF:cnt = %d\n"</a:t>
            </a:r>
            <a:r>
              <a:rPr lang="pt-BR" sz="1800" b="0" strike="noStrike" spc="-1" dirty="0">
                <a:solidFill>
                  <a:srgbClr val="000000"/>
                </a:solidFill>
                <a:latin typeface="Consolas"/>
              </a:rPr>
              <a:t>, cnt);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800" b="0" strike="noStrike" spc="-1" dirty="0" err="1">
                <a:solidFill>
                  <a:srgbClr val="A31515"/>
                </a:solidFill>
                <a:latin typeface="Consolas"/>
              </a:rPr>
              <a:t>unitF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() finish!\n"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561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latin typeface="Calibri"/>
              </a:rPr>
              <a:t>3</a:t>
            </a:r>
            <a:r>
              <a:rPr lang="en-US" sz="3200" b="1" strike="noStrike" spc="-1">
                <a:latin typeface="Calibri"/>
              </a:rPr>
              <a:t>. </a:t>
            </a:r>
            <a:r>
              <a:rPr lang="ru-RU" sz="3200" b="1" strike="noStrike" spc="-1">
                <a:latin typeface="Calibri"/>
              </a:rPr>
              <a:t>Заголовочный файл</a:t>
            </a:r>
            <a:r>
              <a:rPr lang="en-US" sz="3200" b="1" strike="noStrike" spc="-1">
                <a:latin typeface="Calibri"/>
              </a:rPr>
              <a:t> (Unit.h)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Прямоугольник 3"/>
          <p:cNvSpPr/>
          <p:nvPr/>
        </p:nvSpPr>
        <p:spPr>
          <a:xfrm>
            <a:off x="457200" y="1196640"/>
            <a:ext cx="8521920" cy="313786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808080"/>
                </a:solidFill>
                <a:latin typeface="Consolas"/>
              </a:rPr>
              <a:t>#pragma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>
                <a:solidFill>
                  <a:srgbClr val="808080"/>
                </a:solidFill>
                <a:latin typeface="Consolas"/>
              </a:rPr>
              <a:t>once</a:t>
            </a:r>
            <a:endParaRPr lang="ru-RU" sz="1800" b="0" strike="noStrike" spc="-1" dirty="0">
              <a:latin typeface="Arial"/>
            </a:endParaRPr>
          </a:p>
          <a:p>
            <a:r>
              <a:rPr lang="en-US" spc="-1" dirty="0">
                <a:solidFill>
                  <a:srgbClr val="00B050"/>
                </a:solidFill>
                <a:latin typeface="Arial"/>
              </a:rPr>
              <a:t>//#ifndef _UNIT_H</a:t>
            </a:r>
          </a:p>
          <a:p>
            <a:r>
              <a:rPr lang="en-US" spc="-1" dirty="0">
                <a:solidFill>
                  <a:srgbClr val="00B050"/>
                </a:solidFill>
                <a:latin typeface="Arial"/>
              </a:rPr>
              <a:t>//#define _UNIT_H</a:t>
            </a: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  <a:p>
            <a:r>
              <a:rPr lang="en-US" spc="-1" dirty="0">
                <a:solidFill>
                  <a:srgbClr val="00B050"/>
                </a:solidFill>
                <a:latin typeface="Arial"/>
              </a:rPr>
              <a:t>// </a:t>
            </a:r>
            <a:r>
              <a:rPr lang="ru-RU" spc="-1" dirty="0">
                <a:solidFill>
                  <a:srgbClr val="00B050"/>
                </a:solidFill>
                <a:latin typeface="Arial"/>
              </a:rPr>
              <a:t>Объявление функции </a:t>
            </a:r>
            <a:r>
              <a:rPr lang="en-US" spc="-1" dirty="0" err="1">
                <a:solidFill>
                  <a:srgbClr val="00B050"/>
                </a:solidFill>
                <a:latin typeface="Arial"/>
              </a:rPr>
              <a:t>unitF</a:t>
            </a:r>
            <a:endParaRPr lang="ru-RU" sz="1800" b="0" strike="noStrike" spc="-1" dirty="0">
              <a:solidFill>
                <a:srgbClr val="00B05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unitF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();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solidFill>
                <a:srgbClr val="0000FF"/>
              </a:solidFill>
              <a:latin typeface="Consolas"/>
            </a:endParaRPr>
          </a:p>
          <a:p>
            <a:r>
              <a:rPr lang="en-US" spc="-1" dirty="0">
                <a:solidFill>
                  <a:srgbClr val="00B050"/>
                </a:solidFill>
                <a:latin typeface="Arial"/>
              </a:rPr>
              <a:t>// </a:t>
            </a:r>
            <a:r>
              <a:rPr lang="ru-RU" spc="-1" dirty="0">
                <a:solidFill>
                  <a:srgbClr val="00B050"/>
                </a:solidFill>
                <a:latin typeface="Arial"/>
              </a:rPr>
              <a:t>Объявление глобальной переменной </a:t>
            </a:r>
            <a:r>
              <a:rPr lang="en-US" spc="-1" dirty="0" err="1">
                <a:solidFill>
                  <a:srgbClr val="00B050"/>
                </a:solidFill>
                <a:latin typeface="Arial"/>
              </a:rPr>
              <a:t>cnt</a:t>
            </a:r>
            <a:endParaRPr lang="ru-RU" sz="1800" b="0" strike="noStrike" spc="-1" dirty="0">
              <a:solidFill>
                <a:srgbClr val="00B05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extern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cnt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800" b="0" strike="noStrike" spc="-1" dirty="0">
              <a:solidFill>
                <a:srgbClr val="000000"/>
              </a:solidFill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endParaRPr lang="ru-RU" spc="-1" dirty="0">
              <a:solidFill>
                <a:srgbClr val="000000"/>
              </a:solidFill>
              <a:latin typeface="Consolas"/>
            </a:endParaRPr>
          </a:p>
          <a:p>
            <a:r>
              <a:rPr lang="en-US" spc="-1" dirty="0">
                <a:solidFill>
                  <a:srgbClr val="00B050"/>
                </a:solidFill>
                <a:latin typeface="Arial"/>
              </a:rPr>
              <a:t>//#endif</a:t>
            </a:r>
            <a:endParaRPr lang="ru-RU" spc="-1" dirty="0">
              <a:solidFill>
                <a:srgbClr val="00B05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561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latin typeface="Calibri"/>
              </a:rPr>
              <a:t>3</a:t>
            </a:r>
            <a:r>
              <a:rPr lang="en-US" sz="3200" b="1" strike="noStrike" spc="-1" dirty="0">
                <a:latin typeface="Calibri"/>
              </a:rPr>
              <a:t>. </a:t>
            </a:r>
            <a:r>
              <a:rPr lang="ru-RU" sz="3200" b="1" strike="noStrike" spc="-1" dirty="0">
                <a:latin typeface="Calibri"/>
              </a:rPr>
              <a:t>Заголовочный файл</a:t>
            </a:r>
            <a:r>
              <a:rPr lang="en-US" sz="3200" b="1" strike="noStrike" spc="-1" dirty="0">
                <a:latin typeface="Calibri"/>
              </a:rPr>
              <a:t> (</a:t>
            </a:r>
            <a:r>
              <a:rPr lang="en-US" sz="3200" b="1" strike="noStrike" spc="-1" dirty="0" err="1">
                <a:latin typeface="Calibri"/>
              </a:rPr>
              <a:t>Unit.h</a:t>
            </a:r>
            <a:r>
              <a:rPr lang="en-US" sz="3200" b="1" strike="noStrike" spc="-1" dirty="0">
                <a:latin typeface="Calibri"/>
              </a:rPr>
              <a:t>)</a:t>
            </a:r>
            <a:r>
              <a:rPr lang="ru-RU" sz="3200" b="1" strike="noStrike" spc="-1" dirty="0">
                <a:latin typeface="Calibri"/>
              </a:rPr>
              <a:t> (Версия №2!)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Прямоугольник 3"/>
          <p:cNvSpPr/>
          <p:nvPr/>
        </p:nvSpPr>
        <p:spPr>
          <a:xfrm>
            <a:off x="457200" y="1196640"/>
            <a:ext cx="8521920" cy="313786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//#pragma once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#ifndef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_UNIT_H</a:t>
            </a: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_UNIT_H</a:t>
            </a:r>
          </a:p>
          <a:p>
            <a:endParaRPr lang="en-US" sz="1800" b="0" strike="noStrike" spc="-1" dirty="0">
              <a:latin typeface="Arial"/>
            </a:endParaRPr>
          </a:p>
          <a:p>
            <a:r>
              <a:rPr lang="en-US" spc="-1" dirty="0">
                <a:solidFill>
                  <a:srgbClr val="00B050"/>
                </a:solidFill>
                <a:latin typeface="Arial"/>
              </a:rPr>
              <a:t>// </a:t>
            </a:r>
            <a:r>
              <a:rPr lang="ru-RU" spc="-1" dirty="0">
                <a:solidFill>
                  <a:srgbClr val="00B050"/>
                </a:solidFill>
                <a:latin typeface="Arial"/>
              </a:rPr>
              <a:t>Объявление функции </a:t>
            </a:r>
            <a:r>
              <a:rPr lang="en-US" spc="-1" dirty="0" err="1">
                <a:solidFill>
                  <a:srgbClr val="00B050"/>
                </a:solidFill>
                <a:latin typeface="Arial"/>
              </a:rPr>
              <a:t>unitF</a:t>
            </a:r>
            <a:endParaRPr lang="ru-RU" sz="1800" b="0" strike="noStrike" spc="-1" dirty="0">
              <a:solidFill>
                <a:srgbClr val="00B05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unitF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();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solidFill>
                <a:srgbClr val="0000FF"/>
              </a:solidFill>
              <a:latin typeface="Consolas"/>
            </a:endParaRPr>
          </a:p>
          <a:p>
            <a:r>
              <a:rPr lang="en-US" spc="-1" dirty="0">
                <a:solidFill>
                  <a:srgbClr val="00B050"/>
                </a:solidFill>
                <a:latin typeface="Arial"/>
              </a:rPr>
              <a:t>// </a:t>
            </a:r>
            <a:r>
              <a:rPr lang="ru-RU" spc="-1" dirty="0">
                <a:solidFill>
                  <a:srgbClr val="00B050"/>
                </a:solidFill>
                <a:latin typeface="Arial"/>
              </a:rPr>
              <a:t>Объявление глобальной переменной </a:t>
            </a:r>
            <a:r>
              <a:rPr lang="en-US" spc="-1" dirty="0" err="1">
                <a:solidFill>
                  <a:srgbClr val="00B050"/>
                </a:solidFill>
                <a:latin typeface="Arial"/>
              </a:rPr>
              <a:t>cnt</a:t>
            </a:r>
            <a:endParaRPr lang="ru-RU" sz="1800" b="0" strike="noStrike" spc="-1" dirty="0">
              <a:solidFill>
                <a:srgbClr val="00B05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extern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cnt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#endif</a:t>
            </a:r>
            <a:endParaRPr lang="ru-RU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6265946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561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latin typeface="Calibri"/>
              </a:rPr>
              <a:t>4</a:t>
            </a:r>
            <a:r>
              <a:rPr lang="en-US" sz="3200" b="1" strike="noStrike" spc="-1">
                <a:latin typeface="Calibri"/>
              </a:rPr>
              <a:t>. </a:t>
            </a:r>
            <a:r>
              <a:rPr lang="ru-RU" sz="3200" b="1" strike="noStrike" spc="-1">
                <a:latin typeface="Calibri"/>
              </a:rPr>
              <a:t>Главный файл</a:t>
            </a:r>
            <a:r>
              <a:rPr lang="en-US" sz="3200" b="1" strike="noStrike" spc="-1">
                <a:latin typeface="Calibri"/>
              </a:rPr>
              <a:t> (Main.c)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Прямоугольник 3"/>
          <p:cNvSpPr/>
          <p:nvPr/>
        </p:nvSpPr>
        <p:spPr>
          <a:xfrm>
            <a:off x="457200" y="1196640"/>
            <a:ext cx="8521920" cy="4753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800" b="0" strike="noStrike" spc="-1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&gt;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800" b="0" strike="noStrike" spc="-1" dirty="0" err="1">
                <a:solidFill>
                  <a:srgbClr val="A31515"/>
                </a:solidFill>
                <a:latin typeface="Consolas"/>
              </a:rPr>
              <a:t>Unit.h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"main() start!\n"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pt-BR" sz="1800" b="0" strike="noStrike" spc="-1" dirty="0">
                <a:solidFill>
                  <a:srgbClr val="000000"/>
                </a:solidFill>
                <a:latin typeface="Consolas"/>
              </a:rPr>
              <a:t>printf(</a:t>
            </a:r>
            <a:r>
              <a:rPr lang="pt-BR" sz="1800" b="0" strike="noStrike" spc="-1" dirty="0">
                <a:solidFill>
                  <a:srgbClr val="A31515"/>
                </a:solidFill>
                <a:latin typeface="Consolas"/>
              </a:rPr>
              <a:t>"cnt = %d\n"</a:t>
            </a:r>
            <a:r>
              <a:rPr lang="pt-BR" sz="1800" b="0" strike="noStrike" spc="-1" dirty="0">
                <a:solidFill>
                  <a:srgbClr val="000000"/>
                </a:solidFill>
                <a:latin typeface="Consolas"/>
              </a:rPr>
              <a:t>, cnt);</a:t>
            </a: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>
                <a:solidFill>
                  <a:srgbClr val="00B050"/>
                </a:solidFill>
                <a:latin typeface="Consolas"/>
              </a:rPr>
              <a:t>// </a:t>
            </a:r>
            <a:r>
              <a:rPr lang="ru-RU" spc="-1" dirty="0">
                <a:solidFill>
                  <a:srgbClr val="00B050"/>
                </a:solidFill>
                <a:latin typeface="Consolas"/>
              </a:rPr>
              <a:t>Использование </a:t>
            </a:r>
            <a:r>
              <a:rPr lang="en-US" spc="-1" dirty="0" err="1">
                <a:solidFill>
                  <a:srgbClr val="00B050"/>
                </a:solidFill>
                <a:latin typeface="Consolas"/>
              </a:rPr>
              <a:t>cnt</a:t>
            </a:r>
            <a:endParaRPr lang="ru-RU" sz="1800" b="0" strike="noStrike" spc="-1" dirty="0">
              <a:solidFill>
                <a:srgbClr val="00B05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unitF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spc="-1" dirty="0">
                <a:solidFill>
                  <a:srgbClr val="00B050"/>
                </a:solidFill>
                <a:latin typeface="Consolas"/>
              </a:rPr>
              <a:t>// </a:t>
            </a:r>
            <a:r>
              <a:rPr lang="ru-RU" spc="-1" dirty="0">
                <a:solidFill>
                  <a:srgbClr val="00B050"/>
                </a:solidFill>
                <a:latin typeface="Consolas"/>
              </a:rPr>
              <a:t>Вызов </a:t>
            </a:r>
            <a:r>
              <a:rPr lang="en-US" spc="-1" dirty="0" err="1">
                <a:solidFill>
                  <a:srgbClr val="00B050"/>
                </a:solidFill>
                <a:latin typeface="Consolas"/>
              </a:rPr>
              <a:t>unitF</a:t>
            </a:r>
            <a:endParaRPr lang="ru-RU" sz="1800" b="0" strike="noStrike" spc="-1" dirty="0">
              <a:solidFill>
                <a:srgbClr val="00B05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unitF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();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pc="-1" dirty="0">
                <a:solidFill>
                  <a:srgbClr val="00B050"/>
                </a:solidFill>
                <a:latin typeface="Consolas"/>
              </a:rPr>
              <a:t>// </a:t>
            </a:r>
            <a:r>
              <a:rPr lang="ru-RU" spc="-1" dirty="0">
                <a:solidFill>
                  <a:srgbClr val="00B050"/>
                </a:solidFill>
                <a:latin typeface="Consolas"/>
              </a:rPr>
              <a:t>Вызов </a:t>
            </a:r>
            <a:r>
              <a:rPr lang="en-US" spc="-1" dirty="0" err="1">
                <a:solidFill>
                  <a:srgbClr val="00B050"/>
                </a:solidFill>
                <a:latin typeface="Consolas"/>
              </a:rPr>
              <a:t>unitF</a:t>
            </a:r>
            <a:endParaRPr lang="ru-RU" sz="1800" b="0" strike="noStrike" spc="-1" dirty="0">
              <a:solidFill>
                <a:srgbClr val="00B05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unitF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();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pc="-1" dirty="0">
                <a:solidFill>
                  <a:srgbClr val="00B050"/>
                </a:solidFill>
                <a:latin typeface="Consolas"/>
              </a:rPr>
              <a:t>// </a:t>
            </a:r>
            <a:r>
              <a:rPr lang="ru-RU" spc="-1" dirty="0">
                <a:solidFill>
                  <a:srgbClr val="00B050"/>
                </a:solidFill>
                <a:latin typeface="Consolas"/>
              </a:rPr>
              <a:t>Вызов </a:t>
            </a:r>
            <a:r>
              <a:rPr lang="en-US" spc="-1" dirty="0" err="1">
                <a:solidFill>
                  <a:srgbClr val="00B050"/>
                </a:solidFill>
                <a:latin typeface="Consolas"/>
              </a:rPr>
              <a:t>unitF</a:t>
            </a:r>
            <a:endParaRPr lang="ru-RU" sz="1800" b="0" strike="noStrike" spc="-1" dirty="0">
              <a:solidFill>
                <a:srgbClr val="00B05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800" b="0" strike="noStrike" spc="-1" dirty="0" err="1">
                <a:solidFill>
                  <a:srgbClr val="A31515"/>
                </a:solidFill>
                <a:latin typeface="Consolas"/>
              </a:rPr>
              <a:t>main:cnt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 = %d\n"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cnt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sz="1800" b="0" strike="noStrike" spc="-1" dirty="0">
                <a:solidFill>
                  <a:srgbClr val="00B050"/>
                </a:solidFill>
                <a:latin typeface="Consolas"/>
              </a:rPr>
              <a:t>// </a:t>
            </a:r>
            <a:r>
              <a:rPr lang="ru-RU" spc="-1" dirty="0">
                <a:solidFill>
                  <a:srgbClr val="00B050"/>
                </a:solidFill>
                <a:latin typeface="Consolas"/>
              </a:rPr>
              <a:t>Использование </a:t>
            </a:r>
            <a:r>
              <a:rPr lang="en-US" spc="-1" dirty="0" err="1">
                <a:solidFill>
                  <a:srgbClr val="00B050"/>
                </a:solidFill>
                <a:latin typeface="Consolas"/>
              </a:rPr>
              <a:t>cnt</a:t>
            </a:r>
            <a:endParaRPr lang="ru-RU" sz="1800" b="0" strike="noStrike" spc="-1" dirty="0">
              <a:solidFill>
                <a:srgbClr val="00B05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"main() finish!\n"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endParaRPr lang="ru-RU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561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latin typeface="Calibri"/>
              </a:rPr>
              <a:t>4</a:t>
            </a:r>
            <a:r>
              <a:rPr lang="en-US" sz="3200" b="1" strike="noStrike" spc="-1">
                <a:latin typeface="Calibri"/>
              </a:rPr>
              <a:t>. </a:t>
            </a:r>
            <a:r>
              <a:rPr lang="ru-RU" sz="3200" b="1" strike="noStrike" spc="-1">
                <a:latin typeface="Calibri"/>
              </a:rPr>
              <a:t>Главный файл</a:t>
            </a:r>
            <a:r>
              <a:rPr lang="en-US" sz="3200" b="1" strike="noStrike" spc="-1">
                <a:latin typeface="Calibri"/>
              </a:rPr>
              <a:t> (Main.c)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Прямоугольник 3"/>
          <p:cNvSpPr/>
          <p:nvPr/>
        </p:nvSpPr>
        <p:spPr>
          <a:xfrm>
            <a:off x="457200" y="1196640"/>
            <a:ext cx="8521920" cy="4753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800" b="0" strike="noStrike" spc="-1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&gt;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800" b="0" strike="noStrike" spc="-1" dirty="0" err="1">
                <a:solidFill>
                  <a:srgbClr val="A31515"/>
                </a:solidFill>
                <a:latin typeface="Consolas"/>
              </a:rPr>
              <a:t>Unit.h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"main() start!\n"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pt-BR" sz="1800" b="0" strike="noStrike" spc="-1" dirty="0">
                <a:solidFill>
                  <a:srgbClr val="000000"/>
                </a:solidFill>
                <a:latin typeface="Consolas"/>
              </a:rPr>
              <a:t>printf(</a:t>
            </a:r>
            <a:r>
              <a:rPr lang="pt-BR" sz="1800" b="0" strike="noStrike" spc="-1" dirty="0">
                <a:solidFill>
                  <a:srgbClr val="A31515"/>
                </a:solidFill>
                <a:latin typeface="Consolas"/>
              </a:rPr>
              <a:t>"cnt = %d\n"</a:t>
            </a:r>
            <a:r>
              <a:rPr lang="pt-BR" sz="1800" b="0" strike="noStrike" spc="-1" dirty="0">
                <a:solidFill>
                  <a:srgbClr val="000000"/>
                </a:solidFill>
                <a:latin typeface="Consolas"/>
              </a:rPr>
              <a:t>, cnt);</a:t>
            </a: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>
                <a:solidFill>
                  <a:srgbClr val="00B050"/>
                </a:solidFill>
                <a:latin typeface="Consolas"/>
              </a:rPr>
              <a:t>// </a:t>
            </a:r>
            <a:r>
              <a:rPr lang="ru-RU" spc="-1" dirty="0">
                <a:solidFill>
                  <a:srgbClr val="00B050"/>
                </a:solidFill>
                <a:latin typeface="Consolas"/>
              </a:rPr>
              <a:t>Использование </a:t>
            </a:r>
            <a:r>
              <a:rPr lang="en-US" spc="-1" dirty="0" err="1">
                <a:solidFill>
                  <a:srgbClr val="00B050"/>
                </a:solidFill>
                <a:latin typeface="Consolas"/>
              </a:rPr>
              <a:t>cnt</a:t>
            </a:r>
            <a:endParaRPr lang="ru-RU" sz="1800" b="0" strike="noStrike" spc="-1" dirty="0">
              <a:solidFill>
                <a:srgbClr val="00B05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unitF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spc="-1" dirty="0">
                <a:solidFill>
                  <a:srgbClr val="00B050"/>
                </a:solidFill>
                <a:latin typeface="Consolas"/>
              </a:rPr>
              <a:t>// </a:t>
            </a:r>
            <a:r>
              <a:rPr lang="ru-RU" spc="-1" dirty="0">
                <a:solidFill>
                  <a:srgbClr val="00B050"/>
                </a:solidFill>
                <a:latin typeface="Consolas"/>
              </a:rPr>
              <a:t>Вызов </a:t>
            </a:r>
            <a:r>
              <a:rPr lang="en-US" spc="-1" dirty="0" err="1">
                <a:solidFill>
                  <a:srgbClr val="00B050"/>
                </a:solidFill>
                <a:latin typeface="Consolas"/>
              </a:rPr>
              <a:t>unitF</a:t>
            </a:r>
            <a:endParaRPr lang="ru-RU" sz="1800" b="0" strike="noStrike" spc="-1" dirty="0">
              <a:solidFill>
                <a:srgbClr val="00B05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unitF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();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pc="-1" dirty="0">
                <a:solidFill>
                  <a:srgbClr val="00B050"/>
                </a:solidFill>
                <a:latin typeface="Consolas"/>
              </a:rPr>
              <a:t>// </a:t>
            </a:r>
            <a:r>
              <a:rPr lang="ru-RU" spc="-1" dirty="0">
                <a:solidFill>
                  <a:srgbClr val="00B050"/>
                </a:solidFill>
                <a:latin typeface="Consolas"/>
              </a:rPr>
              <a:t>Вызов </a:t>
            </a:r>
            <a:r>
              <a:rPr lang="en-US" spc="-1" dirty="0" err="1">
                <a:solidFill>
                  <a:srgbClr val="00B050"/>
                </a:solidFill>
                <a:latin typeface="Consolas"/>
              </a:rPr>
              <a:t>unitF</a:t>
            </a:r>
            <a:endParaRPr lang="ru-RU" sz="1800" b="0" strike="noStrike" spc="-1" dirty="0">
              <a:solidFill>
                <a:srgbClr val="00B05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unitF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();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pc="-1" dirty="0">
                <a:solidFill>
                  <a:srgbClr val="00B050"/>
                </a:solidFill>
                <a:latin typeface="Consolas"/>
              </a:rPr>
              <a:t>// </a:t>
            </a:r>
            <a:r>
              <a:rPr lang="ru-RU" spc="-1" dirty="0">
                <a:solidFill>
                  <a:srgbClr val="00B050"/>
                </a:solidFill>
                <a:latin typeface="Consolas"/>
              </a:rPr>
              <a:t>Вызов </a:t>
            </a:r>
            <a:r>
              <a:rPr lang="en-US" spc="-1" dirty="0" err="1">
                <a:solidFill>
                  <a:srgbClr val="00B050"/>
                </a:solidFill>
                <a:latin typeface="Consolas"/>
              </a:rPr>
              <a:t>unitF</a:t>
            </a:r>
            <a:endParaRPr lang="ru-RU" sz="1800" b="0" strike="noStrike" spc="-1" dirty="0">
              <a:solidFill>
                <a:srgbClr val="00B05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800" b="0" strike="noStrike" spc="-1" dirty="0" err="1">
                <a:solidFill>
                  <a:srgbClr val="A31515"/>
                </a:solidFill>
                <a:latin typeface="Consolas"/>
              </a:rPr>
              <a:t>main:cnt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 = %d\n"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cnt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sz="1800" b="0" strike="noStrike" spc="-1" dirty="0">
                <a:solidFill>
                  <a:srgbClr val="00B050"/>
                </a:solidFill>
                <a:latin typeface="Consolas"/>
              </a:rPr>
              <a:t>// </a:t>
            </a:r>
            <a:r>
              <a:rPr lang="ru-RU" spc="-1" dirty="0">
                <a:solidFill>
                  <a:srgbClr val="00B050"/>
                </a:solidFill>
                <a:latin typeface="Consolas"/>
              </a:rPr>
              <a:t>Использование </a:t>
            </a:r>
            <a:r>
              <a:rPr lang="en-US" spc="-1" dirty="0" err="1">
                <a:solidFill>
                  <a:srgbClr val="00B050"/>
                </a:solidFill>
                <a:latin typeface="Consolas"/>
              </a:rPr>
              <a:t>cnt</a:t>
            </a:r>
            <a:endParaRPr lang="ru-RU" sz="1800" b="0" strike="noStrike" spc="-1" dirty="0">
              <a:solidFill>
                <a:srgbClr val="00B05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"main() finish!\n"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endParaRPr lang="ru-RU" sz="1800" b="0" strike="noStrike" spc="-1" dirty="0">
              <a:latin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2984089-4ED4-3967-FAD6-F099BE045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023" y="907559"/>
            <a:ext cx="4693402" cy="570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86304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85040" y="20610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b="1" spc="-1" dirty="0">
                <a:solidFill>
                  <a:srgbClr val="000000"/>
                </a:solidFill>
                <a:latin typeface="Calibri"/>
              </a:rPr>
              <a:t>Заглянуть в результат работы препроцессора</a:t>
            </a:r>
            <a:endParaRPr lang="ru-R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9950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0" y="116640"/>
            <a:ext cx="914364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 dirty="0">
                <a:solidFill>
                  <a:srgbClr val="000000"/>
                </a:solidFill>
                <a:latin typeface="Calibri"/>
              </a:rPr>
              <a:t>В Си </a:t>
            </a:r>
            <a:r>
              <a:rPr lang="ru-RU" sz="2800" b="1" strike="noStrike" spc="-1" dirty="0">
                <a:solidFill>
                  <a:srgbClr val="FF0000"/>
                </a:solidFill>
                <a:latin typeface="Calibri"/>
              </a:rPr>
              <a:t>НЕЛЬЗЯ</a:t>
            </a:r>
            <a:r>
              <a:rPr lang="ru-RU" sz="2800" b="1" strike="noStrike" spc="-1" dirty="0">
                <a:solidFill>
                  <a:srgbClr val="000000"/>
                </a:solidFill>
                <a:latin typeface="Calibri"/>
              </a:rPr>
              <a:t> вкладывать</a:t>
            </a: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800" b="1" strike="noStrike" spc="-1" dirty="0">
                <a:solidFill>
                  <a:srgbClr val="00B050"/>
                </a:solidFill>
                <a:latin typeface="Calibri"/>
              </a:rPr>
              <a:t>тело</a:t>
            </a:r>
            <a:r>
              <a:rPr lang="ru-RU" sz="2800" b="1" strike="noStrike" spc="-1" dirty="0">
                <a:solidFill>
                  <a:srgbClr val="000000"/>
                </a:solidFill>
                <a:latin typeface="Calibri"/>
              </a:rPr>
              <a:t> функций друг в друга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Прямоугольник 3"/>
          <p:cNvSpPr/>
          <p:nvPr/>
        </p:nvSpPr>
        <p:spPr>
          <a:xfrm>
            <a:off x="107640" y="751320"/>
            <a:ext cx="8928720" cy="2860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0" strike="noStrike" spc="-1">
                <a:solidFill>
                  <a:srgbClr val="A31515"/>
                </a:solidFill>
                <a:latin typeface="Consolas"/>
              </a:rPr>
              <a:t>&lt;stdio.h&gt;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a();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main() {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en-US" sz="1400" b="0" strike="noStrike" spc="-1">
                <a:solidFill>
                  <a:srgbClr val="A31515"/>
                </a:solidFill>
                <a:latin typeface="Consolas"/>
              </a:rPr>
              <a:t>"Hello! It is main()!\n"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FF0000"/>
                </a:solidFill>
                <a:latin typeface="Consolas"/>
              </a:rPr>
              <a:t>	void a() {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FF0000"/>
                </a:solidFill>
                <a:latin typeface="Consolas"/>
              </a:rPr>
              <a:t>		printf("Hello! It is a()!\n");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FF0000"/>
                </a:solidFill>
                <a:latin typeface="Consolas"/>
              </a:rPr>
              <a:t>	</a:t>
            </a:r>
            <a:r>
              <a:rPr lang="ru-RU" sz="1400" b="0" strike="noStrike" spc="-1">
                <a:solidFill>
                  <a:srgbClr val="FF0000"/>
                </a:solidFill>
                <a:latin typeface="Consolas"/>
              </a:rPr>
              <a:t>}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	a();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400" b="0" strike="noStrike" spc="-1">
              <a:latin typeface="Arial"/>
            </a:endParaRPr>
          </a:p>
        </p:txBody>
      </p:sp>
      <p:pic>
        <p:nvPicPr>
          <p:cNvPr id="126" name="Рисунок 4"/>
          <p:cNvPicPr/>
          <p:nvPr/>
        </p:nvPicPr>
        <p:blipFill>
          <a:blip r:embed="rId2"/>
          <a:stretch/>
        </p:blipFill>
        <p:spPr>
          <a:xfrm>
            <a:off x="4356000" y="2825280"/>
            <a:ext cx="4525560" cy="391572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515782224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85010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/>
              <a:t>как получить код после работы препроцессора Си Visual </a:t>
            </a:r>
            <a:r>
              <a:rPr lang="ru-RU" sz="2800" b="1" dirty="0" err="1"/>
              <a:t>Stidio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1845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/P (вывод результатов предварительной обработки в файл)</a:t>
            </a:r>
          </a:p>
          <a:p>
            <a:pPr marL="0" indent="0">
              <a:buNone/>
            </a:pPr>
            <a:r>
              <a:rPr lang="en-US" sz="1600" dirty="0">
                <a:hlinkClick r:id="rId2"/>
              </a:rPr>
              <a:t>https://learn.microsoft.com/ru-ru/cpp/build/reference/p-preprocess-to-a-file?view=msvc-170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ru-RU" sz="4000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9C1E35E-E917-5EB9-FE54-5850380FB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31" y="2858471"/>
            <a:ext cx="8632537" cy="258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40786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16217F7-8310-B051-680A-C1058EDB4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8003"/>
            <a:ext cx="9144000" cy="540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75647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4630E5E-344D-09DF-59E0-5A137CA9C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472" y="244549"/>
            <a:ext cx="6071349" cy="636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683232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CB49CDB-32BD-9917-C670-FCE248F88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968" y="856891"/>
            <a:ext cx="7440063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189787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C69CA7-9CBA-4EA9-37C0-594941C36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15" y="842601"/>
            <a:ext cx="7478169" cy="51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434132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C42F19C-BE49-01FF-BB8E-8BE9F683A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6293"/>
            <a:ext cx="9144000" cy="540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04715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A1B4F58-34AE-5DE6-8B02-D542C080B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68" y="909286"/>
            <a:ext cx="7621064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765194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0B601B3-91DF-0089-D0DF-74D4F073F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99" y="196822"/>
            <a:ext cx="7264932" cy="257905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D8B929-8FD0-75F4-D8E2-7395BED69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99" y="3012594"/>
            <a:ext cx="7449590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283049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413550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3075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Функция может возвращать результат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Прямоугольник 3"/>
          <p:cNvSpPr/>
          <p:nvPr/>
        </p:nvSpPr>
        <p:spPr>
          <a:xfrm>
            <a:off x="107640" y="751320"/>
            <a:ext cx="8928720" cy="310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800" b="0" strike="noStrike" spc="-1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&gt;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8000"/>
                </a:solidFill>
                <a:latin typeface="Consolas"/>
              </a:rPr>
              <a:t>// это - ОПРЕДЕЛЕНИЕ функции </a:t>
            </a:r>
            <a:r>
              <a:rPr lang="ru-RU" sz="1800" b="0" strike="noStrike" spc="-1" dirty="0" err="1">
                <a:solidFill>
                  <a:srgbClr val="008000"/>
                </a:solidFill>
                <a:latin typeface="Consolas"/>
              </a:rPr>
              <a:t>main</a:t>
            </a:r>
            <a:r>
              <a:rPr lang="ru-RU" sz="1800" b="0" strike="noStrike" spc="-1" dirty="0">
                <a:solidFill>
                  <a:srgbClr val="008000"/>
                </a:solidFill>
                <a:latin typeface="Consolas"/>
              </a:rPr>
              <a:t>()</a:t>
            </a:r>
            <a:r>
              <a:rPr lang="ru-RU" spc="-1" dirty="0">
                <a:solidFill>
                  <a:srgbClr val="008000"/>
                </a:solidFill>
                <a:latin typeface="Consolas"/>
              </a:rPr>
              <a:t>,</a:t>
            </a:r>
            <a:r>
              <a:rPr lang="ru-RU" sz="1800" b="0" strike="noStrike" spc="-1" dirty="0">
                <a:solidFill>
                  <a:srgbClr val="008000"/>
                </a:solidFill>
                <a:latin typeface="Consolas"/>
              </a:rPr>
              <a:t> возвращающей значение типа </a:t>
            </a:r>
            <a:r>
              <a:rPr lang="ru-RU" sz="1800" b="0" strike="noStrike" spc="-1" dirty="0" err="1">
                <a:solidFill>
                  <a:srgbClr val="008000"/>
                </a:solidFill>
                <a:latin typeface="Consolas"/>
              </a:rPr>
              <a:t>int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8000"/>
                </a:solidFill>
                <a:latin typeface="Consolas"/>
              </a:rPr>
              <a:t>	// это ВЫЗОВ функции </a:t>
            </a:r>
            <a:r>
              <a:rPr lang="en-US" sz="1800" b="0" strike="noStrike" spc="-1" dirty="0" err="1">
                <a:solidFill>
                  <a:srgbClr val="008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8000"/>
                </a:solidFill>
                <a:latin typeface="Consolas"/>
              </a:rPr>
              <a:t>()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"Hello! It is main()!\n"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8000"/>
                </a:solidFill>
                <a:latin typeface="Consolas"/>
              </a:rPr>
              <a:t>	// из </a:t>
            </a:r>
            <a:r>
              <a:rPr lang="en-US" sz="1800" b="0" strike="noStrike" spc="-1" dirty="0">
                <a:solidFill>
                  <a:srgbClr val="008000"/>
                </a:solidFill>
                <a:latin typeface="Consolas"/>
              </a:rPr>
              <a:t>main() </a:t>
            </a:r>
            <a:r>
              <a:rPr lang="ru-RU" sz="1800" b="0" strike="noStrike" spc="-1" dirty="0">
                <a:solidFill>
                  <a:srgbClr val="008000"/>
                </a:solidFill>
                <a:latin typeface="Consolas"/>
              </a:rPr>
              <a:t>возвращаем 0 – говорим ОС что у нас всё </a:t>
            </a:r>
            <a:r>
              <a:rPr lang="en-US" sz="1800" b="0" strike="noStrike" spc="-1" dirty="0">
                <a:solidFill>
                  <a:srgbClr val="008000"/>
                </a:solidFill>
                <a:latin typeface="Consolas"/>
              </a:rPr>
              <a:t>OK</a:t>
            </a:r>
            <a:r>
              <a:rPr lang="ru-RU" sz="1800" b="0" strike="noStrike" spc="-1" dirty="0">
                <a:solidFill>
                  <a:srgbClr val="008000"/>
                </a:solidFill>
                <a:latin typeface="Consolas"/>
              </a:rPr>
              <a:t> 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0;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105" name="TextBox 6"/>
          <p:cNvSpPr/>
          <p:nvPr/>
        </p:nvSpPr>
        <p:spPr>
          <a:xfrm>
            <a:off x="1763640" y="4090320"/>
            <a:ext cx="7128360" cy="201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u="sng" strike="noStrike" spc="-1">
                <a:solidFill>
                  <a:srgbClr val="0000FF"/>
                </a:solidFill>
                <a:uFillTx/>
                <a:latin typeface="Calibri"/>
                <a:hlinkClick r:id="rId2"/>
              </a:rPr>
              <a:t>http://www.c-cpp.ru/books/znacheniya-vozvrashchaemye-funkciey-main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Когда используется оператор return в main(), программа возвращает код завершения вызывавшему процессу (операционной системе). Возвращаемое значение должно быть целого типа. Большинство операционных систем, трактуют 0 как нормальное завершение программы. Остальные значения воспринимаются как ошибки.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ИТОГО по лекции 4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8" name="Прямоугольник 3"/>
          <p:cNvSpPr/>
          <p:nvPr/>
        </p:nvSpPr>
        <p:spPr>
          <a:xfrm>
            <a:off x="179640" y="610200"/>
            <a:ext cx="8550360" cy="2542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Узнали как объявляются и определяются функции</a:t>
            </a:r>
            <a:endParaRPr lang="ru-RU" sz="23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Узнали как вернуть значение из функции</a:t>
            </a:r>
            <a:endParaRPr lang="ru-RU" sz="23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Узнали как передать значение в функцию</a:t>
            </a:r>
            <a:endParaRPr lang="ru-RU" sz="23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Узнали как создать функцию для отрисовки изображений</a:t>
            </a:r>
            <a:endParaRPr lang="ru-RU" sz="23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Узнали как создать функцию для отрисовки изображений по координатам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5A758D-4E26-5CE4-FB2A-74F3F188F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27132E-34AC-B8CB-3B30-D0BA0EB6D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Термины 1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38C8DBB-1EBF-8F57-FBAE-E46126479E77}"/>
              </a:ext>
            </a:extLst>
          </p:cNvPr>
          <p:cNvSpPr/>
          <p:nvPr/>
        </p:nvSpPr>
        <p:spPr>
          <a:xfrm>
            <a:off x="179512" y="610136"/>
            <a:ext cx="439248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Директива (препроцессора) - #include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Строчные комментарии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Блок кода {}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Подпрограмма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Функция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Заголовок функции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Объявление функции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Прототип функции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Сигнатура («подпись») функции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Определение функции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Вызов функции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Формальные параметры/аргументы функции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(Фактические) параметры/аргументы функции</a:t>
            </a:r>
          </a:p>
          <a:p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Глобальные переменные</a:t>
            </a:r>
          </a:p>
          <a:p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Локальные переменные</a:t>
            </a:r>
          </a:p>
          <a:p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Область видимости переменной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Время жизни переменной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4535B57-861B-54F7-6D96-08256FB94B30}"/>
              </a:ext>
            </a:extLst>
          </p:cNvPr>
          <p:cNvSpPr/>
          <p:nvPr/>
        </p:nvSpPr>
        <p:spPr>
          <a:xfrm>
            <a:off x="4693600" y="610135"/>
            <a:ext cx="4392488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#include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stdio.h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i++; </a:t>
            </a:r>
            <a:r>
              <a:rPr lang="ru-RU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работает аналогично i = </a:t>
            </a:r>
            <a:r>
              <a:rPr lang="en-US" sz="16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ru-RU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+ 1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void main() 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 }</a:t>
            </a:r>
          </a:p>
          <a:p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 main() { }</a:t>
            </a:r>
          </a:p>
          <a:p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 main() { }</a:t>
            </a:r>
            <a:endParaRPr lang="ru-RU" sz="16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 main()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{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16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 </a:t>
            </a:r>
            <a:r>
              <a:rPr lang="en-US" sz="16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LineTo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(HDC </a:t>
            </a:r>
            <a:r>
              <a:rPr lang="en-US" sz="16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hdc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int </a:t>
            </a:r>
            <a:r>
              <a:rPr lang="en-US" sz="16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xEnd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int </a:t>
            </a:r>
            <a:r>
              <a:rPr lang="en-US" sz="16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yEnd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 </a:t>
            </a:r>
            <a:r>
              <a:rPr lang="en-US" sz="16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LineTo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(HDC </a:t>
            </a:r>
            <a:r>
              <a:rPr lang="en-US" sz="16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hdc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int </a:t>
            </a:r>
            <a:r>
              <a:rPr lang="en-US" sz="16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xEnd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int </a:t>
            </a:r>
            <a:r>
              <a:rPr lang="en-US" sz="16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yEnd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 </a:t>
            </a:r>
            <a:r>
              <a:rPr lang="en-US" sz="16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LineTo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(HDC, int, int)</a:t>
            </a:r>
          </a:p>
          <a:p>
            <a:endParaRPr lang="en-US" sz="16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 main() { }</a:t>
            </a:r>
          </a:p>
          <a:p>
            <a:r>
              <a:rPr lang="en-US" sz="16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LineTo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hdc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300, 100);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BOOL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LineTo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(HDC </a:t>
            </a:r>
            <a:r>
              <a:rPr lang="en-US" sz="16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hdc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int </a:t>
            </a:r>
            <a:r>
              <a:rPr lang="en-US" sz="16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xEnd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int </a:t>
            </a:r>
            <a:r>
              <a:rPr lang="en-US" sz="16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yEnd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LineTo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hdc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300, 100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scanf_s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"%d", &amp;n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a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void main() {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c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0;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("main: a=%d c=%d\n", a, c);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Глобальная – весь файл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Локальная – блок кода</a:t>
            </a:r>
          </a:p>
          <a:p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Глобальная – время работы программы</a:t>
            </a:r>
          </a:p>
          <a:p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Локальная – время работы блока кода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157899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Термины 2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610136"/>
            <a:ext cx="451408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Точка входа в пользовательский код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Функция </a:t>
            </a:r>
            <a:r>
              <a:rPr lang="ru-R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Неименованные целочисленные константы 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Неименованные строковые константы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Неименованные символьные константы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Неименованные вещественные константы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Стандартные типы данных – Целый тип 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Стандартные типы данных – Символьный тип 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Стандартные типы данных – Вещественный тип</a:t>
            </a:r>
          </a:p>
          <a:p>
            <a:r>
              <a:rPr lang="ru-R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scanf_s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Строка форматирования </a:t>
            </a:r>
            <a:r>
              <a:rPr lang="ru-R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scanf_s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</a:t>
            </a:r>
          </a:p>
          <a:p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Спецификаторы формата %с %d %f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Escape-последовательности - \t, \n, \" и др.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9F83F3E-872D-6EB2-7074-3E6A4A77B434}"/>
              </a:ext>
            </a:extLst>
          </p:cNvPr>
          <p:cNvSpPr/>
          <p:nvPr/>
        </p:nvSpPr>
        <p:spPr>
          <a:xfrm>
            <a:off x="4693600" y="610135"/>
            <a:ext cx="41988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main() { return 0; }</a:t>
            </a:r>
          </a:p>
          <a:p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main() { return 0; }</a:t>
            </a:r>
          </a:p>
          <a:p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LineTo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hdc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300, 100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"2^%d = %d\n"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,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stepen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char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starSymbol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1600" b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'*'</a:t>
            </a: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return s * 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0.13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res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= 1;</a:t>
            </a:r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 </a:t>
            </a:r>
            <a:r>
              <a:rPr lang="en-US" sz="16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starSymbol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= '*’;</a:t>
            </a:r>
          </a:p>
          <a:p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float 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("Hello! It is main()!\n");</a:t>
            </a:r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scanf_s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("%f", &amp;s);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"2^%d = %d\n"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,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stepen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scanf_s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"%f"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&amp;s);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"%c"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starSymbol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("2^%d = %d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\n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",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stepen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371881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8A2F8-22FF-CE32-54A3-3CE6EAD16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68BC50-F000-5B84-4D23-DD5129F02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Термины </a:t>
            </a:r>
            <a:r>
              <a:rPr lang="en-US" sz="3200" b="1" dirty="0"/>
              <a:t>3</a:t>
            </a:r>
            <a:endParaRPr lang="ru-RU" sz="3200" b="1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6746ECD-4D04-CB4B-4DDD-AAA684CB87D0}"/>
              </a:ext>
            </a:extLst>
          </p:cNvPr>
          <p:cNvSpPr/>
          <p:nvPr/>
        </p:nvSpPr>
        <p:spPr>
          <a:xfrm>
            <a:off x="179512" y="610136"/>
            <a:ext cx="451408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Идентификатор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Определение переменных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Инициализация переменных</a:t>
            </a:r>
          </a:p>
          <a:p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Выражения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Оператор присваивания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Операторы сравнения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Арифметические операторы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Оператор &amp; (взятие адреса)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Оператор инкремента - постфиксный и префиксный</a:t>
            </a:r>
          </a:p>
          <a:p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Инструкции Си - Цикл DO WHILE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Инструкции Си - Развилка IF ELSE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Инструкции Си – RETURN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Факто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риал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0B5A5D2-6277-1EE0-7E91-C7C8E3ADA6CD}"/>
              </a:ext>
            </a:extLst>
          </p:cNvPr>
          <p:cNvSpPr/>
          <p:nvPr/>
        </p:nvSpPr>
        <p:spPr>
          <a:xfrm>
            <a:off x="4693600" y="610135"/>
            <a:ext cx="419888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 </a:t>
            </a:r>
            <a:r>
              <a:rPr lang="es-E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x1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10, 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s-E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100;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x1 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 10, </a:t>
            </a:r>
            <a:r>
              <a:rPr lang="es-E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y1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100;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x1 = 10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y1 = 100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sz="16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y2 = 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y2 + 10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sz="16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y2 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y2 + 10;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int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= 0; do { 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++;  } while (</a:t>
            </a:r>
            <a:r>
              <a:rPr lang="en-US" sz="16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 16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en-US" sz="16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y2 = y2 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10; </a:t>
            </a:r>
          </a:p>
          <a:p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scanf_s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("%d", 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n);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res = res * </a:t>
            </a:r>
            <a:r>
              <a:rPr lang="en-US" sz="16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++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; // 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постфиксный инкремент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res = res * 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++</a:t>
            </a:r>
            <a:r>
              <a:rPr lang="en-US" sz="16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; // 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префиксный инкремент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int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= 0; 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{ 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++;  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 while (</a:t>
            </a:r>
            <a:r>
              <a:rPr lang="en-US" sz="16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 16);</a:t>
            </a:r>
          </a:p>
          <a:p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(x &lt; 0)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return -x;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else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return x;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int main() { 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 0;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3! = 1 * 2 * 3 = 6</a:t>
            </a:r>
            <a:endParaRPr lang="en-US" sz="16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100035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1B32CA-E3EB-0518-21BE-7C8DC174F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D03818-C4BE-4AD3-5647-F8F1017F1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Термины </a:t>
            </a:r>
            <a:r>
              <a:rPr lang="en-US" sz="3200" b="1" dirty="0"/>
              <a:t>4</a:t>
            </a:r>
            <a:endParaRPr lang="ru-RU" sz="3200" b="1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B005F2B-E966-631F-3041-C58E4E320A74}"/>
              </a:ext>
            </a:extLst>
          </p:cNvPr>
          <p:cNvSpPr/>
          <p:nvPr/>
        </p:nvSpPr>
        <p:spPr>
          <a:xfrm>
            <a:off x="179512" y="610136"/>
            <a:ext cx="427088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Экранная система координат</a:t>
            </a:r>
          </a:p>
          <a:p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PAINTSTRUCT</a:t>
            </a:r>
          </a:p>
          <a:p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HDC</a:t>
            </a:r>
          </a:p>
          <a:p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HPEN</a:t>
            </a:r>
          </a:p>
          <a:p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RGB</a:t>
            </a:r>
          </a:p>
          <a:p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BeginPaint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CreatePen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SelectObject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MoveToEx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LineTo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Rectagle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Ellipse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DeleteObject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EndPaint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InvalidateRect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сообщение WM_PAINT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сообщение WM_KEYDOWN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C829DB6-92B2-4363-C40C-4C54DE938ACB}"/>
              </a:ext>
            </a:extLst>
          </p:cNvPr>
          <p:cNvSpPr/>
          <p:nvPr/>
        </p:nvSpPr>
        <p:spPr>
          <a:xfrm>
            <a:off x="4693600" y="610136"/>
            <a:ext cx="44504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PAINTSTRUCT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HDC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hdc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BeginPaint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hWnd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&amp;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HPEN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hPen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hPen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CreatePen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(PS_SOLID, 1, 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RGB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(r, r, r));</a:t>
            </a:r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HDC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hdc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6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BeginPaint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hWnd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&amp;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hPen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6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CreatePen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(PS_SOLID, 1, RGB(r, r, r));</a:t>
            </a:r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SelectObject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hdc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hPen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US" sz="16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MoveToEx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hdc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x, 10, NULL);</a:t>
            </a:r>
          </a:p>
          <a:p>
            <a:r>
              <a:rPr lang="en-US" sz="16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LineTo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hdc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x, 110);</a:t>
            </a:r>
          </a:p>
          <a:p>
            <a:r>
              <a:rPr lang="es-E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Rectagle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(hdc, 10 + x, 10 + y, 40 + x, 30 + y);</a:t>
            </a:r>
          </a:p>
          <a:p>
            <a:r>
              <a:rPr lang="es-E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Ellipse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(hdc, 10 + x, 40 + y, 30 + x, 60 + y);</a:t>
            </a:r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DeleteObject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hPen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US" sz="16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EndPaint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hWnd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&amp;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US" sz="16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InvalidateRect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hWnd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NULL, TRUE);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case 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WM_PAINT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case 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WM_KEYDOWN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E3EFD1B-D915-9DBD-38EF-AC3F9DA7E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139" y="610136"/>
            <a:ext cx="2747373" cy="156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415743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Термины </a:t>
            </a:r>
            <a:r>
              <a:rPr lang="en-US" sz="3200" b="1" dirty="0"/>
              <a:t>5</a:t>
            </a:r>
            <a:endParaRPr lang="ru-RU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610136"/>
            <a:ext cx="88569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 style </a:t>
            </a:r>
          </a:p>
          <a:p>
            <a:endParaRPr lang="en-US" b="1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3">
            <a:extLst>
              <a:ext uri="{FF2B5EF4-FFF2-40B4-BE49-F238E27FC236}">
                <a16:creationId xmlns:a16="http://schemas.microsoft.com/office/drawing/2014/main" id="{7DB98592-2979-F9A0-EA23-015C3E726B2C}"/>
              </a:ext>
            </a:extLst>
          </p:cNvPr>
          <p:cNvSpPr/>
          <p:nvPr/>
        </p:nvSpPr>
        <p:spPr>
          <a:xfrm>
            <a:off x="2278136" y="610136"/>
            <a:ext cx="6686352" cy="61848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357188"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0" strike="noStrike" spc="-1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100" b="0" strike="noStrike" spc="-1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sz="1100" b="0" strike="noStrike" spc="-1" dirty="0">
                <a:solidFill>
                  <a:srgbClr val="A31515"/>
                </a:solidFill>
                <a:latin typeface="Consolas"/>
              </a:rPr>
              <a:t>&gt;</a:t>
            </a:r>
            <a:endParaRPr lang="ru-RU" sz="11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1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100" b="0" strike="noStrike" spc="-1" dirty="0">
                <a:solidFill>
                  <a:srgbClr val="008000"/>
                </a:solidFill>
                <a:latin typeface="Consolas"/>
              </a:rPr>
              <a:t>// это - ОБЪЯВЛЕНИЕ функции </a:t>
            </a:r>
            <a:r>
              <a:rPr lang="ru-RU" sz="1100" b="0" strike="noStrike" spc="-1" dirty="0" err="1">
                <a:solidFill>
                  <a:srgbClr val="008000"/>
                </a:solidFill>
                <a:latin typeface="Consolas"/>
              </a:rPr>
              <a:t>fuct</a:t>
            </a:r>
            <a:r>
              <a:rPr lang="ru-RU" sz="1100" b="0" strike="noStrike" spc="-1" dirty="0">
                <a:solidFill>
                  <a:srgbClr val="008000"/>
                </a:solidFill>
                <a:latin typeface="Consolas"/>
              </a:rPr>
              <a:t>(), получающей один аргумент типа </a:t>
            </a:r>
            <a:r>
              <a:rPr lang="ru-RU" sz="1100" b="0" strike="noStrike" spc="-1" dirty="0" err="1">
                <a:solidFill>
                  <a:srgbClr val="008000"/>
                </a:solidFill>
                <a:latin typeface="Consolas"/>
              </a:rPr>
              <a:t>int</a:t>
            </a:r>
            <a:r>
              <a:rPr lang="ru-RU" sz="1100" b="0" strike="noStrike" spc="-1" dirty="0">
                <a:solidFill>
                  <a:srgbClr val="008000"/>
                </a:solidFill>
                <a:latin typeface="Consolas"/>
              </a:rPr>
              <a:t>, </a:t>
            </a:r>
            <a:endParaRPr lang="ru-RU" sz="11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100" b="0" strike="noStrike" spc="-1" dirty="0">
                <a:solidFill>
                  <a:srgbClr val="008000"/>
                </a:solidFill>
                <a:latin typeface="Consolas"/>
              </a:rPr>
              <a:t>// и возвращающей результат типа </a:t>
            </a:r>
            <a:r>
              <a:rPr lang="en-US" sz="1100" b="0" strike="noStrike" spc="-1" dirty="0">
                <a:solidFill>
                  <a:srgbClr val="008000"/>
                </a:solidFill>
                <a:latin typeface="Consolas"/>
              </a:rPr>
              <a:t>int</a:t>
            </a:r>
            <a:endParaRPr lang="ru-RU" sz="11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Consolas"/>
              </a:rPr>
              <a:t>fuct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0" strike="noStrike" spc="-1" dirty="0">
                <a:solidFill>
                  <a:srgbClr val="808080"/>
                </a:solidFill>
                <a:latin typeface="Consolas"/>
              </a:rPr>
              <a:t>n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1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1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1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008000"/>
                </a:solidFill>
                <a:latin typeface="Consolas"/>
              </a:rPr>
              <a:t>	</a:t>
            </a:r>
            <a:r>
              <a:rPr lang="ru-RU" sz="1100" strike="noStrike" spc="-1" dirty="0">
                <a:solidFill>
                  <a:srgbClr val="008000"/>
                </a:solidFill>
                <a:latin typeface="Consolas"/>
              </a:rPr>
              <a:t>// локальная (в </a:t>
            </a:r>
            <a:r>
              <a:rPr lang="ru-RU" sz="1100" strike="noStrike" spc="-1" dirty="0" err="1">
                <a:solidFill>
                  <a:srgbClr val="008000"/>
                </a:solidFill>
                <a:latin typeface="Consolas"/>
              </a:rPr>
              <a:t>main</a:t>
            </a:r>
            <a:r>
              <a:rPr lang="ru-RU" sz="1100" strike="noStrike" spc="-1" dirty="0">
                <a:solidFill>
                  <a:srgbClr val="008000"/>
                </a:solidFill>
                <a:latin typeface="Consolas"/>
              </a:rPr>
              <a:t>()) переменная </a:t>
            </a:r>
            <a:r>
              <a:rPr lang="ru-RU" sz="1100" strike="noStrike" spc="-1" dirty="0" err="1">
                <a:solidFill>
                  <a:srgbClr val="008000"/>
                </a:solidFill>
                <a:latin typeface="Consolas"/>
              </a:rPr>
              <a:t>num</a:t>
            </a:r>
            <a:r>
              <a:rPr lang="ru-RU" sz="1100" strike="noStrike" spc="-1" dirty="0">
                <a:solidFill>
                  <a:srgbClr val="008000"/>
                </a:solidFill>
                <a:latin typeface="Consolas"/>
              </a:rPr>
              <a:t>, тип </a:t>
            </a:r>
            <a:r>
              <a:rPr lang="ru-RU" sz="1100" strike="noStrike" spc="-1" dirty="0" err="1">
                <a:solidFill>
                  <a:srgbClr val="008000"/>
                </a:solidFill>
                <a:latin typeface="Consolas"/>
              </a:rPr>
              <a:t>int</a:t>
            </a:r>
            <a:endParaRPr lang="ru-RU" sz="110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10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100" strike="noStrike" spc="-1" dirty="0">
                <a:solidFill>
                  <a:srgbClr val="000000"/>
                </a:solidFill>
                <a:latin typeface="Consolas"/>
              </a:rPr>
              <a:t> num;</a:t>
            </a:r>
            <a:endParaRPr lang="ru-RU" sz="110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10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10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10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10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strike="noStrike" spc="-1" dirty="0">
                <a:solidFill>
                  <a:srgbClr val="A31515"/>
                </a:solidFill>
                <a:latin typeface="Consolas"/>
              </a:rPr>
              <a:t>"num = "</a:t>
            </a:r>
            <a:r>
              <a:rPr lang="en-US" sz="110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10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10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100" strike="noStrike" spc="-1" dirty="0" err="1">
                <a:solidFill>
                  <a:srgbClr val="000000"/>
                </a:solidFill>
                <a:latin typeface="Consolas"/>
              </a:rPr>
              <a:t>scanf_s</a:t>
            </a:r>
            <a:r>
              <a:rPr lang="en-US" sz="110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strike="noStrike" spc="-1" dirty="0">
                <a:solidFill>
                  <a:srgbClr val="A31515"/>
                </a:solidFill>
                <a:latin typeface="Consolas"/>
              </a:rPr>
              <a:t>"%d"</a:t>
            </a:r>
            <a:r>
              <a:rPr lang="en-US" sz="1100" strike="noStrike" spc="-1" dirty="0">
                <a:solidFill>
                  <a:srgbClr val="000000"/>
                </a:solidFill>
                <a:latin typeface="Consolas"/>
              </a:rPr>
              <a:t>, &amp;num);</a:t>
            </a:r>
            <a:endParaRPr lang="ru-RU" sz="110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10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100" strike="noStrike" spc="-1" dirty="0">
                <a:solidFill>
                  <a:srgbClr val="008000"/>
                </a:solidFill>
                <a:latin typeface="Consolas"/>
              </a:rPr>
              <a:t>	</a:t>
            </a:r>
            <a:r>
              <a:rPr lang="ru-RU" sz="1100" strike="noStrike" spc="-1" dirty="0">
                <a:solidFill>
                  <a:srgbClr val="008000"/>
                </a:solidFill>
                <a:latin typeface="Consolas"/>
              </a:rPr>
              <a:t>// локальная (в </a:t>
            </a:r>
            <a:r>
              <a:rPr lang="ru-RU" sz="1100" strike="noStrike" spc="-1" dirty="0" err="1">
                <a:solidFill>
                  <a:srgbClr val="008000"/>
                </a:solidFill>
                <a:latin typeface="Consolas"/>
              </a:rPr>
              <a:t>main</a:t>
            </a:r>
            <a:r>
              <a:rPr lang="ru-RU" sz="1100" strike="noStrike" spc="-1" dirty="0">
                <a:solidFill>
                  <a:srgbClr val="008000"/>
                </a:solidFill>
                <a:latin typeface="Consolas"/>
              </a:rPr>
              <a:t>()) переменная f, тип </a:t>
            </a:r>
            <a:r>
              <a:rPr lang="en-US" sz="1100" strike="noStrike" spc="-1" dirty="0">
                <a:solidFill>
                  <a:srgbClr val="008000"/>
                </a:solidFill>
                <a:latin typeface="Consolas"/>
              </a:rPr>
              <a:t>int</a:t>
            </a:r>
            <a:endParaRPr lang="ru-RU" sz="110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10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100" strike="noStrike" spc="-1" dirty="0">
                <a:solidFill>
                  <a:srgbClr val="000000"/>
                </a:solidFill>
                <a:latin typeface="Consolas"/>
              </a:rPr>
              <a:t> f = </a:t>
            </a:r>
            <a:r>
              <a:rPr lang="en-US" sz="1100" strike="noStrike" spc="-1" dirty="0" err="1">
                <a:solidFill>
                  <a:srgbClr val="000000"/>
                </a:solidFill>
                <a:latin typeface="Consolas"/>
              </a:rPr>
              <a:t>fuct</a:t>
            </a:r>
            <a:r>
              <a:rPr lang="en-US" sz="1100" strike="noStrike" spc="-1" dirty="0">
                <a:solidFill>
                  <a:srgbClr val="000000"/>
                </a:solidFill>
                <a:latin typeface="Consolas"/>
              </a:rPr>
              <a:t>(num);</a:t>
            </a:r>
            <a:endParaRPr lang="ru-RU" sz="110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1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pt-BR" sz="1100" b="0" strike="noStrike" spc="-1" dirty="0">
                <a:solidFill>
                  <a:srgbClr val="000000"/>
                </a:solidFill>
                <a:latin typeface="Consolas"/>
              </a:rPr>
              <a:t>	printf(</a:t>
            </a:r>
            <a:r>
              <a:rPr lang="pt-BR" sz="1100" b="0" strike="noStrike" spc="-1" dirty="0">
                <a:solidFill>
                  <a:srgbClr val="A31515"/>
                </a:solidFill>
                <a:latin typeface="Consolas"/>
              </a:rPr>
              <a:t>"num = %d, num! = %d"</a:t>
            </a:r>
            <a:r>
              <a:rPr lang="pt-BR" sz="1100" b="0" strike="noStrike" spc="-1" dirty="0">
                <a:solidFill>
                  <a:srgbClr val="000000"/>
                </a:solidFill>
                <a:latin typeface="Consolas"/>
              </a:rPr>
              <a:t>, num, f);</a:t>
            </a:r>
            <a:endParaRPr lang="ru-RU" sz="11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1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</a:rPr>
              <a:t> 0;</a:t>
            </a:r>
            <a:endParaRPr lang="ru-RU" sz="11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1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en-US" sz="1100" b="0" strike="noStrike" spc="-1" dirty="0">
              <a:solidFill>
                <a:srgbClr val="000000"/>
              </a:solidFill>
              <a:latin typeface="Consolas"/>
            </a:endParaRPr>
          </a:p>
          <a:p>
            <a:pPr defTabSz="357188">
              <a:lnSpc>
                <a:spcPct val="100000"/>
              </a:lnSpc>
              <a:buNone/>
            </a:pPr>
            <a:endParaRPr lang="en-US" sz="1100" spc="-1" dirty="0">
              <a:solidFill>
                <a:srgbClr val="000000"/>
              </a:solidFill>
              <a:latin typeface="Consolas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100" b="0" strike="noStrike" spc="-1" dirty="0">
                <a:solidFill>
                  <a:srgbClr val="008000"/>
                </a:solidFill>
                <a:latin typeface="Consolas"/>
              </a:rPr>
              <a:t>// это - ОПРЕДЕЛЕНИЕ функции </a:t>
            </a:r>
            <a:r>
              <a:rPr lang="ru-RU" sz="1100" b="0" strike="noStrike" spc="-1" dirty="0" err="1">
                <a:solidFill>
                  <a:srgbClr val="008000"/>
                </a:solidFill>
                <a:latin typeface="Consolas"/>
              </a:rPr>
              <a:t>fuct</a:t>
            </a:r>
            <a:r>
              <a:rPr lang="ru-RU" sz="1100" b="0" strike="noStrike" spc="-1" dirty="0">
                <a:solidFill>
                  <a:srgbClr val="008000"/>
                </a:solidFill>
                <a:latin typeface="Consolas"/>
              </a:rPr>
              <a:t>(), получающей один аргумент типа </a:t>
            </a:r>
            <a:r>
              <a:rPr lang="ru-RU" sz="1100" b="0" strike="noStrike" spc="-1" dirty="0" err="1">
                <a:solidFill>
                  <a:srgbClr val="008000"/>
                </a:solidFill>
                <a:latin typeface="Consolas"/>
              </a:rPr>
              <a:t>int</a:t>
            </a:r>
            <a:r>
              <a:rPr lang="ru-RU" sz="1100" b="0" strike="noStrike" spc="-1" dirty="0">
                <a:solidFill>
                  <a:srgbClr val="008000"/>
                </a:solidFill>
                <a:latin typeface="Consolas"/>
              </a:rPr>
              <a:t>, </a:t>
            </a:r>
            <a:endParaRPr lang="ru-RU" sz="11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100" b="0" strike="noStrike" spc="-1" dirty="0">
                <a:solidFill>
                  <a:srgbClr val="008000"/>
                </a:solidFill>
                <a:latin typeface="Consolas"/>
              </a:rPr>
              <a:t>// и возвращающей результат типа </a:t>
            </a:r>
            <a:r>
              <a:rPr lang="en-US" sz="1100" b="0" strike="noStrike" spc="-1" dirty="0">
                <a:solidFill>
                  <a:srgbClr val="008000"/>
                </a:solidFill>
                <a:latin typeface="Consolas"/>
              </a:rPr>
              <a:t>int</a:t>
            </a:r>
            <a:endParaRPr lang="ru-RU" sz="11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Consolas"/>
              </a:rPr>
              <a:t>fuct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0" strike="noStrike" spc="-1" dirty="0">
                <a:solidFill>
                  <a:srgbClr val="808080"/>
                </a:solidFill>
                <a:latin typeface="Consolas"/>
              </a:rPr>
              <a:t>n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</a:rPr>
              <a:t>) {</a:t>
            </a:r>
            <a:endParaRPr lang="ru-RU" sz="11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008000"/>
                </a:solidFill>
                <a:latin typeface="Consolas"/>
              </a:rPr>
              <a:t>	</a:t>
            </a:r>
            <a:r>
              <a:rPr lang="ru-RU" sz="1100" b="0" strike="noStrike" spc="-1" dirty="0">
                <a:solidFill>
                  <a:srgbClr val="008000"/>
                </a:solidFill>
                <a:latin typeface="Consolas"/>
              </a:rPr>
              <a:t>// локальная (в </a:t>
            </a:r>
            <a:r>
              <a:rPr lang="ru-RU" sz="1100" b="0" strike="noStrike" spc="-1" dirty="0" err="1">
                <a:solidFill>
                  <a:srgbClr val="008000"/>
                </a:solidFill>
                <a:latin typeface="Consolas"/>
              </a:rPr>
              <a:t>fuct</a:t>
            </a:r>
            <a:r>
              <a:rPr lang="ru-RU" sz="1100" b="0" strike="noStrike" spc="-1" dirty="0">
                <a:solidFill>
                  <a:srgbClr val="008000"/>
                </a:solidFill>
                <a:latin typeface="Consolas"/>
              </a:rPr>
              <a:t>()) переменная </a:t>
            </a:r>
            <a:r>
              <a:rPr lang="ru-RU" sz="1100" b="0" strike="noStrike" spc="-1" dirty="0" err="1">
                <a:solidFill>
                  <a:srgbClr val="008000"/>
                </a:solidFill>
                <a:latin typeface="Consolas"/>
              </a:rPr>
              <a:t>res</a:t>
            </a:r>
            <a:r>
              <a:rPr lang="ru-RU" sz="1100" b="0" strike="noStrike" spc="-1" dirty="0">
                <a:solidFill>
                  <a:srgbClr val="008000"/>
                </a:solidFill>
                <a:latin typeface="Consolas"/>
              </a:rPr>
              <a:t>, тип </a:t>
            </a:r>
            <a:r>
              <a:rPr lang="en-US" sz="1100" b="0" strike="noStrike" spc="-1" dirty="0">
                <a:solidFill>
                  <a:srgbClr val="008000"/>
                </a:solidFill>
                <a:latin typeface="Consolas"/>
              </a:rPr>
              <a:t>int</a:t>
            </a:r>
            <a:endParaRPr lang="ru-RU" sz="11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</a:rPr>
              <a:t> res = 1;</a:t>
            </a:r>
            <a:endParaRPr lang="ru-RU" sz="11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008000"/>
                </a:solidFill>
                <a:latin typeface="Consolas"/>
              </a:rPr>
              <a:t>	</a:t>
            </a:r>
            <a:r>
              <a:rPr lang="ru-RU" sz="1100" b="0" strike="noStrike" spc="-1" dirty="0">
                <a:solidFill>
                  <a:srgbClr val="008000"/>
                </a:solidFill>
                <a:latin typeface="Consolas"/>
              </a:rPr>
              <a:t>// локальная (в </a:t>
            </a:r>
            <a:r>
              <a:rPr lang="ru-RU" sz="1100" b="0" strike="noStrike" spc="-1" dirty="0" err="1">
                <a:solidFill>
                  <a:srgbClr val="008000"/>
                </a:solidFill>
                <a:latin typeface="Consolas"/>
              </a:rPr>
              <a:t>fuct</a:t>
            </a:r>
            <a:r>
              <a:rPr lang="ru-RU" sz="1100" b="0" strike="noStrike" spc="-1" dirty="0">
                <a:solidFill>
                  <a:srgbClr val="008000"/>
                </a:solidFill>
                <a:latin typeface="Consolas"/>
              </a:rPr>
              <a:t>()) переменная i, тип </a:t>
            </a:r>
            <a:r>
              <a:rPr lang="ru-RU" sz="1100" b="0" strike="noStrike" spc="-1" dirty="0" err="1">
                <a:solidFill>
                  <a:srgbClr val="008000"/>
                </a:solidFill>
                <a:latin typeface="Consolas"/>
              </a:rPr>
              <a:t>int</a:t>
            </a:r>
            <a:endParaRPr lang="ru-RU" sz="11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</a:rPr>
              <a:t> = 1;</a:t>
            </a:r>
            <a:endParaRPr lang="ru-RU" sz="11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1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0000FF"/>
                </a:solidFill>
                <a:latin typeface="Consolas"/>
              </a:rPr>
              <a:t>	do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</a:rPr>
              <a:t> {</a:t>
            </a:r>
            <a:endParaRPr lang="ru-RU" sz="11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000000"/>
                </a:solidFill>
                <a:latin typeface="Consolas"/>
              </a:rPr>
              <a:t>		res = res *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1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100" b="1" strike="noStrike" spc="-1" dirty="0">
                <a:solidFill>
                  <a:srgbClr val="000000"/>
                </a:solidFill>
                <a:latin typeface="Consolas"/>
              </a:rPr>
              <a:t>++;</a:t>
            </a:r>
            <a:endParaRPr lang="ru-RU" sz="1100" b="1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000000"/>
                </a:solidFill>
                <a:latin typeface="Consolas"/>
              </a:rPr>
              <a:t>	} </a:t>
            </a:r>
            <a:r>
              <a:rPr lang="en-US" sz="1100" b="0" strike="noStrike" spc="-1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</a:rPr>
              <a:t> &lt;= </a:t>
            </a:r>
            <a:r>
              <a:rPr lang="en-US" sz="1100" b="0" strike="noStrike" spc="-1" dirty="0">
                <a:solidFill>
                  <a:srgbClr val="808080"/>
                </a:solidFill>
                <a:latin typeface="Consolas"/>
              </a:rPr>
              <a:t>n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1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1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</a:rPr>
              <a:t> res;</a:t>
            </a:r>
            <a:endParaRPr lang="ru-RU" sz="11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1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1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33755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764704"/>
            <a:ext cx="86409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7188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Си-препроцессор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7188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#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include</a:t>
            </a:r>
            <a:r>
              <a:rPr lang="ru-RU" sz="16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6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defTabSz="357188"/>
            <a:r>
              <a:rPr lang="en-US" sz="16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#include &lt;</a:t>
            </a:r>
            <a:r>
              <a:rPr lang="en-US" sz="1600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stdio.h</a:t>
            </a:r>
            <a:r>
              <a:rPr lang="en-US" sz="16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ru-RU" sz="16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357188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#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define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2" defTabSz="357188"/>
            <a:r>
              <a:rPr lang="en-US" sz="16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#define MAX_LEN 80</a:t>
            </a:r>
          </a:p>
          <a:p>
            <a:pPr lvl="2" defTabSz="357188"/>
            <a:r>
              <a:rPr lang="en-US" sz="16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 s[MAX_LEN];</a:t>
            </a:r>
          </a:p>
          <a:p>
            <a:pPr lvl="2" defTabSz="357188"/>
            <a:r>
              <a:rPr lang="en-US" sz="1600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fgets</a:t>
            </a:r>
            <a:r>
              <a:rPr lang="en-US" sz="16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(s, MAX_LEN - 1, fin);</a:t>
            </a:r>
          </a:p>
          <a:p>
            <a:pPr defTabSz="357188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#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pragma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VS #ifndef/#endif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357188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Заголовочные файлы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defTabSz="357188"/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//#pragma once</a:t>
            </a:r>
          </a:p>
          <a:p>
            <a:pPr lvl="1" defTabSz="357188"/>
            <a:r>
              <a:rPr lang="en-US" sz="16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#ifndef _UNIT_H</a:t>
            </a:r>
          </a:p>
          <a:p>
            <a:pPr lvl="1" defTabSz="357188"/>
            <a:r>
              <a:rPr lang="en-US" sz="16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#define _UNIT_H</a:t>
            </a:r>
          </a:p>
          <a:p>
            <a:pPr lvl="1" defTabSz="357188"/>
            <a:r>
              <a:rPr lang="en-US" sz="16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</a:t>
            </a:r>
            <a:r>
              <a:rPr lang="ru-RU" sz="16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Объявление функции </a:t>
            </a:r>
            <a:r>
              <a:rPr lang="en-US" sz="1600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unitF</a:t>
            </a:r>
            <a:endParaRPr lang="en-US" sz="16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defTabSz="357188"/>
            <a:r>
              <a:rPr lang="en-US" sz="16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 </a:t>
            </a:r>
            <a:r>
              <a:rPr lang="en-US" sz="1600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unitF</a:t>
            </a:r>
            <a:r>
              <a:rPr lang="en-US" sz="16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pPr lvl="1" defTabSz="357188"/>
            <a:r>
              <a:rPr lang="en-US" sz="16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</a:t>
            </a:r>
            <a:r>
              <a:rPr lang="ru-RU" sz="16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Объявление глобальной переменной </a:t>
            </a:r>
            <a:r>
              <a:rPr lang="en-US" sz="1600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endParaRPr lang="en-US" sz="16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defTabSz="357188"/>
            <a:r>
              <a:rPr lang="en-US" sz="16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extern int </a:t>
            </a:r>
            <a:r>
              <a:rPr lang="en-US" sz="1600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sz="16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lvl="1" defTabSz="357188"/>
            <a:r>
              <a:rPr lang="en-US" sz="16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#endif</a:t>
            </a:r>
            <a:endParaRPr lang="ru-RU" sz="16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354013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354013"/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Процесс трансляции программы на Си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354013"/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Создание многомодульных проектов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Модуль программы на Си = «Единица трансляции»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A296C2-4DCE-4190-AA8C-34230B763E8B}"/>
              </a:ext>
            </a:extLst>
          </p:cNvPr>
          <p:cNvSpPr txBox="1"/>
          <p:nvPr/>
        </p:nvSpPr>
        <p:spPr>
          <a:xfrm>
            <a:off x="4895408" y="2982159"/>
            <a:ext cx="406908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6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#pragma once</a:t>
            </a:r>
          </a:p>
          <a:p>
            <a:pPr defTabSz="357188"/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//#ifndef _UNIT_H</a:t>
            </a:r>
          </a:p>
          <a:p>
            <a:pPr defTabSz="357188"/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//#define _UNIT_H</a:t>
            </a:r>
          </a:p>
          <a:p>
            <a:pPr defTabSz="357188"/>
            <a:r>
              <a:rPr lang="en-US" sz="16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</a:t>
            </a:r>
            <a:r>
              <a:rPr lang="ru-RU" sz="16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Объявление функции </a:t>
            </a:r>
            <a:r>
              <a:rPr lang="en-US" sz="1600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unitF</a:t>
            </a:r>
            <a:endParaRPr lang="en-US" sz="16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357188"/>
            <a:r>
              <a:rPr lang="en-US" sz="16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 </a:t>
            </a:r>
            <a:r>
              <a:rPr lang="en-US" sz="1600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unitF</a:t>
            </a:r>
            <a:r>
              <a:rPr lang="en-US" sz="16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pPr defTabSz="357188"/>
            <a:r>
              <a:rPr lang="en-US" sz="16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</a:t>
            </a:r>
            <a:r>
              <a:rPr lang="ru-RU" sz="16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Объявление глобальной переменной </a:t>
            </a:r>
            <a:r>
              <a:rPr lang="en-US" sz="1600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endParaRPr lang="en-US" sz="16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357188"/>
            <a:r>
              <a:rPr lang="en-US" sz="16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extern int </a:t>
            </a:r>
            <a:r>
              <a:rPr lang="en-US" sz="1600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sz="16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defTabSz="357188"/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//#endif</a:t>
            </a:r>
            <a:endParaRPr lang="ru-RU" sz="1600" dirty="0">
              <a:solidFill>
                <a:schemeClr val="tx2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03B326A9-B281-AD58-E8FB-DD1B4888A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Термины </a:t>
            </a:r>
            <a:r>
              <a:rPr lang="en-US" sz="3200" b="1" dirty="0"/>
              <a:t>6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1255870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Функция может получать аргументы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 (1)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Прямоугольник 3"/>
          <p:cNvSpPr/>
          <p:nvPr/>
        </p:nvSpPr>
        <p:spPr>
          <a:xfrm>
            <a:off x="107640" y="751320"/>
            <a:ext cx="8928720" cy="5274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700" b="0" strike="noStrike" spc="-1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700" b="0" strike="noStrike" spc="-1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sz="1700" b="0" strike="noStrike" spc="-1" dirty="0">
                <a:solidFill>
                  <a:srgbClr val="A31515"/>
                </a:solidFill>
                <a:latin typeface="Consolas"/>
              </a:rPr>
              <a:t>&gt;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// это - ОБЪЯВЛЕНИЕ функции </a:t>
            </a:r>
            <a:r>
              <a:rPr lang="ru-RU" sz="1700" b="0" strike="noStrike" spc="-1" dirty="0" err="1">
                <a:solidFill>
                  <a:srgbClr val="008000"/>
                </a:solidFill>
                <a:latin typeface="Consolas"/>
              </a:rPr>
              <a:t>ndfl</a:t>
            </a: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(), получающей один аргумент типа </a:t>
            </a:r>
            <a:r>
              <a:rPr lang="ru-RU" sz="1700" b="0" strike="noStrike" spc="-1" dirty="0" err="1">
                <a:solidFill>
                  <a:srgbClr val="008000"/>
                </a:solidFill>
                <a:latin typeface="Consolas"/>
              </a:rPr>
              <a:t>float</a:t>
            </a: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, 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// и возвращающей результат типа </a:t>
            </a:r>
            <a:r>
              <a:rPr lang="ru-RU" sz="1700" b="0" strike="noStrike" spc="-1" dirty="0" err="1">
                <a:solidFill>
                  <a:srgbClr val="008000"/>
                </a:solidFill>
                <a:latin typeface="Consolas"/>
              </a:rPr>
              <a:t>float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latin typeface="Consolas"/>
              </a:rPr>
              <a:t>ndfl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700" b="0" strike="noStrike" spc="-1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700" b="0" strike="noStrike" spc="-1" dirty="0">
                <a:solidFill>
                  <a:srgbClr val="808080"/>
                </a:solidFill>
                <a:latin typeface="Consolas"/>
              </a:rPr>
              <a:t>s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	// это ВЫЗОВ функции </a:t>
            </a:r>
            <a:r>
              <a:rPr lang="ru-RU" sz="1700" b="0" strike="noStrike" spc="-1" dirty="0" err="1">
                <a:solidFill>
                  <a:srgbClr val="008000"/>
                </a:solidFill>
                <a:latin typeface="Consolas"/>
              </a:rPr>
              <a:t>printf</a:t>
            </a: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() с одним аргументом "s = "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7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7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700" b="0" strike="noStrike" spc="-1" dirty="0">
                <a:solidFill>
                  <a:srgbClr val="A31515"/>
                </a:solidFill>
                <a:latin typeface="Consolas"/>
              </a:rPr>
              <a:t>"s = "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	// переменные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	</a:t>
            </a:r>
            <a:r>
              <a:rPr lang="en-US" sz="1700" b="0" strike="noStrike" spc="-1" dirty="0">
                <a:solidFill>
                  <a:srgbClr val="008000"/>
                </a:solidFill>
                <a:latin typeface="Consolas"/>
              </a:rPr>
              <a:t>// s - </a:t>
            </a: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начисленная зарплата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	</a:t>
            </a:r>
            <a:r>
              <a:rPr lang="en-US" sz="1700" b="0" strike="noStrike" spc="-1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700" b="0" strike="noStrike" spc="-1" dirty="0" err="1">
                <a:solidFill>
                  <a:srgbClr val="008000"/>
                </a:solidFill>
                <a:latin typeface="Consolas"/>
              </a:rPr>
              <a:t>nalog</a:t>
            </a:r>
            <a:r>
              <a:rPr lang="en-US" sz="1700" b="0" strike="noStrike" spc="-1" dirty="0">
                <a:solidFill>
                  <a:srgbClr val="008000"/>
                </a:solidFill>
                <a:latin typeface="Consolas"/>
              </a:rPr>
              <a:t> - </a:t>
            </a: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НДФЛ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7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700" b="0" strike="noStrike" spc="-1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 s;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7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700" b="0" strike="noStrike" spc="-1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latin typeface="Consolas"/>
              </a:rPr>
              <a:t>nalog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	// это ВЫЗОВ функции </a:t>
            </a:r>
            <a:r>
              <a:rPr lang="ru-RU" sz="1700" b="0" strike="noStrike" spc="-1" dirty="0" err="1">
                <a:solidFill>
                  <a:srgbClr val="008000"/>
                </a:solidFill>
                <a:latin typeface="Consolas"/>
              </a:rPr>
              <a:t>scanf_s</a:t>
            </a: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() с двумя аргументами – 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	</a:t>
            </a:r>
            <a:r>
              <a:rPr lang="en-US" sz="1700" b="0" strike="noStrike" spc="-1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1: "%f"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008000"/>
                </a:solidFill>
                <a:latin typeface="Consolas"/>
              </a:rPr>
              <a:t>	//</a:t>
            </a: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 2: &amp;s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7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700" b="0" strike="noStrike" spc="-1" dirty="0" err="1">
                <a:solidFill>
                  <a:srgbClr val="000000"/>
                </a:solidFill>
                <a:latin typeface="Consolas"/>
              </a:rPr>
              <a:t>scanf_s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700" b="0" strike="noStrike" spc="-1" dirty="0">
                <a:solidFill>
                  <a:srgbClr val="A31515"/>
                </a:solidFill>
                <a:latin typeface="Consolas"/>
              </a:rPr>
              <a:t>"%f"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, &amp;s);</a:t>
            </a:r>
            <a:endParaRPr lang="ru-RU" sz="17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Функция может получать аргументы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 (2)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Прямоугольник 3"/>
          <p:cNvSpPr/>
          <p:nvPr/>
        </p:nvSpPr>
        <p:spPr>
          <a:xfrm>
            <a:off x="107640" y="751320"/>
            <a:ext cx="8928720" cy="5533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008000"/>
                </a:solidFill>
                <a:latin typeface="Consolas"/>
              </a:rPr>
              <a:t>	</a:t>
            </a: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// это ВЫЗОВ функции </a:t>
            </a:r>
            <a:r>
              <a:rPr lang="ru-RU" sz="1700" b="0" strike="noStrike" spc="-1" dirty="0" err="1">
                <a:solidFill>
                  <a:srgbClr val="008000"/>
                </a:solidFill>
                <a:latin typeface="Consolas"/>
              </a:rPr>
              <a:t>ndfl</a:t>
            </a: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() с одним аргументом s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	// Значение, возвращенное из функции </a:t>
            </a:r>
            <a:r>
              <a:rPr lang="ru-RU" sz="1700" b="0" strike="noStrike" spc="-1" dirty="0" err="1">
                <a:solidFill>
                  <a:srgbClr val="008000"/>
                </a:solidFill>
                <a:latin typeface="Consolas"/>
              </a:rPr>
              <a:t>ndfl</a:t>
            </a: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() заносится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	</a:t>
            </a:r>
            <a:r>
              <a:rPr lang="en-US" sz="1700" b="0" strike="noStrike" spc="-1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 (присваивается) в переменную </a:t>
            </a:r>
            <a:r>
              <a:rPr lang="ru-RU" sz="1700" b="0" strike="noStrike" spc="-1" dirty="0" err="1">
                <a:solidFill>
                  <a:srgbClr val="008000"/>
                </a:solidFill>
                <a:latin typeface="Consolas"/>
              </a:rPr>
              <a:t>nalog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7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700" b="0" strike="noStrike" spc="-1" dirty="0" err="1">
                <a:solidFill>
                  <a:srgbClr val="000000"/>
                </a:solidFill>
                <a:latin typeface="Consolas"/>
              </a:rPr>
              <a:t>nalog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700" b="0" strike="noStrike" spc="-1" dirty="0" err="1">
                <a:solidFill>
                  <a:srgbClr val="000000"/>
                </a:solidFill>
                <a:latin typeface="Consolas"/>
              </a:rPr>
              <a:t>ndfl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(s);</a:t>
            </a:r>
            <a:r>
              <a:rPr lang="en-US" sz="1700" b="0" strike="noStrike" spc="-1" dirty="0">
                <a:solidFill>
                  <a:srgbClr val="008000"/>
                </a:solidFill>
                <a:latin typeface="Consolas"/>
              </a:rPr>
              <a:t>	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008000"/>
                </a:solidFill>
                <a:latin typeface="Consolas"/>
              </a:rPr>
              <a:t>	</a:t>
            </a: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// это ВЫЗОВ функции </a:t>
            </a:r>
            <a:r>
              <a:rPr lang="ru-RU" sz="1700" b="0" strike="noStrike" spc="-1" dirty="0" err="1">
                <a:solidFill>
                  <a:srgbClr val="008000"/>
                </a:solidFill>
                <a:latin typeface="Consolas"/>
              </a:rPr>
              <a:t>printf</a:t>
            </a: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() с тремя аргументами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008000"/>
                </a:solidFill>
                <a:latin typeface="Consolas"/>
              </a:rPr>
              <a:t>	</a:t>
            </a:r>
            <a:r>
              <a:rPr lang="pl-PL" sz="1700" b="0" strike="noStrike" spc="-1" dirty="0">
                <a:solidFill>
                  <a:srgbClr val="008000"/>
                </a:solidFill>
                <a:latin typeface="Consolas"/>
              </a:rPr>
              <a:t>// 1: "s = %.2f, nalog = %.2f"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008000"/>
                </a:solidFill>
                <a:latin typeface="Consolas"/>
              </a:rPr>
              <a:t>	// 2: s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008000"/>
                </a:solidFill>
                <a:latin typeface="Consolas"/>
              </a:rPr>
              <a:t>	// 3: </a:t>
            </a:r>
            <a:r>
              <a:rPr lang="en-US" sz="1700" b="0" strike="noStrike" spc="-1" dirty="0" err="1">
                <a:solidFill>
                  <a:srgbClr val="008000"/>
                </a:solidFill>
                <a:latin typeface="Consolas"/>
              </a:rPr>
              <a:t>nalog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7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700" b="0" strike="noStrike" spc="-1" dirty="0">
                <a:solidFill>
                  <a:srgbClr val="A31515"/>
                </a:solidFill>
                <a:latin typeface="Consolas"/>
              </a:rPr>
              <a:t>"s = %.2f, </a:t>
            </a:r>
            <a:r>
              <a:rPr lang="en-US" sz="1700" b="0" strike="noStrike" spc="-1" dirty="0" err="1">
                <a:solidFill>
                  <a:srgbClr val="A31515"/>
                </a:solidFill>
                <a:latin typeface="Consolas"/>
              </a:rPr>
              <a:t>nalog</a:t>
            </a:r>
            <a:r>
              <a:rPr lang="en-US" sz="1700" b="0" strike="noStrike" spc="-1" dirty="0">
                <a:solidFill>
                  <a:srgbClr val="A31515"/>
                </a:solidFill>
                <a:latin typeface="Consolas"/>
              </a:rPr>
              <a:t> = %.2f"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, s, </a:t>
            </a:r>
            <a:r>
              <a:rPr lang="en-US" sz="1700" b="0" strike="noStrike" spc="-1" dirty="0" err="1">
                <a:solidFill>
                  <a:srgbClr val="000000"/>
                </a:solidFill>
                <a:latin typeface="Consolas"/>
              </a:rPr>
              <a:t>nalog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008000"/>
                </a:solidFill>
                <a:latin typeface="Consolas"/>
              </a:rPr>
              <a:t>	</a:t>
            </a: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// из </a:t>
            </a:r>
            <a:r>
              <a:rPr lang="ru-RU" sz="1700" b="0" strike="noStrike" spc="-1" dirty="0" err="1">
                <a:solidFill>
                  <a:srgbClr val="008000"/>
                </a:solidFill>
                <a:latin typeface="Consolas"/>
              </a:rPr>
              <a:t>main</a:t>
            </a: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() возвращаем 0 – говорим ОС что у нас всё OK 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 0;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7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// это - ОПРЕДЕЛЕНИЕ функции </a:t>
            </a:r>
            <a:r>
              <a:rPr lang="ru-RU" sz="1700" b="0" strike="noStrike" spc="-1" dirty="0" err="1">
                <a:solidFill>
                  <a:srgbClr val="008000"/>
                </a:solidFill>
                <a:latin typeface="Consolas"/>
              </a:rPr>
              <a:t>ndfl</a:t>
            </a: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(), получающей один аргумент типа </a:t>
            </a:r>
            <a:r>
              <a:rPr lang="ru-RU" sz="1700" b="0" strike="noStrike" spc="-1" dirty="0" err="1">
                <a:solidFill>
                  <a:srgbClr val="008000"/>
                </a:solidFill>
                <a:latin typeface="Consolas"/>
              </a:rPr>
              <a:t>float</a:t>
            </a: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, 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// и возвращающей результат типа </a:t>
            </a:r>
            <a:r>
              <a:rPr lang="ru-RU" sz="1700" b="0" strike="noStrike" spc="-1" dirty="0" err="1">
                <a:solidFill>
                  <a:srgbClr val="008000"/>
                </a:solidFill>
                <a:latin typeface="Consolas"/>
              </a:rPr>
              <a:t>float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latin typeface="Consolas"/>
              </a:rPr>
              <a:t>ndfl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700" b="0" strike="noStrike" spc="-1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700" b="0" strike="noStrike" spc="-1" dirty="0">
                <a:solidFill>
                  <a:srgbClr val="808080"/>
                </a:solidFill>
                <a:latin typeface="Consolas"/>
              </a:rPr>
              <a:t>s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) {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008000"/>
                </a:solidFill>
                <a:latin typeface="Consolas"/>
              </a:rPr>
              <a:t>	</a:t>
            </a: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// возвращается результат, составляющий 13% от s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700" b="0" strike="noStrike" spc="-1" dirty="0">
                <a:solidFill>
                  <a:srgbClr val="808080"/>
                </a:solidFill>
                <a:latin typeface="Consolas"/>
              </a:rPr>
              <a:t>s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 * 0.13;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7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7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0" y="116640"/>
            <a:ext cx="914364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“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Факториал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”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 – что это такое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Прямоугольник 3"/>
          <p:cNvSpPr/>
          <p:nvPr/>
        </p:nvSpPr>
        <p:spPr>
          <a:xfrm>
            <a:off x="1797120" y="3033000"/>
            <a:ext cx="6735240" cy="3497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Факториал </a:t>
            </a:r>
            <a:r>
              <a:rPr lang="ru-RU" sz="1600" b="0" u="sng" strike="noStrike" spc="-1">
                <a:solidFill>
                  <a:srgbClr val="0000FF"/>
                </a:solidFill>
                <a:uFillTx/>
                <a:latin typeface="Calibri"/>
                <a:hlinkClick r:id="rId2"/>
              </a:rPr>
              <a:t>натурального числа</a:t>
            </a: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600" b="0" i="1" strike="noStrike" spc="-1">
                <a:solidFill>
                  <a:srgbClr val="000000"/>
                </a:solidFill>
                <a:latin typeface="Calibri"/>
              </a:rPr>
              <a:t>n</a:t>
            </a: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 определяется как произведение всех </a:t>
            </a:r>
            <a:r>
              <a:rPr lang="ru-RU" sz="1600" b="0" u="sng" strike="noStrike" spc="-1">
                <a:solidFill>
                  <a:srgbClr val="0000FF"/>
                </a:solidFill>
                <a:uFillTx/>
                <a:latin typeface="Calibri"/>
                <a:hlinkClick r:id="rId2"/>
              </a:rPr>
              <a:t>натуральных</a:t>
            </a: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 чисел от 1 до </a:t>
            </a:r>
            <a:r>
              <a:rPr lang="ru-RU" sz="1600" b="0" i="1" strike="noStrike" spc="-1">
                <a:solidFill>
                  <a:srgbClr val="000000"/>
                </a:solidFill>
                <a:latin typeface="Calibri"/>
              </a:rPr>
              <a:t>n</a:t>
            </a: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 включительно:  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Факториал активно используется в различных разделах математики: </a:t>
            </a:r>
            <a:r>
              <a:rPr lang="ru-RU" sz="1600" b="0" u="sng" strike="noStrike" spc="-1">
                <a:solidFill>
                  <a:srgbClr val="0000FF"/>
                </a:solidFill>
                <a:uFillTx/>
                <a:latin typeface="Calibri"/>
                <a:hlinkClick r:id="rId3"/>
              </a:rPr>
              <a:t>комбинаторике</a:t>
            </a: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, </a:t>
            </a:r>
            <a:r>
              <a:rPr lang="ru-RU" sz="1600" b="0" u="sng" strike="noStrike" spc="-1">
                <a:solidFill>
                  <a:srgbClr val="0000FF"/>
                </a:solidFill>
                <a:uFillTx/>
                <a:latin typeface="Calibri"/>
                <a:hlinkClick r:id="rId4"/>
              </a:rPr>
              <a:t>математическом анализе</a:t>
            </a: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, </a:t>
            </a:r>
            <a:r>
              <a:rPr lang="ru-RU" sz="1600" b="0" u="sng" strike="noStrike" spc="-1">
                <a:solidFill>
                  <a:srgbClr val="0000FF"/>
                </a:solidFill>
                <a:uFillTx/>
                <a:latin typeface="Calibri"/>
                <a:hlinkClick r:id="rId5"/>
              </a:rPr>
              <a:t>теории чисел</a:t>
            </a: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, </a:t>
            </a:r>
            <a:r>
              <a:rPr lang="ru-RU" sz="1600" b="0" u="sng" strike="noStrike" spc="-1">
                <a:solidFill>
                  <a:srgbClr val="0000FF"/>
                </a:solidFill>
                <a:uFillTx/>
                <a:latin typeface="Calibri"/>
                <a:hlinkClick r:id="rId6"/>
              </a:rPr>
              <a:t>функциональном анализе</a:t>
            </a: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 и др. 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Факториал является чрезвычайно быстро растущей функцией. </a:t>
            </a:r>
            <a:endParaRPr lang="ru-RU" sz="1600" b="0" strike="noStrike" spc="-1">
              <a:latin typeface="Arial"/>
            </a:endParaRPr>
          </a:p>
        </p:txBody>
      </p:sp>
      <p:pic>
        <p:nvPicPr>
          <p:cNvPr id="112" name="Рисунок 4"/>
          <p:cNvPicPr/>
          <p:nvPr/>
        </p:nvPicPr>
        <p:blipFill>
          <a:blip r:embed="rId7"/>
          <a:stretch/>
        </p:blipFill>
        <p:spPr>
          <a:xfrm>
            <a:off x="35640" y="3058200"/>
            <a:ext cx="1617120" cy="3234600"/>
          </a:xfrm>
          <a:prstGeom prst="rect">
            <a:avLst/>
          </a:prstGeom>
          <a:ln w="0">
            <a:noFill/>
          </a:ln>
        </p:spPr>
      </p:pic>
      <p:sp>
        <p:nvSpPr>
          <p:cNvPr id="113" name="Прямоугольник 10"/>
          <p:cNvSpPr/>
          <p:nvPr/>
        </p:nvSpPr>
        <p:spPr>
          <a:xfrm>
            <a:off x="259920" y="903600"/>
            <a:ext cx="8928720" cy="213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600" b="1" strike="noStrike" spc="-1">
                <a:solidFill>
                  <a:srgbClr val="000000"/>
                </a:solidFill>
                <a:latin typeface="Calibri"/>
              </a:rPr>
              <a:t>Факториал -</a:t>
            </a:r>
            <a:r>
              <a:rPr lang="en-US" sz="1700" b="0" u="sng" strike="noStrike" spc="-1">
                <a:solidFill>
                  <a:srgbClr val="0000FF"/>
                </a:solidFill>
                <a:uFillTx/>
                <a:latin typeface="Consolas"/>
                <a:hlinkClick r:id="rId8"/>
              </a:rPr>
              <a:t>https://ru.wikipedia.org/wiki/%D0%A4%D0%B0%D0%BA%D1%82%D0%BE%D1%80%D0%B8%D0%B0%D0%BB</a:t>
            </a:r>
            <a:r>
              <a:rPr lang="ru-RU" sz="1700" b="0" strike="noStrike" spc="-1">
                <a:solidFill>
                  <a:srgbClr val="008000"/>
                </a:solidFill>
                <a:latin typeface="Consolas"/>
              </a:rPr>
              <a:t> </a:t>
            </a:r>
            <a:endParaRPr lang="ru-RU" sz="17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7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1" strike="noStrike" spc="-1">
                <a:solidFill>
                  <a:srgbClr val="000000"/>
                </a:solidFill>
                <a:latin typeface="Calibri"/>
              </a:rPr>
              <a:t>Перестановка -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0" u="sng" strike="noStrike" spc="-1">
                <a:solidFill>
                  <a:srgbClr val="0000FF"/>
                </a:solidFill>
                <a:uFillTx/>
                <a:latin typeface="Consolas"/>
                <a:hlinkClick r:id="rId9"/>
              </a:rPr>
              <a:t>https://ru.wikipedia.org/wiki/%D0%9F%D0%B5%D1%80%D0%B5%D1%81%D1%82%D0%B0%D0%BD%D0%BE%D0%B2%D0%BA%D0%B0</a:t>
            </a:r>
            <a:r>
              <a:rPr lang="ru-RU" sz="1700" b="0" strike="noStrike" spc="-1">
                <a:solidFill>
                  <a:srgbClr val="008000"/>
                </a:solidFill>
                <a:latin typeface="Consolas"/>
              </a:rPr>
              <a:t> </a:t>
            </a:r>
            <a:endParaRPr lang="ru-RU" sz="17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700" b="0" strike="noStrike" spc="-1">
              <a:latin typeface="Arial"/>
            </a:endParaRPr>
          </a:p>
        </p:txBody>
      </p:sp>
      <p:pic>
        <p:nvPicPr>
          <p:cNvPr id="114" name="Рисунок 12"/>
          <p:cNvPicPr/>
          <p:nvPr/>
        </p:nvPicPr>
        <p:blipFill>
          <a:blip r:embed="rId10"/>
          <a:stretch/>
        </p:blipFill>
        <p:spPr>
          <a:xfrm>
            <a:off x="1850400" y="3761640"/>
            <a:ext cx="3084840" cy="1539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0" y="116640"/>
            <a:ext cx="914364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Функция может иметь свои (локальные) переменные (1)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107640" y="751320"/>
            <a:ext cx="8928720" cy="5548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700" b="0" strike="noStrike" spc="-1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700" b="0" strike="noStrike" spc="-1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sz="1700" b="0" strike="noStrike" spc="-1" dirty="0">
                <a:solidFill>
                  <a:srgbClr val="A31515"/>
                </a:solidFill>
                <a:latin typeface="Consolas"/>
              </a:rPr>
              <a:t>&gt;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// это - ОБЪЯВЛЕНИЕ функции </a:t>
            </a:r>
            <a:r>
              <a:rPr lang="ru-RU" sz="1700" b="0" strike="noStrike" spc="-1" dirty="0" err="1">
                <a:solidFill>
                  <a:srgbClr val="008000"/>
                </a:solidFill>
                <a:latin typeface="Consolas"/>
              </a:rPr>
              <a:t>fuct</a:t>
            </a: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(), получающей один аргумент типа </a:t>
            </a:r>
            <a:r>
              <a:rPr lang="ru-RU" sz="1700" b="0" strike="noStrike" spc="-1" dirty="0" err="1">
                <a:solidFill>
                  <a:srgbClr val="008000"/>
                </a:solidFill>
                <a:latin typeface="Consolas"/>
              </a:rPr>
              <a:t>int</a:t>
            </a: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, 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// и возвращающей результат типа </a:t>
            </a:r>
            <a:r>
              <a:rPr lang="en-US" sz="1700" b="0" strike="noStrike" spc="-1" dirty="0">
                <a:solidFill>
                  <a:srgbClr val="008000"/>
                </a:solidFill>
                <a:latin typeface="Consolas"/>
              </a:rPr>
              <a:t>int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latin typeface="Consolas"/>
              </a:rPr>
              <a:t>fuct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7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700" b="0" strike="noStrike" spc="-1" dirty="0">
                <a:solidFill>
                  <a:srgbClr val="808080"/>
                </a:solidFill>
                <a:latin typeface="Consolas"/>
              </a:rPr>
              <a:t>n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008000"/>
                </a:solidFill>
                <a:latin typeface="Consolas"/>
              </a:rPr>
              <a:t>	</a:t>
            </a:r>
            <a:r>
              <a:rPr lang="ru-RU" sz="1700" b="1" strike="noStrike" spc="-1" dirty="0">
                <a:solidFill>
                  <a:srgbClr val="008000"/>
                </a:solidFill>
                <a:latin typeface="Consolas"/>
              </a:rPr>
              <a:t>// локальная (в </a:t>
            </a:r>
            <a:r>
              <a:rPr lang="ru-RU" sz="1700" b="1" strike="noStrike" spc="-1" dirty="0" err="1">
                <a:solidFill>
                  <a:srgbClr val="008000"/>
                </a:solidFill>
                <a:latin typeface="Consolas"/>
              </a:rPr>
              <a:t>main</a:t>
            </a:r>
            <a:r>
              <a:rPr lang="ru-RU" sz="1700" b="1" strike="noStrike" spc="-1" dirty="0">
                <a:solidFill>
                  <a:srgbClr val="008000"/>
                </a:solidFill>
                <a:latin typeface="Consolas"/>
              </a:rPr>
              <a:t>()) переменная </a:t>
            </a:r>
            <a:r>
              <a:rPr lang="ru-RU" sz="1700" b="1" strike="noStrike" spc="-1" dirty="0" err="1">
                <a:solidFill>
                  <a:srgbClr val="008000"/>
                </a:solidFill>
                <a:latin typeface="Consolas"/>
              </a:rPr>
              <a:t>num</a:t>
            </a:r>
            <a:r>
              <a:rPr lang="ru-RU" sz="1700" b="1" strike="noStrike" spc="-1" dirty="0">
                <a:solidFill>
                  <a:srgbClr val="008000"/>
                </a:solidFill>
                <a:latin typeface="Consolas"/>
              </a:rPr>
              <a:t>, тип </a:t>
            </a:r>
            <a:r>
              <a:rPr lang="ru-RU" sz="1700" b="1" strike="noStrike" spc="-1" dirty="0" err="1">
                <a:solidFill>
                  <a:srgbClr val="008000"/>
                </a:solidFill>
                <a:latin typeface="Consolas"/>
              </a:rPr>
              <a:t>int</a:t>
            </a:r>
            <a:endParaRPr lang="ru-RU" sz="1700" b="1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1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700" b="1" strike="noStrike" spc="-1" dirty="0">
                <a:solidFill>
                  <a:srgbClr val="000000"/>
                </a:solidFill>
                <a:latin typeface="Consolas"/>
              </a:rPr>
              <a:t> num;</a:t>
            </a:r>
            <a:endParaRPr lang="ru-RU" sz="1700" b="1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7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700" b="0" strike="noStrike" spc="-1" dirty="0">
                <a:solidFill>
                  <a:srgbClr val="A31515"/>
                </a:solidFill>
                <a:latin typeface="Consolas"/>
              </a:rPr>
              <a:t>"num = "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700" b="0" strike="noStrike" spc="-1" dirty="0" err="1">
                <a:solidFill>
                  <a:srgbClr val="000000"/>
                </a:solidFill>
                <a:latin typeface="Consolas"/>
              </a:rPr>
              <a:t>scanf_s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700" b="0" strike="noStrike" spc="-1" dirty="0">
                <a:solidFill>
                  <a:srgbClr val="A31515"/>
                </a:solidFill>
                <a:latin typeface="Consolas"/>
              </a:rPr>
              <a:t>"%d"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, &amp;num);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008000"/>
                </a:solidFill>
                <a:latin typeface="Consolas"/>
              </a:rPr>
              <a:t>	</a:t>
            </a:r>
            <a:r>
              <a:rPr lang="ru-RU" sz="1700" b="1" strike="noStrike" spc="-1" dirty="0">
                <a:solidFill>
                  <a:srgbClr val="008000"/>
                </a:solidFill>
                <a:latin typeface="Consolas"/>
              </a:rPr>
              <a:t>// локальная (в </a:t>
            </a:r>
            <a:r>
              <a:rPr lang="ru-RU" sz="1700" b="1" strike="noStrike" spc="-1" dirty="0" err="1">
                <a:solidFill>
                  <a:srgbClr val="008000"/>
                </a:solidFill>
                <a:latin typeface="Consolas"/>
              </a:rPr>
              <a:t>main</a:t>
            </a:r>
            <a:r>
              <a:rPr lang="ru-RU" sz="1700" b="1" strike="noStrike" spc="-1" dirty="0">
                <a:solidFill>
                  <a:srgbClr val="008000"/>
                </a:solidFill>
                <a:latin typeface="Consolas"/>
              </a:rPr>
              <a:t>()) переменная f, тип </a:t>
            </a:r>
            <a:r>
              <a:rPr lang="en-US" sz="1700" b="1" strike="noStrike" spc="-1" dirty="0">
                <a:solidFill>
                  <a:srgbClr val="008000"/>
                </a:solidFill>
                <a:latin typeface="Consolas"/>
              </a:rPr>
              <a:t>int</a:t>
            </a:r>
            <a:endParaRPr lang="ru-RU" sz="1700" b="1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1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700" b="1" strike="noStrike" spc="-1" dirty="0">
                <a:solidFill>
                  <a:srgbClr val="000000"/>
                </a:solidFill>
                <a:latin typeface="Consolas"/>
              </a:rPr>
              <a:t> f </a:t>
            </a:r>
            <a:r>
              <a:rPr lang="en-US" sz="1700" strike="noStrike" spc="-1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700" strike="noStrike" spc="-1" dirty="0" err="1">
                <a:solidFill>
                  <a:srgbClr val="000000"/>
                </a:solidFill>
                <a:latin typeface="Consolas"/>
              </a:rPr>
              <a:t>fuct</a:t>
            </a:r>
            <a:r>
              <a:rPr lang="en-US" sz="1700" strike="noStrike" spc="-1" dirty="0">
                <a:solidFill>
                  <a:srgbClr val="000000"/>
                </a:solidFill>
                <a:latin typeface="Consolas"/>
              </a:rPr>
              <a:t>(num);</a:t>
            </a:r>
            <a:endParaRPr lang="ru-RU" sz="170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BR" sz="1700" b="0" strike="noStrike" spc="-1" dirty="0">
                <a:solidFill>
                  <a:srgbClr val="000000"/>
                </a:solidFill>
                <a:latin typeface="Consolas"/>
              </a:rPr>
              <a:t>	printf(</a:t>
            </a:r>
            <a:r>
              <a:rPr lang="pt-BR" sz="1700" b="0" strike="noStrike" spc="-1" dirty="0">
                <a:solidFill>
                  <a:srgbClr val="A31515"/>
                </a:solidFill>
                <a:latin typeface="Consolas"/>
              </a:rPr>
              <a:t>"num = %d, num! = %d"</a:t>
            </a:r>
            <a:r>
              <a:rPr lang="pt-BR" sz="1700" b="0" strike="noStrike" spc="-1" dirty="0">
                <a:solidFill>
                  <a:srgbClr val="000000"/>
                </a:solidFill>
                <a:latin typeface="Consolas"/>
              </a:rPr>
              <a:t>, num, f);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0;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7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7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0" y="116640"/>
            <a:ext cx="914364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Функция может иметь свои (локальные) переменные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(2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)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Прямоугольник 3"/>
          <p:cNvSpPr/>
          <p:nvPr/>
        </p:nvSpPr>
        <p:spPr>
          <a:xfrm>
            <a:off x="107640" y="751320"/>
            <a:ext cx="8928720" cy="397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// это - ОПРЕДЕЛЕНИЕ функции </a:t>
            </a:r>
            <a:r>
              <a:rPr lang="ru-RU" sz="1700" b="0" strike="noStrike" spc="-1" dirty="0" err="1">
                <a:solidFill>
                  <a:srgbClr val="008000"/>
                </a:solidFill>
                <a:latin typeface="Consolas"/>
              </a:rPr>
              <a:t>fuct</a:t>
            </a: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(), получающей один аргумент типа </a:t>
            </a:r>
            <a:r>
              <a:rPr lang="ru-RU" sz="1700" b="0" strike="noStrike" spc="-1" dirty="0" err="1">
                <a:solidFill>
                  <a:srgbClr val="008000"/>
                </a:solidFill>
                <a:latin typeface="Consolas"/>
              </a:rPr>
              <a:t>int</a:t>
            </a: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, 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// и возвращающей результат типа </a:t>
            </a:r>
            <a:r>
              <a:rPr lang="en-US" sz="1700" b="0" strike="noStrike" spc="-1" dirty="0">
                <a:solidFill>
                  <a:srgbClr val="008000"/>
                </a:solidFill>
                <a:latin typeface="Consolas"/>
              </a:rPr>
              <a:t>int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latin typeface="Consolas"/>
              </a:rPr>
              <a:t>fuct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7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700" b="0" strike="noStrike" spc="-1" dirty="0">
                <a:solidFill>
                  <a:srgbClr val="808080"/>
                </a:solidFill>
                <a:latin typeface="Consolas"/>
              </a:rPr>
              <a:t>n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) {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008000"/>
                </a:solidFill>
                <a:latin typeface="Consolas"/>
              </a:rPr>
              <a:t>	</a:t>
            </a:r>
            <a:r>
              <a:rPr lang="ru-RU" sz="1700" b="1" strike="noStrike" spc="-1" dirty="0">
                <a:solidFill>
                  <a:srgbClr val="008000"/>
                </a:solidFill>
                <a:latin typeface="Consolas"/>
              </a:rPr>
              <a:t>// локальная (в </a:t>
            </a:r>
            <a:r>
              <a:rPr lang="ru-RU" sz="1700" b="1" strike="noStrike" spc="-1" dirty="0" err="1">
                <a:solidFill>
                  <a:srgbClr val="008000"/>
                </a:solidFill>
                <a:latin typeface="Consolas"/>
              </a:rPr>
              <a:t>fuct</a:t>
            </a:r>
            <a:r>
              <a:rPr lang="ru-RU" sz="1700" b="1" strike="noStrike" spc="-1" dirty="0">
                <a:solidFill>
                  <a:srgbClr val="008000"/>
                </a:solidFill>
                <a:latin typeface="Consolas"/>
              </a:rPr>
              <a:t>()) переменная </a:t>
            </a:r>
            <a:r>
              <a:rPr lang="ru-RU" sz="1700" b="1" strike="noStrike" spc="-1" dirty="0" err="1">
                <a:solidFill>
                  <a:srgbClr val="008000"/>
                </a:solidFill>
                <a:latin typeface="Consolas"/>
              </a:rPr>
              <a:t>res</a:t>
            </a:r>
            <a:r>
              <a:rPr lang="ru-RU" sz="1700" b="1" strike="noStrike" spc="-1" dirty="0">
                <a:solidFill>
                  <a:srgbClr val="008000"/>
                </a:solidFill>
                <a:latin typeface="Consolas"/>
              </a:rPr>
              <a:t>, тип </a:t>
            </a:r>
            <a:r>
              <a:rPr lang="en-US" sz="1700" b="1" strike="noStrike" spc="-1" dirty="0">
                <a:solidFill>
                  <a:srgbClr val="008000"/>
                </a:solidFill>
                <a:latin typeface="Consolas"/>
              </a:rPr>
              <a:t>int</a:t>
            </a:r>
            <a:endParaRPr lang="ru-RU" sz="1700" b="1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1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700" b="1" strike="noStrike" spc="-1" dirty="0">
                <a:solidFill>
                  <a:srgbClr val="000000"/>
                </a:solidFill>
                <a:latin typeface="Consolas"/>
              </a:rPr>
              <a:t> res = 1;</a:t>
            </a:r>
            <a:endParaRPr lang="ru-RU" sz="1700" b="1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1" strike="noStrike" spc="-1" dirty="0">
                <a:solidFill>
                  <a:srgbClr val="008000"/>
                </a:solidFill>
                <a:latin typeface="Consolas"/>
              </a:rPr>
              <a:t>	</a:t>
            </a:r>
            <a:r>
              <a:rPr lang="ru-RU" sz="1700" b="1" strike="noStrike" spc="-1" dirty="0">
                <a:solidFill>
                  <a:srgbClr val="008000"/>
                </a:solidFill>
                <a:latin typeface="Consolas"/>
              </a:rPr>
              <a:t>// локальная (в </a:t>
            </a:r>
            <a:r>
              <a:rPr lang="ru-RU" sz="1700" b="1" strike="noStrike" spc="-1" dirty="0" err="1">
                <a:solidFill>
                  <a:srgbClr val="008000"/>
                </a:solidFill>
                <a:latin typeface="Consolas"/>
              </a:rPr>
              <a:t>fuct</a:t>
            </a:r>
            <a:r>
              <a:rPr lang="ru-RU" sz="1700" b="1" strike="noStrike" spc="-1" dirty="0">
                <a:solidFill>
                  <a:srgbClr val="008000"/>
                </a:solidFill>
                <a:latin typeface="Consolas"/>
              </a:rPr>
              <a:t>()) переменная i, тип </a:t>
            </a:r>
            <a:r>
              <a:rPr lang="ru-RU" sz="1700" b="1" strike="noStrike" spc="-1" dirty="0" err="1">
                <a:solidFill>
                  <a:srgbClr val="008000"/>
                </a:solidFill>
                <a:latin typeface="Consolas"/>
              </a:rPr>
              <a:t>int</a:t>
            </a:r>
            <a:endParaRPr lang="ru-RU" sz="1700" b="1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1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700" b="1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700" b="1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700" b="1" strike="noStrike" spc="-1" dirty="0">
                <a:solidFill>
                  <a:srgbClr val="000000"/>
                </a:solidFill>
                <a:latin typeface="Consolas"/>
              </a:rPr>
              <a:t> = 1;</a:t>
            </a:r>
            <a:endParaRPr lang="ru-RU" sz="1700" b="1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0000FF"/>
                </a:solidFill>
                <a:latin typeface="Consolas"/>
              </a:rPr>
              <a:t>	do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 {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		res = res * </a:t>
            </a:r>
            <a:r>
              <a:rPr lang="en-US" sz="17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7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7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 + 1;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	} </a:t>
            </a:r>
            <a:r>
              <a:rPr lang="en-US" sz="1700" b="0" strike="noStrike" spc="-1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7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 &lt;= </a:t>
            </a:r>
            <a:r>
              <a:rPr lang="en-US" sz="1700" b="0" strike="noStrike" spc="-1" dirty="0">
                <a:solidFill>
                  <a:srgbClr val="808080"/>
                </a:solidFill>
                <a:latin typeface="Consolas"/>
              </a:rPr>
              <a:t>n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 res;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7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7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0" y="116640"/>
            <a:ext cx="914364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 dirty="0">
                <a:solidFill>
                  <a:schemeClr val="accent5">
                    <a:lumMod val="75000"/>
                  </a:schemeClr>
                </a:solidFill>
                <a:latin typeface="Calibri"/>
              </a:rPr>
              <a:t>Очень важные термины</a:t>
            </a:r>
            <a:endParaRPr lang="ru-RU" sz="2800" b="0" strike="noStrike" spc="-1" dirty="0">
              <a:solidFill>
                <a:schemeClr val="accent5">
                  <a:lumMod val="75000"/>
                </a:schemeClr>
              </a:solidFill>
              <a:latin typeface="Calibri"/>
            </a:endParaRPr>
          </a:p>
        </p:txBody>
      </p:sp>
      <p:sp>
        <p:nvSpPr>
          <p:cNvPr id="134" name="Прямоугольник 3"/>
          <p:cNvSpPr/>
          <p:nvPr/>
        </p:nvSpPr>
        <p:spPr>
          <a:xfrm>
            <a:off x="107640" y="751320"/>
            <a:ext cx="8928720" cy="593863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000" b="0" strike="noStrike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Подпрограмма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000" b="0" strike="noStrike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Функция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2000" b="0" strike="noStrike" spc="-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000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Объявление функции</a:t>
            </a:r>
            <a:r>
              <a:rPr lang="en-US" sz="2000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/ </a:t>
            </a:r>
            <a:r>
              <a:rPr lang="ru-RU" sz="2000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Прототип функции </a:t>
            </a:r>
            <a:r>
              <a:rPr lang="en-US" sz="2000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ru-RU" sz="2000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Сигнатура («подпись») функции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000" b="0" strike="noStrike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Определение функции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Вызов функции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2000" spc="-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000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Формальные параметры</a:t>
            </a:r>
            <a:r>
              <a:rPr lang="en-US" sz="2000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ru-RU" sz="2000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аргументы функции</a:t>
            </a:r>
            <a:endParaRPr lang="en-US" sz="2000" spc="-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(Фактические) параметры</a:t>
            </a:r>
            <a:r>
              <a:rPr lang="en-US" sz="2000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ru-RU" sz="2000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аргументы функции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spc="-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Локальные переменные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Глобальные переменные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spc="-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Область видимости переменной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Время жизни переменной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spc="-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Инструкция </a:t>
            </a:r>
            <a:r>
              <a:rPr lang="en-US" sz="2000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2000" spc="-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000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Точка входа в программу</a:t>
            </a:r>
            <a:r>
              <a:rPr lang="en-US" sz="2000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ru-RU" sz="2000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 пользовательский код</a:t>
            </a:r>
            <a:endParaRPr lang="ru-RU" sz="2000" b="0" strike="noStrike" spc="-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030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0" y="116640"/>
            <a:ext cx="914364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Функция может иметь свои (локальные) переменные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(2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)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Прямоугольник 3"/>
          <p:cNvSpPr/>
          <p:nvPr/>
        </p:nvSpPr>
        <p:spPr>
          <a:xfrm>
            <a:off x="107640" y="751320"/>
            <a:ext cx="8928720" cy="397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// это - ОПРЕДЕЛЕНИЕ функции </a:t>
            </a:r>
            <a:r>
              <a:rPr lang="ru-RU" sz="1700" b="0" strike="noStrike" spc="-1" dirty="0" err="1">
                <a:solidFill>
                  <a:srgbClr val="008000"/>
                </a:solidFill>
                <a:latin typeface="Consolas"/>
              </a:rPr>
              <a:t>fuct</a:t>
            </a: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(), получающей один аргумент типа </a:t>
            </a:r>
            <a:r>
              <a:rPr lang="ru-RU" sz="1700" b="0" strike="noStrike" spc="-1" dirty="0" err="1">
                <a:solidFill>
                  <a:srgbClr val="008000"/>
                </a:solidFill>
                <a:latin typeface="Consolas"/>
              </a:rPr>
              <a:t>int</a:t>
            </a: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, 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// и возвращающей результат типа </a:t>
            </a:r>
            <a:r>
              <a:rPr lang="en-US" sz="1700" b="0" strike="noStrike" spc="-1" dirty="0">
                <a:solidFill>
                  <a:srgbClr val="008000"/>
                </a:solidFill>
                <a:latin typeface="Consolas"/>
              </a:rPr>
              <a:t>int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latin typeface="Consolas"/>
              </a:rPr>
              <a:t>fuct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7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700" b="0" strike="noStrike" spc="-1" dirty="0">
                <a:solidFill>
                  <a:srgbClr val="808080"/>
                </a:solidFill>
                <a:latin typeface="Consolas"/>
              </a:rPr>
              <a:t>n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) {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008000"/>
                </a:solidFill>
                <a:latin typeface="Consolas"/>
              </a:rPr>
              <a:t>	</a:t>
            </a: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// локальная (в </a:t>
            </a:r>
            <a:r>
              <a:rPr lang="ru-RU" sz="1700" b="0" strike="noStrike" spc="-1" dirty="0" err="1">
                <a:solidFill>
                  <a:srgbClr val="008000"/>
                </a:solidFill>
                <a:latin typeface="Consolas"/>
              </a:rPr>
              <a:t>fuct</a:t>
            </a: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()) переменная </a:t>
            </a:r>
            <a:r>
              <a:rPr lang="ru-RU" sz="1700" b="0" strike="noStrike" spc="-1" dirty="0" err="1">
                <a:solidFill>
                  <a:srgbClr val="008000"/>
                </a:solidFill>
                <a:latin typeface="Consolas"/>
              </a:rPr>
              <a:t>res</a:t>
            </a: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, тип </a:t>
            </a:r>
            <a:r>
              <a:rPr lang="en-US" sz="1700" b="0" strike="noStrike" spc="-1" dirty="0">
                <a:solidFill>
                  <a:srgbClr val="008000"/>
                </a:solidFill>
                <a:latin typeface="Consolas"/>
              </a:rPr>
              <a:t>int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 res = 1;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008000"/>
                </a:solidFill>
                <a:latin typeface="Consolas"/>
              </a:rPr>
              <a:t>	</a:t>
            </a: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// локальная (в </a:t>
            </a:r>
            <a:r>
              <a:rPr lang="ru-RU" sz="1700" b="0" strike="noStrike" spc="-1" dirty="0" err="1">
                <a:solidFill>
                  <a:srgbClr val="008000"/>
                </a:solidFill>
                <a:latin typeface="Consolas"/>
              </a:rPr>
              <a:t>fuct</a:t>
            </a: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()) переменная i, тип </a:t>
            </a:r>
            <a:r>
              <a:rPr lang="ru-RU" sz="1700" b="0" strike="noStrike" spc="-1" dirty="0" err="1">
                <a:solidFill>
                  <a:srgbClr val="008000"/>
                </a:solidFill>
                <a:latin typeface="Consolas"/>
              </a:rPr>
              <a:t>int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 = 1;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0000FF"/>
                </a:solidFill>
                <a:latin typeface="Consolas"/>
              </a:rPr>
              <a:t>	do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 {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		res = res * </a:t>
            </a:r>
            <a:r>
              <a:rPr lang="en-US" sz="17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700" b="1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700" b="1" strike="noStrike" spc="-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700" b="1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700" b="1" strike="noStrike" spc="-1" dirty="0">
                <a:solidFill>
                  <a:srgbClr val="000000"/>
                </a:solidFill>
                <a:latin typeface="Consolas"/>
              </a:rPr>
              <a:t> + 1;</a:t>
            </a:r>
            <a:endParaRPr lang="ru-RU" sz="1700" b="1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	} </a:t>
            </a:r>
            <a:r>
              <a:rPr lang="en-US" sz="1700" b="0" strike="noStrike" spc="-1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7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 &lt;= </a:t>
            </a:r>
            <a:r>
              <a:rPr lang="en-US" sz="1700" b="0" strike="noStrike" spc="-1" dirty="0">
                <a:solidFill>
                  <a:srgbClr val="808080"/>
                </a:solidFill>
                <a:latin typeface="Consolas"/>
              </a:rPr>
              <a:t>n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 res;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7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700" b="0" strike="noStrike" spc="-1" dirty="0">
              <a:latin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6253A1B-DA40-024F-2531-7D65E4C94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519" y="2128452"/>
            <a:ext cx="2312121" cy="461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756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0" y="116640"/>
            <a:ext cx="914364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 dirty="0">
                <a:solidFill>
                  <a:srgbClr val="000000"/>
                </a:solidFill>
                <a:latin typeface="Calibri"/>
              </a:rPr>
              <a:t>Функция может иметь свои (локальные) переменные </a:t>
            </a: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(2</a:t>
            </a:r>
            <a:r>
              <a:rPr lang="ru-RU" sz="2800" b="1" strike="noStrike" spc="-1" dirty="0">
                <a:solidFill>
                  <a:srgbClr val="000000"/>
                </a:solidFill>
                <a:latin typeface="Calibri"/>
              </a:rPr>
              <a:t>)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Прямоугольник 3"/>
          <p:cNvSpPr/>
          <p:nvPr/>
        </p:nvSpPr>
        <p:spPr>
          <a:xfrm>
            <a:off x="107640" y="751320"/>
            <a:ext cx="8928720" cy="397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// это - ОПРЕДЕЛЕНИЕ функции </a:t>
            </a:r>
            <a:r>
              <a:rPr lang="ru-RU" sz="1700" b="0" strike="noStrike" spc="-1" dirty="0" err="1">
                <a:solidFill>
                  <a:srgbClr val="008000"/>
                </a:solidFill>
                <a:latin typeface="Consolas"/>
              </a:rPr>
              <a:t>fuct</a:t>
            </a: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(), получающей один аргумент типа </a:t>
            </a:r>
            <a:r>
              <a:rPr lang="ru-RU" sz="1700" b="0" strike="noStrike" spc="-1" dirty="0" err="1">
                <a:solidFill>
                  <a:srgbClr val="008000"/>
                </a:solidFill>
                <a:latin typeface="Consolas"/>
              </a:rPr>
              <a:t>int</a:t>
            </a: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, 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// и возвращающей результат типа </a:t>
            </a:r>
            <a:r>
              <a:rPr lang="en-US" sz="1700" b="0" strike="noStrike" spc="-1" dirty="0">
                <a:solidFill>
                  <a:srgbClr val="008000"/>
                </a:solidFill>
                <a:latin typeface="Consolas"/>
              </a:rPr>
              <a:t>int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latin typeface="Consolas"/>
              </a:rPr>
              <a:t>fuct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7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700" b="0" strike="noStrike" spc="-1" dirty="0">
                <a:solidFill>
                  <a:srgbClr val="808080"/>
                </a:solidFill>
                <a:latin typeface="Consolas"/>
              </a:rPr>
              <a:t>n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) {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008000"/>
                </a:solidFill>
                <a:latin typeface="Consolas"/>
              </a:rPr>
              <a:t>	</a:t>
            </a: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// локальная (в </a:t>
            </a:r>
            <a:r>
              <a:rPr lang="ru-RU" sz="1700" b="0" strike="noStrike" spc="-1" dirty="0" err="1">
                <a:solidFill>
                  <a:srgbClr val="008000"/>
                </a:solidFill>
                <a:latin typeface="Consolas"/>
              </a:rPr>
              <a:t>fuct</a:t>
            </a: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()) переменная </a:t>
            </a:r>
            <a:r>
              <a:rPr lang="ru-RU" sz="1700" b="0" strike="noStrike" spc="-1" dirty="0" err="1">
                <a:solidFill>
                  <a:srgbClr val="008000"/>
                </a:solidFill>
                <a:latin typeface="Consolas"/>
              </a:rPr>
              <a:t>res</a:t>
            </a: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, тип </a:t>
            </a:r>
            <a:r>
              <a:rPr lang="en-US" sz="1700" b="0" strike="noStrike" spc="-1" dirty="0">
                <a:solidFill>
                  <a:srgbClr val="008000"/>
                </a:solidFill>
                <a:latin typeface="Consolas"/>
              </a:rPr>
              <a:t>int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 res = 1;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008000"/>
                </a:solidFill>
                <a:latin typeface="Consolas"/>
              </a:rPr>
              <a:t>	</a:t>
            </a: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// локальная (в </a:t>
            </a:r>
            <a:r>
              <a:rPr lang="ru-RU" sz="1700" b="0" strike="noStrike" spc="-1" dirty="0" err="1">
                <a:solidFill>
                  <a:srgbClr val="008000"/>
                </a:solidFill>
                <a:latin typeface="Consolas"/>
              </a:rPr>
              <a:t>fuct</a:t>
            </a: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()) переменная i, тип </a:t>
            </a:r>
            <a:r>
              <a:rPr lang="ru-RU" sz="1700" b="0" strike="noStrike" spc="-1" dirty="0" err="1">
                <a:solidFill>
                  <a:srgbClr val="008000"/>
                </a:solidFill>
                <a:latin typeface="Consolas"/>
              </a:rPr>
              <a:t>int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 = 1;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0000FF"/>
                </a:solidFill>
                <a:latin typeface="Consolas"/>
              </a:rPr>
              <a:t>	do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 {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		res = res * </a:t>
            </a:r>
            <a:r>
              <a:rPr lang="en-US" sz="17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700" b="1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700" b="1" strike="noStrike" spc="-1" dirty="0">
                <a:solidFill>
                  <a:srgbClr val="000000"/>
                </a:solidFill>
                <a:latin typeface="Consolas"/>
              </a:rPr>
              <a:t>++;</a:t>
            </a: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 //</a:t>
            </a:r>
            <a:r>
              <a:rPr lang="ru-RU" sz="1700" spc="-1" dirty="0">
                <a:solidFill>
                  <a:srgbClr val="008000"/>
                </a:solidFill>
                <a:latin typeface="Consolas"/>
              </a:rPr>
              <a:t>постфиксный инкремент</a:t>
            </a:r>
            <a:endParaRPr lang="ru-RU" sz="1700" b="1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	} </a:t>
            </a:r>
            <a:r>
              <a:rPr lang="en-US" sz="1700" b="0" strike="noStrike" spc="-1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7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 &lt;= </a:t>
            </a:r>
            <a:r>
              <a:rPr lang="en-US" sz="1700" b="0" strike="noStrike" spc="-1" dirty="0">
                <a:solidFill>
                  <a:srgbClr val="808080"/>
                </a:solidFill>
                <a:latin typeface="Consolas"/>
              </a:rPr>
              <a:t>n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 res;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7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700" b="0" strike="noStrike" spc="-1" dirty="0">
              <a:latin typeface="Arial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2264449-DF82-4137-102E-BEA288F9A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519" y="2128452"/>
            <a:ext cx="2312121" cy="461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99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65445B-8432-A173-C9E6-36549430A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>
            <a:extLst>
              <a:ext uri="{FF2B5EF4-FFF2-40B4-BE49-F238E27FC236}">
                <a16:creationId xmlns:a16="http://schemas.microsoft.com/office/drawing/2014/main" id="{7A25BAE0-88B2-10A0-24E6-3F1942C65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40"/>
            <a:ext cx="914364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 dirty="0">
                <a:solidFill>
                  <a:srgbClr val="000000"/>
                </a:solidFill>
                <a:latin typeface="Calibri"/>
              </a:rPr>
              <a:t>Функция может иметь свои (локальные) переменные </a:t>
            </a: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(2</a:t>
            </a:r>
            <a:r>
              <a:rPr lang="ru-RU" sz="2800" b="1" strike="noStrike" spc="-1" dirty="0">
                <a:solidFill>
                  <a:srgbClr val="000000"/>
                </a:solidFill>
                <a:latin typeface="Calibri"/>
              </a:rPr>
              <a:t>)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Прямоугольник 3">
            <a:extLst>
              <a:ext uri="{FF2B5EF4-FFF2-40B4-BE49-F238E27FC236}">
                <a16:creationId xmlns:a16="http://schemas.microsoft.com/office/drawing/2014/main" id="{5A313329-73B3-00B7-437F-2E4CFA547A14}"/>
              </a:ext>
            </a:extLst>
          </p:cNvPr>
          <p:cNvSpPr/>
          <p:nvPr/>
        </p:nvSpPr>
        <p:spPr>
          <a:xfrm>
            <a:off x="107640" y="751320"/>
            <a:ext cx="8928720" cy="397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// это - ОПРЕДЕЛЕНИЕ функции </a:t>
            </a:r>
            <a:r>
              <a:rPr lang="ru-RU" sz="1700" b="0" strike="noStrike" spc="-1" dirty="0" err="1">
                <a:solidFill>
                  <a:srgbClr val="008000"/>
                </a:solidFill>
                <a:latin typeface="Consolas"/>
              </a:rPr>
              <a:t>fuct</a:t>
            </a: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(), получающей один аргумент типа </a:t>
            </a:r>
            <a:r>
              <a:rPr lang="ru-RU" sz="1700" b="0" strike="noStrike" spc="-1" dirty="0" err="1">
                <a:solidFill>
                  <a:srgbClr val="008000"/>
                </a:solidFill>
                <a:latin typeface="Consolas"/>
              </a:rPr>
              <a:t>int</a:t>
            </a: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, 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// и возвращающей результат типа </a:t>
            </a:r>
            <a:r>
              <a:rPr lang="en-US" sz="1700" b="0" strike="noStrike" spc="-1" dirty="0">
                <a:solidFill>
                  <a:srgbClr val="008000"/>
                </a:solidFill>
                <a:latin typeface="Consolas"/>
              </a:rPr>
              <a:t>int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latin typeface="Consolas"/>
              </a:rPr>
              <a:t>fuct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7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700" b="0" strike="noStrike" spc="-1" dirty="0">
                <a:solidFill>
                  <a:srgbClr val="808080"/>
                </a:solidFill>
                <a:latin typeface="Consolas"/>
              </a:rPr>
              <a:t>n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) {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008000"/>
                </a:solidFill>
                <a:latin typeface="Consolas"/>
              </a:rPr>
              <a:t>	</a:t>
            </a: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// локальная (в </a:t>
            </a:r>
            <a:r>
              <a:rPr lang="ru-RU" sz="1700" b="0" strike="noStrike" spc="-1" dirty="0" err="1">
                <a:solidFill>
                  <a:srgbClr val="008000"/>
                </a:solidFill>
                <a:latin typeface="Consolas"/>
              </a:rPr>
              <a:t>fuct</a:t>
            </a: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()) переменная </a:t>
            </a:r>
            <a:r>
              <a:rPr lang="ru-RU" sz="1700" b="0" strike="noStrike" spc="-1" dirty="0" err="1">
                <a:solidFill>
                  <a:srgbClr val="008000"/>
                </a:solidFill>
                <a:latin typeface="Consolas"/>
              </a:rPr>
              <a:t>res</a:t>
            </a: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, тип </a:t>
            </a:r>
            <a:r>
              <a:rPr lang="en-US" sz="1700" b="0" strike="noStrike" spc="-1" dirty="0">
                <a:solidFill>
                  <a:srgbClr val="008000"/>
                </a:solidFill>
                <a:latin typeface="Consolas"/>
              </a:rPr>
              <a:t>int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 res = 1;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008000"/>
                </a:solidFill>
                <a:latin typeface="Consolas"/>
              </a:rPr>
              <a:t>	</a:t>
            </a: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// локальная (в </a:t>
            </a:r>
            <a:r>
              <a:rPr lang="ru-RU" sz="1700" b="0" strike="noStrike" spc="-1" dirty="0" err="1">
                <a:solidFill>
                  <a:srgbClr val="008000"/>
                </a:solidFill>
                <a:latin typeface="Consolas"/>
              </a:rPr>
              <a:t>fuct</a:t>
            </a: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()) переменная i, тип </a:t>
            </a:r>
            <a:r>
              <a:rPr lang="ru-RU" sz="1700" b="0" strike="noStrike" spc="-1" dirty="0" err="1">
                <a:solidFill>
                  <a:srgbClr val="008000"/>
                </a:solidFill>
                <a:latin typeface="Consolas"/>
              </a:rPr>
              <a:t>int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 = 1;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0000FF"/>
                </a:solidFill>
                <a:latin typeface="Consolas"/>
              </a:rPr>
              <a:t>	do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 {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		res = res * </a:t>
            </a:r>
            <a:r>
              <a:rPr lang="en-US" sz="17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ru-RU" sz="1700" b="1" strike="noStrike" spc="-1" dirty="0">
                <a:solidFill>
                  <a:srgbClr val="000000"/>
                </a:solidFill>
                <a:latin typeface="Consolas"/>
              </a:rPr>
              <a:t>++</a:t>
            </a:r>
            <a:r>
              <a:rPr lang="en-US" sz="1700" b="1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700" b="1" strike="noStrike" spc="-1" dirty="0">
                <a:solidFill>
                  <a:srgbClr val="000000"/>
                </a:solidFill>
                <a:latin typeface="Consolas"/>
              </a:rPr>
              <a:t>;</a:t>
            </a: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 //префиксный </a:t>
            </a:r>
            <a:r>
              <a:rPr lang="ru-RU" sz="1700" spc="-1" dirty="0">
                <a:solidFill>
                  <a:srgbClr val="008000"/>
                </a:solidFill>
                <a:latin typeface="Consolas"/>
              </a:rPr>
              <a:t>инкремент</a:t>
            </a:r>
            <a:endParaRPr lang="ru-RU" sz="1700" b="1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	} </a:t>
            </a:r>
            <a:r>
              <a:rPr lang="en-US" sz="1700" b="0" strike="noStrike" spc="-1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7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 &lt;= </a:t>
            </a:r>
            <a:r>
              <a:rPr lang="en-US" sz="1700" b="0" strike="noStrike" spc="-1" dirty="0">
                <a:solidFill>
                  <a:srgbClr val="808080"/>
                </a:solidFill>
                <a:latin typeface="Consolas"/>
              </a:rPr>
              <a:t>n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 res;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7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700" b="0" strike="noStrike" spc="-1" dirty="0">
              <a:latin typeface="Arial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2A923DE-373F-4CC1-1648-4C5461899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519" y="2128452"/>
            <a:ext cx="2312121" cy="461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268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0" y="116640"/>
            <a:ext cx="923544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 dirty="0">
                <a:solidFill>
                  <a:srgbClr val="000000"/>
                </a:solidFill>
                <a:latin typeface="Calibri"/>
              </a:rPr>
              <a:t>Функция может иметь свои (локальные) переменные </a:t>
            </a: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(2</a:t>
            </a:r>
            <a:r>
              <a:rPr lang="ru-RU" sz="2800" b="1" strike="noStrike" spc="-1" dirty="0">
                <a:solidFill>
                  <a:srgbClr val="000000"/>
                </a:solidFill>
                <a:latin typeface="Calibri"/>
              </a:rPr>
              <a:t>)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Прямоугольник 3"/>
          <p:cNvSpPr/>
          <p:nvPr/>
        </p:nvSpPr>
        <p:spPr>
          <a:xfrm>
            <a:off x="107640" y="751320"/>
            <a:ext cx="8928720" cy="401503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// это - ОПРЕДЕЛЕНИЕ функции </a:t>
            </a:r>
            <a:r>
              <a:rPr lang="ru-RU" sz="1700" b="0" strike="noStrike" spc="-1" dirty="0" err="1">
                <a:solidFill>
                  <a:srgbClr val="008000"/>
                </a:solidFill>
                <a:latin typeface="Consolas"/>
              </a:rPr>
              <a:t>fuct</a:t>
            </a: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(), получающей один аргумент типа </a:t>
            </a:r>
            <a:r>
              <a:rPr lang="ru-RU" sz="1700" b="0" strike="noStrike" spc="-1" dirty="0" err="1">
                <a:solidFill>
                  <a:srgbClr val="008000"/>
                </a:solidFill>
                <a:latin typeface="Consolas"/>
              </a:rPr>
              <a:t>int</a:t>
            </a: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, 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// и возвращающей результат типа </a:t>
            </a:r>
            <a:r>
              <a:rPr lang="en-US" sz="1700" b="0" strike="noStrike" spc="-1" dirty="0">
                <a:solidFill>
                  <a:srgbClr val="008000"/>
                </a:solidFill>
                <a:latin typeface="Consolas"/>
              </a:rPr>
              <a:t>int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latin typeface="Consolas"/>
              </a:rPr>
              <a:t>fuct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7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700" b="0" strike="noStrike" spc="-1" dirty="0">
                <a:solidFill>
                  <a:srgbClr val="808080"/>
                </a:solidFill>
                <a:latin typeface="Consolas"/>
              </a:rPr>
              <a:t>n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) {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008000"/>
                </a:solidFill>
                <a:latin typeface="Consolas"/>
              </a:rPr>
              <a:t>	</a:t>
            </a: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// локальная (в </a:t>
            </a:r>
            <a:r>
              <a:rPr lang="ru-RU" sz="1700" b="0" strike="noStrike" spc="-1" dirty="0" err="1">
                <a:solidFill>
                  <a:srgbClr val="008000"/>
                </a:solidFill>
                <a:latin typeface="Consolas"/>
              </a:rPr>
              <a:t>fuct</a:t>
            </a: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()) переменная </a:t>
            </a:r>
            <a:r>
              <a:rPr lang="ru-RU" sz="1700" b="0" strike="noStrike" spc="-1" dirty="0" err="1">
                <a:solidFill>
                  <a:srgbClr val="008000"/>
                </a:solidFill>
                <a:latin typeface="Consolas"/>
              </a:rPr>
              <a:t>res</a:t>
            </a: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, тип </a:t>
            </a:r>
            <a:r>
              <a:rPr lang="en-US" sz="1700" b="0" strike="noStrike" spc="-1" dirty="0">
                <a:solidFill>
                  <a:srgbClr val="008000"/>
                </a:solidFill>
                <a:latin typeface="Consolas"/>
              </a:rPr>
              <a:t>int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 res = 1;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008000"/>
                </a:solidFill>
                <a:latin typeface="Consolas"/>
              </a:rPr>
              <a:t>	</a:t>
            </a: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// локальная (в </a:t>
            </a:r>
            <a:r>
              <a:rPr lang="ru-RU" sz="1700" b="0" strike="noStrike" spc="-1" dirty="0" err="1">
                <a:solidFill>
                  <a:srgbClr val="008000"/>
                </a:solidFill>
                <a:latin typeface="Consolas"/>
              </a:rPr>
              <a:t>fuct</a:t>
            </a: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()) переменная i, тип </a:t>
            </a:r>
            <a:r>
              <a:rPr lang="ru-RU" sz="1700" b="0" strike="noStrike" spc="-1" dirty="0" err="1">
                <a:solidFill>
                  <a:srgbClr val="008000"/>
                </a:solidFill>
                <a:latin typeface="Consolas"/>
              </a:rPr>
              <a:t>int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 = 1;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0000FF"/>
                </a:solidFill>
                <a:latin typeface="Consolas"/>
              </a:rPr>
              <a:t>	do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 {</a:t>
            </a:r>
            <a:endParaRPr lang="ru-RU" sz="1700" b="0" strike="noStrike" spc="-1" dirty="0">
              <a:latin typeface="Arial"/>
            </a:endParaRPr>
          </a:p>
          <a:p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		res = res * </a:t>
            </a:r>
            <a:r>
              <a:rPr lang="en-US" sz="1700" b="1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700" b="1" strike="noStrike" spc="-1" dirty="0">
                <a:solidFill>
                  <a:srgbClr val="000000"/>
                </a:solidFill>
                <a:latin typeface="Consolas"/>
              </a:rPr>
              <a:t>++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sz="1700" spc="-1" dirty="0">
                <a:solidFill>
                  <a:srgbClr val="008000"/>
                </a:solidFill>
                <a:latin typeface="Consolas"/>
              </a:rPr>
              <a:t>постфиксный инкремент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</a:p>
          <a:p>
            <a:pPr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	} </a:t>
            </a:r>
            <a:r>
              <a:rPr lang="en-US" sz="1700" b="0" strike="noStrike" spc="-1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7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 &lt;= </a:t>
            </a:r>
            <a:r>
              <a:rPr lang="en-US" sz="1700" b="0" strike="noStrike" spc="-1" dirty="0">
                <a:solidFill>
                  <a:srgbClr val="808080"/>
                </a:solidFill>
                <a:latin typeface="Consolas"/>
              </a:rPr>
              <a:t>n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 res;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7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700" b="0" strike="noStrike" spc="-1" dirty="0">
              <a:latin typeface="Arial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9411852-D98A-BC41-D637-390BBB274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519" y="2128452"/>
            <a:ext cx="2312121" cy="461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9044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060706-B5D1-AFF6-E9CB-BF41EF4CE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519" y="2128452"/>
            <a:ext cx="2312121" cy="4612908"/>
          </a:xfrm>
          <a:prstGeom prst="rect">
            <a:avLst/>
          </a:prstGeom>
        </p:spPr>
      </p:pic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0" y="116640"/>
            <a:ext cx="923544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Функция может иметь свои (локальные) переменные </a:t>
            </a:r>
            <a:r>
              <a:rPr lang="en-US" sz="2800" b="1" strike="noStrike" spc="-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(</a:t>
            </a:r>
            <a:r>
              <a:rPr lang="ru-RU" sz="2800" b="1" strike="noStrike" spc="-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2)</a:t>
            </a:r>
            <a:endParaRPr lang="ru-RU" sz="2800" b="0" strike="noStrike" spc="-1" dirty="0">
              <a:solidFill>
                <a:schemeClr val="accent2">
                  <a:lumMod val="75000"/>
                </a:schemeClr>
              </a:solidFill>
              <a:latin typeface="Calibri"/>
            </a:endParaRPr>
          </a:p>
        </p:txBody>
      </p:sp>
      <p:sp>
        <p:nvSpPr>
          <p:cNvPr id="118" name="Прямоугольник 3"/>
          <p:cNvSpPr/>
          <p:nvPr/>
        </p:nvSpPr>
        <p:spPr>
          <a:xfrm>
            <a:off x="107640" y="751320"/>
            <a:ext cx="8928720" cy="401503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// это - ОПРЕДЕЛЕНИЕ функции </a:t>
            </a:r>
            <a:r>
              <a:rPr lang="ru-RU" sz="1700" b="0" strike="noStrike" spc="-1" dirty="0" err="1">
                <a:solidFill>
                  <a:srgbClr val="008000"/>
                </a:solidFill>
                <a:latin typeface="Consolas"/>
              </a:rPr>
              <a:t>fuct</a:t>
            </a: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(), получающей один аргумент типа </a:t>
            </a:r>
            <a:r>
              <a:rPr lang="ru-RU" sz="1700" b="0" strike="noStrike" spc="-1" dirty="0" err="1">
                <a:solidFill>
                  <a:srgbClr val="008000"/>
                </a:solidFill>
                <a:latin typeface="Consolas"/>
              </a:rPr>
              <a:t>int</a:t>
            </a: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, 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// и возвращающей результат типа </a:t>
            </a:r>
            <a:r>
              <a:rPr lang="en-US" sz="1700" b="0" strike="noStrike" spc="-1" dirty="0">
                <a:solidFill>
                  <a:srgbClr val="008000"/>
                </a:solidFill>
                <a:latin typeface="Consolas"/>
              </a:rPr>
              <a:t>int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latin typeface="Consolas"/>
              </a:rPr>
              <a:t>fuct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7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700" b="0" strike="noStrike" spc="-1" dirty="0">
                <a:solidFill>
                  <a:srgbClr val="808080"/>
                </a:solidFill>
                <a:latin typeface="Consolas"/>
              </a:rPr>
              <a:t>n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) {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008000"/>
                </a:solidFill>
                <a:latin typeface="Consolas"/>
              </a:rPr>
              <a:t>	</a:t>
            </a: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// локальная (в </a:t>
            </a:r>
            <a:r>
              <a:rPr lang="ru-RU" sz="1700" b="0" strike="noStrike" spc="-1" dirty="0" err="1">
                <a:solidFill>
                  <a:srgbClr val="008000"/>
                </a:solidFill>
                <a:latin typeface="Consolas"/>
              </a:rPr>
              <a:t>fuct</a:t>
            </a: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()) переменная </a:t>
            </a:r>
            <a:r>
              <a:rPr lang="ru-RU" sz="1700" b="0" strike="noStrike" spc="-1" dirty="0" err="1">
                <a:solidFill>
                  <a:srgbClr val="008000"/>
                </a:solidFill>
                <a:latin typeface="Consolas"/>
              </a:rPr>
              <a:t>res</a:t>
            </a: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, тип </a:t>
            </a:r>
            <a:r>
              <a:rPr lang="en-US" sz="1700" b="0" strike="noStrike" spc="-1" dirty="0">
                <a:solidFill>
                  <a:srgbClr val="008000"/>
                </a:solidFill>
                <a:latin typeface="Consolas"/>
              </a:rPr>
              <a:t>int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 res = 1;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008000"/>
                </a:solidFill>
                <a:latin typeface="Consolas"/>
              </a:rPr>
              <a:t>	</a:t>
            </a: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// локальная (в </a:t>
            </a:r>
            <a:r>
              <a:rPr lang="ru-RU" sz="1700" b="0" strike="noStrike" spc="-1" dirty="0" err="1">
                <a:solidFill>
                  <a:srgbClr val="008000"/>
                </a:solidFill>
                <a:latin typeface="Consolas"/>
              </a:rPr>
              <a:t>fuct</a:t>
            </a: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()) переменная i, тип </a:t>
            </a:r>
            <a:r>
              <a:rPr lang="ru-RU" sz="1700" b="0" strike="noStrike" spc="-1" dirty="0" err="1">
                <a:solidFill>
                  <a:srgbClr val="008000"/>
                </a:solidFill>
                <a:latin typeface="Consolas"/>
              </a:rPr>
              <a:t>int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 = 1;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0000FF"/>
                </a:solidFill>
                <a:latin typeface="Consolas"/>
              </a:rPr>
              <a:t>	do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 {</a:t>
            </a:r>
            <a:endParaRPr lang="ru-RU" sz="1700" b="0" strike="noStrike" spc="-1" dirty="0">
              <a:latin typeface="Arial"/>
            </a:endParaRPr>
          </a:p>
          <a:p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		res = res * </a:t>
            </a:r>
            <a:r>
              <a:rPr lang="ru-RU" sz="1700" b="1" strike="noStrike" spc="-1" dirty="0">
                <a:solidFill>
                  <a:srgbClr val="000000"/>
                </a:solidFill>
                <a:latin typeface="Consolas"/>
              </a:rPr>
              <a:t>++</a:t>
            </a:r>
            <a:r>
              <a:rPr lang="en-US" sz="1700" b="1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ru-RU" sz="1700" b="0" strike="noStrike" spc="-1" dirty="0">
                <a:solidFill>
                  <a:schemeClr val="accent2">
                    <a:lumMod val="75000"/>
                  </a:schemeClr>
                </a:solidFill>
                <a:latin typeface="Consolas"/>
              </a:rPr>
              <a:t>//</a:t>
            </a:r>
            <a:r>
              <a:rPr lang="ru-RU" sz="1700" spc="-1" dirty="0">
                <a:solidFill>
                  <a:schemeClr val="accent2">
                    <a:lumMod val="75000"/>
                  </a:schemeClr>
                </a:solidFill>
                <a:latin typeface="Consolas"/>
              </a:rPr>
              <a:t>префиксный инкремент</a:t>
            </a:r>
            <a:endParaRPr lang="ru-RU" sz="1700" b="0" strike="noStrike" spc="-1" dirty="0">
              <a:solidFill>
                <a:schemeClr val="accent2">
                  <a:lumMod val="7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</a:p>
          <a:p>
            <a:pPr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	} </a:t>
            </a:r>
            <a:r>
              <a:rPr lang="en-US" sz="1700" b="0" strike="noStrike" spc="-1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7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 &lt;= </a:t>
            </a:r>
            <a:r>
              <a:rPr lang="en-US" sz="1700" b="0" strike="noStrike" spc="-1" dirty="0">
                <a:solidFill>
                  <a:srgbClr val="808080"/>
                </a:solidFill>
                <a:latin typeface="Consolas"/>
              </a:rPr>
              <a:t>n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 res;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7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700" b="0" strike="noStrike" spc="-1" dirty="0">
              <a:latin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782FA91-842F-3DB1-07BD-038081386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345" y="2106971"/>
            <a:ext cx="2248558" cy="465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074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0" y="116640"/>
            <a:ext cx="914364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Можно использовать  глобальные переменные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 (1)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Прямоугольник 3"/>
          <p:cNvSpPr/>
          <p:nvPr/>
        </p:nvSpPr>
        <p:spPr>
          <a:xfrm>
            <a:off x="107640" y="751320"/>
            <a:ext cx="8928720" cy="593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b="0" strike="noStrike" spc="-1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&gt;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 dirty="0">
                <a:solidFill>
                  <a:srgbClr val="008000"/>
                </a:solidFill>
                <a:latin typeface="Consolas"/>
              </a:rPr>
              <a:t>// Глобальная переменная - количество звезд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numStars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= 4;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 dirty="0">
                <a:solidFill>
                  <a:srgbClr val="008000"/>
                </a:solidFill>
                <a:latin typeface="Consolas"/>
              </a:rPr>
              <a:t>// глобальная переменная - символ звездочки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starSymbol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'*'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 dirty="0">
                <a:solidFill>
                  <a:srgbClr val="008000"/>
                </a:solidFill>
                <a:latin typeface="Consolas"/>
              </a:rPr>
              <a:t>// это - ОБЪЯВЛЕНИЕ функции </a:t>
            </a:r>
            <a:r>
              <a:rPr lang="ru-RU" sz="1600" b="0" strike="noStrike" spc="-1" dirty="0" err="1">
                <a:solidFill>
                  <a:srgbClr val="008000"/>
                </a:solidFill>
                <a:latin typeface="Consolas"/>
              </a:rPr>
              <a:t>printStars</a:t>
            </a:r>
            <a:r>
              <a:rPr lang="ru-RU" sz="1600" b="0" strike="noStrike" spc="-1" dirty="0">
                <a:solidFill>
                  <a:srgbClr val="008000"/>
                </a:solidFill>
                <a:latin typeface="Consolas"/>
              </a:rPr>
              <a:t>(), не имеющей аргументов, 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 dirty="0">
                <a:solidFill>
                  <a:srgbClr val="008000"/>
                </a:solidFill>
                <a:latin typeface="Consolas"/>
              </a:rPr>
              <a:t>// и не возвращающей результата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printStars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();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 dirty="0">
                <a:solidFill>
                  <a:srgbClr val="008000"/>
                </a:solidFill>
                <a:latin typeface="Consolas"/>
              </a:rPr>
              <a:t>// это - ОПРЕДЕЛЕНИЕ функции </a:t>
            </a:r>
            <a:r>
              <a:rPr lang="ru-RU" sz="1600" b="0" strike="noStrike" spc="-1" dirty="0" err="1">
                <a:solidFill>
                  <a:srgbClr val="008000"/>
                </a:solidFill>
                <a:latin typeface="Consolas"/>
              </a:rPr>
              <a:t>incStars</a:t>
            </a:r>
            <a:r>
              <a:rPr lang="ru-RU" sz="1600" b="0" strike="noStrike" spc="-1" dirty="0">
                <a:solidFill>
                  <a:srgbClr val="008000"/>
                </a:solidFill>
                <a:latin typeface="Consolas"/>
              </a:rPr>
              <a:t>(), не имеющей аргументов, 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 dirty="0">
                <a:solidFill>
                  <a:srgbClr val="008000"/>
                </a:solidFill>
                <a:latin typeface="Consolas"/>
              </a:rPr>
              <a:t>// и не возвращающей результата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incStars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() {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numStars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++;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 dirty="0">
                <a:solidFill>
                  <a:srgbClr val="008000"/>
                </a:solidFill>
                <a:latin typeface="Consolas"/>
              </a:rPr>
              <a:t>// это - ОПРЕДЕЛЕНИЕ функции </a:t>
            </a:r>
            <a:r>
              <a:rPr lang="ru-RU" sz="1600" b="0" strike="noStrike" spc="-1" dirty="0" err="1">
                <a:solidFill>
                  <a:srgbClr val="008000"/>
                </a:solidFill>
                <a:latin typeface="Consolas"/>
              </a:rPr>
              <a:t>decStars</a:t>
            </a:r>
            <a:r>
              <a:rPr lang="ru-RU" sz="1600" b="0" strike="noStrike" spc="-1" dirty="0">
                <a:solidFill>
                  <a:srgbClr val="008000"/>
                </a:solidFill>
                <a:latin typeface="Consolas"/>
              </a:rPr>
              <a:t>(), не имеющей аргументов, 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 dirty="0">
                <a:solidFill>
                  <a:srgbClr val="008000"/>
                </a:solidFill>
                <a:latin typeface="Consolas"/>
              </a:rPr>
              <a:t>// и не возвращающей результата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decStars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() {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numStars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--;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0" y="116640"/>
            <a:ext cx="914364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Можно использовать  глобальные переменные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 (2)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Прямоугольник 3"/>
          <p:cNvSpPr/>
          <p:nvPr/>
        </p:nvSpPr>
        <p:spPr>
          <a:xfrm>
            <a:off x="107640" y="751320"/>
            <a:ext cx="8928720" cy="586168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500" b="0" strike="noStrike" spc="-1" dirty="0">
                <a:solidFill>
                  <a:srgbClr val="008000"/>
                </a:solidFill>
                <a:latin typeface="Consolas"/>
              </a:rPr>
              <a:t>// это - ОПРЕДЕЛЕНИЕ функции </a:t>
            </a:r>
            <a:r>
              <a:rPr lang="ru-RU" sz="1500" b="0" strike="noStrike" spc="-1" dirty="0" err="1">
                <a:solidFill>
                  <a:srgbClr val="008000"/>
                </a:solidFill>
                <a:latin typeface="Consolas"/>
              </a:rPr>
              <a:t>main</a:t>
            </a:r>
            <a:r>
              <a:rPr lang="ru-RU" sz="1500" b="0" strike="noStrike" spc="-1" dirty="0">
                <a:solidFill>
                  <a:srgbClr val="008000"/>
                </a:solidFill>
                <a:latin typeface="Consolas"/>
              </a:rPr>
              <a:t>(), не имеющей аргументов, </a:t>
            </a:r>
            <a:endParaRPr lang="ru-RU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500" b="0" strike="noStrike" spc="-1" dirty="0">
                <a:solidFill>
                  <a:srgbClr val="008000"/>
                </a:solidFill>
                <a:latin typeface="Consolas"/>
              </a:rPr>
              <a:t>// и возвращающей результат типа </a:t>
            </a:r>
            <a:r>
              <a:rPr lang="ru-RU" sz="1500" b="0" strike="noStrike" spc="-1" dirty="0" err="1">
                <a:solidFill>
                  <a:srgbClr val="008000"/>
                </a:solidFill>
                <a:latin typeface="Consolas"/>
              </a:rPr>
              <a:t>int</a:t>
            </a:r>
            <a:endParaRPr lang="ru-RU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5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5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Consolas"/>
              </a:rPr>
              <a:t>printStars</a:t>
            </a:r>
            <a:r>
              <a:rPr lang="en-US" sz="1500" b="0" strike="noStrike" spc="-1" dirty="0">
                <a:solidFill>
                  <a:srgbClr val="000000"/>
                </a:solidFill>
                <a:latin typeface="Consolas"/>
              </a:rPr>
              <a:t>();</a:t>
            </a:r>
            <a:endParaRPr lang="ru-RU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5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Consolas"/>
              </a:rPr>
              <a:t>incStars</a:t>
            </a:r>
            <a:r>
              <a:rPr lang="en-US" sz="1500" b="0" strike="noStrike" spc="-1" dirty="0">
                <a:solidFill>
                  <a:srgbClr val="000000"/>
                </a:solidFill>
                <a:latin typeface="Consolas"/>
              </a:rPr>
              <a:t>();</a:t>
            </a:r>
            <a:endParaRPr lang="ru-RU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5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Consolas"/>
              </a:rPr>
              <a:t>incStars</a:t>
            </a:r>
            <a:r>
              <a:rPr lang="en-US" sz="1500" b="0" strike="noStrike" spc="-1" dirty="0">
                <a:solidFill>
                  <a:srgbClr val="000000"/>
                </a:solidFill>
                <a:latin typeface="Consolas"/>
              </a:rPr>
              <a:t>();</a:t>
            </a:r>
            <a:endParaRPr lang="ru-RU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5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Consolas"/>
              </a:rPr>
              <a:t>printStars</a:t>
            </a:r>
            <a:r>
              <a:rPr lang="en-US" sz="1500" b="0" strike="noStrike" spc="-1" dirty="0">
                <a:solidFill>
                  <a:srgbClr val="000000"/>
                </a:solidFill>
                <a:latin typeface="Consolas"/>
              </a:rPr>
              <a:t>();</a:t>
            </a:r>
            <a:endParaRPr lang="ru-RU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5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Consolas"/>
              </a:rPr>
              <a:t>starSymbol</a:t>
            </a:r>
            <a:r>
              <a:rPr lang="en-US" sz="1500" b="0" strike="noStrike" spc="-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500" b="0" strike="noStrike" spc="-1" dirty="0">
                <a:solidFill>
                  <a:srgbClr val="A31515"/>
                </a:solidFill>
                <a:latin typeface="Consolas"/>
              </a:rPr>
              <a:t>'.'</a:t>
            </a:r>
            <a:r>
              <a:rPr lang="en-US" sz="15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5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Consolas"/>
              </a:rPr>
              <a:t>printStars</a:t>
            </a:r>
            <a:r>
              <a:rPr lang="en-US" sz="1500" b="0" strike="noStrike" spc="-1" dirty="0">
                <a:solidFill>
                  <a:srgbClr val="000000"/>
                </a:solidFill>
                <a:latin typeface="Consolas"/>
              </a:rPr>
              <a:t>();</a:t>
            </a:r>
            <a:endParaRPr lang="ru-RU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500" b="0" strike="noStrike" spc="-1" dirty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sz="1500" b="0" strike="noStrike" spc="-1" dirty="0">
                <a:solidFill>
                  <a:srgbClr val="000000"/>
                </a:solidFill>
                <a:latin typeface="Consolas"/>
              </a:rPr>
              <a:t> 0;</a:t>
            </a:r>
            <a:endParaRPr lang="ru-RU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5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500" b="0" strike="noStrike" spc="-1" dirty="0">
                <a:solidFill>
                  <a:srgbClr val="008000"/>
                </a:solidFill>
                <a:latin typeface="Consolas"/>
              </a:rPr>
              <a:t>// это - ОПРЕДЕЛЕНИЕ функции </a:t>
            </a:r>
            <a:r>
              <a:rPr lang="ru-RU" sz="1500" b="0" strike="noStrike" spc="-1" dirty="0" err="1">
                <a:solidFill>
                  <a:srgbClr val="008000"/>
                </a:solidFill>
                <a:latin typeface="Consolas"/>
              </a:rPr>
              <a:t>printStars</a:t>
            </a:r>
            <a:r>
              <a:rPr lang="ru-RU" sz="1500" b="0" strike="noStrike" spc="-1" dirty="0">
                <a:solidFill>
                  <a:srgbClr val="008000"/>
                </a:solidFill>
                <a:latin typeface="Consolas"/>
              </a:rPr>
              <a:t>(), не имеющей аргументов, </a:t>
            </a:r>
            <a:endParaRPr lang="ru-RU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500" b="0" strike="noStrike" spc="-1" dirty="0">
                <a:solidFill>
                  <a:srgbClr val="008000"/>
                </a:solidFill>
                <a:latin typeface="Consolas"/>
              </a:rPr>
              <a:t>// и не возвращающей результата</a:t>
            </a:r>
            <a:endParaRPr lang="ru-RU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5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5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Consolas"/>
              </a:rPr>
              <a:t>printStars</a:t>
            </a:r>
            <a:r>
              <a:rPr lang="en-US" sz="1500" b="0" strike="noStrike" spc="-1" dirty="0">
                <a:solidFill>
                  <a:srgbClr val="000000"/>
                </a:solidFill>
                <a:latin typeface="Consolas"/>
              </a:rPr>
              <a:t>() {</a:t>
            </a:r>
            <a:endParaRPr lang="ru-RU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500" b="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5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500" b="0" strike="noStrike" spc="-1" dirty="0">
                <a:solidFill>
                  <a:srgbClr val="000000"/>
                </a:solidFill>
                <a:latin typeface="Consolas"/>
              </a:rPr>
              <a:t> = 1;</a:t>
            </a:r>
            <a:endParaRPr lang="ru-RU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500" b="0" strike="noStrike" spc="-1" dirty="0">
                <a:solidFill>
                  <a:srgbClr val="0000FF"/>
                </a:solidFill>
                <a:latin typeface="Consolas"/>
              </a:rPr>
              <a:t>	do</a:t>
            </a:r>
            <a:r>
              <a:rPr lang="en-US" sz="1500" b="0" strike="noStrike" spc="-1" dirty="0">
                <a:solidFill>
                  <a:srgbClr val="000000"/>
                </a:solidFill>
                <a:latin typeface="Consolas"/>
              </a:rPr>
              <a:t> {</a:t>
            </a:r>
            <a:endParaRPr lang="ru-RU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5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5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b="0" strike="noStrike" spc="-1" dirty="0">
                <a:solidFill>
                  <a:srgbClr val="A31515"/>
                </a:solidFill>
                <a:latin typeface="Consolas"/>
              </a:rPr>
              <a:t>"%c"</a:t>
            </a:r>
            <a:r>
              <a:rPr lang="en-US" sz="1500" b="0" strike="noStrike" spc="-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Consolas"/>
              </a:rPr>
              <a:t>starSymbol</a:t>
            </a:r>
            <a:r>
              <a:rPr lang="en-US" sz="15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5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500" b="0" strike="noStrike" spc="-1" dirty="0">
                <a:solidFill>
                  <a:srgbClr val="000000"/>
                </a:solidFill>
                <a:latin typeface="Consolas"/>
              </a:rPr>
              <a:t>++;</a:t>
            </a:r>
            <a:endParaRPr lang="ru-RU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500" b="0" strike="noStrike" spc="-1" dirty="0">
                <a:solidFill>
                  <a:srgbClr val="000000"/>
                </a:solidFill>
                <a:latin typeface="Consolas"/>
              </a:rPr>
              <a:t>	} </a:t>
            </a:r>
            <a:r>
              <a:rPr lang="en-US" sz="1500" b="0" strike="noStrike" spc="-1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500" b="0" strike="noStrike" spc="-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500" b="0" strike="noStrike" spc="-1" dirty="0">
                <a:solidFill>
                  <a:srgbClr val="000000"/>
                </a:solidFill>
                <a:latin typeface="Consolas"/>
              </a:rPr>
              <a:t> &lt;=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Consolas"/>
              </a:rPr>
              <a:t>numStars</a:t>
            </a:r>
            <a:r>
              <a:rPr lang="en-US" sz="15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5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5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b="0" strike="noStrike" spc="-1" dirty="0">
                <a:solidFill>
                  <a:srgbClr val="A31515"/>
                </a:solidFill>
                <a:latin typeface="Consolas"/>
              </a:rPr>
              <a:t>"\n"</a:t>
            </a:r>
            <a:r>
              <a:rPr lang="en-US" sz="15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5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500" b="0" strike="noStrike" spc="-1" dirty="0">
              <a:latin typeface="Arial"/>
            </a:endParaRPr>
          </a:p>
        </p:txBody>
      </p:sp>
      <p:pic>
        <p:nvPicPr>
          <p:cNvPr id="123" name="Рисунок 4"/>
          <p:cNvPicPr/>
          <p:nvPr/>
        </p:nvPicPr>
        <p:blipFill>
          <a:blip r:embed="rId2"/>
          <a:stretch/>
        </p:blipFill>
        <p:spPr>
          <a:xfrm>
            <a:off x="3881520" y="1386000"/>
            <a:ext cx="5153400" cy="2514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0" y="116640"/>
            <a:ext cx="914364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В Си </a:t>
            </a:r>
            <a:r>
              <a:rPr lang="ru-RU" sz="2800" b="1" strike="noStrike" spc="-1">
                <a:solidFill>
                  <a:srgbClr val="FF0000"/>
                </a:solidFill>
                <a:latin typeface="Calibri"/>
              </a:rPr>
              <a:t>НЕЛЬЗЯ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 вкладывать функции друг в друга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Прямоугольник 3"/>
          <p:cNvSpPr/>
          <p:nvPr/>
        </p:nvSpPr>
        <p:spPr>
          <a:xfrm>
            <a:off x="107640" y="751320"/>
            <a:ext cx="8928720" cy="2860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0" strike="noStrike" spc="-1">
                <a:solidFill>
                  <a:srgbClr val="A31515"/>
                </a:solidFill>
                <a:latin typeface="Consolas"/>
              </a:rPr>
              <a:t>&lt;stdio.h&gt;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a();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main() {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en-US" sz="1400" b="0" strike="noStrike" spc="-1">
                <a:solidFill>
                  <a:srgbClr val="A31515"/>
                </a:solidFill>
                <a:latin typeface="Consolas"/>
              </a:rPr>
              <a:t>"Hello! It is main()!\n"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FF0000"/>
                </a:solidFill>
                <a:latin typeface="Consolas"/>
              </a:rPr>
              <a:t>	void a() {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FF0000"/>
                </a:solidFill>
                <a:latin typeface="Consolas"/>
              </a:rPr>
              <a:t>		printf("Hello! It is a()!\n");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FF0000"/>
                </a:solidFill>
                <a:latin typeface="Consolas"/>
              </a:rPr>
              <a:t>	</a:t>
            </a:r>
            <a:r>
              <a:rPr lang="ru-RU" sz="1400" b="0" strike="noStrike" spc="-1">
                <a:solidFill>
                  <a:srgbClr val="FF0000"/>
                </a:solidFill>
                <a:latin typeface="Consolas"/>
              </a:rPr>
              <a:t>}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	a();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400" b="0" strike="noStrike" spc="-1">
              <a:latin typeface="Arial"/>
            </a:endParaRPr>
          </a:p>
        </p:txBody>
      </p:sp>
      <p:pic>
        <p:nvPicPr>
          <p:cNvPr id="126" name="Рисунок 4"/>
          <p:cNvPicPr/>
          <p:nvPr/>
        </p:nvPicPr>
        <p:blipFill>
          <a:blip r:embed="rId2"/>
          <a:stretch/>
        </p:blipFill>
        <p:spPr>
          <a:xfrm>
            <a:off x="4356000" y="2825280"/>
            <a:ext cx="4525560" cy="3915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0" y="116640"/>
            <a:ext cx="914364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 dirty="0">
                <a:latin typeface="Calibri"/>
              </a:rPr>
              <a:t>Функции - Формальная грамматика языка Си</a:t>
            </a:r>
            <a:endParaRPr lang="ru-RU" sz="2800" b="0" strike="noStrike" spc="-1" dirty="0">
              <a:latin typeface="Calibri"/>
            </a:endParaRPr>
          </a:p>
        </p:txBody>
      </p:sp>
      <p:sp>
        <p:nvSpPr>
          <p:cNvPr id="128" name="Прямоугольник 3"/>
          <p:cNvSpPr/>
          <p:nvPr/>
        </p:nvSpPr>
        <p:spPr>
          <a:xfrm>
            <a:off x="107640" y="751320"/>
            <a:ext cx="8928720" cy="58770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600" b="1" strike="noStrike" spc="-1" dirty="0">
                <a:latin typeface="Calibri"/>
              </a:rPr>
              <a:t>&lt;определение функции&gt; </a:t>
            </a:r>
            <a:r>
              <a:rPr lang="ru-RU" sz="1600" strike="noStrike" spc="-1" dirty="0">
                <a:latin typeface="Calibri"/>
              </a:rPr>
              <a:t>==&gt;</a:t>
            </a:r>
          </a:p>
          <a:p>
            <a:pPr>
              <a:lnSpc>
                <a:spcPct val="100000"/>
              </a:lnSpc>
              <a:buNone/>
            </a:pPr>
            <a:r>
              <a:rPr lang="ru-RU" sz="1600" strike="noStrike" spc="-1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&lt;возвращаемый тип&gt; &lt;имя функции&gt;(&lt;список формальных параметров&gt;) {</a:t>
            </a:r>
          </a:p>
          <a:p>
            <a:pPr>
              <a:lnSpc>
                <a:spcPct val="100000"/>
              </a:lnSpc>
              <a:buNone/>
            </a:pPr>
            <a:r>
              <a:rPr lang="ru-RU" sz="1600" strike="noStrike" spc="-1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	&lt;тело функции&gt;</a:t>
            </a:r>
          </a:p>
          <a:p>
            <a:pPr>
              <a:lnSpc>
                <a:spcPct val="100000"/>
              </a:lnSpc>
              <a:buNone/>
            </a:pPr>
            <a:r>
              <a:rPr lang="ru-RU" sz="1600" strike="noStrike" spc="-1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}</a:t>
            </a:r>
          </a:p>
          <a:p>
            <a:pPr>
              <a:lnSpc>
                <a:spcPct val="100000"/>
              </a:lnSpc>
              <a:buNone/>
            </a:pPr>
            <a:endParaRPr lang="en-US" sz="1600" strike="noStrike" spc="-1" dirty="0">
              <a:latin typeface="Calibri"/>
            </a:endParaRPr>
          </a:p>
          <a:p>
            <a:r>
              <a:rPr lang="ru-RU" sz="1600" strike="noStrike" spc="-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Если </a:t>
            </a:r>
            <a:r>
              <a:rPr lang="ru-RU" sz="1600" b="1" strike="noStrike" spc="-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&lt;возвращаемый тип&gt; </a:t>
            </a:r>
            <a:r>
              <a:rPr lang="ru-RU" sz="1600" strike="noStrike" spc="-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не VOID, то  </a:t>
            </a:r>
            <a:r>
              <a:rPr lang="ru-RU" sz="1600" b="1" strike="noStrike" spc="-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&lt;тело функции&gt; </a:t>
            </a:r>
            <a:r>
              <a:rPr lang="ru-RU" sz="1600" strike="noStrike" spc="-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должно содержать по крайней мере 1 инструкцию RETURN с возвращаемым значением имеющим </a:t>
            </a:r>
            <a:r>
              <a:rPr lang="ru-RU" sz="1600" b="1" strike="noStrike" spc="-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&lt;возвращаемый тип&gt; </a:t>
            </a:r>
            <a:r>
              <a:rPr lang="ru-RU" sz="1600" strike="noStrike" spc="-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.</a:t>
            </a:r>
            <a:endParaRPr lang="en-US" sz="1600" strike="noStrike" spc="-1" dirty="0">
              <a:solidFill>
                <a:schemeClr val="accent2">
                  <a:lumMod val="75000"/>
                </a:schemeClr>
              </a:solidFill>
              <a:latin typeface="Calibri"/>
            </a:endParaRPr>
          </a:p>
          <a:p>
            <a:endParaRPr lang="ru-RU" sz="1600" strike="noStrike" spc="-1" dirty="0">
              <a:solidFill>
                <a:schemeClr val="accent2">
                  <a:lumMod val="75000"/>
                </a:schemeClr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1" strike="noStrike" spc="-1" dirty="0">
                <a:latin typeface="Calibri"/>
              </a:rPr>
              <a:t>&lt;список формальных параметров&gt; </a:t>
            </a:r>
            <a:r>
              <a:rPr lang="ru-RU" sz="1600" strike="noStrike" spc="-1" dirty="0">
                <a:latin typeface="Calibri"/>
              </a:rPr>
              <a:t>==&gt;</a:t>
            </a:r>
            <a:r>
              <a:rPr lang="en-US" sz="1600" strike="noStrike" spc="-1" dirty="0">
                <a:latin typeface="Calibri"/>
              </a:rPr>
              <a:t>  </a:t>
            </a:r>
            <a:r>
              <a:rPr lang="ru-RU" sz="1600" strike="noStrike" spc="-1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&lt;тип1&gt; &lt;арг1&gt;, &lt;тип1&gt; &lt;арг2&gt;, ...</a:t>
            </a:r>
            <a:endParaRPr lang="en-US" sz="1600" strike="noStrike" spc="-1" dirty="0">
              <a:solidFill>
                <a:schemeClr val="accent3">
                  <a:lumMod val="75000"/>
                </a:schemeClr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endParaRPr lang="ru-RU" sz="1600" strike="noStrike" spc="-1" dirty="0">
              <a:latin typeface="Calibri"/>
            </a:endParaRPr>
          </a:p>
          <a:p>
            <a:r>
              <a:rPr lang="ru-RU" sz="1600" strike="noStrike" spc="-1" dirty="0">
                <a:latin typeface="Calibri"/>
              </a:rPr>
              <a:t>--------------------------------------------------------------------------------------------------------------------------------------------</a:t>
            </a:r>
          </a:p>
          <a:p>
            <a:pPr>
              <a:lnSpc>
                <a:spcPct val="100000"/>
              </a:lnSpc>
              <a:buNone/>
            </a:pPr>
            <a:r>
              <a:rPr lang="ru-RU" sz="1600" b="1" strike="noStrike" spc="-1" dirty="0">
                <a:latin typeface="Calibri"/>
              </a:rPr>
              <a:t>&lt;объявление функции&gt; </a:t>
            </a:r>
            <a:r>
              <a:rPr lang="ru-RU" sz="1600" strike="noStrike" spc="-1" dirty="0">
                <a:latin typeface="Calibri"/>
              </a:rPr>
              <a:t>==&gt;</a:t>
            </a:r>
          </a:p>
          <a:p>
            <a:pPr>
              <a:lnSpc>
                <a:spcPct val="100000"/>
              </a:lnSpc>
              <a:buNone/>
            </a:pPr>
            <a:r>
              <a:rPr lang="ru-RU" sz="1600" strike="noStrike" spc="-1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&lt;возвращаемый тип&gt; &lt;имя функции&gt;(&lt;список формальных параметров&gt;);</a:t>
            </a:r>
          </a:p>
          <a:p>
            <a:r>
              <a:rPr lang="ru-RU" sz="1600" strike="noStrike" spc="-1" dirty="0">
                <a:latin typeface="Calibri"/>
              </a:rPr>
              <a:t>--------------------------------------------------------------------------------------------------------------------------------------------</a:t>
            </a:r>
          </a:p>
          <a:p>
            <a:pPr>
              <a:lnSpc>
                <a:spcPct val="100000"/>
              </a:lnSpc>
              <a:buNone/>
            </a:pPr>
            <a:r>
              <a:rPr lang="ru-RU" sz="1600" b="1" strike="noStrike" spc="-1" dirty="0">
                <a:latin typeface="Calibri"/>
              </a:rPr>
              <a:t>&lt;вызов функции&gt; </a:t>
            </a:r>
            <a:r>
              <a:rPr lang="ru-RU" sz="1600" strike="noStrike" spc="-1" dirty="0">
                <a:latin typeface="Calibri"/>
              </a:rPr>
              <a:t>==&gt;</a:t>
            </a:r>
          </a:p>
          <a:p>
            <a:pPr>
              <a:lnSpc>
                <a:spcPct val="100000"/>
              </a:lnSpc>
              <a:buNone/>
            </a:pPr>
            <a:r>
              <a:rPr lang="ru-RU" sz="1600" strike="noStrike" spc="-1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&lt;имя функции&gt;(&lt;фактические параметры&gt;);</a:t>
            </a:r>
          </a:p>
          <a:p>
            <a:pPr>
              <a:lnSpc>
                <a:spcPct val="100000"/>
              </a:lnSpc>
              <a:buNone/>
            </a:pPr>
            <a:endParaRPr lang="ru-RU" sz="1600" strike="noStrike" spc="-1" dirty="0">
              <a:latin typeface="Calibri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1" strike="noStrike" spc="-1" dirty="0">
                <a:latin typeface="Calibri"/>
              </a:rPr>
              <a:t>&lt;фактические параметры&gt; </a:t>
            </a:r>
            <a:r>
              <a:rPr lang="ru-RU" sz="1600" strike="noStrike" spc="-1" dirty="0">
                <a:latin typeface="Calibri"/>
              </a:rPr>
              <a:t>==&gt;</a:t>
            </a:r>
            <a:r>
              <a:rPr lang="en-US" sz="1600" strike="noStrike" spc="-1" dirty="0">
                <a:latin typeface="Calibri"/>
              </a:rPr>
              <a:t> </a:t>
            </a:r>
            <a:r>
              <a:rPr lang="ru-RU" sz="1600" strike="noStrike" spc="-1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&lt;выражение тип 1&gt;, &lt;выражение тип 2&gt;, ... </a:t>
            </a:r>
            <a:endParaRPr lang="en-US" sz="1600" strike="noStrike" spc="-1" dirty="0">
              <a:solidFill>
                <a:schemeClr val="accent3">
                  <a:lumMod val="75000"/>
                </a:schemeClr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endParaRPr lang="ru-RU" sz="1600" strike="noStrike" spc="-1" dirty="0">
              <a:latin typeface="Calibri"/>
            </a:endParaRPr>
          </a:p>
          <a:p>
            <a:r>
              <a:rPr lang="ru-RU" sz="1600" strike="noStrike" spc="-1" dirty="0">
                <a:latin typeface="Calibri"/>
              </a:rPr>
              <a:t>--------------------------------------------------------------------------------------------------------------------------------------------</a:t>
            </a:r>
          </a:p>
          <a:p>
            <a:r>
              <a:rPr lang="ru-RU" sz="1600" i="1" spc="-1" dirty="0">
                <a:latin typeface="Calibri"/>
              </a:rPr>
              <a:t>Что можно почитать?</a:t>
            </a:r>
            <a:endParaRPr lang="ru-RU" sz="1600" i="1" strike="noStrike" spc="-1" dirty="0">
              <a:latin typeface="Calibri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strike="noStrike" spc="-1" dirty="0">
                <a:solidFill>
                  <a:schemeClr val="tx2"/>
                </a:solidFill>
                <a:latin typeface="Calibri"/>
              </a:rPr>
              <a:t>«Синтаксис и семантика языка Си» </a:t>
            </a:r>
            <a:r>
              <a:rPr lang="ru-RU" sz="1600" strike="noStrike" spc="-1" dirty="0">
                <a:latin typeface="Calibri"/>
              </a:rPr>
              <a:t>- </a:t>
            </a:r>
          </a:p>
          <a:p>
            <a:pPr>
              <a:lnSpc>
                <a:spcPct val="100000"/>
              </a:lnSpc>
              <a:buNone/>
            </a:pPr>
            <a:r>
              <a:rPr lang="ru-RU" sz="1200" strike="noStrike" spc="-1" dirty="0">
                <a:latin typeface="Calibri"/>
                <a:hlinkClick r:id="rId2"/>
              </a:rPr>
              <a:t>https://ru.wikipedia.org/wiki/%D0%A1%D0%B8%D0%BD%D1%82%D0%B0%D0%BA%D1%81%D0%B8%D1%81_%D0%B8_%D1%81%D0%B5%D0%BC%D0%B0%D0%BD%D1%82%D0%B8%D0%BA%D0%B0_%D1%8F%D0%B7%D1%8B%D0%BA%D0%B0_%D0%A1%D0%B8</a:t>
            </a:r>
            <a:r>
              <a:rPr lang="ru-RU" sz="1200" strike="noStrike" spc="-1" dirty="0">
                <a:latin typeface="Calibri"/>
              </a:rPr>
              <a:t> </a:t>
            </a:r>
            <a:endParaRPr lang="ru-RU" sz="120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9AB99-E829-749C-981C-06A171D904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>
            <a:extLst>
              <a:ext uri="{FF2B5EF4-FFF2-40B4-BE49-F238E27FC236}">
                <a16:creationId xmlns:a16="http://schemas.microsoft.com/office/drawing/2014/main" id="{23178649-AAE4-C869-8BB5-6C8577BF7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40"/>
            <a:ext cx="914364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 dirty="0">
                <a:latin typeface="Calibri"/>
              </a:rPr>
              <a:t>Функции - Формальная грамматика языка Си</a:t>
            </a:r>
            <a:endParaRPr lang="ru-RU" sz="2800" b="0" strike="noStrike" spc="-1" dirty="0">
              <a:latin typeface="Calibri"/>
            </a:endParaRPr>
          </a:p>
        </p:txBody>
      </p:sp>
      <p:sp>
        <p:nvSpPr>
          <p:cNvPr id="128" name="Прямоугольник 3">
            <a:extLst>
              <a:ext uri="{FF2B5EF4-FFF2-40B4-BE49-F238E27FC236}">
                <a16:creationId xmlns:a16="http://schemas.microsoft.com/office/drawing/2014/main" id="{C0F437CB-64FD-66EA-8351-B0E1C45909B9}"/>
              </a:ext>
            </a:extLst>
          </p:cNvPr>
          <p:cNvSpPr/>
          <p:nvPr/>
        </p:nvSpPr>
        <p:spPr>
          <a:xfrm>
            <a:off x="107640" y="751320"/>
            <a:ext cx="8928720" cy="58770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57188">
              <a:lnSpc>
                <a:spcPct val="100000"/>
              </a:lnSpc>
              <a:buNone/>
            </a:pPr>
            <a:r>
              <a:rPr lang="ru-RU" sz="1600" b="1" strike="noStrike" spc="-1" dirty="0">
                <a:latin typeface="Calibri"/>
              </a:rPr>
              <a:t>&lt;определение функции&gt; </a:t>
            </a:r>
            <a:r>
              <a:rPr lang="ru-RU" sz="1600" strike="noStrike" spc="-1" dirty="0">
                <a:latin typeface="Calibri"/>
              </a:rPr>
              <a:t>==&gt;</a:t>
            </a:r>
          </a:p>
          <a:p>
            <a:pPr defTabSz="357188">
              <a:lnSpc>
                <a:spcPct val="100000"/>
              </a:lnSpc>
              <a:buNone/>
            </a:pPr>
            <a:r>
              <a:rPr lang="en-US" sz="1600" strike="noStrike" spc="-1" dirty="0">
                <a:solidFill>
                  <a:schemeClr val="accent1"/>
                </a:solidFill>
                <a:latin typeface="Calibri"/>
              </a:rPr>
              <a:t>void </a:t>
            </a:r>
            <a:r>
              <a:rPr lang="en-US" sz="1600" strike="noStrike" spc="-1" dirty="0" err="1">
                <a:solidFill>
                  <a:schemeClr val="accent1"/>
                </a:solidFill>
                <a:latin typeface="Calibri"/>
              </a:rPr>
              <a:t>SnowWoman</a:t>
            </a:r>
            <a:r>
              <a:rPr lang="en-US" sz="1600" strike="noStrike" spc="-1" dirty="0">
                <a:solidFill>
                  <a:schemeClr val="accent1"/>
                </a:solidFill>
                <a:latin typeface="Calibri"/>
              </a:rPr>
              <a:t>(HDC </a:t>
            </a:r>
            <a:r>
              <a:rPr lang="en-US" sz="1600" strike="noStrike" spc="-1" dirty="0" err="1">
                <a:solidFill>
                  <a:schemeClr val="accent1"/>
                </a:solidFill>
                <a:latin typeface="Calibri"/>
              </a:rPr>
              <a:t>hdc</a:t>
            </a:r>
            <a:r>
              <a:rPr lang="en-US" sz="1600" strike="noStrike" spc="-1" dirty="0">
                <a:solidFill>
                  <a:schemeClr val="accent1"/>
                </a:solidFill>
                <a:latin typeface="Calibri"/>
              </a:rPr>
              <a:t>, int x, int y) {</a:t>
            </a:r>
            <a:endParaRPr lang="es-ES" sz="1600" strike="noStrike" spc="-1" dirty="0">
              <a:solidFill>
                <a:schemeClr val="accent1"/>
              </a:solidFill>
              <a:latin typeface="Calibri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s-ES" sz="1600" strike="noStrike" spc="-1" dirty="0">
                <a:solidFill>
                  <a:schemeClr val="accent1"/>
                </a:solidFill>
                <a:latin typeface="Calibri"/>
              </a:rPr>
              <a:t>	Ellipse(hdc, x + 20, y, x + 40, y + 20);</a:t>
            </a:r>
          </a:p>
          <a:p>
            <a:pPr defTabSz="357188">
              <a:lnSpc>
                <a:spcPct val="100000"/>
              </a:lnSpc>
              <a:buNone/>
            </a:pPr>
            <a:r>
              <a:rPr lang="es-ES" sz="1600" strike="noStrike" spc="-1" dirty="0">
                <a:solidFill>
                  <a:schemeClr val="accent1"/>
                </a:solidFill>
                <a:latin typeface="Calibri"/>
              </a:rPr>
              <a:t>	Ellipse(hdc, x + 10, y + 20, x + 50, y + 60);</a:t>
            </a:r>
          </a:p>
          <a:p>
            <a:pPr defTabSz="357188">
              <a:lnSpc>
                <a:spcPct val="100000"/>
              </a:lnSpc>
              <a:buNone/>
            </a:pPr>
            <a:r>
              <a:rPr lang="es-ES" sz="1600" strike="noStrike" spc="-1" dirty="0">
                <a:solidFill>
                  <a:schemeClr val="accent1"/>
                </a:solidFill>
                <a:latin typeface="Calibri"/>
              </a:rPr>
              <a:t>	Ellipse(hdc, x, y + 60, x + 60, y + 120);</a:t>
            </a:r>
          </a:p>
          <a:p>
            <a:pPr defTabSz="357188">
              <a:lnSpc>
                <a:spcPct val="100000"/>
              </a:lnSpc>
              <a:buNone/>
            </a:pPr>
            <a:r>
              <a:rPr lang="en-US" sz="1600" strike="noStrike" spc="-1" dirty="0">
                <a:solidFill>
                  <a:schemeClr val="accent1"/>
                </a:solidFill>
                <a:latin typeface="Calibri"/>
              </a:rPr>
              <a:t>} </a:t>
            </a:r>
          </a:p>
          <a:p>
            <a:pPr defTabSz="357188">
              <a:lnSpc>
                <a:spcPct val="100000"/>
              </a:lnSpc>
              <a:buNone/>
            </a:pPr>
            <a:endParaRPr lang="en-US" sz="1600" b="1" spc="-1" dirty="0">
              <a:latin typeface="Calibri"/>
            </a:endParaRPr>
          </a:p>
          <a:p>
            <a:pPr defTabSz="357188">
              <a:lnSpc>
                <a:spcPct val="100000"/>
              </a:lnSpc>
              <a:buNone/>
            </a:pPr>
            <a:endParaRPr lang="en-US" sz="1600" b="1" spc="-1" dirty="0">
              <a:latin typeface="Calibri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600" b="1" strike="noStrike" spc="-1" dirty="0">
                <a:latin typeface="Calibri"/>
              </a:rPr>
              <a:t>&lt;список формальных параметров&gt; </a:t>
            </a:r>
            <a:r>
              <a:rPr lang="ru-RU" sz="1600" strike="noStrike" spc="-1" dirty="0">
                <a:latin typeface="Calibri"/>
              </a:rPr>
              <a:t>==&gt;</a:t>
            </a:r>
            <a:r>
              <a:rPr lang="en-US" sz="1600" strike="noStrike" spc="-1" dirty="0">
                <a:latin typeface="Calibri"/>
              </a:rPr>
              <a:t> </a:t>
            </a:r>
            <a:r>
              <a:rPr lang="en-US" sz="1600" strike="noStrike" spc="-1" dirty="0">
                <a:solidFill>
                  <a:schemeClr val="accent1"/>
                </a:solidFill>
                <a:latin typeface="Calibri"/>
              </a:rPr>
              <a:t>HDC </a:t>
            </a:r>
            <a:r>
              <a:rPr lang="en-US" sz="1600" strike="noStrike" spc="-1" dirty="0" err="1">
                <a:solidFill>
                  <a:schemeClr val="accent1"/>
                </a:solidFill>
                <a:latin typeface="Calibri"/>
              </a:rPr>
              <a:t>hdc</a:t>
            </a:r>
            <a:r>
              <a:rPr lang="en-US" sz="1600" strike="noStrike" spc="-1" dirty="0">
                <a:solidFill>
                  <a:schemeClr val="accent1"/>
                </a:solidFill>
                <a:latin typeface="Calibri"/>
              </a:rPr>
              <a:t>, int x, int y</a:t>
            </a:r>
            <a:endParaRPr lang="en-US" sz="1600" spc="-1" dirty="0">
              <a:latin typeface="Calibri"/>
            </a:endParaRPr>
          </a:p>
          <a:p>
            <a:pPr defTabSz="357188">
              <a:lnSpc>
                <a:spcPct val="100000"/>
              </a:lnSpc>
              <a:buNone/>
            </a:pPr>
            <a:endParaRPr lang="en-US" sz="1600" strike="noStrike" spc="-1" dirty="0">
              <a:latin typeface="Calibri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600" strike="noStrike" spc="-1" dirty="0">
                <a:latin typeface="Calibri"/>
              </a:rPr>
              <a:t>--------------------------------------------------------------------------------------------------------------------------------------------</a:t>
            </a:r>
          </a:p>
          <a:p>
            <a:pPr defTabSz="357188">
              <a:lnSpc>
                <a:spcPct val="100000"/>
              </a:lnSpc>
              <a:buNone/>
            </a:pPr>
            <a:r>
              <a:rPr lang="ru-RU" sz="1600" b="1" strike="noStrike" spc="-1" dirty="0">
                <a:latin typeface="Calibri"/>
              </a:rPr>
              <a:t>&lt;объявление функции&gt; </a:t>
            </a:r>
            <a:r>
              <a:rPr lang="ru-RU" sz="1600" strike="noStrike" spc="-1" dirty="0">
                <a:latin typeface="Calibri"/>
              </a:rPr>
              <a:t>==&gt;</a:t>
            </a:r>
          </a:p>
          <a:p>
            <a:pPr defTabSz="357188">
              <a:lnSpc>
                <a:spcPct val="100000"/>
              </a:lnSpc>
              <a:buNone/>
            </a:pPr>
            <a:r>
              <a:rPr lang="en-US" sz="1600" strike="noStrike" spc="-1" dirty="0">
                <a:solidFill>
                  <a:schemeClr val="accent1"/>
                </a:solidFill>
                <a:latin typeface="Calibri"/>
              </a:rPr>
              <a:t>void </a:t>
            </a:r>
            <a:r>
              <a:rPr lang="en-US" sz="1600" strike="noStrike" spc="-1" dirty="0" err="1">
                <a:solidFill>
                  <a:schemeClr val="accent1"/>
                </a:solidFill>
                <a:latin typeface="Calibri"/>
              </a:rPr>
              <a:t>SnowWoman</a:t>
            </a:r>
            <a:r>
              <a:rPr lang="en-US" sz="1600" strike="noStrike" spc="-1" dirty="0">
                <a:solidFill>
                  <a:schemeClr val="accent1"/>
                </a:solidFill>
                <a:latin typeface="Calibri"/>
              </a:rPr>
              <a:t>(HDC </a:t>
            </a:r>
            <a:r>
              <a:rPr lang="en-US" sz="1600" strike="noStrike" spc="-1" dirty="0" err="1">
                <a:solidFill>
                  <a:schemeClr val="accent1"/>
                </a:solidFill>
                <a:latin typeface="Calibri"/>
              </a:rPr>
              <a:t>hdc</a:t>
            </a:r>
            <a:r>
              <a:rPr lang="en-US" sz="1600" strike="noStrike" spc="-1" dirty="0">
                <a:solidFill>
                  <a:schemeClr val="accent1"/>
                </a:solidFill>
                <a:latin typeface="Calibri"/>
              </a:rPr>
              <a:t>, int x, int y); </a:t>
            </a:r>
          </a:p>
          <a:p>
            <a:pPr defTabSz="357188">
              <a:lnSpc>
                <a:spcPct val="100000"/>
              </a:lnSpc>
              <a:buNone/>
            </a:pPr>
            <a:r>
              <a:rPr lang="ru-RU" sz="1600" strike="noStrike" spc="-1" dirty="0">
                <a:latin typeface="Calibri"/>
              </a:rPr>
              <a:t>--------------------------------------------------------------------------------------------------------------------------------------------</a:t>
            </a:r>
          </a:p>
          <a:p>
            <a:pPr defTabSz="357188">
              <a:lnSpc>
                <a:spcPct val="100000"/>
              </a:lnSpc>
              <a:buNone/>
            </a:pPr>
            <a:r>
              <a:rPr lang="ru-RU" sz="1600" b="1" strike="noStrike" spc="-1" dirty="0">
                <a:latin typeface="Calibri"/>
              </a:rPr>
              <a:t>&lt;вызов функции&gt; </a:t>
            </a:r>
            <a:r>
              <a:rPr lang="ru-RU" sz="1600" strike="noStrike" spc="-1" dirty="0">
                <a:latin typeface="Calibri"/>
              </a:rPr>
              <a:t>==&gt;</a:t>
            </a:r>
          </a:p>
          <a:p>
            <a:pPr defTabSz="357188">
              <a:lnSpc>
                <a:spcPct val="100000"/>
              </a:lnSpc>
              <a:buNone/>
            </a:pPr>
            <a:r>
              <a:rPr lang="en-US" sz="1600" strike="noStrike" spc="-1" dirty="0" err="1">
                <a:solidFill>
                  <a:schemeClr val="accent1"/>
                </a:solidFill>
                <a:latin typeface="Calibri"/>
              </a:rPr>
              <a:t>SnowWoman</a:t>
            </a:r>
            <a:r>
              <a:rPr lang="en-US" sz="1600" strike="noStrike" spc="-1" dirty="0">
                <a:solidFill>
                  <a:schemeClr val="accent1"/>
                </a:solidFill>
                <a:latin typeface="Calibri"/>
              </a:rPr>
              <a:t>(</a:t>
            </a:r>
            <a:r>
              <a:rPr lang="en-US" sz="1600" strike="noStrike" spc="-1" dirty="0" err="1">
                <a:solidFill>
                  <a:schemeClr val="accent1"/>
                </a:solidFill>
                <a:latin typeface="Calibri"/>
              </a:rPr>
              <a:t>hdc</a:t>
            </a:r>
            <a:r>
              <a:rPr lang="en-US" sz="1600" strike="noStrike" spc="-1" dirty="0">
                <a:solidFill>
                  <a:schemeClr val="accent1"/>
                </a:solidFill>
                <a:latin typeface="Calibri"/>
              </a:rPr>
              <a:t>, 60, 50);</a:t>
            </a:r>
            <a:endParaRPr lang="ru-RU" sz="1600" strike="noStrike" spc="-1" dirty="0">
              <a:solidFill>
                <a:schemeClr val="accent1"/>
              </a:solidFill>
              <a:latin typeface="Calibri"/>
            </a:endParaRPr>
          </a:p>
          <a:p>
            <a:pPr defTabSz="357188">
              <a:lnSpc>
                <a:spcPct val="100000"/>
              </a:lnSpc>
              <a:buNone/>
            </a:pPr>
            <a:endParaRPr lang="en-US" sz="1600" b="1" strike="noStrike" spc="-1" dirty="0">
              <a:latin typeface="Calibri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600" b="1" strike="noStrike" spc="-1" dirty="0">
                <a:latin typeface="Calibri"/>
              </a:rPr>
              <a:t>&lt;фактические параметры&gt; </a:t>
            </a:r>
            <a:r>
              <a:rPr lang="ru-RU" sz="1600" strike="noStrike" spc="-1" dirty="0">
                <a:latin typeface="Calibri"/>
              </a:rPr>
              <a:t>==&gt;</a:t>
            </a:r>
            <a:r>
              <a:rPr lang="en-US" sz="1600" strike="noStrike" spc="-1" dirty="0">
                <a:latin typeface="Calibri"/>
              </a:rPr>
              <a:t> </a:t>
            </a:r>
            <a:r>
              <a:rPr lang="en-US" sz="1600" strike="noStrike" spc="-1" dirty="0" err="1">
                <a:solidFill>
                  <a:schemeClr val="accent1"/>
                </a:solidFill>
                <a:latin typeface="Calibri"/>
              </a:rPr>
              <a:t>hdc</a:t>
            </a:r>
            <a:r>
              <a:rPr lang="en-US" sz="1600" strike="noStrike" spc="-1" dirty="0">
                <a:solidFill>
                  <a:schemeClr val="accent1"/>
                </a:solidFill>
                <a:latin typeface="Calibri"/>
              </a:rPr>
              <a:t>, 60, 50 </a:t>
            </a:r>
          </a:p>
          <a:p>
            <a:pPr defTabSz="357188">
              <a:lnSpc>
                <a:spcPct val="100000"/>
              </a:lnSpc>
              <a:buNone/>
            </a:pPr>
            <a:endParaRPr lang="en-US" sz="1600" strike="noStrike" spc="-1" dirty="0">
              <a:solidFill>
                <a:schemeClr val="accent1"/>
              </a:solidFill>
              <a:latin typeface="Calibri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600" strike="noStrike" spc="-1" dirty="0">
                <a:latin typeface="Calibri"/>
              </a:rPr>
              <a:t>--------------------------------------------------------------------------------------------------------------------------------------------</a:t>
            </a:r>
          </a:p>
          <a:p>
            <a:pPr defTabSz="357188">
              <a:lnSpc>
                <a:spcPct val="100000"/>
              </a:lnSpc>
              <a:buNone/>
            </a:pPr>
            <a:r>
              <a:rPr lang="ru-RU" sz="1600" i="1" spc="-1" dirty="0">
                <a:latin typeface="Calibri"/>
              </a:rPr>
              <a:t>Что можно почитать?</a:t>
            </a:r>
            <a:endParaRPr lang="ru-RU" sz="1600" i="1" strike="noStrike" spc="-1" dirty="0">
              <a:latin typeface="Calibri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600" strike="noStrike" spc="-1" dirty="0">
                <a:solidFill>
                  <a:schemeClr val="tx2"/>
                </a:solidFill>
                <a:latin typeface="Calibri"/>
              </a:rPr>
              <a:t>«Синтаксис и семантика языка Си» </a:t>
            </a:r>
            <a:r>
              <a:rPr lang="ru-RU" sz="1600" strike="noStrike" spc="-1" dirty="0">
                <a:latin typeface="Calibri"/>
              </a:rPr>
              <a:t>- </a:t>
            </a:r>
          </a:p>
          <a:p>
            <a:pPr defTabSz="357188">
              <a:lnSpc>
                <a:spcPct val="100000"/>
              </a:lnSpc>
              <a:buNone/>
            </a:pPr>
            <a:r>
              <a:rPr lang="ru-RU" sz="1200" strike="noStrike" spc="-1" dirty="0">
                <a:latin typeface="Calibri"/>
                <a:hlinkClick r:id="rId2"/>
              </a:rPr>
              <a:t>https://ru.wikipedia.org/wiki/%D0%A1%D0%B8%D0%BD%D1%82%D0%B0%D0%BA%D1%81%D0%B8%D1%81_%D0%B8_%D1%81%D0%B5%D0%BC%D0%B0%D0%BD%D1%82%D0%B8%D0%BA%D0%B0_%D1%8F%D0%B7%D1%8B%D0%BA%D0%B0_%D0%A1%D0%B8</a:t>
            </a:r>
            <a:r>
              <a:rPr lang="ru-RU" sz="1200" strike="noStrike" spc="-1" dirty="0">
                <a:latin typeface="Calibri"/>
              </a:rPr>
              <a:t> </a:t>
            </a:r>
            <a:endParaRPr lang="ru-RU" sz="1200" strike="noStrike" spc="-1" dirty="0">
              <a:latin typeface="Arial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9135A77-AEB3-AC49-34C5-5800BF533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793" y="703343"/>
            <a:ext cx="2343150" cy="233362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9F48F05-6D6A-4ACA-5DFE-8A9AFA4F4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4793" y="4132944"/>
            <a:ext cx="1243172" cy="139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937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Что такое </a:t>
            </a:r>
            <a:r>
              <a:rPr lang="ru-RU" sz="3200" b="1" u="sng" strike="noStrike" spc="-1">
                <a:solidFill>
                  <a:srgbClr val="000000"/>
                </a:solidFill>
                <a:uFillTx/>
                <a:latin typeface="Calibri"/>
              </a:rPr>
              <a:t>подпрограмма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?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67640" y="859320"/>
            <a:ext cx="8136720" cy="4752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u="sng" strike="noStrike" spc="-1" dirty="0">
                <a:solidFill>
                  <a:srgbClr val="0000FF"/>
                </a:solidFill>
                <a:uFillTx/>
                <a:latin typeface="Calibri"/>
                <a:hlinkClick r:id="rId2"/>
              </a:rPr>
              <a:t>https://ru.wikipedia.org/wiki/%D0%9F%D0%BE%D0%B4%D0%BF%D1%80%D0%BE%D0%B3%D1%80%D0%B0%D0%BC%D0%BC%D0%B0</a:t>
            </a:r>
            <a:r>
              <a:rPr lang="ru-RU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ru-RU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</a:rPr>
              <a:t>Подпрограмма</a:t>
            </a:r>
            <a:r>
              <a:rPr lang="ru-RU" sz="2000" b="0" strike="noStrike" spc="-1" dirty="0">
                <a:solidFill>
                  <a:srgbClr val="000000"/>
                </a:solidFill>
                <a:latin typeface="Calibri"/>
              </a:rPr>
              <a:t> (</a:t>
            </a:r>
            <a:r>
              <a:rPr lang="ru-RU" sz="2000" b="0" u="sng" strike="noStrike" spc="-1" dirty="0">
                <a:solidFill>
                  <a:srgbClr val="0000FF"/>
                </a:solidFill>
                <a:uFillTx/>
                <a:latin typeface="Calibri"/>
                <a:hlinkClick r:id="rId3"/>
              </a:rPr>
              <a:t>англ.</a:t>
            </a:r>
            <a:r>
              <a:rPr lang="ru-RU" sz="2000" b="0" strike="noStrike" spc="-1" dirty="0">
                <a:solidFill>
                  <a:srgbClr val="000000"/>
                </a:solidFill>
                <a:latin typeface="Calibri"/>
              </a:rPr>
              <a:t> </a:t>
            </a:r>
            <a:r>
              <a:rPr lang="ru-RU" sz="2000" b="0" i="1" strike="noStrike" spc="-1" dirty="0" err="1">
                <a:solidFill>
                  <a:srgbClr val="000000"/>
                </a:solidFill>
                <a:latin typeface="Calibri"/>
              </a:rPr>
              <a:t>subroutine</a:t>
            </a:r>
            <a:r>
              <a:rPr lang="ru-RU" sz="2000" b="0" strike="noStrike" spc="-1" dirty="0">
                <a:solidFill>
                  <a:srgbClr val="000000"/>
                </a:solidFill>
                <a:latin typeface="Calibri"/>
              </a:rPr>
              <a:t>) — поименованная или иным образом идентифицированная часть </a:t>
            </a:r>
            <a:r>
              <a:rPr lang="ru-RU" sz="2000" b="0" u="sng" strike="noStrike" spc="-1" dirty="0">
                <a:solidFill>
                  <a:srgbClr val="0000FF"/>
                </a:solidFill>
                <a:uFillTx/>
                <a:latin typeface="Calibri"/>
                <a:hlinkClick r:id="rId4"/>
              </a:rPr>
              <a:t>компьютерной программы</a:t>
            </a:r>
            <a:r>
              <a:rPr lang="ru-RU" sz="2000" b="0" strike="noStrike" spc="-1" dirty="0">
                <a:solidFill>
                  <a:srgbClr val="000000"/>
                </a:solidFill>
                <a:latin typeface="Calibri"/>
              </a:rPr>
              <a:t>, содержащая описание определённого набора действий. Подпрограмма может быть многократно </a:t>
            </a:r>
            <a:r>
              <a:rPr lang="ru-RU" sz="2000" b="0" i="1" strike="noStrike" spc="-1" dirty="0">
                <a:solidFill>
                  <a:srgbClr val="000000"/>
                </a:solidFill>
                <a:latin typeface="Calibri"/>
              </a:rPr>
              <a:t>вызвана</a:t>
            </a:r>
            <a:r>
              <a:rPr lang="ru-RU" sz="2000" b="0" strike="noStrike" spc="-1" dirty="0">
                <a:solidFill>
                  <a:srgbClr val="000000"/>
                </a:solidFill>
                <a:latin typeface="Calibri"/>
              </a:rPr>
              <a:t> из разных частей программы. </a:t>
            </a:r>
            <a:r>
              <a:rPr lang="ru-RU" sz="2000" b="0" strike="noStrike" spc="-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В языках программирования для оформления и использования подпрограмм существуют специальные синтаксические средства. </a:t>
            </a:r>
            <a:r>
              <a:rPr lang="en-US" sz="2000" b="0" strike="noStrike" spc="-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 </a:t>
            </a:r>
            <a:endParaRPr lang="ru-RU" sz="2000" b="0" strike="noStrike" spc="-1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E2DF4-720E-C006-CE42-6E0A5370E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>
            <a:extLst>
              <a:ext uri="{FF2B5EF4-FFF2-40B4-BE49-F238E27FC236}">
                <a16:creationId xmlns:a16="http://schemas.microsoft.com/office/drawing/2014/main" id="{3F91F663-BF56-64BB-DD3E-58B6F04EC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40"/>
            <a:ext cx="914364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 dirty="0">
                <a:latin typeface="Calibri"/>
              </a:rPr>
              <a:t>Функции - Формальная грамматика языка Си</a:t>
            </a:r>
            <a:endParaRPr lang="ru-RU" sz="2800" b="0" strike="noStrike" spc="-1" dirty="0">
              <a:latin typeface="Calibri"/>
            </a:endParaRPr>
          </a:p>
        </p:txBody>
      </p:sp>
      <p:sp>
        <p:nvSpPr>
          <p:cNvPr id="128" name="Прямоугольник 3">
            <a:extLst>
              <a:ext uri="{FF2B5EF4-FFF2-40B4-BE49-F238E27FC236}">
                <a16:creationId xmlns:a16="http://schemas.microsoft.com/office/drawing/2014/main" id="{8B309A2E-F299-9115-89F9-8201D589DFC2}"/>
              </a:ext>
            </a:extLst>
          </p:cNvPr>
          <p:cNvSpPr/>
          <p:nvPr/>
        </p:nvSpPr>
        <p:spPr>
          <a:xfrm>
            <a:off x="107640" y="751320"/>
            <a:ext cx="8928720" cy="58770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57188">
              <a:lnSpc>
                <a:spcPct val="100000"/>
              </a:lnSpc>
              <a:buNone/>
            </a:pPr>
            <a:r>
              <a:rPr lang="ru-RU" sz="1600" b="1" strike="noStrike" spc="-1" dirty="0">
                <a:latin typeface="Calibri"/>
              </a:rPr>
              <a:t>&lt;определение функции&gt; </a:t>
            </a:r>
            <a:r>
              <a:rPr lang="ru-RU" sz="1600" strike="noStrike" spc="-1" dirty="0">
                <a:latin typeface="Calibri"/>
              </a:rPr>
              <a:t>==&gt;</a:t>
            </a:r>
          </a:p>
          <a:p>
            <a:pPr defTabSz="357188">
              <a:lnSpc>
                <a:spcPct val="100000"/>
              </a:lnSpc>
              <a:buNone/>
            </a:pPr>
            <a:r>
              <a:rPr lang="en-US" sz="1600" strike="noStrike" spc="-1" dirty="0">
                <a:solidFill>
                  <a:schemeClr val="accent1"/>
                </a:solidFill>
                <a:latin typeface="Calibri"/>
              </a:rPr>
              <a:t>void </a:t>
            </a:r>
            <a:r>
              <a:rPr lang="en-US" sz="1600" strike="noStrike" spc="-1" dirty="0" err="1">
                <a:solidFill>
                  <a:schemeClr val="accent1"/>
                </a:solidFill>
                <a:latin typeface="Calibri"/>
              </a:rPr>
              <a:t>SnowWoman</a:t>
            </a:r>
            <a:r>
              <a:rPr lang="en-US" sz="1600" strike="noStrike" spc="-1" dirty="0">
                <a:solidFill>
                  <a:schemeClr val="accent1"/>
                </a:solidFill>
                <a:latin typeface="Calibri"/>
              </a:rPr>
              <a:t>(HDC </a:t>
            </a:r>
            <a:r>
              <a:rPr lang="en-US" sz="1600" strike="noStrike" spc="-1" dirty="0" err="1">
                <a:solidFill>
                  <a:schemeClr val="accent1"/>
                </a:solidFill>
                <a:latin typeface="Calibri"/>
              </a:rPr>
              <a:t>hdc</a:t>
            </a:r>
            <a:r>
              <a:rPr lang="en-US" sz="1600" strike="noStrike" spc="-1" dirty="0">
                <a:solidFill>
                  <a:schemeClr val="accent1"/>
                </a:solidFill>
                <a:latin typeface="Calibri"/>
              </a:rPr>
              <a:t>, int x, int y) {</a:t>
            </a:r>
            <a:endParaRPr lang="es-ES" sz="1600" strike="noStrike" spc="-1" dirty="0">
              <a:solidFill>
                <a:schemeClr val="accent1"/>
              </a:solidFill>
              <a:latin typeface="Calibri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s-ES" sz="1600" strike="noStrike" spc="-1" dirty="0">
                <a:solidFill>
                  <a:schemeClr val="accent1"/>
                </a:solidFill>
                <a:latin typeface="Calibri"/>
              </a:rPr>
              <a:t>	Ellipse(hdc, x + 20, y, x + 40, y + 20);</a:t>
            </a:r>
          </a:p>
          <a:p>
            <a:pPr defTabSz="357188">
              <a:lnSpc>
                <a:spcPct val="100000"/>
              </a:lnSpc>
              <a:buNone/>
            </a:pPr>
            <a:r>
              <a:rPr lang="es-ES" sz="1600" strike="noStrike" spc="-1" dirty="0">
                <a:solidFill>
                  <a:schemeClr val="accent1"/>
                </a:solidFill>
                <a:latin typeface="Calibri"/>
              </a:rPr>
              <a:t>	Ellipse(hdc, x + 10, y + 20, x + 50, y + 60);</a:t>
            </a:r>
          </a:p>
          <a:p>
            <a:pPr defTabSz="357188">
              <a:lnSpc>
                <a:spcPct val="100000"/>
              </a:lnSpc>
              <a:buNone/>
            </a:pPr>
            <a:r>
              <a:rPr lang="es-ES" sz="1600" strike="noStrike" spc="-1" dirty="0">
                <a:solidFill>
                  <a:schemeClr val="accent1"/>
                </a:solidFill>
                <a:latin typeface="Calibri"/>
              </a:rPr>
              <a:t>	Ellipse(hdc, x, y + 60, x + 60, y + 120);</a:t>
            </a:r>
          </a:p>
          <a:p>
            <a:pPr defTabSz="357188">
              <a:lnSpc>
                <a:spcPct val="100000"/>
              </a:lnSpc>
              <a:buNone/>
            </a:pPr>
            <a:r>
              <a:rPr lang="en-US" sz="1600" strike="noStrike" spc="-1" dirty="0">
                <a:solidFill>
                  <a:schemeClr val="accent1"/>
                </a:solidFill>
                <a:latin typeface="Calibri"/>
              </a:rPr>
              <a:t>} </a:t>
            </a:r>
          </a:p>
          <a:p>
            <a:pPr defTabSz="357188">
              <a:lnSpc>
                <a:spcPct val="100000"/>
              </a:lnSpc>
              <a:buNone/>
            </a:pPr>
            <a:endParaRPr lang="en-US" sz="1600" b="1" spc="-1" dirty="0">
              <a:latin typeface="Calibri"/>
            </a:endParaRPr>
          </a:p>
          <a:p>
            <a:pPr defTabSz="357188">
              <a:lnSpc>
                <a:spcPct val="100000"/>
              </a:lnSpc>
              <a:buNone/>
            </a:pPr>
            <a:endParaRPr lang="en-US" sz="1600" b="1" spc="-1" dirty="0">
              <a:latin typeface="Calibri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600" b="1" strike="noStrike" spc="-1" dirty="0">
                <a:latin typeface="Calibri"/>
              </a:rPr>
              <a:t>&lt;список формальных параметров&gt; </a:t>
            </a:r>
            <a:r>
              <a:rPr lang="ru-RU" sz="1600" strike="noStrike" spc="-1" dirty="0">
                <a:latin typeface="Calibri"/>
              </a:rPr>
              <a:t>==&gt;</a:t>
            </a:r>
            <a:r>
              <a:rPr lang="en-US" sz="1600" strike="noStrike" spc="-1" dirty="0">
                <a:latin typeface="Calibri"/>
              </a:rPr>
              <a:t> </a:t>
            </a:r>
            <a:r>
              <a:rPr lang="en-US" sz="1600" strike="noStrike" spc="-1" dirty="0">
                <a:solidFill>
                  <a:schemeClr val="accent1"/>
                </a:solidFill>
                <a:latin typeface="Calibri"/>
              </a:rPr>
              <a:t>HDC </a:t>
            </a:r>
            <a:r>
              <a:rPr lang="en-US" sz="1600" strike="noStrike" spc="-1" dirty="0" err="1">
                <a:solidFill>
                  <a:schemeClr val="accent1"/>
                </a:solidFill>
                <a:latin typeface="Calibri"/>
              </a:rPr>
              <a:t>hdc</a:t>
            </a:r>
            <a:r>
              <a:rPr lang="en-US" sz="1600" strike="noStrike" spc="-1" dirty="0">
                <a:solidFill>
                  <a:schemeClr val="accent1"/>
                </a:solidFill>
                <a:latin typeface="Calibri"/>
              </a:rPr>
              <a:t>, int x, int y</a:t>
            </a:r>
            <a:endParaRPr lang="en-US" sz="1600" spc="-1" dirty="0">
              <a:latin typeface="Calibri"/>
            </a:endParaRPr>
          </a:p>
          <a:p>
            <a:pPr defTabSz="357188">
              <a:lnSpc>
                <a:spcPct val="100000"/>
              </a:lnSpc>
              <a:buNone/>
            </a:pPr>
            <a:endParaRPr lang="en-US" sz="1600" strike="noStrike" spc="-1" dirty="0">
              <a:latin typeface="Calibri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600" strike="noStrike" spc="-1" dirty="0">
                <a:latin typeface="Calibri"/>
              </a:rPr>
              <a:t>--------------------------------------------------------------------------------------------------------------------------------------------</a:t>
            </a:r>
          </a:p>
          <a:p>
            <a:pPr defTabSz="357188">
              <a:lnSpc>
                <a:spcPct val="100000"/>
              </a:lnSpc>
              <a:buNone/>
            </a:pPr>
            <a:r>
              <a:rPr lang="ru-RU" sz="1600" b="1" strike="noStrike" spc="-1" dirty="0">
                <a:latin typeface="Calibri"/>
              </a:rPr>
              <a:t>&lt;объявление функции&gt; </a:t>
            </a:r>
            <a:r>
              <a:rPr lang="ru-RU" sz="1600" strike="noStrike" spc="-1" dirty="0">
                <a:latin typeface="Calibri"/>
              </a:rPr>
              <a:t>==&gt;</a:t>
            </a:r>
          </a:p>
          <a:p>
            <a:pPr defTabSz="357188">
              <a:lnSpc>
                <a:spcPct val="100000"/>
              </a:lnSpc>
              <a:buNone/>
            </a:pPr>
            <a:r>
              <a:rPr lang="en-US" sz="1600" strike="noStrike" spc="-1" dirty="0">
                <a:solidFill>
                  <a:schemeClr val="accent1"/>
                </a:solidFill>
                <a:latin typeface="Calibri"/>
              </a:rPr>
              <a:t>void </a:t>
            </a:r>
            <a:r>
              <a:rPr lang="en-US" sz="1600" strike="noStrike" spc="-1" dirty="0" err="1">
                <a:solidFill>
                  <a:schemeClr val="accent1"/>
                </a:solidFill>
                <a:latin typeface="Calibri"/>
              </a:rPr>
              <a:t>SnowWoman</a:t>
            </a:r>
            <a:r>
              <a:rPr lang="en-US" sz="1600" strike="noStrike" spc="-1" dirty="0">
                <a:solidFill>
                  <a:schemeClr val="accent1"/>
                </a:solidFill>
                <a:latin typeface="Calibri"/>
              </a:rPr>
              <a:t>(HDC </a:t>
            </a:r>
            <a:r>
              <a:rPr lang="en-US" sz="1600" strike="noStrike" spc="-1" dirty="0" err="1">
                <a:solidFill>
                  <a:schemeClr val="accent1"/>
                </a:solidFill>
                <a:latin typeface="Calibri"/>
              </a:rPr>
              <a:t>hdc</a:t>
            </a:r>
            <a:r>
              <a:rPr lang="en-US" sz="1600" strike="noStrike" spc="-1" dirty="0">
                <a:solidFill>
                  <a:schemeClr val="accent1"/>
                </a:solidFill>
                <a:latin typeface="Calibri"/>
              </a:rPr>
              <a:t>, int x, int y); </a:t>
            </a:r>
          </a:p>
          <a:p>
            <a:pPr defTabSz="357188">
              <a:lnSpc>
                <a:spcPct val="100000"/>
              </a:lnSpc>
              <a:buNone/>
            </a:pPr>
            <a:r>
              <a:rPr lang="ru-RU" sz="1600" strike="noStrike" spc="-1" dirty="0">
                <a:latin typeface="Calibri"/>
              </a:rPr>
              <a:t>--------------------------------------------------------------------------------------------------------------------------------------------</a:t>
            </a:r>
          </a:p>
          <a:p>
            <a:pPr defTabSz="357188">
              <a:lnSpc>
                <a:spcPct val="100000"/>
              </a:lnSpc>
              <a:buNone/>
            </a:pPr>
            <a:r>
              <a:rPr lang="ru-RU" sz="1600" b="1" strike="noStrike" spc="-1" dirty="0">
                <a:latin typeface="Calibri"/>
              </a:rPr>
              <a:t>&lt;вызов функции&gt; </a:t>
            </a:r>
            <a:r>
              <a:rPr lang="ru-RU" sz="1600" strike="noStrike" spc="-1" dirty="0">
                <a:latin typeface="Calibri"/>
              </a:rPr>
              <a:t>==&gt;</a:t>
            </a:r>
          </a:p>
          <a:p>
            <a:pPr defTabSz="357188">
              <a:lnSpc>
                <a:spcPct val="100000"/>
              </a:lnSpc>
              <a:buNone/>
            </a:pPr>
            <a:r>
              <a:rPr lang="en-US" sz="1600" strike="noStrike" spc="-1" dirty="0" err="1">
                <a:solidFill>
                  <a:schemeClr val="accent1"/>
                </a:solidFill>
                <a:latin typeface="Calibri"/>
              </a:rPr>
              <a:t>SnowWoman</a:t>
            </a:r>
            <a:r>
              <a:rPr lang="en-US" sz="1600" strike="noStrike" spc="-1" dirty="0">
                <a:solidFill>
                  <a:schemeClr val="accent1"/>
                </a:solidFill>
                <a:latin typeface="Calibri"/>
              </a:rPr>
              <a:t>(</a:t>
            </a:r>
            <a:r>
              <a:rPr lang="en-US" sz="1600" strike="noStrike" spc="-1" dirty="0" err="1">
                <a:solidFill>
                  <a:schemeClr val="accent1"/>
                </a:solidFill>
                <a:latin typeface="Calibri"/>
              </a:rPr>
              <a:t>hdc</a:t>
            </a:r>
            <a:r>
              <a:rPr lang="en-US" sz="1600" strike="noStrike" spc="-1" dirty="0">
                <a:solidFill>
                  <a:schemeClr val="accent1"/>
                </a:solidFill>
                <a:latin typeface="Calibri"/>
              </a:rPr>
              <a:t>, 100, 10);</a:t>
            </a:r>
            <a:endParaRPr lang="ru-RU" sz="1600" strike="noStrike" spc="-1" dirty="0">
              <a:solidFill>
                <a:schemeClr val="accent1"/>
              </a:solidFill>
              <a:latin typeface="Calibri"/>
            </a:endParaRPr>
          </a:p>
          <a:p>
            <a:pPr defTabSz="357188">
              <a:lnSpc>
                <a:spcPct val="100000"/>
              </a:lnSpc>
              <a:buNone/>
            </a:pPr>
            <a:endParaRPr lang="en-US" sz="1600" b="1" strike="noStrike" spc="-1" dirty="0">
              <a:latin typeface="Calibri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600" b="1" strike="noStrike" spc="-1" dirty="0">
                <a:latin typeface="Calibri"/>
              </a:rPr>
              <a:t>&lt;фактические параметры&gt; </a:t>
            </a:r>
            <a:r>
              <a:rPr lang="ru-RU" sz="1600" strike="noStrike" spc="-1" dirty="0">
                <a:latin typeface="Calibri"/>
              </a:rPr>
              <a:t>==&gt;</a:t>
            </a:r>
            <a:r>
              <a:rPr lang="en-US" sz="1600" strike="noStrike" spc="-1" dirty="0">
                <a:latin typeface="Calibri"/>
              </a:rPr>
              <a:t> </a:t>
            </a:r>
            <a:r>
              <a:rPr lang="en-US" sz="1600" strike="noStrike" spc="-1" dirty="0" err="1">
                <a:solidFill>
                  <a:schemeClr val="accent1"/>
                </a:solidFill>
                <a:latin typeface="Calibri"/>
              </a:rPr>
              <a:t>hdc</a:t>
            </a:r>
            <a:r>
              <a:rPr lang="en-US" sz="1600" strike="noStrike" spc="-1" dirty="0">
                <a:solidFill>
                  <a:schemeClr val="accent1"/>
                </a:solidFill>
                <a:latin typeface="Calibri"/>
              </a:rPr>
              <a:t>, 100, 10 </a:t>
            </a:r>
          </a:p>
          <a:p>
            <a:pPr defTabSz="357188">
              <a:lnSpc>
                <a:spcPct val="100000"/>
              </a:lnSpc>
              <a:buNone/>
            </a:pPr>
            <a:endParaRPr lang="en-US" sz="1600" strike="noStrike" spc="-1" dirty="0">
              <a:solidFill>
                <a:schemeClr val="accent1"/>
              </a:solidFill>
              <a:latin typeface="Calibri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600" strike="noStrike" spc="-1" dirty="0">
                <a:latin typeface="Calibri"/>
              </a:rPr>
              <a:t>--------------------------------------------------------------------------------------------------------------------------------------------</a:t>
            </a:r>
          </a:p>
          <a:p>
            <a:pPr defTabSz="357188">
              <a:lnSpc>
                <a:spcPct val="100000"/>
              </a:lnSpc>
              <a:buNone/>
            </a:pPr>
            <a:r>
              <a:rPr lang="ru-RU" sz="1600" i="1" spc="-1" dirty="0">
                <a:latin typeface="Calibri"/>
              </a:rPr>
              <a:t>Что можно почитать?</a:t>
            </a:r>
            <a:endParaRPr lang="ru-RU" sz="1600" i="1" strike="noStrike" spc="-1" dirty="0">
              <a:latin typeface="Calibri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600" strike="noStrike" spc="-1" dirty="0">
                <a:solidFill>
                  <a:schemeClr val="tx2"/>
                </a:solidFill>
                <a:latin typeface="Calibri"/>
              </a:rPr>
              <a:t>«Синтаксис и семантика языка Си» </a:t>
            </a:r>
            <a:r>
              <a:rPr lang="ru-RU" sz="1600" strike="noStrike" spc="-1" dirty="0">
                <a:latin typeface="Calibri"/>
              </a:rPr>
              <a:t>- </a:t>
            </a:r>
          </a:p>
          <a:p>
            <a:pPr defTabSz="357188">
              <a:lnSpc>
                <a:spcPct val="100000"/>
              </a:lnSpc>
              <a:buNone/>
            </a:pPr>
            <a:r>
              <a:rPr lang="ru-RU" sz="1200" strike="noStrike" spc="-1" dirty="0">
                <a:latin typeface="Calibri"/>
                <a:hlinkClick r:id="rId2"/>
              </a:rPr>
              <a:t>https://ru.wikipedia.org/wiki/%D0%A1%D0%B8%D0%BD%D1%82%D0%B0%D0%BA%D1%81%D0%B8%D1%81_%D0%B8_%D1%81%D0%B5%D0%BC%D0%B0%D0%BD%D1%82%D0%B8%D0%BA%D0%B0_%D1%8F%D0%B7%D1%8B%D0%BA%D0%B0_%D0%A1%D0%B8</a:t>
            </a:r>
            <a:r>
              <a:rPr lang="ru-RU" sz="1200" strike="noStrike" spc="-1" dirty="0">
                <a:latin typeface="Calibri"/>
              </a:rPr>
              <a:t> </a:t>
            </a:r>
            <a:endParaRPr lang="ru-RU" sz="1200" strike="noStrike" spc="-1" dirty="0">
              <a:latin typeface="Arial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3D14B34-C8B6-272F-616A-105FFC961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793" y="703343"/>
            <a:ext cx="2343150" cy="23336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2CF13CC-8440-4EE1-A463-F0FE839794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4793" y="4143760"/>
            <a:ext cx="1326678" cy="137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9870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FFFCD-413C-C299-131A-300551D72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>
            <a:extLst>
              <a:ext uri="{FF2B5EF4-FFF2-40B4-BE49-F238E27FC236}">
                <a16:creationId xmlns:a16="http://schemas.microsoft.com/office/drawing/2014/main" id="{194B5486-09E7-EC2B-C1B8-C2A2E6BBC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40"/>
            <a:ext cx="914364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 dirty="0">
                <a:latin typeface="Calibri"/>
              </a:rPr>
              <a:t>Функции - Формальная грамматика языка Си</a:t>
            </a:r>
            <a:endParaRPr lang="ru-RU" sz="2800" b="0" strike="noStrike" spc="-1" dirty="0">
              <a:latin typeface="Calibri"/>
            </a:endParaRPr>
          </a:p>
        </p:txBody>
      </p:sp>
      <p:sp>
        <p:nvSpPr>
          <p:cNvPr id="128" name="Прямоугольник 3">
            <a:extLst>
              <a:ext uri="{FF2B5EF4-FFF2-40B4-BE49-F238E27FC236}">
                <a16:creationId xmlns:a16="http://schemas.microsoft.com/office/drawing/2014/main" id="{4A8C037B-65F9-FB9F-AA22-98AF72CF3365}"/>
              </a:ext>
            </a:extLst>
          </p:cNvPr>
          <p:cNvSpPr/>
          <p:nvPr/>
        </p:nvSpPr>
        <p:spPr>
          <a:xfrm>
            <a:off x="107640" y="751320"/>
            <a:ext cx="8928720" cy="58770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57188">
              <a:lnSpc>
                <a:spcPct val="100000"/>
              </a:lnSpc>
              <a:buNone/>
            </a:pPr>
            <a:r>
              <a:rPr lang="ru-RU" sz="1600" b="1" strike="noStrike" spc="-1" dirty="0">
                <a:latin typeface="Calibri"/>
              </a:rPr>
              <a:t>&lt;определение функции&gt; </a:t>
            </a:r>
            <a:r>
              <a:rPr lang="ru-RU" sz="1600" strike="noStrike" spc="-1" dirty="0">
                <a:latin typeface="Calibri"/>
              </a:rPr>
              <a:t>==&gt;</a:t>
            </a:r>
          </a:p>
          <a:p>
            <a:pPr defTabSz="357188">
              <a:lnSpc>
                <a:spcPct val="100000"/>
              </a:lnSpc>
              <a:buNone/>
            </a:pPr>
            <a:r>
              <a:rPr lang="en-US" sz="1600" strike="noStrike" spc="-1" dirty="0">
                <a:solidFill>
                  <a:schemeClr val="accent1"/>
                </a:solidFill>
                <a:latin typeface="Calibri"/>
              </a:rPr>
              <a:t>void </a:t>
            </a:r>
            <a:r>
              <a:rPr lang="en-US" sz="1600" strike="noStrike" spc="-1" dirty="0" err="1">
                <a:solidFill>
                  <a:schemeClr val="accent1"/>
                </a:solidFill>
                <a:latin typeface="Calibri"/>
              </a:rPr>
              <a:t>SnowWoman</a:t>
            </a:r>
            <a:r>
              <a:rPr lang="en-US" sz="1600" strike="noStrike" spc="-1" dirty="0">
                <a:solidFill>
                  <a:schemeClr val="accent1"/>
                </a:solidFill>
                <a:latin typeface="Calibri"/>
              </a:rPr>
              <a:t>(HDC </a:t>
            </a:r>
            <a:r>
              <a:rPr lang="en-US" sz="1600" strike="noStrike" spc="-1" dirty="0" err="1">
                <a:solidFill>
                  <a:schemeClr val="accent1"/>
                </a:solidFill>
                <a:latin typeface="Calibri"/>
              </a:rPr>
              <a:t>hdc</a:t>
            </a:r>
            <a:r>
              <a:rPr lang="en-US" sz="1600" strike="noStrike" spc="-1" dirty="0">
                <a:solidFill>
                  <a:schemeClr val="accent1"/>
                </a:solidFill>
                <a:latin typeface="Calibri"/>
              </a:rPr>
              <a:t>, int x, int y) {</a:t>
            </a:r>
            <a:endParaRPr lang="es-ES" sz="1600" strike="noStrike" spc="-1" dirty="0">
              <a:solidFill>
                <a:schemeClr val="accent1"/>
              </a:solidFill>
              <a:latin typeface="Calibri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s-ES" sz="1600" strike="noStrike" spc="-1" dirty="0">
                <a:solidFill>
                  <a:schemeClr val="accent1"/>
                </a:solidFill>
                <a:latin typeface="Calibri"/>
              </a:rPr>
              <a:t>	Ellipse(hdc, x + 20, y, x + 40, y + 20);</a:t>
            </a:r>
          </a:p>
          <a:p>
            <a:pPr defTabSz="357188">
              <a:lnSpc>
                <a:spcPct val="100000"/>
              </a:lnSpc>
              <a:buNone/>
            </a:pPr>
            <a:r>
              <a:rPr lang="es-ES" sz="1600" strike="noStrike" spc="-1" dirty="0">
                <a:solidFill>
                  <a:schemeClr val="accent1"/>
                </a:solidFill>
                <a:latin typeface="Calibri"/>
              </a:rPr>
              <a:t>	Ellipse(hdc, x + 10, y + 20, x + 50, y + 60);</a:t>
            </a:r>
          </a:p>
          <a:p>
            <a:pPr defTabSz="357188">
              <a:lnSpc>
                <a:spcPct val="100000"/>
              </a:lnSpc>
              <a:buNone/>
            </a:pPr>
            <a:r>
              <a:rPr lang="es-ES" sz="1600" strike="noStrike" spc="-1" dirty="0">
                <a:solidFill>
                  <a:schemeClr val="accent1"/>
                </a:solidFill>
                <a:latin typeface="Calibri"/>
              </a:rPr>
              <a:t>	Ellipse(hdc, x, y + 60, x + 60, y + 120);</a:t>
            </a:r>
          </a:p>
          <a:p>
            <a:pPr defTabSz="357188">
              <a:lnSpc>
                <a:spcPct val="100000"/>
              </a:lnSpc>
              <a:buNone/>
            </a:pPr>
            <a:r>
              <a:rPr lang="en-US" sz="1600" strike="noStrike" spc="-1" dirty="0">
                <a:solidFill>
                  <a:schemeClr val="accent1"/>
                </a:solidFill>
                <a:latin typeface="Calibri"/>
              </a:rPr>
              <a:t>} </a:t>
            </a:r>
          </a:p>
          <a:p>
            <a:pPr defTabSz="357188">
              <a:lnSpc>
                <a:spcPct val="100000"/>
              </a:lnSpc>
              <a:buNone/>
            </a:pPr>
            <a:endParaRPr lang="en-US" sz="1600" b="1" spc="-1" dirty="0">
              <a:latin typeface="Calibri"/>
            </a:endParaRPr>
          </a:p>
          <a:p>
            <a:pPr defTabSz="357188">
              <a:lnSpc>
                <a:spcPct val="100000"/>
              </a:lnSpc>
              <a:buNone/>
            </a:pPr>
            <a:endParaRPr lang="en-US" sz="1600" b="1" spc="-1" dirty="0">
              <a:latin typeface="Calibri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600" b="1" strike="noStrike" spc="-1" dirty="0">
                <a:latin typeface="Calibri"/>
              </a:rPr>
              <a:t>&lt;список формальных параметров&gt; </a:t>
            </a:r>
            <a:r>
              <a:rPr lang="ru-RU" sz="1600" strike="noStrike" spc="-1" dirty="0">
                <a:latin typeface="Calibri"/>
              </a:rPr>
              <a:t>==&gt;</a:t>
            </a:r>
            <a:r>
              <a:rPr lang="en-US" sz="1600" strike="noStrike" spc="-1" dirty="0">
                <a:latin typeface="Calibri"/>
              </a:rPr>
              <a:t> </a:t>
            </a:r>
            <a:r>
              <a:rPr lang="en-US" sz="1600" strike="noStrike" spc="-1" dirty="0">
                <a:solidFill>
                  <a:schemeClr val="accent1"/>
                </a:solidFill>
                <a:latin typeface="Calibri"/>
              </a:rPr>
              <a:t>HDC </a:t>
            </a:r>
            <a:r>
              <a:rPr lang="en-US" sz="1600" strike="noStrike" spc="-1" dirty="0" err="1">
                <a:solidFill>
                  <a:schemeClr val="accent1"/>
                </a:solidFill>
                <a:latin typeface="Calibri"/>
              </a:rPr>
              <a:t>hdc</a:t>
            </a:r>
            <a:r>
              <a:rPr lang="en-US" sz="1600" strike="noStrike" spc="-1" dirty="0">
                <a:solidFill>
                  <a:schemeClr val="accent1"/>
                </a:solidFill>
                <a:latin typeface="Calibri"/>
              </a:rPr>
              <a:t>, int x, int y</a:t>
            </a:r>
            <a:endParaRPr lang="en-US" sz="1600" spc="-1" dirty="0">
              <a:latin typeface="Calibri"/>
            </a:endParaRPr>
          </a:p>
          <a:p>
            <a:pPr defTabSz="357188">
              <a:lnSpc>
                <a:spcPct val="100000"/>
              </a:lnSpc>
              <a:buNone/>
            </a:pPr>
            <a:endParaRPr lang="en-US" sz="1600" strike="noStrike" spc="-1" dirty="0">
              <a:latin typeface="Calibri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600" strike="noStrike" spc="-1" dirty="0">
                <a:latin typeface="Calibri"/>
              </a:rPr>
              <a:t>--------------------------------------------------------------------------------------------------------------------------------------------</a:t>
            </a:r>
          </a:p>
          <a:p>
            <a:pPr defTabSz="357188">
              <a:lnSpc>
                <a:spcPct val="100000"/>
              </a:lnSpc>
              <a:buNone/>
            </a:pPr>
            <a:r>
              <a:rPr lang="ru-RU" sz="1600" b="1" strike="noStrike" spc="-1" dirty="0">
                <a:latin typeface="Calibri"/>
              </a:rPr>
              <a:t>&lt;объявление функции&gt; </a:t>
            </a:r>
            <a:r>
              <a:rPr lang="ru-RU" sz="1600" strike="noStrike" spc="-1" dirty="0">
                <a:latin typeface="Calibri"/>
              </a:rPr>
              <a:t>==&gt;</a:t>
            </a:r>
          </a:p>
          <a:p>
            <a:pPr defTabSz="357188">
              <a:lnSpc>
                <a:spcPct val="100000"/>
              </a:lnSpc>
              <a:buNone/>
            </a:pPr>
            <a:r>
              <a:rPr lang="en-US" sz="1600" strike="noStrike" spc="-1" dirty="0">
                <a:solidFill>
                  <a:schemeClr val="accent1"/>
                </a:solidFill>
                <a:latin typeface="Calibri"/>
              </a:rPr>
              <a:t>void </a:t>
            </a:r>
            <a:r>
              <a:rPr lang="en-US" sz="1600" strike="noStrike" spc="-1" dirty="0" err="1">
                <a:solidFill>
                  <a:schemeClr val="accent1"/>
                </a:solidFill>
                <a:latin typeface="Calibri"/>
              </a:rPr>
              <a:t>SnowWoman</a:t>
            </a:r>
            <a:r>
              <a:rPr lang="en-US" sz="1600" strike="noStrike" spc="-1" dirty="0">
                <a:solidFill>
                  <a:schemeClr val="accent1"/>
                </a:solidFill>
                <a:latin typeface="Calibri"/>
              </a:rPr>
              <a:t>(HDC </a:t>
            </a:r>
            <a:r>
              <a:rPr lang="en-US" sz="1600" strike="noStrike" spc="-1" dirty="0" err="1">
                <a:solidFill>
                  <a:schemeClr val="accent1"/>
                </a:solidFill>
                <a:latin typeface="Calibri"/>
              </a:rPr>
              <a:t>hdc</a:t>
            </a:r>
            <a:r>
              <a:rPr lang="en-US" sz="1600" strike="noStrike" spc="-1" dirty="0">
                <a:solidFill>
                  <a:schemeClr val="accent1"/>
                </a:solidFill>
                <a:latin typeface="Calibri"/>
              </a:rPr>
              <a:t>, int x, int y); </a:t>
            </a:r>
          </a:p>
          <a:p>
            <a:pPr defTabSz="357188">
              <a:lnSpc>
                <a:spcPct val="100000"/>
              </a:lnSpc>
              <a:buNone/>
            </a:pPr>
            <a:r>
              <a:rPr lang="ru-RU" sz="1600" strike="noStrike" spc="-1" dirty="0">
                <a:latin typeface="Calibri"/>
              </a:rPr>
              <a:t>--------------------------------------------------------------------------------------------------------------------------------------------</a:t>
            </a:r>
          </a:p>
          <a:p>
            <a:pPr defTabSz="357188">
              <a:lnSpc>
                <a:spcPct val="100000"/>
              </a:lnSpc>
              <a:buNone/>
            </a:pPr>
            <a:r>
              <a:rPr lang="ru-RU" sz="1600" b="1" strike="noStrike" spc="-1" dirty="0">
                <a:latin typeface="Calibri"/>
              </a:rPr>
              <a:t>&lt;вызов функции&gt; </a:t>
            </a:r>
            <a:r>
              <a:rPr lang="ru-RU" sz="1600" strike="noStrike" spc="-1" dirty="0">
                <a:latin typeface="Calibri"/>
              </a:rPr>
              <a:t>==&gt;</a:t>
            </a:r>
          </a:p>
          <a:p>
            <a:pPr defTabSz="357188">
              <a:lnSpc>
                <a:spcPct val="100000"/>
              </a:lnSpc>
              <a:buNone/>
            </a:pPr>
            <a:r>
              <a:rPr lang="en-US" sz="1600" strike="noStrike" spc="-1" dirty="0" err="1">
                <a:solidFill>
                  <a:schemeClr val="accent1"/>
                </a:solidFill>
                <a:latin typeface="Calibri"/>
              </a:rPr>
              <a:t>SnowWoman</a:t>
            </a:r>
            <a:r>
              <a:rPr lang="en-US" sz="1600" strike="noStrike" spc="-1" dirty="0">
                <a:solidFill>
                  <a:schemeClr val="accent1"/>
                </a:solidFill>
                <a:latin typeface="Calibri"/>
              </a:rPr>
              <a:t>(</a:t>
            </a:r>
            <a:r>
              <a:rPr lang="en-US" sz="1600" strike="noStrike" spc="-1" dirty="0" err="1">
                <a:solidFill>
                  <a:schemeClr val="accent1"/>
                </a:solidFill>
                <a:latin typeface="Calibri"/>
              </a:rPr>
              <a:t>hdc</a:t>
            </a:r>
            <a:r>
              <a:rPr lang="en-US" sz="1600" strike="noStrike" spc="-1" dirty="0">
                <a:solidFill>
                  <a:schemeClr val="accent1"/>
                </a:solidFill>
                <a:latin typeface="Calibri"/>
              </a:rPr>
              <a:t>, 150, -20);</a:t>
            </a:r>
            <a:endParaRPr lang="ru-RU" sz="1600" strike="noStrike" spc="-1" dirty="0">
              <a:solidFill>
                <a:schemeClr val="accent1"/>
              </a:solidFill>
              <a:latin typeface="Calibri"/>
            </a:endParaRPr>
          </a:p>
          <a:p>
            <a:pPr defTabSz="357188">
              <a:lnSpc>
                <a:spcPct val="100000"/>
              </a:lnSpc>
              <a:buNone/>
            </a:pPr>
            <a:endParaRPr lang="en-US" sz="1600" b="1" strike="noStrike" spc="-1" dirty="0">
              <a:latin typeface="Calibri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600" b="1" strike="noStrike" spc="-1" dirty="0">
                <a:latin typeface="Calibri"/>
              </a:rPr>
              <a:t>&lt;фактические параметры&gt; </a:t>
            </a:r>
            <a:r>
              <a:rPr lang="ru-RU" sz="1600" strike="noStrike" spc="-1" dirty="0">
                <a:latin typeface="Calibri"/>
              </a:rPr>
              <a:t>==&gt;</a:t>
            </a:r>
            <a:r>
              <a:rPr lang="en-US" sz="1600" strike="noStrike" spc="-1" dirty="0">
                <a:latin typeface="Calibri"/>
              </a:rPr>
              <a:t> </a:t>
            </a:r>
            <a:r>
              <a:rPr lang="en-US" sz="1600" strike="noStrike" spc="-1" dirty="0" err="1">
                <a:solidFill>
                  <a:schemeClr val="accent1"/>
                </a:solidFill>
                <a:latin typeface="Calibri"/>
              </a:rPr>
              <a:t>hdc</a:t>
            </a:r>
            <a:r>
              <a:rPr lang="en-US" sz="1600" strike="noStrike" spc="-1" dirty="0">
                <a:solidFill>
                  <a:schemeClr val="accent1"/>
                </a:solidFill>
                <a:latin typeface="Calibri"/>
              </a:rPr>
              <a:t>, 150, -20 </a:t>
            </a:r>
          </a:p>
          <a:p>
            <a:pPr defTabSz="357188">
              <a:lnSpc>
                <a:spcPct val="100000"/>
              </a:lnSpc>
              <a:buNone/>
            </a:pPr>
            <a:endParaRPr lang="en-US" sz="1600" strike="noStrike" spc="-1" dirty="0">
              <a:solidFill>
                <a:schemeClr val="accent1"/>
              </a:solidFill>
              <a:latin typeface="Calibri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600" strike="noStrike" spc="-1" dirty="0">
                <a:latin typeface="Calibri"/>
              </a:rPr>
              <a:t>--------------------------------------------------------------------------------------------------------------------------------------------</a:t>
            </a:r>
          </a:p>
          <a:p>
            <a:pPr defTabSz="357188">
              <a:lnSpc>
                <a:spcPct val="100000"/>
              </a:lnSpc>
              <a:buNone/>
            </a:pPr>
            <a:r>
              <a:rPr lang="ru-RU" sz="1600" i="1" spc="-1" dirty="0">
                <a:latin typeface="Calibri"/>
              </a:rPr>
              <a:t>Что можно почитать?</a:t>
            </a:r>
            <a:endParaRPr lang="ru-RU" sz="1600" i="1" strike="noStrike" spc="-1" dirty="0">
              <a:latin typeface="Calibri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600" strike="noStrike" spc="-1" dirty="0">
                <a:solidFill>
                  <a:schemeClr val="tx2"/>
                </a:solidFill>
                <a:latin typeface="Calibri"/>
              </a:rPr>
              <a:t>«Синтаксис и семантика языка Си» </a:t>
            </a:r>
            <a:r>
              <a:rPr lang="ru-RU" sz="1600" strike="noStrike" spc="-1" dirty="0">
                <a:latin typeface="Calibri"/>
              </a:rPr>
              <a:t>- </a:t>
            </a:r>
          </a:p>
          <a:p>
            <a:pPr defTabSz="357188">
              <a:lnSpc>
                <a:spcPct val="100000"/>
              </a:lnSpc>
              <a:buNone/>
            </a:pPr>
            <a:r>
              <a:rPr lang="ru-RU" sz="1200" strike="noStrike" spc="-1" dirty="0">
                <a:latin typeface="Calibri"/>
                <a:hlinkClick r:id="rId2"/>
              </a:rPr>
              <a:t>https://ru.wikipedia.org/wiki/%D0%A1%D0%B8%D0%BD%D1%82%D0%B0%D0%BA%D1%81%D0%B8%D1%81_%D0%B8_%D1%81%D0%B5%D0%BC%D0%B0%D0%BD%D1%82%D0%B8%D0%BA%D0%B0_%D1%8F%D0%B7%D1%8B%D0%BA%D0%B0_%D0%A1%D0%B8</a:t>
            </a:r>
            <a:r>
              <a:rPr lang="ru-RU" sz="1200" strike="noStrike" spc="-1" dirty="0">
                <a:latin typeface="Calibri"/>
              </a:rPr>
              <a:t> </a:t>
            </a:r>
            <a:endParaRPr lang="ru-RU" sz="1200" strike="noStrike" spc="-1" dirty="0">
              <a:latin typeface="Arial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1D0BCE5-0936-ECD7-EA2E-D1E1418FE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793" y="703343"/>
            <a:ext cx="2343150" cy="233362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D757EF9-9EB2-3F60-1F46-87C81BCFC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4793" y="4111012"/>
            <a:ext cx="1348930" cy="139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5701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0" y="116640"/>
            <a:ext cx="914364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 dirty="0">
                <a:solidFill>
                  <a:srgbClr val="FF0000"/>
                </a:solidFill>
                <a:latin typeface="Calibri"/>
              </a:rPr>
              <a:t>Формальные</a:t>
            </a:r>
            <a:r>
              <a:rPr lang="ru-RU" sz="2800" b="1" strike="noStrike" spc="-1" dirty="0">
                <a:latin typeface="Calibri"/>
              </a:rPr>
              <a:t> </a:t>
            </a:r>
            <a:r>
              <a:rPr lang="ru-RU" sz="2800" b="1" spc="-1" dirty="0">
                <a:latin typeface="Calibri"/>
              </a:rPr>
              <a:t>и </a:t>
            </a:r>
            <a:r>
              <a:rPr lang="ru-RU" sz="2800" b="1" spc="-1" dirty="0">
                <a:solidFill>
                  <a:srgbClr val="00B050"/>
                </a:solidFill>
                <a:latin typeface="Calibri"/>
              </a:rPr>
              <a:t>фактические</a:t>
            </a:r>
            <a:r>
              <a:rPr lang="ru-RU" sz="2800" b="1" spc="-1" dirty="0">
                <a:latin typeface="Calibri"/>
              </a:rPr>
              <a:t> </a:t>
            </a:r>
            <a:r>
              <a:rPr lang="ru-RU" sz="2800" b="1" strike="noStrike" spc="-1" dirty="0">
                <a:latin typeface="Calibri"/>
              </a:rPr>
              <a:t>параметры функции</a:t>
            </a:r>
            <a:endParaRPr lang="ru-RU" sz="2800" b="0" strike="noStrike" spc="-1" dirty="0">
              <a:latin typeface="Calibri"/>
            </a:endParaRPr>
          </a:p>
        </p:txBody>
      </p:sp>
      <p:sp>
        <p:nvSpPr>
          <p:cNvPr id="134" name="Прямоугольник 3"/>
          <p:cNvSpPr/>
          <p:nvPr/>
        </p:nvSpPr>
        <p:spPr>
          <a:xfrm>
            <a:off x="107640" y="751320"/>
            <a:ext cx="8928720" cy="590785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r>
              <a:rPr lang="ru-RU" sz="1800" i="1" u="sng" strike="noStrike" spc="-1" dirty="0">
                <a:latin typeface="Calibri"/>
              </a:rPr>
              <a:t>Определение:</a:t>
            </a:r>
            <a:endParaRPr lang="ru-RU" i="1" u="sng" spc="-1" dirty="0">
              <a:latin typeface="Calibri"/>
            </a:endParaRPr>
          </a:p>
          <a:p>
            <a:r>
              <a:rPr lang="ru-RU" spc="-1" dirty="0">
                <a:solidFill>
                  <a:srgbClr val="FF0000"/>
                </a:solidFill>
                <a:latin typeface="Calibri"/>
              </a:rPr>
              <a:t>формальный параметр </a:t>
            </a:r>
            <a:r>
              <a:rPr lang="ru-RU" spc="-1" dirty="0">
                <a:latin typeface="Calibri"/>
              </a:rPr>
              <a:t>— аргумент </a:t>
            </a:r>
            <a:r>
              <a:rPr lang="en-US" spc="-1" dirty="0">
                <a:latin typeface="Calibri"/>
              </a:rPr>
              <a:t>(</a:t>
            </a:r>
            <a:r>
              <a:rPr lang="ru-RU" spc="-1" dirty="0">
                <a:latin typeface="Calibri"/>
              </a:rPr>
              <a:t>параметр), указываемый при объявлении или определении функции</a:t>
            </a:r>
          </a:p>
          <a:p>
            <a:r>
              <a:rPr lang="ru-RU" spc="-1" dirty="0">
                <a:solidFill>
                  <a:srgbClr val="00B050"/>
                </a:solidFill>
                <a:latin typeface="Calibri"/>
              </a:rPr>
              <a:t>фактический параметр </a:t>
            </a:r>
            <a:r>
              <a:rPr lang="ru-RU" spc="-1" dirty="0">
                <a:latin typeface="Calibri"/>
              </a:rPr>
              <a:t>— аргумент </a:t>
            </a:r>
            <a:r>
              <a:rPr lang="en-US" spc="-1" dirty="0">
                <a:latin typeface="Calibri"/>
              </a:rPr>
              <a:t>(</a:t>
            </a:r>
            <a:r>
              <a:rPr lang="ru-RU" spc="-1" dirty="0">
                <a:latin typeface="Calibri"/>
              </a:rPr>
              <a:t>параметр), передаваемый в функцию при ее вызове</a:t>
            </a:r>
          </a:p>
          <a:p>
            <a:pPr>
              <a:lnSpc>
                <a:spcPct val="100000"/>
              </a:lnSpc>
              <a:buNone/>
            </a:pPr>
            <a:endParaRPr lang="ru-RU" i="1" u="sng" spc="-1" dirty="0">
              <a:latin typeface="Calibri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i="1" u="sng" strike="noStrike" spc="-1" dirty="0">
                <a:latin typeface="Calibri"/>
              </a:rPr>
              <a:t>Формальная грамматика:</a:t>
            </a:r>
          </a:p>
          <a:p>
            <a:pPr>
              <a:lnSpc>
                <a:spcPct val="100000"/>
              </a:lnSpc>
              <a:buNone/>
            </a:pPr>
            <a:r>
              <a:rPr lang="ru-RU" sz="1800" b="1" strike="noStrike" spc="-1" dirty="0">
                <a:latin typeface="Calibri"/>
              </a:rPr>
              <a:t>&lt;определение функции&gt; </a:t>
            </a:r>
            <a:r>
              <a:rPr lang="ru-RU" sz="1800" strike="noStrike" spc="-1" dirty="0">
                <a:latin typeface="Calibri"/>
              </a:rPr>
              <a:t>==&gt;</a:t>
            </a:r>
          </a:p>
          <a:p>
            <a:pPr>
              <a:lnSpc>
                <a:spcPct val="100000"/>
              </a:lnSpc>
              <a:buNone/>
            </a:pPr>
            <a:r>
              <a:rPr lang="ru-RU" sz="1800" strike="noStrike" spc="-1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&lt;возвращаемый тип&gt; &lt;имя функции&gt;(</a:t>
            </a:r>
            <a:r>
              <a:rPr lang="ru-RU" sz="1800" strike="noStrike" spc="-1" dirty="0">
                <a:solidFill>
                  <a:srgbClr val="FF0000"/>
                </a:solidFill>
                <a:latin typeface="Calibri"/>
              </a:rPr>
              <a:t>&lt;список формальных параметров&gt;</a:t>
            </a:r>
            <a:r>
              <a:rPr lang="ru-RU" sz="1800" strike="noStrike" spc="-1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) {</a:t>
            </a:r>
          </a:p>
          <a:p>
            <a:pPr>
              <a:lnSpc>
                <a:spcPct val="100000"/>
              </a:lnSpc>
              <a:buNone/>
            </a:pPr>
            <a:r>
              <a:rPr lang="ru-RU" sz="1800" strike="noStrike" spc="-1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	&lt;тело функции&gt;</a:t>
            </a:r>
          </a:p>
          <a:p>
            <a:pPr>
              <a:lnSpc>
                <a:spcPct val="100000"/>
              </a:lnSpc>
              <a:buNone/>
            </a:pPr>
            <a:r>
              <a:rPr lang="ru-RU" sz="1800" strike="noStrike" spc="-1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}</a:t>
            </a:r>
          </a:p>
          <a:p>
            <a:pPr>
              <a:lnSpc>
                <a:spcPct val="100000"/>
              </a:lnSpc>
              <a:buNone/>
            </a:pPr>
            <a:r>
              <a:rPr lang="ru-RU" sz="1800" b="1" strike="noStrike" spc="-1" dirty="0">
                <a:latin typeface="Calibri"/>
              </a:rPr>
              <a:t>&lt;вызов функции&gt; </a:t>
            </a:r>
            <a:r>
              <a:rPr lang="ru-RU" sz="1800" strike="noStrike" spc="-1" dirty="0">
                <a:latin typeface="Calibri"/>
              </a:rPr>
              <a:t>==&gt;</a:t>
            </a:r>
          </a:p>
          <a:p>
            <a:pPr>
              <a:lnSpc>
                <a:spcPct val="100000"/>
              </a:lnSpc>
              <a:buNone/>
            </a:pPr>
            <a:r>
              <a:rPr lang="ru-RU" sz="1800" strike="noStrike" spc="-1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&lt;имя функции&gt;(</a:t>
            </a:r>
            <a:r>
              <a:rPr lang="ru-RU" sz="1800" strike="noStrike" spc="-1" dirty="0">
                <a:solidFill>
                  <a:srgbClr val="00B050"/>
                </a:solidFill>
                <a:latin typeface="Calibri"/>
              </a:rPr>
              <a:t>&lt;фактические параметры&gt;</a:t>
            </a:r>
            <a:r>
              <a:rPr lang="ru-RU" sz="1800" strike="noStrike" spc="-1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);</a:t>
            </a:r>
          </a:p>
          <a:p>
            <a:pPr>
              <a:lnSpc>
                <a:spcPct val="100000"/>
              </a:lnSpc>
              <a:buNone/>
            </a:pPr>
            <a:endParaRPr lang="ru-RU" sz="1800" strike="noStrike" spc="-1" dirty="0">
              <a:solidFill>
                <a:schemeClr val="accent1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i="1" u="sng" strike="noStrike" spc="-1" dirty="0">
                <a:latin typeface="Calibri"/>
              </a:rPr>
              <a:t>Пример:</a:t>
            </a:r>
          </a:p>
          <a:p>
            <a:pPr>
              <a:lnSpc>
                <a:spcPct val="100000"/>
              </a:lnSpc>
              <a:buNone/>
            </a:pPr>
            <a:r>
              <a:rPr lang="en-US" sz="1800" strike="noStrike" spc="-1" dirty="0">
                <a:solidFill>
                  <a:schemeClr val="accent1"/>
                </a:solidFill>
                <a:latin typeface="Calibri"/>
              </a:rPr>
              <a:t>void </a:t>
            </a:r>
            <a:r>
              <a:rPr lang="en-US" sz="1800" strike="noStrike" spc="-1" dirty="0" err="1">
                <a:solidFill>
                  <a:schemeClr val="accent1"/>
                </a:solidFill>
                <a:latin typeface="Calibri"/>
              </a:rPr>
              <a:t>SnowWoman</a:t>
            </a:r>
            <a:r>
              <a:rPr lang="en-US" sz="1800" strike="noStrike" spc="-1" dirty="0">
                <a:solidFill>
                  <a:schemeClr val="accent1"/>
                </a:solidFill>
                <a:latin typeface="Calibri"/>
              </a:rPr>
              <a:t>(</a:t>
            </a:r>
            <a:r>
              <a:rPr lang="en-US" sz="1800" strike="noStrike" spc="-1" dirty="0">
                <a:solidFill>
                  <a:srgbClr val="FF0000"/>
                </a:solidFill>
                <a:latin typeface="Calibri"/>
              </a:rPr>
              <a:t>HDC </a:t>
            </a:r>
            <a:r>
              <a:rPr lang="en-US" sz="1800" strike="noStrike" spc="-1" dirty="0" err="1">
                <a:solidFill>
                  <a:srgbClr val="FF0000"/>
                </a:solidFill>
                <a:latin typeface="Calibri"/>
              </a:rPr>
              <a:t>hdc</a:t>
            </a:r>
            <a:r>
              <a:rPr lang="en-US" sz="1800" strike="noStrike" spc="-1" dirty="0">
                <a:solidFill>
                  <a:srgbClr val="FF0000"/>
                </a:solidFill>
                <a:latin typeface="Calibri"/>
              </a:rPr>
              <a:t>, int x, int y</a:t>
            </a:r>
            <a:r>
              <a:rPr lang="en-US" sz="1800" strike="noStrike" spc="-1" dirty="0">
                <a:solidFill>
                  <a:schemeClr val="accent1"/>
                </a:solidFill>
                <a:latin typeface="Calibri"/>
              </a:rPr>
              <a:t>) { </a:t>
            </a:r>
          </a:p>
          <a:p>
            <a:pPr>
              <a:lnSpc>
                <a:spcPct val="100000"/>
              </a:lnSpc>
              <a:buNone/>
            </a:pPr>
            <a:r>
              <a:rPr lang="en-US" sz="1800" strike="noStrike" spc="-1" dirty="0">
                <a:solidFill>
                  <a:schemeClr val="accent1"/>
                </a:solidFill>
                <a:latin typeface="Calibri"/>
              </a:rPr>
              <a:t>	Ellipse(</a:t>
            </a:r>
            <a:r>
              <a:rPr lang="en-US" sz="1800" strike="noStrike" spc="-1" dirty="0" err="1">
                <a:solidFill>
                  <a:schemeClr val="accent1"/>
                </a:solidFill>
                <a:latin typeface="Calibri"/>
              </a:rPr>
              <a:t>hdc</a:t>
            </a:r>
            <a:r>
              <a:rPr lang="en-US" sz="1800" strike="noStrike" spc="-1" dirty="0">
                <a:solidFill>
                  <a:schemeClr val="accent1"/>
                </a:solidFill>
                <a:latin typeface="Calibri"/>
              </a:rPr>
              <a:t>, x - 10, y - 40, x + 10, y - 20);</a:t>
            </a:r>
          </a:p>
          <a:p>
            <a:pPr>
              <a:lnSpc>
                <a:spcPct val="100000"/>
              </a:lnSpc>
              <a:buNone/>
            </a:pPr>
            <a:r>
              <a:rPr lang="en-US" sz="1800" strike="noStrike" spc="-1" dirty="0">
                <a:solidFill>
                  <a:schemeClr val="accent1"/>
                </a:solidFill>
                <a:latin typeface="Calibri"/>
              </a:rPr>
              <a:t>	Ellipse(</a:t>
            </a:r>
            <a:r>
              <a:rPr lang="en-US" sz="1800" strike="noStrike" spc="-1" dirty="0" err="1">
                <a:solidFill>
                  <a:schemeClr val="accent1"/>
                </a:solidFill>
                <a:latin typeface="Calibri"/>
              </a:rPr>
              <a:t>hdc</a:t>
            </a:r>
            <a:r>
              <a:rPr lang="en-US" sz="1800" strike="noStrike" spc="-1" dirty="0">
                <a:solidFill>
                  <a:schemeClr val="accent1"/>
                </a:solidFill>
                <a:latin typeface="Calibri"/>
              </a:rPr>
              <a:t>, x - 20, y - 20, x + 20, y + 20);</a:t>
            </a:r>
          </a:p>
          <a:p>
            <a:pPr>
              <a:lnSpc>
                <a:spcPct val="100000"/>
              </a:lnSpc>
              <a:buNone/>
            </a:pPr>
            <a:r>
              <a:rPr lang="en-US" sz="1800" strike="noStrike" spc="-1" dirty="0">
                <a:solidFill>
                  <a:schemeClr val="accent1"/>
                </a:solidFill>
                <a:latin typeface="Calibri"/>
              </a:rPr>
              <a:t>	Ellipse(</a:t>
            </a:r>
            <a:r>
              <a:rPr lang="en-US" sz="1800" strike="noStrike" spc="-1" dirty="0" err="1">
                <a:solidFill>
                  <a:schemeClr val="accent1"/>
                </a:solidFill>
                <a:latin typeface="Calibri"/>
              </a:rPr>
              <a:t>hdc</a:t>
            </a:r>
            <a:r>
              <a:rPr lang="en-US" sz="1800" strike="noStrike" spc="-1" dirty="0">
                <a:solidFill>
                  <a:schemeClr val="accent1"/>
                </a:solidFill>
                <a:latin typeface="Calibri"/>
              </a:rPr>
              <a:t>, x - 30, y + 20, x + 30, y + 80);</a:t>
            </a:r>
          </a:p>
          <a:p>
            <a:pPr>
              <a:lnSpc>
                <a:spcPct val="100000"/>
              </a:lnSpc>
              <a:buNone/>
            </a:pPr>
            <a:r>
              <a:rPr lang="en-US" sz="1800" strike="noStrike" spc="-1" dirty="0">
                <a:solidFill>
                  <a:schemeClr val="accent1"/>
                </a:solidFill>
                <a:latin typeface="Calibri"/>
              </a:rPr>
              <a:t>} </a:t>
            </a: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solidFill>
                <a:srgbClr val="000000"/>
              </a:solidFill>
              <a:latin typeface="Calibri"/>
            </a:endParaRPr>
          </a:p>
          <a:p>
            <a:r>
              <a:rPr lang="en-US" sz="1800" strike="noStrike" spc="-1" dirty="0" err="1">
                <a:solidFill>
                  <a:schemeClr val="accent1"/>
                </a:solidFill>
                <a:latin typeface="Calibri"/>
              </a:rPr>
              <a:t>SnowWoman</a:t>
            </a:r>
            <a:r>
              <a:rPr lang="en-US" sz="1800" strike="noStrike" spc="-1" dirty="0">
                <a:solidFill>
                  <a:schemeClr val="accent1"/>
                </a:solidFill>
                <a:latin typeface="Calibri"/>
              </a:rPr>
              <a:t>(</a:t>
            </a:r>
            <a:r>
              <a:rPr lang="en-US" sz="1800" strike="noStrike" spc="-1" dirty="0" err="1">
                <a:solidFill>
                  <a:srgbClr val="00B050"/>
                </a:solidFill>
                <a:latin typeface="Calibri"/>
              </a:rPr>
              <a:t>hdc</a:t>
            </a:r>
            <a:r>
              <a:rPr lang="en-US" sz="1800" strike="noStrike" spc="-1" dirty="0">
                <a:solidFill>
                  <a:srgbClr val="00B050"/>
                </a:solidFill>
                <a:latin typeface="Calibri"/>
              </a:rPr>
              <a:t>, 60, 50</a:t>
            </a:r>
            <a:r>
              <a:rPr lang="en-US" sz="1800" strike="noStrike" spc="-1" dirty="0">
                <a:solidFill>
                  <a:schemeClr val="accent1"/>
                </a:solidFill>
                <a:latin typeface="Calibri"/>
              </a:rPr>
              <a:t>);</a:t>
            </a:r>
            <a:endParaRPr lang="ru-RU" sz="1800" strike="noStrike" spc="-1" dirty="0">
              <a:solidFill>
                <a:schemeClr val="accent1"/>
              </a:solidFill>
              <a:latin typeface="Calibri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92F7ECA-B161-E4F0-2C14-503EE6E56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212" y="4652847"/>
            <a:ext cx="1364563" cy="145383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49B3C15-7007-5618-C565-4021E0FF7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588" y="5105675"/>
            <a:ext cx="1364562" cy="1553501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0" y="116640"/>
            <a:ext cx="914364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 dirty="0">
                <a:solidFill>
                  <a:srgbClr val="7030A0"/>
                </a:solidFill>
                <a:latin typeface="Calibri"/>
              </a:rPr>
              <a:t>Локальные</a:t>
            </a:r>
            <a:r>
              <a:rPr lang="ru-RU" sz="2800" b="1" strike="noStrike" spc="-1" dirty="0">
                <a:latin typeface="Calibri"/>
              </a:rPr>
              <a:t> и </a:t>
            </a:r>
            <a:r>
              <a:rPr lang="ru-RU" sz="2800" b="1" strike="noStrike" spc="-1" dirty="0">
                <a:solidFill>
                  <a:srgbClr val="0070C0"/>
                </a:solidFill>
                <a:latin typeface="Calibri"/>
              </a:rPr>
              <a:t>глобальные</a:t>
            </a:r>
            <a:r>
              <a:rPr lang="ru-RU" sz="2800" b="1" strike="noStrike" spc="-1" dirty="0">
                <a:latin typeface="Calibri"/>
              </a:rPr>
              <a:t> переменные</a:t>
            </a:r>
            <a:endParaRPr lang="ru-RU" sz="2800" b="0" strike="noStrike" spc="-1" dirty="0">
              <a:latin typeface="Calibri"/>
            </a:endParaRPr>
          </a:p>
        </p:txBody>
      </p:sp>
      <p:sp>
        <p:nvSpPr>
          <p:cNvPr id="130" name="Прямоугольник 3"/>
          <p:cNvSpPr/>
          <p:nvPr/>
        </p:nvSpPr>
        <p:spPr>
          <a:xfrm>
            <a:off x="107640" y="751320"/>
            <a:ext cx="8928720" cy="575396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600" i="1" u="sng" spc="-1" dirty="0">
                <a:solidFill>
                  <a:srgbClr val="000000"/>
                </a:solidFill>
                <a:latin typeface="Calibri"/>
              </a:rPr>
              <a:t>Определения: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600" spc="-1" dirty="0">
                <a:solidFill>
                  <a:srgbClr val="7030A0"/>
                </a:solidFill>
                <a:latin typeface="Calibri"/>
              </a:rPr>
              <a:t>Локальная переменная </a:t>
            </a:r>
            <a:r>
              <a:rPr lang="ru-RU" sz="1600" spc="-1" dirty="0">
                <a:solidFill>
                  <a:srgbClr val="000000"/>
                </a:solidFill>
                <a:latin typeface="Calibri"/>
              </a:rPr>
              <a:t>– переменная, объявленная внутри блока кода.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600" spc="-1" dirty="0">
                <a:solidFill>
                  <a:srgbClr val="0070C0"/>
                </a:solidFill>
                <a:latin typeface="Calibri"/>
              </a:rPr>
              <a:t>Глобальная переменная </a:t>
            </a:r>
            <a:r>
              <a:rPr lang="ru-RU" sz="1600" spc="-1" dirty="0">
                <a:solidFill>
                  <a:srgbClr val="000000"/>
                </a:solidFill>
                <a:latin typeface="Calibri"/>
              </a:rPr>
              <a:t>- переменная, объявленная вне любого тела функции.</a:t>
            </a:r>
          </a:p>
          <a:p>
            <a:pPr>
              <a:lnSpc>
                <a:spcPct val="100000"/>
              </a:lnSpc>
              <a:buNone/>
            </a:pPr>
            <a:endParaRPr lang="ru-RU" sz="1600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i="1" u="sng" spc="-1" dirty="0">
                <a:solidFill>
                  <a:srgbClr val="000000"/>
                </a:solidFill>
                <a:latin typeface="Calibri"/>
              </a:rPr>
              <a:t>Область видимости: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600" spc="-1" dirty="0">
                <a:solidFill>
                  <a:srgbClr val="000000"/>
                </a:solidFill>
                <a:latin typeface="Calibri"/>
              </a:rPr>
              <a:t>Область видимости </a:t>
            </a:r>
            <a:r>
              <a:rPr lang="ru-RU" sz="1600" spc="-1" dirty="0">
                <a:solidFill>
                  <a:srgbClr val="7030A0"/>
                </a:solidFill>
                <a:latin typeface="Calibri"/>
              </a:rPr>
              <a:t>локальной переменной </a:t>
            </a:r>
            <a:r>
              <a:rPr lang="ru-RU" sz="1600" spc="-1" dirty="0">
                <a:solidFill>
                  <a:srgbClr val="000000"/>
                </a:solidFill>
                <a:latin typeface="Calibri"/>
              </a:rPr>
              <a:t>начинается в точке её объявления и заканчивается в конце этого блока. </a:t>
            </a:r>
            <a:r>
              <a:rPr lang="ru-RU" sz="1600" spc="-1" dirty="0">
                <a:solidFill>
                  <a:srgbClr val="7030A0"/>
                </a:solidFill>
                <a:latin typeface="Calibri"/>
              </a:rPr>
              <a:t>Локальную переменную </a:t>
            </a:r>
            <a:r>
              <a:rPr lang="ru-RU" sz="1600" spc="-1" dirty="0">
                <a:solidFill>
                  <a:srgbClr val="000000"/>
                </a:solidFill>
                <a:latin typeface="Calibri"/>
              </a:rPr>
              <a:t>можно использовать только в том блоке, где она объявлена.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600" spc="-1" dirty="0">
                <a:solidFill>
                  <a:srgbClr val="000000"/>
                </a:solidFill>
                <a:latin typeface="Calibri"/>
              </a:rPr>
              <a:t>Область видимости </a:t>
            </a:r>
            <a:r>
              <a:rPr lang="ru-RU" sz="1600" spc="-1" dirty="0">
                <a:solidFill>
                  <a:srgbClr val="0070C0"/>
                </a:solidFill>
                <a:latin typeface="Calibri"/>
              </a:rPr>
              <a:t>глобальной переменная </a:t>
            </a:r>
            <a:r>
              <a:rPr lang="ru-RU" sz="1600" spc="-1" dirty="0">
                <a:solidFill>
                  <a:srgbClr val="000000"/>
                </a:solidFill>
                <a:latin typeface="Calibri"/>
              </a:rPr>
              <a:t>начинается в точке её объявления и заканчивается в конце файла исходного кода. </a:t>
            </a:r>
            <a:r>
              <a:rPr lang="ru-RU" sz="1600" spc="-1" dirty="0">
                <a:solidFill>
                  <a:srgbClr val="0070C0"/>
                </a:solidFill>
                <a:latin typeface="Calibri"/>
              </a:rPr>
              <a:t>Глобальную переменную </a:t>
            </a:r>
            <a:r>
              <a:rPr lang="ru-RU" sz="1600" spc="-1" dirty="0">
                <a:solidFill>
                  <a:srgbClr val="000000"/>
                </a:solidFill>
                <a:latin typeface="Calibri"/>
              </a:rPr>
              <a:t>можно использовать в любом выражении в том файле, где она объявлена.</a:t>
            </a:r>
          </a:p>
          <a:p>
            <a:pPr>
              <a:lnSpc>
                <a:spcPct val="100000"/>
              </a:lnSpc>
              <a:buNone/>
            </a:pPr>
            <a:endParaRPr lang="ru-RU" sz="1600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i="1" u="sng" spc="-1" dirty="0">
                <a:solidFill>
                  <a:srgbClr val="000000"/>
                </a:solidFill>
                <a:latin typeface="Calibri"/>
              </a:rPr>
              <a:t>Время жизни: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600" b="0" strike="noStrike" spc="-1" dirty="0">
                <a:solidFill>
                  <a:srgbClr val="7030A0"/>
                </a:solidFill>
                <a:latin typeface="Calibri"/>
              </a:rPr>
              <a:t>Локальные переменные </a:t>
            </a:r>
            <a:r>
              <a:rPr lang="ru-RU" sz="1600" b="0" strike="noStrike" spc="-1" dirty="0">
                <a:solidFill>
                  <a:srgbClr val="000000"/>
                </a:solidFill>
                <a:latin typeface="Calibri"/>
              </a:rPr>
              <a:t>существуют только во время выполнения программного блока, в котором они объявлены. Они создаются при входе в блок, и разрушаются при выходе из него. При создании </a:t>
            </a:r>
            <a:r>
              <a:rPr lang="ru-RU" sz="1600" b="0" strike="noStrike" spc="-1" dirty="0">
                <a:solidFill>
                  <a:srgbClr val="7030A0"/>
                </a:solidFill>
                <a:latin typeface="Calibri"/>
              </a:rPr>
              <a:t>локальной переменной </a:t>
            </a:r>
            <a:r>
              <a:rPr lang="ru-RU" sz="1600" b="0" strike="noStrike" spc="-1" dirty="0">
                <a:solidFill>
                  <a:srgbClr val="000000"/>
                </a:solidFill>
                <a:latin typeface="Calibri"/>
              </a:rPr>
              <a:t>она не получает никакого конкретного значения и содержит мусор. (</a:t>
            </a:r>
            <a:r>
              <a:rPr lang="ru-RU" sz="1600" b="0" strike="noStrike" spc="-1" dirty="0">
                <a:solidFill>
                  <a:srgbClr val="7030A0"/>
                </a:solidFill>
                <a:latin typeface="Calibri"/>
              </a:rPr>
              <a:t>Локальные переменные </a:t>
            </a:r>
            <a:r>
              <a:rPr lang="ru-RU" sz="1600" b="0" strike="noStrike" spc="-1" dirty="0">
                <a:solidFill>
                  <a:srgbClr val="000000"/>
                </a:solidFill>
                <a:latin typeface="Calibri"/>
              </a:rPr>
              <a:t>ОБЯЗАТЕЛЬНО должны быть инициализированы при первом её использовании!)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600" spc="-1" dirty="0">
                <a:solidFill>
                  <a:srgbClr val="0070C0"/>
                </a:solidFill>
                <a:latin typeface="Calibri"/>
              </a:rPr>
              <a:t>Глобальные переменные </a:t>
            </a:r>
            <a:r>
              <a:rPr lang="ru-RU" sz="1600" spc="-1" dirty="0">
                <a:solidFill>
                  <a:srgbClr val="000000"/>
                </a:solidFill>
                <a:latin typeface="Calibri"/>
              </a:rPr>
              <a:t>создаются в момент старта программы. При входе в тело функции </a:t>
            </a:r>
            <a:r>
              <a:rPr lang="en-US" sz="1600" spc="-1" dirty="0">
                <a:solidFill>
                  <a:srgbClr val="000000"/>
                </a:solidFill>
                <a:latin typeface="Calibri"/>
              </a:rPr>
              <a:t>main()</a:t>
            </a:r>
            <a:r>
              <a:rPr lang="ru-RU" sz="16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600" spc="-1" dirty="0">
                <a:solidFill>
                  <a:srgbClr val="0070C0"/>
                </a:solidFill>
                <a:latin typeface="Calibri"/>
              </a:rPr>
              <a:t>глобальные переменные </a:t>
            </a:r>
            <a:r>
              <a:rPr lang="ru-RU" sz="1600" spc="-1" dirty="0">
                <a:solidFill>
                  <a:srgbClr val="000000"/>
                </a:solidFill>
                <a:latin typeface="Calibri"/>
              </a:rPr>
              <a:t>уже инициализированы (если они не инициализированы явно, то они имеют значение 0). </a:t>
            </a:r>
            <a:r>
              <a:rPr lang="ru-RU" sz="1600" spc="-1" dirty="0">
                <a:solidFill>
                  <a:srgbClr val="0070C0"/>
                </a:solidFill>
                <a:latin typeface="Calibri"/>
              </a:rPr>
              <a:t>Глобальные переменные </a:t>
            </a:r>
            <a:r>
              <a:rPr lang="ru-RU" sz="1600" spc="-1" dirty="0">
                <a:solidFill>
                  <a:srgbClr val="000000"/>
                </a:solidFill>
                <a:latin typeface="Calibri"/>
              </a:rPr>
              <a:t>живут всё время работы программы. Уничтожаются они только после завершения работы функции </a:t>
            </a:r>
            <a:r>
              <a:rPr lang="en-US" sz="1600" spc="-1" dirty="0">
                <a:solidFill>
                  <a:srgbClr val="000000"/>
                </a:solidFill>
                <a:latin typeface="Calibri"/>
              </a:rPr>
              <a:t>main().</a:t>
            </a:r>
          </a:p>
          <a:p>
            <a:pPr>
              <a:lnSpc>
                <a:spcPct val="100000"/>
              </a:lnSpc>
              <a:buNone/>
            </a:pPr>
            <a:r>
              <a:rPr lang="ru-RU" sz="1600" spc="-1" dirty="0">
                <a:solidFill>
                  <a:srgbClr val="000000"/>
                </a:solidFill>
                <a:latin typeface="Calibri"/>
              </a:rPr>
              <a:t>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FB894-EA9A-FFB4-97B2-0CC9B4516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>
            <a:extLst>
              <a:ext uri="{FF2B5EF4-FFF2-40B4-BE49-F238E27FC236}">
                <a16:creationId xmlns:a16="http://schemas.microsoft.com/office/drawing/2014/main" id="{8A3596F0-2015-401D-93E0-8BB952E44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40"/>
            <a:ext cx="914364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 dirty="0">
                <a:solidFill>
                  <a:srgbClr val="7030A0"/>
                </a:solidFill>
                <a:latin typeface="Calibri"/>
              </a:rPr>
              <a:t>Локальные переменные </a:t>
            </a:r>
            <a:r>
              <a:rPr lang="ru-RU" sz="2800" b="1" strike="noStrike" spc="-1" dirty="0">
                <a:latin typeface="Calibri"/>
              </a:rPr>
              <a:t>и </a:t>
            </a:r>
            <a:r>
              <a:rPr lang="ru-RU" sz="2800" b="1" strike="noStrike" spc="-1" dirty="0">
                <a:solidFill>
                  <a:srgbClr val="FF0000"/>
                </a:solidFill>
                <a:latin typeface="Calibri"/>
              </a:rPr>
              <a:t>формальные параметры</a:t>
            </a:r>
            <a:endParaRPr lang="ru-RU" sz="2800" b="0" strike="noStrike" spc="-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30" name="Прямоугольник 3">
            <a:extLst>
              <a:ext uri="{FF2B5EF4-FFF2-40B4-BE49-F238E27FC236}">
                <a16:creationId xmlns:a16="http://schemas.microsoft.com/office/drawing/2014/main" id="{19EAA91C-CBCA-91E5-1107-0385C21128C7}"/>
              </a:ext>
            </a:extLst>
          </p:cNvPr>
          <p:cNvSpPr/>
          <p:nvPr/>
        </p:nvSpPr>
        <p:spPr>
          <a:xfrm>
            <a:off x="107640" y="751320"/>
            <a:ext cx="8928720" cy="476908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600" i="1" u="sng" spc="-1" dirty="0">
                <a:solidFill>
                  <a:srgbClr val="000000"/>
                </a:solidFill>
                <a:latin typeface="Calibri"/>
              </a:rPr>
              <a:t>Определения: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600" spc="-1" dirty="0">
                <a:solidFill>
                  <a:srgbClr val="7030A0"/>
                </a:solidFill>
                <a:latin typeface="Calibri"/>
              </a:rPr>
              <a:t>Локальная переменная </a:t>
            </a:r>
            <a:r>
              <a:rPr lang="ru-RU" sz="1600" spc="-1" dirty="0">
                <a:solidFill>
                  <a:srgbClr val="000000"/>
                </a:solidFill>
                <a:latin typeface="Calibri"/>
              </a:rPr>
              <a:t>– переменная, объявленная внутри блока кода.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spc="-1" dirty="0">
                <a:solidFill>
                  <a:srgbClr val="FF0000"/>
                </a:solidFill>
                <a:latin typeface="Calibri"/>
              </a:rPr>
              <a:t>Формальный параметр </a:t>
            </a:r>
            <a:r>
              <a:rPr lang="ru-RU" sz="1600" spc="-1" dirty="0">
                <a:latin typeface="Calibri"/>
              </a:rPr>
              <a:t>— аргумент </a:t>
            </a:r>
            <a:r>
              <a:rPr lang="en-US" sz="1600" spc="-1" dirty="0">
                <a:latin typeface="Calibri"/>
              </a:rPr>
              <a:t>(</a:t>
            </a:r>
            <a:r>
              <a:rPr lang="ru-RU" sz="1600" spc="-1" dirty="0">
                <a:latin typeface="Calibri"/>
              </a:rPr>
              <a:t>параметр), указываемый при объявлении или определении функции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1600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ru-RU" sz="1600" spc="-1" dirty="0">
                <a:solidFill>
                  <a:srgbClr val="000000"/>
                </a:solidFill>
                <a:latin typeface="Calibri"/>
              </a:rPr>
              <a:t>По сути </a:t>
            </a:r>
            <a:r>
              <a:rPr lang="ru-RU" sz="1600" spc="-1" dirty="0">
                <a:solidFill>
                  <a:srgbClr val="FF0000"/>
                </a:solidFill>
                <a:latin typeface="Calibri"/>
              </a:rPr>
              <a:t>формальные параметры </a:t>
            </a:r>
            <a:r>
              <a:rPr lang="ru-RU" sz="1600" spc="-1" dirty="0">
                <a:solidFill>
                  <a:srgbClr val="000000"/>
                </a:solidFill>
                <a:latin typeface="Calibri"/>
              </a:rPr>
              <a:t>– это </a:t>
            </a:r>
            <a:r>
              <a:rPr lang="ru-RU" sz="1600" spc="-1" dirty="0">
                <a:solidFill>
                  <a:srgbClr val="7030A0"/>
                </a:solidFill>
                <a:latin typeface="Calibri"/>
              </a:rPr>
              <a:t>локальные переменные </a:t>
            </a:r>
            <a:r>
              <a:rPr lang="ru-RU" sz="1600" spc="-1" dirty="0">
                <a:solidFill>
                  <a:srgbClr val="000000"/>
                </a:solidFill>
                <a:latin typeface="Calibri"/>
              </a:rPr>
              <a:t>соответствующей функции.</a:t>
            </a:r>
          </a:p>
          <a:p>
            <a:pPr>
              <a:lnSpc>
                <a:spcPct val="100000"/>
              </a:lnSpc>
            </a:pPr>
            <a:endParaRPr lang="ru-RU" sz="1600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ru-RU" sz="1600" i="1" u="sng" spc="-1" dirty="0">
                <a:solidFill>
                  <a:srgbClr val="000000"/>
                </a:solidFill>
                <a:latin typeface="Calibri"/>
              </a:rPr>
              <a:t>Отличия в объявлении: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600" spc="-1" dirty="0">
                <a:solidFill>
                  <a:srgbClr val="7030A0"/>
                </a:solidFill>
                <a:latin typeface="Calibri"/>
              </a:rPr>
              <a:t>Локальные переменные  </a:t>
            </a:r>
            <a:r>
              <a:rPr lang="ru-RU" sz="1600" spc="-1" dirty="0">
                <a:solidFill>
                  <a:srgbClr val="000000"/>
                </a:solidFill>
                <a:latin typeface="Calibri"/>
              </a:rPr>
              <a:t>объявляются в блоке кода.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600" spc="-1" dirty="0">
                <a:solidFill>
                  <a:srgbClr val="FF0000"/>
                </a:solidFill>
                <a:latin typeface="Calibri"/>
              </a:rPr>
              <a:t>Формальные параметры </a:t>
            </a:r>
            <a:r>
              <a:rPr lang="ru-RU" sz="1600" spc="-1" dirty="0">
                <a:solidFill>
                  <a:srgbClr val="000000"/>
                </a:solidFill>
                <a:latin typeface="Calibri"/>
              </a:rPr>
              <a:t>объявляются в заголовке функции.</a:t>
            </a:r>
          </a:p>
          <a:p>
            <a:pPr>
              <a:lnSpc>
                <a:spcPct val="100000"/>
              </a:lnSpc>
            </a:pPr>
            <a:endParaRPr lang="ru-RU" sz="1600" spc="-1" dirty="0">
              <a:solidFill>
                <a:srgbClr val="000000"/>
              </a:solidFill>
              <a:latin typeface="Calibri"/>
            </a:endParaRPr>
          </a:p>
          <a:p>
            <a:r>
              <a:rPr lang="ru-RU" sz="1600" i="1" u="sng" spc="-1" dirty="0">
                <a:solidFill>
                  <a:srgbClr val="000000"/>
                </a:solidFill>
                <a:latin typeface="Calibri"/>
              </a:rPr>
              <a:t>Отличия в инициализации: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600" spc="-1" dirty="0">
                <a:solidFill>
                  <a:srgbClr val="7030A0"/>
                </a:solidFill>
                <a:latin typeface="Calibri"/>
              </a:rPr>
              <a:t>Локальные переменные </a:t>
            </a:r>
            <a:r>
              <a:rPr lang="ru-RU" sz="1600" spc="-1" dirty="0">
                <a:solidFill>
                  <a:srgbClr val="000000"/>
                </a:solidFill>
                <a:latin typeface="Calibri"/>
              </a:rPr>
              <a:t>нужно инициализировать явно. Если этого не сделать, то они будут содержать мусор.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600" spc="-1" dirty="0">
                <a:solidFill>
                  <a:srgbClr val="FF0000"/>
                </a:solidFill>
                <a:latin typeface="Calibri"/>
              </a:rPr>
              <a:t>Формальные параметры </a:t>
            </a:r>
            <a:r>
              <a:rPr lang="ru-RU" sz="1600" spc="-1" dirty="0">
                <a:solidFill>
                  <a:srgbClr val="000000"/>
                </a:solidFill>
                <a:latin typeface="Calibri"/>
              </a:rPr>
              <a:t>получают значения при вызове функции.  Они получают свои значения из соответствующих </a:t>
            </a:r>
            <a:r>
              <a:rPr lang="ru-RU" sz="1600" spc="-1" dirty="0">
                <a:solidFill>
                  <a:srgbClr val="00B050"/>
                </a:solidFill>
                <a:latin typeface="Calibri"/>
              </a:rPr>
              <a:t>фактических параметров.</a:t>
            </a:r>
          </a:p>
          <a:p>
            <a:pPr>
              <a:lnSpc>
                <a:spcPct val="100000"/>
              </a:lnSpc>
              <a:buNone/>
            </a:pPr>
            <a:endParaRPr lang="ru-RU" sz="1600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endParaRPr lang="ru-RU" sz="1600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spc="-1" dirty="0">
                <a:solidFill>
                  <a:srgbClr val="000000"/>
                </a:solidFill>
                <a:latin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13219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49C72-8EE8-2E34-1AC6-59C31F912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>
            <a:extLst>
              <a:ext uri="{FF2B5EF4-FFF2-40B4-BE49-F238E27FC236}">
                <a16:creationId xmlns:a16="http://schemas.microsoft.com/office/drawing/2014/main" id="{21C6D12B-0AB0-215F-45A9-94FDA0720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40"/>
            <a:ext cx="914364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pc="-1" dirty="0">
                <a:solidFill>
                  <a:srgbClr val="000000"/>
                </a:solidFill>
                <a:latin typeface="Calibri"/>
              </a:rPr>
              <a:t>Переменные – область видимости и время жизни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Прямоугольник 3">
            <a:extLst>
              <a:ext uri="{FF2B5EF4-FFF2-40B4-BE49-F238E27FC236}">
                <a16:creationId xmlns:a16="http://schemas.microsoft.com/office/drawing/2014/main" id="{FA236D19-B900-5B07-B9FF-283D43906F32}"/>
              </a:ext>
            </a:extLst>
          </p:cNvPr>
          <p:cNvSpPr/>
          <p:nvPr/>
        </p:nvSpPr>
        <p:spPr>
          <a:xfrm>
            <a:off x="107640" y="751320"/>
            <a:ext cx="8928720" cy="586168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57188"/>
            <a:r>
              <a:rPr lang="en-US" sz="1800" dirty="0">
                <a:latin typeface="Consolas" panose="020B0609020204030204" pitchFamily="49" charset="0"/>
              </a:rPr>
              <a:t>#include &lt;</a:t>
            </a:r>
            <a:r>
              <a:rPr lang="en-US" sz="1800" dirty="0" err="1">
                <a:latin typeface="Consolas" panose="020B0609020204030204" pitchFamily="49" charset="0"/>
              </a:rPr>
              <a:t>stdio.h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  <a:p>
            <a:pPr defTabSz="357188"/>
            <a:endParaRPr lang="ru-RU" sz="1800" dirty="0"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latin typeface="Consolas" panose="020B0609020204030204" pitchFamily="49" charset="0"/>
              </a:rPr>
              <a:t>int a = 0;</a:t>
            </a:r>
          </a:p>
          <a:p>
            <a:pPr defTabSz="357188"/>
            <a:endParaRPr lang="ru-RU" sz="1800" dirty="0"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latin typeface="Consolas" panose="020B0609020204030204" pitchFamily="49" charset="0"/>
              </a:rPr>
              <a:t>void p(int b) {</a:t>
            </a:r>
          </a:p>
          <a:p>
            <a:pPr defTabSz="357188"/>
            <a:r>
              <a:rPr lang="pt-BR" sz="1800" dirty="0">
                <a:latin typeface="Consolas" panose="020B0609020204030204" pitchFamily="49" charset="0"/>
              </a:rPr>
              <a:t>	printf("p: a=%d b=%d\n", a, b);</a:t>
            </a:r>
          </a:p>
          <a:p>
            <a:pPr defTabSz="357188"/>
            <a:r>
              <a:rPr lang="en-US" sz="1800" dirty="0">
                <a:latin typeface="Consolas" panose="020B0609020204030204" pitchFamily="49" charset="0"/>
              </a:rPr>
              <a:t>	b++;</a:t>
            </a:r>
          </a:p>
          <a:p>
            <a:pPr defTabSz="357188"/>
            <a:r>
              <a:rPr lang="en-US" sz="1800" dirty="0">
                <a:latin typeface="Consolas" panose="020B0609020204030204" pitchFamily="49" charset="0"/>
              </a:rPr>
              <a:t>	a++;</a:t>
            </a:r>
          </a:p>
          <a:p>
            <a:pPr defTabSz="357188"/>
            <a:r>
              <a:rPr lang="ru-RU" sz="1800" dirty="0"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800" dirty="0"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latin typeface="Consolas" panose="020B0609020204030204" pitchFamily="49" charset="0"/>
              </a:rPr>
              <a:t>void main() {</a:t>
            </a:r>
          </a:p>
          <a:p>
            <a:pPr defTabSz="357188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</a:rPr>
              <a:t>("main: a=%d c=%d\n", a, c);</a:t>
            </a:r>
          </a:p>
          <a:p>
            <a:pPr defTabSz="357188"/>
            <a:r>
              <a:rPr lang="en-US" sz="1800" dirty="0">
                <a:latin typeface="Consolas" panose="020B0609020204030204" pitchFamily="49" charset="0"/>
              </a:rPr>
              <a:t>	p(5);</a:t>
            </a:r>
          </a:p>
          <a:p>
            <a:pPr defTabSz="357188"/>
            <a:r>
              <a:rPr lang="en-US" sz="1800" dirty="0">
                <a:latin typeface="Consolas" panose="020B0609020204030204" pitchFamily="49" charset="0"/>
              </a:rPr>
              <a:t>	int c = 10;</a:t>
            </a:r>
          </a:p>
          <a:p>
            <a:pPr defTabSz="357188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</a:rPr>
              <a:t>("main: a=%d c=%d\n", a, c);</a:t>
            </a:r>
          </a:p>
          <a:p>
            <a:pPr defTabSz="357188"/>
            <a:r>
              <a:rPr lang="en-US" sz="1800" dirty="0">
                <a:latin typeface="Consolas" panose="020B0609020204030204" pitchFamily="49" charset="0"/>
              </a:rPr>
              <a:t>	p(c);</a:t>
            </a:r>
          </a:p>
          <a:p>
            <a:pPr defTabSz="357188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</a:rPr>
              <a:t>("main: a=%d c=%d\n", a, c);</a:t>
            </a:r>
          </a:p>
          <a:p>
            <a:pPr defTabSz="357188"/>
            <a:r>
              <a:rPr lang="en-US" sz="1800" dirty="0">
                <a:latin typeface="Consolas" panose="020B0609020204030204" pitchFamily="49" charset="0"/>
              </a:rPr>
              <a:t>	p(c + 5);</a:t>
            </a:r>
          </a:p>
          <a:p>
            <a:pPr defTabSz="357188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</a:rPr>
              <a:t>("main: a=%d c=%d\n", a, c);</a:t>
            </a:r>
          </a:p>
          <a:p>
            <a:pPr defTabSz="357188"/>
            <a:r>
              <a:rPr lang="ru-RU" sz="1800" dirty="0">
                <a:latin typeface="Consolas" panose="020B0609020204030204" pitchFamily="49" charset="0"/>
              </a:rPr>
              <a:t>}</a:t>
            </a:r>
          </a:p>
          <a:p>
            <a:pPr defTabSz="357188">
              <a:lnSpc>
                <a:spcPct val="100000"/>
              </a:lnSpc>
              <a:buNone/>
            </a:pPr>
            <a:endParaRPr lang="ru-RU" sz="15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75545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CA35D-6D09-86D5-7918-5759F7651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>
            <a:extLst>
              <a:ext uri="{FF2B5EF4-FFF2-40B4-BE49-F238E27FC236}">
                <a16:creationId xmlns:a16="http://schemas.microsoft.com/office/drawing/2014/main" id="{4ACBE08A-5432-2373-7A9C-8CC29D8A6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40"/>
            <a:ext cx="914364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pc="-1" dirty="0">
                <a:solidFill>
                  <a:srgbClr val="000000"/>
                </a:solidFill>
                <a:latin typeface="Calibri"/>
              </a:rPr>
              <a:t>Переменные – область видимости и время жизни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Прямоугольник 3">
            <a:extLst>
              <a:ext uri="{FF2B5EF4-FFF2-40B4-BE49-F238E27FC236}">
                <a16:creationId xmlns:a16="http://schemas.microsoft.com/office/drawing/2014/main" id="{493B84A9-F0EF-103F-8A58-301D51A1E923}"/>
              </a:ext>
            </a:extLst>
          </p:cNvPr>
          <p:cNvSpPr/>
          <p:nvPr/>
        </p:nvSpPr>
        <p:spPr>
          <a:xfrm>
            <a:off x="107640" y="751320"/>
            <a:ext cx="8928720" cy="586168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57188"/>
            <a:r>
              <a:rPr lang="en-US" sz="1800" dirty="0">
                <a:latin typeface="Consolas" panose="020B0609020204030204" pitchFamily="49" charset="0"/>
              </a:rPr>
              <a:t>#include &lt;</a:t>
            </a:r>
            <a:r>
              <a:rPr lang="en-US" sz="1800" dirty="0" err="1">
                <a:latin typeface="Consolas" panose="020B0609020204030204" pitchFamily="49" charset="0"/>
              </a:rPr>
              <a:t>stdio.h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  <a:p>
            <a:pPr defTabSz="357188"/>
            <a:endParaRPr lang="ru-RU" sz="1800" dirty="0"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latin typeface="Consolas" panose="020B0609020204030204" pitchFamily="49" charset="0"/>
              </a:rPr>
              <a:t>int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latin typeface="Consolas" panose="020B0609020204030204" pitchFamily="49" charset="0"/>
              </a:rPr>
              <a:t> = 0;</a:t>
            </a:r>
          </a:p>
          <a:p>
            <a:pPr defTabSz="357188"/>
            <a:endParaRPr lang="ru-RU" sz="1800" dirty="0"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latin typeface="Consolas" panose="020B0609020204030204" pitchFamily="49" charset="0"/>
              </a:rPr>
              <a:t>void p(int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pt-BR" sz="1800" dirty="0">
                <a:latin typeface="Consolas" panose="020B0609020204030204" pitchFamily="49" charset="0"/>
              </a:rPr>
              <a:t>	printf("p: a=%d b=%d\n", </a:t>
            </a:r>
            <a:r>
              <a:rPr lang="pt-BR" sz="1800" dirty="0">
                <a:solidFill>
                  <a:srgbClr val="0070C0"/>
                </a:solidFill>
                <a:latin typeface="Consolas" panose="020B0609020204030204" pitchFamily="49" charset="0"/>
              </a:rPr>
              <a:t>a</a:t>
            </a:r>
            <a:r>
              <a:rPr lang="pt-BR" sz="1800" dirty="0">
                <a:latin typeface="Consolas" panose="020B0609020204030204" pitchFamily="49" charset="0"/>
              </a:rPr>
              <a:t>, </a:t>
            </a:r>
            <a:r>
              <a:rPr lang="pt-BR" sz="1800" dirty="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  <a:r>
              <a:rPr lang="pt-BR" sz="1800" dirty="0"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>
                <a:latin typeface="Consolas" panose="020B0609020204030204" pitchFamily="49" charset="0"/>
              </a:rPr>
              <a:t>++;</a:t>
            </a:r>
          </a:p>
          <a:p>
            <a:pPr defTabSz="357188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latin typeface="Consolas" panose="020B0609020204030204" pitchFamily="49" charset="0"/>
              </a:rPr>
              <a:t>++;</a:t>
            </a:r>
          </a:p>
          <a:p>
            <a:pPr defTabSz="357188"/>
            <a:r>
              <a:rPr lang="ru-RU" sz="1800" dirty="0"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800" dirty="0"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latin typeface="Consolas" panose="020B0609020204030204" pitchFamily="49" charset="0"/>
              </a:rPr>
              <a:t>void main() {</a:t>
            </a:r>
          </a:p>
          <a:p>
            <a:pPr defTabSz="357188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</a:rPr>
              <a:t>("main: a=%d c=%d\n",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800" dirty="0">
                <a:latin typeface="Consolas" panose="020B0609020204030204" pitchFamily="49" charset="0"/>
              </a:rPr>
              <a:t>	p(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5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800" dirty="0">
                <a:latin typeface="Consolas" panose="020B0609020204030204" pitchFamily="49" charset="0"/>
              </a:rPr>
              <a:t>	int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>
                <a:latin typeface="Consolas" panose="020B0609020204030204" pitchFamily="49" charset="0"/>
              </a:rPr>
              <a:t> = 10;</a:t>
            </a:r>
          </a:p>
          <a:p>
            <a:pPr defTabSz="357188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</a:rPr>
              <a:t>("main: a=%d c=%d\n",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800" dirty="0">
                <a:latin typeface="Consolas" panose="020B0609020204030204" pitchFamily="49" charset="0"/>
              </a:rPr>
              <a:t>	p(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</a:rPr>
              <a:t>("main: a=%d c=%d\n",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800" dirty="0">
                <a:latin typeface="Consolas" panose="020B0609020204030204" pitchFamily="49" charset="0"/>
              </a:rPr>
              <a:t>	p(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c + 5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</a:rPr>
              <a:t>("main: a=%d c=%d\n",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800" dirty="0">
                <a:latin typeface="Consolas" panose="020B0609020204030204" pitchFamily="49" charset="0"/>
              </a:rPr>
              <a:t>}</a:t>
            </a:r>
          </a:p>
          <a:p>
            <a:pPr defTabSz="357188">
              <a:lnSpc>
                <a:spcPct val="100000"/>
              </a:lnSpc>
              <a:buNone/>
            </a:pPr>
            <a:endParaRPr lang="ru-RU" sz="1500" b="0" strike="noStrike" spc="-1" dirty="0"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0B79A5-9B1B-B5C6-6857-2860197BA039}"/>
              </a:ext>
            </a:extLst>
          </p:cNvPr>
          <p:cNvSpPr txBox="1"/>
          <p:nvPr/>
        </p:nvSpPr>
        <p:spPr>
          <a:xfrm>
            <a:off x="5650992" y="750960"/>
            <a:ext cx="3127248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600" spc="-1" dirty="0">
                <a:solidFill>
                  <a:srgbClr val="7030A0"/>
                </a:solidFill>
                <a:latin typeface="Calibri"/>
              </a:rPr>
              <a:t>Локальная переменная </a:t>
            </a:r>
            <a:r>
              <a:rPr lang="ru-RU" sz="1600" spc="-1" dirty="0">
                <a:solidFill>
                  <a:srgbClr val="000000"/>
                </a:solidFill>
                <a:latin typeface="Calibri"/>
              </a:rPr>
              <a:t>– переменная, объявленная внутри блока кода.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600" spc="-1" dirty="0">
                <a:solidFill>
                  <a:srgbClr val="0070C0"/>
                </a:solidFill>
                <a:latin typeface="Calibri"/>
              </a:rPr>
              <a:t>Глобальная переменная </a:t>
            </a:r>
            <a:r>
              <a:rPr lang="ru-RU" sz="1600" spc="-1" dirty="0">
                <a:solidFill>
                  <a:srgbClr val="000000"/>
                </a:solidFill>
                <a:latin typeface="Calibri"/>
              </a:rPr>
              <a:t>- переменная, объявленная вне любого тела функции.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spc="-1" dirty="0">
                <a:solidFill>
                  <a:srgbClr val="FF0000"/>
                </a:solidFill>
                <a:latin typeface="Calibri"/>
              </a:rPr>
              <a:t>Формальный параметр </a:t>
            </a:r>
            <a:r>
              <a:rPr lang="ru-RU" sz="1600" spc="-1" dirty="0">
                <a:latin typeface="Calibri"/>
              </a:rPr>
              <a:t>— аргумент </a:t>
            </a:r>
            <a:r>
              <a:rPr lang="en-US" sz="1600" spc="-1" dirty="0">
                <a:latin typeface="Calibri"/>
              </a:rPr>
              <a:t>(</a:t>
            </a:r>
            <a:r>
              <a:rPr lang="ru-RU" sz="1600" spc="-1" dirty="0">
                <a:latin typeface="Calibri"/>
              </a:rPr>
              <a:t>параметр), указываемый при объявлении или определении функции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spc="-1" dirty="0">
                <a:solidFill>
                  <a:srgbClr val="00B050"/>
                </a:solidFill>
                <a:latin typeface="Calibri"/>
              </a:rPr>
              <a:t>Фактический параметр </a:t>
            </a:r>
            <a:r>
              <a:rPr lang="ru-RU" sz="1600" spc="-1" dirty="0">
                <a:latin typeface="Calibri"/>
              </a:rPr>
              <a:t>— аргумент </a:t>
            </a:r>
            <a:r>
              <a:rPr lang="en-US" sz="1600" spc="-1" dirty="0">
                <a:latin typeface="Calibri"/>
              </a:rPr>
              <a:t>(</a:t>
            </a:r>
            <a:r>
              <a:rPr lang="ru-RU" sz="1600" spc="-1" dirty="0">
                <a:latin typeface="Calibri"/>
              </a:rPr>
              <a:t>параметр), передаваемый в функцию при ее вызове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1600" spc="-1" dirty="0">
              <a:solidFill>
                <a:srgbClr val="000000"/>
              </a:solidFill>
              <a:latin typeface="Calibri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1600" spc="-1" dirty="0">
              <a:solidFill>
                <a:srgbClr val="000000"/>
              </a:solidFill>
              <a:latin typeface="Calibri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1600" spc="-1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09085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F26B3-735B-FF2D-21B5-F24E6D49F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>
            <a:extLst>
              <a:ext uri="{FF2B5EF4-FFF2-40B4-BE49-F238E27FC236}">
                <a16:creationId xmlns:a16="http://schemas.microsoft.com/office/drawing/2014/main" id="{1C23F6B8-A926-2682-1D22-688D88598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40"/>
            <a:ext cx="914364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pc="-1" dirty="0">
                <a:solidFill>
                  <a:srgbClr val="000000"/>
                </a:solidFill>
                <a:latin typeface="Calibri"/>
              </a:rPr>
              <a:t>Переменные – область видимости и время жизни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Прямоугольник 3">
            <a:extLst>
              <a:ext uri="{FF2B5EF4-FFF2-40B4-BE49-F238E27FC236}">
                <a16:creationId xmlns:a16="http://schemas.microsoft.com/office/drawing/2014/main" id="{66ED7996-7EA3-44B3-0957-ADD7DE423A43}"/>
              </a:ext>
            </a:extLst>
          </p:cNvPr>
          <p:cNvSpPr/>
          <p:nvPr/>
        </p:nvSpPr>
        <p:spPr>
          <a:xfrm>
            <a:off x="107640" y="751320"/>
            <a:ext cx="8928720" cy="586168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57188"/>
            <a:r>
              <a:rPr lang="en-US" sz="1800" dirty="0">
                <a:latin typeface="Consolas" panose="020B0609020204030204" pitchFamily="49" charset="0"/>
              </a:rPr>
              <a:t>#include &lt;</a:t>
            </a:r>
            <a:r>
              <a:rPr lang="en-US" sz="1800" dirty="0" err="1">
                <a:latin typeface="Consolas" panose="020B0609020204030204" pitchFamily="49" charset="0"/>
              </a:rPr>
              <a:t>stdio.h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  <a:p>
            <a:pPr defTabSz="357188"/>
            <a:endParaRPr lang="ru-RU" sz="1800" dirty="0"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latin typeface="Consolas" panose="020B0609020204030204" pitchFamily="49" charset="0"/>
              </a:rPr>
              <a:t>int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latin typeface="Consolas" panose="020B0609020204030204" pitchFamily="49" charset="0"/>
              </a:rPr>
              <a:t> = 0;</a:t>
            </a:r>
          </a:p>
          <a:p>
            <a:pPr defTabSz="357188"/>
            <a:endParaRPr lang="ru-RU" sz="1800" dirty="0"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latin typeface="Consolas" panose="020B0609020204030204" pitchFamily="49" charset="0"/>
              </a:rPr>
              <a:t>void p(int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pt-BR" sz="1800" dirty="0">
                <a:latin typeface="Consolas" panose="020B0609020204030204" pitchFamily="49" charset="0"/>
              </a:rPr>
              <a:t>	printf("p: a=%d b=%d\n", </a:t>
            </a:r>
            <a:r>
              <a:rPr lang="pt-BR" sz="1800" dirty="0">
                <a:solidFill>
                  <a:srgbClr val="0070C0"/>
                </a:solidFill>
                <a:latin typeface="Consolas" panose="020B0609020204030204" pitchFamily="49" charset="0"/>
              </a:rPr>
              <a:t>a</a:t>
            </a:r>
            <a:r>
              <a:rPr lang="pt-BR" sz="1800" dirty="0">
                <a:latin typeface="Consolas" panose="020B0609020204030204" pitchFamily="49" charset="0"/>
              </a:rPr>
              <a:t>, </a:t>
            </a:r>
            <a:r>
              <a:rPr lang="pt-BR" sz="1800" dirty="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  <a:r>
              <a:rPr lang="pt-BR" sz="1800" dirty="0"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>
                <a:latin typeface="Consolas" panose="020B0609020204030204" pitchFamily="49" charset="0"/>
              </a:rPr>
              <a:t>++;</a:t>
            </a:r>
          </a:p>
          <a:p>
            <a:pPr defTabSz="357188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latin typeface="Consolas" panose="020B0609020204030204" pitchFamily="49" charset="0"/>
              </a:rPr>
              <a:t>++;</a:t>
            </a:r>
          </a:p>
          <a:p>
            <a:pPr defTabSz="357188"/>
            <a:r>
              <a:rPr lang="ru-RU" sz="1800" dirty="0"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800" dirty="0"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latin typeface="Consolas" panose="020B0609020204030204" pitchFamily="49" charset="0"/>
              </a:rPr>
              <a:t>void main() {</a:t>
            </a:r>
          </a:p>
          <a:p>
            <a:pPr defTabSz="357188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</a:rPr>
              <a:t>("main: a=%d c=%d\n",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800" dirty="0">
                <a:latin typeface="Consolas" panose="020B0609020204030204" pitchFamily="49" charset="0"/>
              </a:rPr>
              <a:t>	p(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5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800" dirty="0">
                <a:latin typeface="Consolas" panose="020B0609020204030204" pitchFamily="49" charset="0"/>
              </a:rPr>
              <a:t>	int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>
                <a:latin typeface="Consolas" panose="020B0609020204030204" pitchFamily="49" charset="0"/>
              </a:rPr>
              <a:t> = 10;</a:t>
            </a:r>
          </a:p>
          <a:p>
            <a:pPr defTabSz="357188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</a:rPr>
              <a:t>("main: a=%d c=%d\n",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800" dirty="0">
                <a:latin typeface="Consolas" panose="020B0609020204030204" pitchFamily="49" charset="0"/>
              </a:rPr>
              <a:t>	p(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</a:rPr>
              <a:t>("main: a=%d c=%d\n",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800" dirty="0">
                <a:latin typeface="Consolas" panose="020B0609020204030204" pitchFamily="49" charset="0"/>
              </a:rPr>
              <a:t>	p(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c + 5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</a:rPr>
              <a:t>("main: a=%d c=%d\n",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800" dirty="0">
                <a:latin typeface="Consolas" panose="020B0609020204030204" pitchFamily="49" charset="0"/>
              </a:rPr>
              <a:t>}</a:t>
            </a:r>
          </a:p>
          <a:p>
            <a:pPr defTabSz="357188">
              <a:lnSpc>
                <a:spcPct val="100000"/>
              </a:lnSpc>
              <a:buNone/>
            </a:pPr>
            <a:endParaRPr lang="ru-RU" sz="1500" b="0" strike="noStrike" spc="-1" dirty="0">
              <a:latin typeface="Arial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D96C659-E4D8-9ABA-2DDA-EBAB65FD1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40" y="4137788"/>
            <a:ext cx="6383766" cy="217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0879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B62B9-1219-5310-A02E-EA5958545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>
            <a:extLst>
              <a:ext uri="{FF2B5EF4-FFF2-40B4-BE49-F238E27FC236}">
                <a16:creationId xmlns:a16="http://schemas.microsoft.com/office/drawing/2014/main" id="{8B570915-1494-3B54-438E-5B885B34D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40"/>
            <a:ext cx="914364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pc="-1" dirty="0">
                <a:solidFill>
                  <a:srgbClr val="000000"/>
                </a:solidFill>
                <a:latin typeface="Calibri"/>
              </a:rPr>
              <a:t>Переменные – область видимости и время жизни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Прямоугольник 3">
            <a:extLst>
              <a:ext uri="{FF2B5EF4-FFF2-40B4-BE49-F238E27FC236}">
                <a16:creationId xmlns:a16="http://schemas.microsoft.com/office/drawing/2014/main" id="{CF311CCA-F797-EA5A-4BAF-55F4BB2D0820}"/>
              </a:ext>
            </a:extLst>
          </p:cNvPr>
          <p:cNvSpPr/>
          <p:nvPr/>
        </p:nvSpPr>
        <p:spPr>
          <a:xfrm>
            <a:off x="107640" y="751320"/>
            <a:ext cx="8928720" cy="586168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57188"/>
            <a:r>
              <a:rPr lang="en-US" sz="1800" dirty="0">
                <a:latin typeface="Consolas" panose="020B0609020204030204" pitchFamily="49" charset="0"/>
              </a:rPr>
              <a:t>#include &lt;</a:t>
            </a:r>
            <a:r>
              <a:rPr lang="en-US" sz="1800" dirty="0" err="1">
                <a:latin typeface="Consolas" panose="020B0609020204030204" pitchFamily="49" charset="0"/>
              </a:rPr>
              <a:t>stdio.h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  <a:p>
            <a:pPr defTabSz="357188"/>
            <a:endParaRPr lang="ru-RU" sz="1800" dirty="0"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latin typeface="Consolas" panose="020B0609020204030204" pitchFamily="49" charset="0"/>
              </a:rPr>
              <a:t>int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latin typeface="Consolas" panose="020B0609020204030204" pitchFamily="49" charset="0"/>
              </a:rPr>
              <a:t> = 0;</a:t>
            </a:r>
          </a:p>
          <a:p>
            <a:pPr defTabSz="357188"/>
            <a:endParaRPr lang="ru-RU" sz="1800" dirty="0"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latin typeface="Consolas" panose="020B0609020204030204" pitchFamily="49" charset="0"/>
              </a:rPr>
              <a:t>void p(int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pt-BR" sz="1800" dirty="0">
                <a:latin typeface="Consolas" panose="020B0609020204030204" pitchFamily="49" charset="0"/>
              </a:rPr>
              <a:t>	printf("p: a=%d b=%d\n", </a:t>
            </a:r>
            <a:r>
              <a:rPr lang="pt-BR" sz="1800" dirty="0">
                <a:solidFill>
                  <a:srgbClr val="0070C0"/>
                </a:solidFill>
                <a:latin typeface="Consolas" panose="020B0609020204030204" pitchFamily="49" charset="0"/>
              </a:rPr>
              <a:t>a</a:t>
            </a:r>
            <a:r>
              <a:rPr lang="pt-BR" sz="1800" dirty="0">
                <a:latin typeface="Consolas" panose="020B0609020204030204" pitchFamily="49" charset="0"/>
              </a:rPr>
              <a:t>, </a:t>
            </a:r>
            <a:r>
              <a:rPr lang="pt-BR" sz="1800" dirty="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  <a:r>
              <a:rPr lang="pt-BR" sz="1800" dirty="0"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>
                <a:latin typeface="Consolas" panose="020B0609020204030204" pitchFamily="49" charset="0"/>
              </a:rPr>
              <a:t>++;</a:t>
            </a:r>
          </a:p>
          <a:p>
            <a:pPr defTabSz="357188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latin typeface="Consolas" panose="020B0609020204030204" pitchFamily="49" charset="0"/>
              </a:rPr>
              <a:t>++;</a:t>
            </a:r>
          </a:p>
          <a:p>
            <a:pPr defTabSz="357188"/>
            <a:r>
              <a:rPr lang="ru-RU" sz="1800" dirty="0"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800" dirty="0"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latin typeface="Consolas" panose="020B0609020204030204" pitchFamily="49" charset="0"/>
              </a:rPr>
              <a:t>void main() {</a:t>
            </a:r>
          </a:p>
          <a:p>
            <a:pPr defTabSz="357188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("main: a=%d c=%d\n", a, c);</a:t>
            </a:r>
          </a:p>
          <a:p>
            <a:pPr defTabSz="357188"/>
            <a:r>
              <a:rPr lang="en-US" sz="1800" dirty="0">
                <a:latin typeface="Consolas" panose="020B0609020204030204" pitchFamily="49" charset="0"/>
              </a:rPr>
              <a:t>	p(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5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800" dirty="0">
                <a:latin typeface="Consolas" panose="020B0609020204030204" pitchFamily="49" charset="0"/>
              </a:rPr>
              <a:t>	int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>
                <a:latin typeface="Consolas" panose="020B0609020204030204" pitchFamily="49" charset="0"/>
              </a:rPr>
              <a:t> = 10;</a:t>
            </a:r>
          </a:p>
          <a:p>
            <a:pPr defTabSz="357188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</a:rPr>
              <a:t>("main: a=%d c=%d\n",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800" dirty="0">
                <a:latin typeface="Consolas" panose="020B0609020204030204" pitchFamily="49" charset="0"/>
              </a:rPr>
              <a:t>	p(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</a:rPr>
              <a:t>("main: a=%d c=%d\n",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800" dirty="0">
                <a:latin typeface="Consolas" panose="020B0609020204030204" pitchFamily="49" charset="0"/>
              </a:rPr>
              <a:t>	p(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c + 5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</a:rPr>
              <a:t>("main: a=%d c=%d\n",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800" dirty="0">
                <a:latin typeface="Consolas" panose="020B0609020204030204" pitchFamily="49" charset="0"/>
              </a:rPr>
              <a:t>}</a:t>
            </a:r>
          </a:p>
          <a:p>
            <a:pPr defTabSz="357188">
              <a:lnSpc>
                <a:spcPct val="100000"/>
              </a:lnSpc>
              <a:buNone/>
            </a:pPr>
            <a:endParaRPr lang="ru-RU" sz="1500" b="0" strike="noStrike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18D0E6-6508-5870-0CD5-FA5093BE1FA8}"/>
              </a:ext>
            </a:extLst>
          </p:cNvPr>
          <p:cNvSpPr txBox="1"/>
          <p:nvPr/>
        </p:nvSpPr>
        <p:spPr>
          <a:xfrm>
            <a:off x="5650992" y="750960"/>
            <a:ext cx="3127248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600" spc="-1" dirty="0">
                <a:solidFill>
                  <a:srgbClr val="7030A0"/>
                </a:solidFill>
                <a:latin typeface="Calibri"/>
              </a:rPr>
              <a:t>Локальная переменная </a:t>
            </a:r>
            <a:r>
              <a:rPr lang="ru-RU" sz="1600" spc="-1" dirty="0">
                <a:solidFill>
                  <a:srgbClr val="000000"/>
                </a:solidFill>
                <a:latin typeface="Calibri"/>
              </a:rPr>
              <a:t>– переменная, объявленная внутри блока кода.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600" spc="-1" dirty="0">
                <a:solidFill>
                  <a:srgbClr val="0070C0"/>
                </a:solidFill>
                <a:latin typeface="Calibri"/>
              </a:rPr>
              <a:t>Глобальная переменная </a:t>
            </a:r>
            <a:r>
              <a:rPr lang="ru-RU" sz="1600" spc="-1" dirty="0">
                <a:solidFill>
                  <a:srgbClr val="000000"/>
                </a:solidFill>
                <a:latin typeface="Calibri"/>
              </a:rPr>
              <a:t>- переменная, объявленная вне любого тела функции.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spc="-1" dirty="0">
                <a:solidFill>
                  <a:srgbClr val="FF0000"/>
                </a:solidFill>
                <a:latin typeface="Calibri"/>
              </a:rPr>
              <a:t>Формальный параметр </a:t>
            </a:r>
            <a:r>
              <a:rPr lang="ru-RU" sz="1600" spc="-1" dirty="0">
                <a:latin typeface="Calibri"/>
              </a:rPr>
              <a:t>— аргумент </a:t>
            </a:r>
            <a:r>
              <a:rPr lang="en-US" sz="1600" spc="-1" dirty="0">
                <a:latin typeface="Calibri"/>
              </a:rPr>
              <a:t>(</a:t>
            </a:r>
            <a:r>
              <a:rPr lang="ru-RU" sz="1600" spc="-1" dirty="0">
                <a:latin typeface="Calibri"/>
              </a:rPr>
              <a:t>параметр), указываемый при объявлении или определении функции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spc="-1" dirty="0">
                <a:solidFill>
                  <a:srgbClr val="00B050"/>
                </a:solidFill>
                <a:latin typeface="Calibri"/>
              </a:rPr>
              <a:t>Фактический параметр </a:t>
            </a:r>
            <a:r>
              <a:rPr lang="ru-RU" sz="1600" spc="-1" dirty="0">
                <a:latin typeface="Calibri"/>
              </a:rPr>
              <a:t>— аргумент </a:t>
            </a:r>
            <a:r>
              <a:rPr lang="en-US" sz="1600" spc="-1" dirty="0">
                <a:latin typeface="Calibri"/>
              </a:rPr>
              <a:t>(</a:t>
            </a:r>
            <a:r>
              <a:rPr lang="ru-RU" sz="1600" spc="-1" dirty="0">
                <a:latin typeface="Calibri"/>
              </a:rPr>
              <a:t>параметр), передаваемый в функцию при ее вызове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1600" spc="-1" dirty="0">
              <a:solidFill>
                <a:srgbClr val="000000"/>
              </a:solidFill>
              <a:latin typeface="Calibri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1600" spc="-1" dirty="0">
              <a:solidFill>
                <a:srgbClr val="000000"/>
              </a:solidFill>
              <a:latin typeface="Calibri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1600" spc="-1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90971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770D5-B00E-3CC1-2B31-81035D268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>
            <a:extLst>
              <a:ext uri="{FF2B5EF4-FFF2-40B4-BE49-F238E27FC236}">
                <a16:creationId xmlns:a16="http://schemas.microsoft.com/office/drawing/2014/main" id="{7FF30532-97E5-E94A-A553-26541E911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40"/>
            <a:ext cx="914364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pc="-1" dirty="0">
                <a:solidFill>
                  <a:srgbClr val="000000"/>
                </a:solidFill>
                <a:latin typeface="Calibri"/>
              </a:rPr>
              <a:t>Переменные – область видимости и время жизни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Прямоугольник 3">
            <a:extLst>
              <a:ext uri="{FF2B5EF4-FFF2-40B4-BE49-F238E27FC236}">
                <a16:creationId xmlns:a16="http://schemas.microsoft.com/office/drawing/2014/main" id="{2BD48A1A-F1E8-61D8-5B77-A43C879C4188}"/>
              </a:ext>
            </a:extLst>
          </p:cNvPr>
          <p:cNvSpPr/>
          <p:nvPr/>
        </p:nvSpPr>
        <p:spPr>
          <a:xfrm>
            <a:off x="107640" y="751320"/>
            <a:ext cx="8928720" cy="586168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57188"/>
            <a:r>
              <a:rPr lang="en-US" sz="1800" dirty="0">
                <a:latin typeface="Consolas" panose="020B0609020204030204" pitchFamily="49" charset="0"/>
              </a:rPr>
              <a:t>#include &lt;</a:t>
            </a:r>
            <a:r>
              <a:rPr lang="en-US" sz="1800" dirty="0" err="1">
                <a:latin typeface="Consolas" panose="020B0609020204030204" pitchFamily="49" charset="0"/>
              </a:rPr>
              <a:t>stdio.h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  <a:p>
            <a:pPr defTabSz="357188"/>
            <a:endParaRPr lang="ru-RU" sz="1800" dirty="0"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latin typeface="Consolas" panose="020B0609020204030204" pitchFamily="49" charset="0"/>
              </a:rPr>
              <a:t>int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latin typeface="Consolas" panose="020B0609020204030204" pitchFamily="49" charset="0"/>
              </a:rPr>
              <a:t> = 0;</a:t>
            </a:r>
          </a:p>
          <a:p>
            <a:pPr defTabSz="357188"/>
            <a:endParaRPr lang="ru-RU" sz="1800" dirty="0"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latin typeface="Consolas" panose="020B0609020204030204" pitchFamily="49" charset="0"/>
              </a:rPr>
              <a:t>void p(int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pt-BR" sz="1800" dirty="0">
                <a:latin typeface="Consolas" panose="020B0609020204030204" pitchFamily="49" charset="0"/>
              </a:rPr>
              <a:t>	printf("p: a=%d b=%d\n", </a:t>
            </a:r>
            <a:r>
              <a:rPr lang="pt-BR" sz="1800" dirty="0">
                <a:solidFill>
                  <a:srgbClr val="0070C0"/>
                </a:solidFill>
                <a:latin typeface="Consolas" panose="020B0609020204030204" pitchFamily="49" charset="0"/>
              </a:rPr>
              <a:t>a</a:t>
            </a:r>
            <a:r>
              <a:rPr lang="pt-BR" sz="1800" dirty="0">
                <a:latin typeface="Consolas" panose="020B0609020204030204" pitchFamily="49" charset="0"/>
              </a:rPr>
              <a:t>, </a:t>
            </a:r>
            <a:r>
              <a:rPr lang="pt-BR" sz="1800" dirty="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  <a:r>
              <a:rPr lang="pt-BR" sz="1800" dirty="0"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>
                <a:latin typeface="Consolas" panose="020B0609020204030204" pitchFamily="49" charset="0"/>
              </a:rPr>
              <a:t>++;</a:t>
            </a:r>
          </a:p>
          <a:p>
            <a:pPr defTabSz="357188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latin typeface="Consolas" panose="020B0609020204030204" pitchFamily="49" charset="0"/>
              </a:rPr>
              <a:t>++;</a:t>
            </a:r>
          </a:p>
          <a:p>
            <a:pPr defTabSz="357188"/>
            <a:r>
              <a:rPr lang="ru-RU" sz="1800" dirty="0"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800" dirty="0"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latin typeface="Consolas" panose="020B0609020204030204" pitchFamily="49" charset="0"/>
              </a:rPr>
              <a:t>void main() {</a:t>
            </a:r>
          </a:p>
          <a:p>
            <a:pPr defTabSz="357188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("main: a=%d c=%d\n", a, c);</a:t>
            </a:r>
          </a:p>
          <a:p>
            <a:pPr defTabSz="357188"/>
            <a:r>
              <a:rPr lang="en-US" sz="1800" dirty="0">
                <a:latin typeface="Consolas" panose="020B0609020204030204" pitchFamily="49" charset="0"/>
              </a:rPr>
              <a:t>	p(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5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800" dirty="0">
                <a:latin typeface="Consolas" panose="020B0609020204030204" pitchFamily="49" charset="0"/>
              </a:rPr>
              <a:t>	int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>
                <a:latin typeface="Consolas" panose="020B0609020204030204" pitchFamily="49" charset="0"/>
              </a:rPr>
              <a:t> = 10;</a:t>
            </a:r>
          </a:p>
          <a:p>
            <a:pPr defTabSz="357188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</a:rPr>
              <a:t>("main: a=%d c=%d\n",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800" dirty="0">
                <a:latin typeface="Consolas" panose="020B0609020204030204" pitchFamily="49" charset="0"/>
              </a:rPr>
              <a:t>	p(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</a:rPr>
              <a:t>("main: a=%d c=%d\n",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800" dirty="0">
                <a:latin typeface="Consolas" panose="020B0609020204030204" pitchFamily="49" charset="0"/>
              </a:rPr>
              <a:t>	p(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c + 5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</a:rPr>
              <a:t>("main: a=%d c=%d\n",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800" dirty="0">
                <a:latin typeface="Consolas" panose="020B0609020204030204" pitchFamily="49" charset="0"/>
              </a:rPr>
              <a:t>}</a:t>
            </a:r>
          </a:p>
          <a:p>
            <a:pPr defTabSz="357188">
              <a:lnSpc>
                <a:spcPct val="100000"/>
              </a:lnSpc>
              <a:buNone/>
            </a:pPr>
            <a:endParaRPr lang="ru-RU" sz="1500" b="0" strike="noStrike" spc="-1" dirty="0">
              <a:latin typeface="Arial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C2AF289-D829-51B4-DDD7-F322F1FA3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016" y="1101947"/>
            <a:ext cx="3271943" cy="294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235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Подпрограммы – в Си (и не только)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0" y="868464"/>
            <a:ext cx="4464000" cy="5737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0" indent="0" defTabSz="357188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1" i="1" strike="noStrike" spc="-1" dirty="0">
                <a:solidFill>
                  <a:srgbClr val="000000"/>
                </a:solidFill>
                <a:latin typeface="Calibri"/>
              </a:rPr>
              <a:t>Pascal:</a:t>
            </a:r>
            <a:r>
              <a:rPr lang="ru-RU" sz="2400" b="1" i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400" b="1" i="1" u="sng" strike="noStrike" spc="-1" dirty="0">
                <a:solidFill>
                  <a:srgbClr val="000000"/>
                </a:solidFill>
                <a:uFillTx/>
                <a:latin typeface="Calibri"/>
              </a:rPr>
              <a:t>Процедуры</a:t>
            </a:r>
            <a:r>
              <a:rPr lang="ru-RU" sz="2400" b="1" i="1" strike="noStrike" spc="-1" dirty="0">
                <a:solidFill>
                  <a:srgbClr val="000000"/>
                </a:solidFill>
                <a:latin typeface="Calibri"/>
              </a:rPr>
              <a:t> и </a:t>
            </a:r>
            <a:r>
              <a:rPr lang="ru-RU" sz="2400" b="1" i="1" u="sng" strike="noStrike" spc="-1" dirty="0">
                <a:solidFill>
                  <a:srgbClr val="000000"/>
                </a:solidFill>
                <a:uFillTx/>
                <a:latin typeface="Calibri"/>
              </a:rPr>
              <a:t>функции</a:t>
            </a:r>
            <a:endParaRPr lang="ru-RU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0" indent="0" defTabSz="357188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ru-RU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0" indent="0" defTabSz="357188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158466"/>
                </a:solidFill>
                <a:latin typeface="Calibri"/>
              </a:rPr>
              <a:t>procedure </a:t>
            </a:r>
            <a:r>
              <a:rPr lang="en-US" sz="2400" b="1" spc="-1" dirty="0" err="1">
                <a:solidFill>
                  <a:srgbClr val="158466"/>
                </a:solidFill>
                <a:latin typeface="Calibri"/>
              </a:rPr>
              <a:t>LoadData</a:t>
            </a:r>
            <a:r>
              <a:rPr lang="en-US" sz="2400" b="1" strike="noStrike" spc="-1" dirty="0">
                <a:solidFill>
                  <a:srgbClr val="158466"/>
                </a:solidFill>
                <a:latin typeface="Calibri"/>
              </a:rPr>
              <a:t>;</a:t>
            </a:r>
            <a:endParaRPr lang="ru-RU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0" indent="0" defTabSz="357188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158466"/>
                </a:solidFill>
                <a:latin typeface="Calibri"/>
              </a:rPr>
              <a:t>begin</a:t>
            </a:r>
            <a:endParaRPr lang="ru-RU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0" indent="0" defTabSz="357188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158466"/>
                </a:solidFill>
                <a:latin typeface="Calibri"/>
              </a:rPr>
              <a:t>end;</a:t>
            </a:r>
            <a:endParaRPr lang="ru-RU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0" indent="0" defTabSz="357188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ru-RU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0" indent="0" defTabSz="357188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158466"/>
                </a:solidFill>
                <a:latin typeface="Calibri"/>
              </a:rPr>
              <a:t>function Abs(</a:t>
            </a:r>
            <a:r>
              <a:rPr lang="en-US" sz="2400" b="1" strike="noStrike" spc="-1" dirty="0" err="1">
                <a:solidFill>
                  <a:srgbClr val="158466"/>
                </a:solidFill>
                <a:latin typeface="Calibri"/>
              </a:rPr>
              <a:t>x:single</a:t>
            </a:r>
            <a:r>
              <a:rPr lang="en-US" sz="2400" b="1" strike="noStrike" spc="-1" dirty="0">
                <a:solidFill>
                  <a:srgbClr val="158466"/>
                </a:solidFill>
                <a:latin typeface="Calibri"/>
              </a:rPr>
              <a:t>): single;</a:t>
            </a:r>
            <a:endParaRPr lang="ru-RU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0" indent="0" defTabSz="357188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158466"/>
                </a:solidFill>
                <a:latin typeface="Calibri"/>
              </a:rPr>
              <a:t>Begin</a:t>
            </a:r>
            <a:endParaRPr lang="ru-RU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0" indent="0" defTabSz="357188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ru-RU" sz="2400" b="0" strike="noStrike" spc="-1" dirty="0">
                <a:solidFill>
                  <a:srgbClr val="158466"/>
                </a:solidFill>
                <a:latin typeface="Calibri"/>
              </a:rPr>
              <a:t>	</a:t>
            </a:r>
            <a:r>
              <a:rPr lang="en-US" sz="2400" b="0" strike="noStrike" spc="-1" dirty="0">
                <a:solidFill>
                  <a:srgbClr val="158466"/>
                </a:solidFill>
                <a:latin typeface="Calibri"/>
              </a:rPr>
              <a:t>	if x &lt; 0 then</a:t>
            </a:r>
            <a:r>
              <a:rPr lang="ru-RU" sz="2400" b="0" strike="noStrike" spc="-1" dirty="0">
                <a:solidFill>
                  <a:srgbClr val="158466"/>
                </a:solidFill>
                <a:latin typeface="Calibri"/>
              </a:rPr>
              <a:t>	</a:t>
            </a:r>
            <a:endParaRPr lang="ru-RU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0" indent="0" defTabSz="357188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158466"/>
                </a:solidFill>
                <a:latin typeface="Calibri"/>
              </a:rPr>
              <a:t>			Abs := -x</a:t>
            </a:r>
            <a:endParaRPr lang="ru-RU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0" indent="0" defTabSz="357188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158466"/>
                </a:solidFill>
                <a:latin typeface="Calibri"/>
              </a:rPr>
              <a:t>		else</a:t>
            </a:r>
            <a:endParaRPr lang="ru-RU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0" indent="0" defTabSz="357188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158466"/>
                </a:solidFill>
                <a:latin typeface="Calibri"/>
              </a:rPr>
              <a:t>			Abs := x;</a:t>
            </a:r>
            <a:endParaRPr lang="ru-RU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0" indent="0" defTabSz="357188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158466"/>
                </a:solidFill>
                <a:latin typeface="Calibri"/>
              </a:rPr>
              <a:t>end;</a:t>
            </a:r>
            <a:r>
              <a:rPr lang="ru-RU" sz="2400" b="0" strike="noStrike" spc="-1" dirty="0">
                <a:solidFill>
                  <a:srgbClr val="000000"/>
                </a:solidFill>
                <a:latin typeface="Calibri"/>
              </a:rPr>
              <a:t>	</a:t>
            </a:r>
          </a:p>
        </p:txBody>
      </p:sp>
      <p:sp>
        <p:nvSpPr>
          <p:cNvPr id="88" name="Объект 2"/>
          <p:cNvSpPr/>
          <p:nvPr/>
        </p:nvSpPr>
        <p:spPr>
          <a:xfrm>
            <a:off x="900576" y="870624"/>
            <a:ext cx="3456000" cy="5735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defTabSz="357188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ru-RU" sz="2400" b="1" i="1" strike="noStrike" spc="-1" dirty="0">
                <a:solidFill>
                  <a:srgbClr val="000000"/>
                </a:solidFill>
                <a:uFillTx/>
                <a:latin typeface="Calibri"/>
              </a:rPr>
              <a:t>Си: </a:t>
            </a:r>
            <a:r>
              <a:rPr lang="ru-RU" sz="2400" b="1" i="1" u="sng" strike="noStrike" spc="-1" dirty="0">
                <a:solidFill>
                  <a:srgbClr val="000000"/>
                </a:solidFill>
                <a:uFillTx/>
                <a:latin typeface="Calibri"/>
              </a:rPr>
              <a:t>Функции</a:t>
            </a:r>
            <a:endParaRPr lang="ru-RU" sz="24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ru-RU" sz="24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2A6099"/>
                </a:solidFill>
                <a:latin typeface="Calibri"/>
              </a:rPr>
              <a:t>void </a:t>
            </a:r>
            <a:r>
              <a:rPr lang="en-US" sz="2400" b="1" strike="noStrike" spc="-1" dirty="0" err="1">
                <a:solidFill>
                  <a:srgbClr val="2A6099"/>
                </a:solidFill>
                <a:latin typeface="Calibri"/>
              </a:rPr>
              <a:t>loadData</a:t>
            </a:r>
            <a:r>
              <a:rPr lang="en-US" sz="2400" b="1" strike="noStrike" spc="-1" dirty="0">
                <a:solidFill>
                  <a:srgbClr val="2A6099"/>
                </a:solidFill>
                <a:latin typeface="Calibri"/>
              </a:rPr>
              <a:t>()</a:t>
            </a:r>
            <a:r>
              <a:rPr lang="en-US" sz="2400" b="0" strike="noStrike" spc="-1" dirty="0">
                <a:solidFill>
                  <a:srgbClr val="2A6099"/>
                </a:solidFill>
                <a:latin typeface="Calibri"/>
              </a:rPr>
              <a:t> </a:t>
            </a:r>
            <a:endParaRPr lang="ru-RU" sz="24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2A6099"/>
                </a:solidFill>
                <a:latin typeface="Calibri"/>
              </a:rPr>
              <a:t>{</a:t>
            </a:r>
            <a:endParaRPr lang="ru-RU" sz="24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2A6099"/>
                </a:solidFill>
                <a:latin typeface="Calibri"/>
              </a:rPr>
              <a:t>}</a:t>
            </a:r>
            <a:endParaRPr lang="ru-RU" sz="24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ru-RU" sz="24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2A6099"/>
                </a:solidFill>
                <a:latin typeface="Calibri"/>
              </a:rPr>
              <a:t>float abs(float x)</a:t>
            </a:r>
            <a:endParaRPr lang="ru-RU" sz="24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2A6099"/>
                </a:solidFill>
                <a:latin typeface="Calibri"/>
              </a:rPr>
              <a:t>{</a:t>
            </a:r>
            <a:endParaRPr lang="ru-RU" sz="24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2A6099"/>
                </a:solidFill>
                <a:latin typeface="Calibri"/>
              </a:rPr>
              <a:t>		if (x &lt; 0)</a:t>
            </a:r>
            <a:endParaRPr lang="ru-RU" sz="24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2A6099"/>
                </a:solidFill>
                <a:latin typeface="Calibri"/>
              </a:rPr>
              <a:t>			return -x;</a:t>
            </a:r>
            <a:endParaRPr lang="ru-RU" sz="24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2A6099"/>
                </a:solidFill>
                <a:latin typeface="Calibri"/>
              </a:rPr>
              <a:t>		else</a:t>
            </a:r>
            <a:endParaRPr lang="ru-RU" sz="24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2A6099"/>
                </a:solidFill>
                <a:latin typeface="Calibri"/>
              </a:rPr>
              <a:t>			return x;</a:t>
            </a:r>
            <a:endParaRPr lang="ru-RU" sz="24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2A6099"/>
                </a:solidFill>
                <a:latin typeface="Calibri"/>
              </a:rPr>
              <a:t>}</a:t>
            </a:r>
            <a:endParaRPr lang="ru-RU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0" y="116640"/>
            <a:ext cx="914364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 dirty="0">
                <a:solidFill>
                  <a:schemeClr val="accent5">
                    <a:lumMod val="75000"/>
                  </a:schemeClr>
                </a:solidFill>
                <a:latin typeface="Calibri"/>
              </a:rPr>
              <a:t>Очень важные термины</a:t>
            </a:r>
            <a:endParaRPr lang="ru-RU" sz="2800" b="0" strike="noStrike" spc="-1" dirty="0">
              <a:solidFill>
                <a:schemeClr val="accent5">
                  <a:lumMod val="75000"/>
                </a:schemeClr>
              </a:solidFill>
              <a:latin typeface="Calibri"/>
            </a:endParaRPr>
          </a:p>
        </p:txBody>
      </p:sp>
      <p:sp>
        <p:nvSpPr>
          <p:cNvPr id="134" name="Прямоугольник 3"/>
          <p:cNvSpPr/>
          <p:nvPr/>
        </p:nvSpPr>
        <p:spPr>
          <a:xfrm>
            <a:off x="107640" y="751320"/>
            <a:ext cx="8928720" cy="593863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000" b="0" strike="noStrike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Подпрограмма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000" b="0" strike="noStrike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Функция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2000" b="0" strike="noStrike" spc="-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000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Объявление функции</a:t>
            </a:r>
            <a:r>
              <a:rPr lang="en-US" sz="2000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/ </a:t>
            </a:r>
            <a:r>
              <a:rPr lang="ru-RU" sz="2000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Прототип функции </a:t>
            </a:r>
            <a:r>
              <a:rPr lang="en-US" sz="2000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ru-RU" sz="2000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Сигнатура («подпись») функции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000" b="0" strike="noStrike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Определение функции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Вызов функции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2000" spc="-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000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Формальные параметры</a:t>
            </a:r>
            <a:r>
              <a:rPr lang="en-US" sz="2000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ru-RU" sz="2000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аргументы функции</a:t>
            </a:r>
            <a:endParaRPr lang="en-US" sz="2000" spc="-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(Фактические) параметры</a:t>
            </a:r>
            <a:r>
              <a:rPr lang="en-US" sz="2000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ru-RU" sz="2000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аргументы функции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spc="-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Локальные переменные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Глобальные переменные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spc="-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Область видимости переменной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Время жизни переменной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spc="-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Инструкция </a:t>
            </a:r>
            <a:r>
              <a:rPr lang="en-US" sz="2000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2000" spc="-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000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Точка входа в программу</a:t>
            </a:r>
            <a:r>
              <a:rPr lang="en-US" sz="2000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ru-RU" sz="2000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 пользовательский код</a:t>
            </a:r>
            <a:endParaRPr lang="ru-RU" sz="2000" b="0" strike="noStrike" spc="-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506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A63B1E-7CD5-CA21-87AF-E581098D8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>
            <a:extLst>
              <a:ext uri="{FF2B5EF4-FFF2-40B4-BE49-F238E27FC236}">
                <a16:creationId xmlns:a16="http://schemas.microsoft.com/office/drawing/2014/main" id="{23992679-B6B4-58F1-1548-C01D5E772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40"/>
            <a:ext cx="914364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 dirty="0">
                <a:solidFill>
                  <a:schemeClr val="accent5">
                    <a:lumMod val="75000"/>
                  </a:schemeClr>
                </a:solidFill>
                <a:latin typeface="Calibri"/>
              </a:rPr>
              <a:t>Очень важные термины</a:t>
            </a:r>
            <a:endParaRPr lang="ru-RU" sz="2800" b="0" strike="noStrike" spc="-1" dirty="0">
              <a:solidFill>
                <a:schemeClr val="accent5">
                  <a:lumMod val="75000"/>
                </a:schemeClr>
              </a:solidFill>
              <a:latin typeface="Calibri"/>
            </a:endParaRPr>
          </a:p>
        </p:txBody>
      </p:sp>
      <p:sp>
        <p:nvSpPr>
          <p:cNvPr id="134" name="Прямоугольник 3">
            <a:extLst>
              <a:ext uri="{FF2B5EF4-FFF2-40B4-BE49-F238E27FC236}">
                <a16:creationId xmlns:a16="http://schemas.microsoft.com/office/drawing/2014/main" id="{89F92213-5713-5BE1-C8A1-44EE49D3E3E6}"/>
              </a:ext>
            </a:extLst>
          </p:cNvPr>
          <p:cNvSpPr/>
          <p:nvPr/>
        </p:nvSpPr>
        <p:spPr>
          <a:xfrm>
            <a:off x="107640" y="751320"/>
            <a:ext cx="8928720" cy="593863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000" b="0" strike="noStrike" spc="-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Подпрограмма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000" b="0" strike="noStrike" spc="-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Функция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2000" b="0" strike="noStrike" spc="-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000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Объявление функции</a:t>
            </a:r>
            <a:r>
              <a:rPr lang="en-US" sz="2000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/ </a:t>
            </a:r>
            <a:r>
              <a:rPr lang="ru-RU" sz="2000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Прототип функции </a:t>
            </a:r>
            <a:r>
              <a:rPr lang="en-US" sz="2000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ru-RU" sz="2000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Сигнатура («подпись») функции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000" spc="-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Определение функции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spc="-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Вызов функции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2000" spc="-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000" spc="-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Формальные параметры</a:t>
            </a:r>
            <a:r>
              <a:rPr lang="en-US" sz="2000" spc="-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ru-RU" sz="2000" spc="-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аргументы функции</a:t>
            </a:r>
            <a:endParaRPr lang="en-US" sz="2000" spc="-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spc="-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(Фактические) параметры</a:t>
            </a:r>
            <a:r>
              <a:rPr lang="en-US" sz="2000" spc="-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ru-RU" sz="2000" spc="-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аргументы функции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spc="-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spc="-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Локальные переменные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spc="-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Глобальные переменные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spc="-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spc="-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Область видимости переменной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spc="-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Время жизни переменной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spc="-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spc="-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Инструкция </a:t>
            </a:r>
            <a:r>
              <a:rPr lang="en-US" sz="2000" spc="-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2000" spc="-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000" spc="-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Точка входа в программу</a:t>
            </a:r>
            <a:r>
              <a:rPr lang="en-US" sz="2000" spc="-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ru-RU" sz="2000" spc="-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 пользовательский код</a:t>
            </a:r>
            <a:endParaRPr lang="ru-RU" sz="2000" b="0" strike="noStrike" spc="-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5100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2CB72-7272-09C2-E98A-B0C9FFA80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>
            <a:extLst>
              <a:ext uri="{FF2B5EF4-FFF2-40B4-BE49-F238E27FC236}">
                <a16:creationId xmlns:a16="http://schemas.microsoft.com/office/drawing/2014/main" id="{FF557841-0F3E-20B4-4BB6-6DCC2FE38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40"/>
            <a:ext cx="914364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1" spc="-1" dirty="0">
                <a:latin typeface="Calibri" panose="020F0502020204030204" pitchFamily="34" charset="0"/>
                <a:cs typeface="Calibri" panose="020F0502020204030204" pitchFamily="34" charset="0"/>
              </a:rPr>
              <a:t>Объявление функции</a:t>
            </a:r>
            <a:r>
              <a:rPr lang="en-US" sz="2000" b="1" spc="-1" dirty="0">
                <a:latin typeface="Calibri" panose="020F0502020204030204" pitchFamily="34" charset="0"/>
                <a:cs typeface="Calibri" panose="020F0502020204030204" pitchFamily="34" charset="0"/>
              </a:rPr>
              <a:t> / </a:t>
            </a:r>
            <a:r>
              <a:rPr lang="ru-RU" sz="2000" b="1" spc="-1" dirty="0">
                <a:latin typeface="Calibri" panose="020F0502020204030204" pitchFamily="34" charset="0"/>
                <a:cs typeface="Calibri" panose="020F0502020204030204" pitchFamily="34" charset="0"/>
              </a:rPr>
              <a:t>Прототип функции </a:t>
            </a:r>
            <a:r>
              <a:rPr lang="en-US" sz="2000" b="1" spc="-1" dirty="0"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ru-RU" sz="2000" b="1" spc="-1" dirty="0">
                <a:latin typeface="Calibri" panose="020F0502020204030204" pitchFamily="34" charset="0"/>
                <a:cs typeface="Calibri" panose="020F0502020204030204" pitchFamily="34" charset="0"/>
              </a:rPr>
              <a:t>Сигнатура («подпись») функции</a:t>
            </a:r>
          </a:p>
        </p:txBody>
      </p:sp>
      <p:sp>
        <p:nvSpPr>
          <p:cNvPr id="134" name="Прямоугольник 3">
            <a:extLst>
              <a:ext uri="{FF2B5EF4-FFF2-40B4-BE49-F238E27FC236}">
                <a16:creationId xmlns:a16="http://schemas.microsoft.com/office/drawing/2014/main" id="{C9802DCD-4615-249B-B0D5-A66678559995}"/>
              </a:ext>
            </a:extLst>
          </p:cNvPr>
          <p:cNvSpPr/>
          <p:nvPr/>
        </p:nvSpPr>
        <p:spPr>
          <a:xfrm>
            <a:off x="107640" y="751320"/>
            <a:ext cx="8928720" cy="593863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000" b="1" strike="noStrike" spc="-1" dirty="0">
                <a:latin typeface="Calibri"/>
              </a:rPr>
              <a:t>&lt;определение функции&gt; </a:t>
            </a:r>
            <a:r>
              <a:rPr lang="ru-RU" sz="2000" strike="noStrike" spc="-1" dirty="0">
                <a:latin typeface="Calibri"/>
              </a:rPr>
              <a:t>==&gt;</a:t>
            </a:r>
          </a:p>
          <a:p>
            <a:pPr>
              <a:lnSpc>
                <a:spcPct val="100000"/>
              </a:lnSpc>
              <a:buNone/>
            </a:pPr>
            <a:r>
              <a:rPr lang="ru-RU" sz="2000" strike="noStrike" spc="-1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&lt;возвращаемый тип&gt; &lt;имя функции&gt;(&lt;список формальных параметров&gt;) {</a:t>
            </a:r>
          </a:p>
          <a:p>
            <a:pPr>
              <a:lnSpc>
                <a:spcPct val="100000"/>
              </a:lnSpc>
              <a:buNone/>
            </a:pPr>
            <a:r>
              <a:rPr lang="ru-RU" sz="2000" strike="noStrike" spc="-1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	&lt;тело функции&gt;</a:t>
            </a:r>
          </a:p>
          <a:p>
            <a:pPr>
              <a:lnSpc>
                <a:spcPct val="100000"/>
              </a:lnSpc>
              <a:buNone/>
            </a:pPr>
            <a:r>
              <a:rPr lang="ru-RU" sz="2000" strike="noStrike" spc="-1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}</a:t>
            </a:r>
          </a:p>
          <a:p>
            <a:pPr>
              <a:lnSpc>
                <a:spcPct val="100000"/>
              </a:lnSpc>
              <a:buNone/>
            </a:pPr>
            <a:r>
              <a:rPr lang="ru-RU" sz="2000" b="1" strike="noStrike" spc="-1" dirty="0">
                <a:latin typeface="Calibri"/>
              </a:rPr>
              <a:t>&lt;объявление функции&gt; </a:t>
            </a:r>
            <a:r>
              <a:rPr lang="ru-RU" sz="2000" strike="noStrike" spc="-1" dirty="0">
                <a:latin typeface="Calibri"/>
              </a:rPr>
              <a:t>==&gt;</a:t>
            </a:r>
          </a:p>
          <a:p>
            <a:pPr>
              <a:lnSpc>
                <a:spcPct val="100000"/>
              </a:lnSpc>
              <a:buNone/>
            </a:pPr>
            <a:r>
              <a:rPr lang="ru-RU" sz="2000" strike="noStrike" spc="-1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&lt;возвращаемый тип&gt; &lt;имя функции&gt;(&lt;список формальных параметров&gt;);</a:t>
            </a:r>
          </a:p>
          <a:p>
            <a:pPr>
              <a:lnSpc>
                <a:spcPct val="100000"/>
              </a:lnSpc>
              <a:buNone/>
            </a:pPr>
            <a:r>
              <a:rPr lang="ru-RU" sz="2000" b="1" strike="noStrike" spc="-1" dirty="0">
                <a:latin typeface="Calibri"/>
              </a:rPr>
              <a:t>&lt;список формальных параметров&gt; </a:t>
            </a:r>
            <a:r>
              <a:rPr lang="ru-RU" sz="2000" strike="noStrike" spc="-1" dirty="0">
                <a:latin typeface="Calibri"/>
              </a:rPr>
              <a:t>==&gt;</a:t>
            </a:r>
            <a:r>
              <a:rPr lang="en-US" sz="2000" strike="noStrike" spc="-1" dirty="0">
                <a:latin typeface="Calibri"/>
              </a:rPr>
              <a:t>  </a:t>
            </a:r>
            <a:r>
              <a:rPr lang="ru-RU" sz="2000" strike="noStrike" spc="-1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&lt;тип1&gt; &lt;арг1&gt;, &lt;тип1&gt; &lt;арг2&gt;, ...</a:t>
            </a:r>
            <a:endParaRPr lang="en-US" sz="2000" strike="noStrike" spc="-1" dirty="0">
              <a:solidFill>
                <a:schemeClr val="accent3">
                  <a:lumMod val="75000"/>
                </a:schemeClr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ru-RU" sz="2000" spc="-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2000" i="1" u="sng" strike="noStrike" spc="-1" dirty="0">
                <a:latin typeface="Calibri"/>
              </a:rPr>
              <a:t>Пример определения функции:</a:t>
            </a:r>
            <a:endParaRPr lang="ru-RU" sz="2000" i="1" u="sng" spc="-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strike="noStrike" spc="-1" dirty="0">
                <a:solidFill>
                  <a:schemeClr val="accent1"/>
                </a:solidFill>
                <a:latin typeface="Calibri"/>
              </a:rPr>
              <a:t>void </a:t>
            </a:r>
            <a:r>
              <a:rPr lang="en-US" sz="2000" spc="-1" dirty="0" err="1">
                <a:solidFill>
                  <a:schemeClr val="accent1"/>
                </a:solidFill>
                <a:latin typeface="Calibri"/>
              </a:rPr>
              <a:t>SnowWoman</a:t>
            </a:r>
            <a:r>
              <a:rPr lang="en-US" sz="2000" spc="-1" dirty="0">
                <a:solidFill>
                  <a:schemeClr val="accent1"/>
                </a:solidFill>
                <a:latin typeface="Calibri"/>
              </a:rPr>
              <a:t>(HDC </a:t>
            </a:r>
            <a:r>
              <a:rPr lang="en-US" sz="2000" spc="-1" dirty="0" err="1">
                <a:solidFill>
                  <a:schemeClr val="accent1"/>
                </a:solidFill>
                <a:latin typeface="Calibri"/>
              </a:rPr>
              <a:t>hdc</a:t>
            </a:r>
            <a:r>
              <a:rPr lang="en-US" sz="2000" spc="-1" dirty="0">
                <a:solidFill>
                  <a:schemeClr val="accent1"/>
                </a:solidFill>
                <a:latin typeface="Calibri"/>
              </a:rPr>
              <a:t>, int x, int y) { </a:t>
            </a:r>
          </a:p>
          <a:p>
            <a:pPr>
              <a:lnSpc>
                <a:spcPct val="100000"/>
              </a:lnSpc>
              <a:buNone/>
            </a:pPr>
            <a:r>
              <a:rPr lang="en-US" sz="2000" strike="noStrike" spc="-1" dirty="0">
                <a:solidFill>
                  <a:schemeClr val="accent1"/>
                </a:solidFill>
                <a:latin typeface="Calibri"/>
              </a:rPr>
              <a:t>	Ellipse(</a:t>
            </a:r>
            <a:r>
              <a:rPr lang="en-US" sz="2000" strike="noStrike" spc="-1" dirty="0" err="1">
                <a:solidFill>
                  <a:schemeClr val="accent1"/>
                </a:solidFill>
                <a:latin typeface="Calibri"/>
              </a:rPr>
              <a:t>hdc</a:t>
            </a:r>
            <a:r>
              <a:rPr lang="en-US" sz="2000" strike="noStrike" spc="-1" dirty="0">
                <a:solidFill>
                  <a:schemeClr val="accent1"/>
                </a:solidFill>
                <a:latin typeface="Calibri"/>
              </a:rPr>
              <a:t>, x - 10, y - 40, x + 10, y - 20);</a:t>
            </a:r>
          </a:p>
          <a:p>
            <a:pPr>
              <a:lnSpc>
                <a:spcPct val="100000"/>
              </a:lnSpc>
              <a:buNone/>
            </a:pPr>
            <a:r>
              <a:rPr lang="en-US" sz="2000" strike="noStrike" spc="-1" dirty="0">
                <a:solidFill>
                  <a:schemeClr val="accent1"/>
                </a:solidFill>
                <a:latin typeface="Calibri"/>
              </a:rPr>
              <a:t>	Ellipse(</a:t>
            </a:r>
            <a:r>
              <a:rPr lang="en-US" sz="2000" strike="noStrike" spc="-1" dirty="0" err="1">
                <a:solidFill>
                  <a:schemeClr val="accent1"/>
                </a:solidFill>
                <a:latin typeface="Calibri"/>
              </a:rPr>
              <a:t>hdc</a:t>
            </a:r>
            <a:r>
              <a:rPr lang="en-US" sz="2000" strike="noStrike" spc="-1" dirty="0">
                <a:solidFill>
                  <a:schemeClr val="accent1"/>
                </a:solidFill>
                <a:latin typeface="Calibri"/>
              </a:rPr>
              <a:t>, x - 20, y - 20, x + 20, y + 20);</a:t>
            </a:r>
          </a:p>
          <a:p>
            <a:pPr>
              <a:lnSpc>
                <a:spcPct val="100000"/>
              </a:lnSpc>
              <a:buNone/>
            </a:pPr>
            <a:r>
              <a:rPr lang="en-US" sz="2000" strike="noStrike" spc="-1" dirty="0">
                <a:solidFill>
                  <a:schemeClr val="accent1"/>
                </a:solidFill>
                <a:latin typeface="Calibri"/>
              </a:rPr>
              <a:t>	Ellipse(</a:t>
            </a:r>
            <a:r>
              <a:rPr lang="en-US" sz="2000" strike="noStrike" spc="-1" dirty="0" err="1">
                <a:solidFill>
                  <a:schemeClr val="accent1"/>
                </a:solidFill>
                <a:latin typeface="Calibri"/>
              </a:rPr>
              <a:t>hdc</a:t>
            </a:r>
            <a:r>
              <a:rPr lang="en-US" sz="2000" strike="noStrike" spc="-1" dirty="0">
                <a:solidFill>
                  <a:schemeClr val="accent1"/>
                </a:solidFill>
                <a:latin typeface="Calibri"/>
              </a:rPr>
              <a:t>, x - 30, y + 20, x + 30, y + 80);</a:t>
            </a:r>
          </a:p>
          <a:p>
            <a:pPr>
              <a:lnSpc>
                <a:spcPct val="100000"/>
              </a:lnSpc>
              <a:buNone/>
            </a:pPr>
            <a:r>
              <a:rPr lang="en-US" sz="2000" strike="noStrike" spc="-1" dirty="0">
                <a:solidFill>
                  <a:schemeClr val="accent1"/>
                </a:solidFill>
                <a:latin typeface="Calibri"/>
              </a:rPr>
              <a:t>} </a:t>
            </a:r>
          </a:p>
          <a:p>
            <a:pPr>
              <a:lnSpc>
                <a:spcPct val="100000"/>
              </a:lnSpc>
            </a:pPr>
            <a:endParaRPr lang="ru-RU" sz="2000" spc="-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i="1" u="sng" strike="noStrike" spc="-1" dirty="0">
                <a:latin typeface="Calibri"/>
              </a:rPr>
              <a:t>Пример объявления функции:</a:t>
            </a:r>
          </a:p>
          <a:p>
            <a:pPr>
              <a:lnSpc>
                <a:spcPct val="100000"/>
              </a:lnSpc>
              <a:buNone/>
            </a:pPr>
            <a:r>
              <a:rPr lang="en-US" sz="2000" strike="noStrike" spc="-1" dirty="0">
                <a:solidFill>
                  <a:schemeClr val="accent1"/>
                </a:solidFill>
                <a:latin typeface="Calibri"/>
              </a:rPr>
              <a:t>void </a:t>
            </a:r>
            <a:r>
              <a:rPr lang="en-US" sz="2000" strike="noStrike" spc="-1" dirty="0" err="1">
                <a:solidFill>
                  <a:schemeClr val="accent1"/>
                </a:solidFill>
                <a:latin typeface="Calibri"/>
              </a:rPr>
              <a:t>SnowWoman</a:t>
            </a:r>
            <a:r>
              <a:rPr lang="en-US" sz="2000" strike="noStrike" spc="-1" dirty="0">
                <a:solidFill>
                  <a:schemeClr val="accent1"/>
                </a:solidFill>
                <a:latin typeface="Calibri"/>
              </a:rPr>
              <a:t>(HDC </a:t>
            </a:r>
            <a:r>
              <a:rPr lang="en-US" sz="2000" strike="noStrike" spc="-1" dirty="0" err="1">
                <a:solidFill>
                  <a:schemeClr val="accent1"/>
                </a:solidFill>
                <a:latin typeface="Calibri"/>
              </a:rPr>
              <a:t>hdc</a:t>
            </a:r>
            <a:r>
              <a:rPr lang="en-US" sz="2000" strike="noStrike" spc="-1" dirty="0">
                <a:solidFill>
                  <a:schemeClr val="accent1"/>
                </a:solidFill>
                <a:latin typeface="Calibri"/>
              </a:rPr>
              <a:t>, int x, int y);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2000" b="0" strike="noStrike" spc="-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ru-RU" sz="2000" spc="-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6560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9740E-E2B1-66CA-4C64-2488ABAFB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>
            <a:extLst>
              <a:ext uri="{FF2B5EF4-FFF2-40B4-BE49-F238E27FC236}">
                <a16:creationId xmlns:a16="http://schemas.microsoft.com/office/drawing/2014/main" id="{83555D02-66B3-96F3-DA30-7584CA70A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40"/>
            <a:ext cx="914364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1" spc="-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Объявление функции</a:t>
            </a:r>
            <a:r>
              <a:rPr lang="en-US" sz="2000" b="1" spc="-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/ </a:t>
            </a:r>
            <a:r>
              <a:rPr lang="ru-RU" sz="2000" b="1" spc="-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Прототип функции </a:t>
            </a:r>
            <a:r>
              <a:rPr lang="en-US" sz="2000" b="1" spc="-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ru-RU" sz="2000" b="1" spc="-1" dirty="0">
                <a:latin typeface="Calibri" panose="020F0502020204030204" pitchFamily="34" charset="0"/>
                <a:cs typeface="Calibri" panose="020F0502020204030204" pitchFamily="34" charset="0"/>
              </a:rPr>
              <a:t>Сигнатура («подпись») функции</a:t>
            </a:r>
          </a:p>
        </p:txBody>
      </p:sp>
      <p:sp>
        <p:nvSpPr>
          <p:cNvPr id="134" name="Прямоугольник 3">
            <a:extLst>
              <a:ext uri="{FF2B5EF4-FFF2-40B4-BE49-F238E27FC236}">
                <a16:creationId xmlns:a16="http://schemas.microsoft.com/office/drawing/2014/main" id="{CE7E9D6F-585D-B60E-F81E-DDE88A0EDD3C}"/>
              </a:ext>
            </a:extLst>
          </p:cNvPr>
          <p:cNvSpPr/>
          <p:nvPr/>
        </p:nvSpPr>
        <p:spPr>
          <a:xfrm>
            <a:off x="107640" y="751320"/>
            <a:ext cx="8928720" cy="593863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000" b="1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&lt;определение функции&gt; </a:t>
            </a:r>
            <a:r>
              <a:rPr lang="ru-RU" sz="200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==&gt;</a:t>
            </a:r>
          </a:p>
          <a:p>
            <a:pPr>
              <a:lnSpc>
                <a:spcPct val="100000"/>
              </a:lnSpc>
              <a:buNone/>
            </a:pPr>
            <a:r>
              <a:rPr lang="ru-RU" sz="200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&lt;возвращаемый тип&gt; &lt;имя функции&gt;(&lt;список формальных параметров&gt;) {</a:t>
            </a:r>
          </a:p>
          <a:p>
            <a:pPr>
              <a:lnSpc>
                <a:spcPct val="100000"/>
              </a:lnSpc>
              <a:buNone/>
            </a:pPr>
            <a:r>
              <a:rPr lang="ru-RU" sz="200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	&lt;тело функции&gt;</a:t>
            </a:r>
          </a:p>
          <a:p>
            <a:pPr>
              <a:lnSpc>
                <a:spcPct val="100000"/>
              </a:lnSpc>
              <a:buNone/>
            </a:pPr>
            <a:r>
              <a:rPr lang="ru-RU" sz="200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}</a:t>
            </a:r>
          </a:p>
          <a:p>
            <a:pPr>
              <a:lnSpc>
                <a:spcPct val="100000"/>
              </a:lnSpc>
              <a:buNone/>
            </a:pPr>
            <a:r>
              <a:rPr lang="ru-RU" sz="2000" b="1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&lt;объявление функции&gt; </a:t>
            </a:r>
            <a:r>
              <a:rPr lang="ru-RU" sz="200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==&gt;</a:t>
            </a:r>
          </a:p>
          <a:p>
            <a:pPr>
              <a:lnSpc>
                <a:spcPct val="100000"/>
              </a:lnSpc>
              <a:buNone/>
            </a:pPr>
            <a:r>
              <a:rPr lang="ru-RU" sz="200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&lt;возвращаемый тип&gt; &lt;имя функции&gt;(&lt;список формальных параметров&gt;);</a:t>
            </a:r>
          </a:p>
          <a:p>
            <a:pPr>
              <a:lnSpc>
                <a:spcPct val="100000"/>
              </a:lnSpc>
              <a:buNone/>
            </a:pPr>
            <a:r>
              <a:rPr lang="ru-RU" sz="2000" b="1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&lt;список формальных параметров&gt; </a:t>
            </a:r>
            <a:r>
              <a:rPr lang="ru-RU" sz="200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==&gt;</a:t>
            </a:r>
            <a:r>
              <a:rPr lang="en-US" sz="200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  </a:t>
            </a:r>
            <a:r>
              <a:rPr lang="ru-RU" sz="200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&lt;тип1&gt; &lt;арг1&gt;, &lt;тип1&gt; &lt;арг2&gt;, ...</a:t>
            </a:r>
            <a:endParaRPr lang="en-US" sz="2000" strike="noStrike" spc="-1" dirty="0">
              <a:solidFill>
                <a:schemeClr val="bg1">
                  <a:lumMod val="75000"/>
                </a:schemeClr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ru-RU" sz="2000" spc="-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2000" i="1" u="sng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Пример определения функции:</a:t>
            </a:r>
            <a:endParaRPr lang="ru-RU" sz="2000" i="1" u="sng" spc="-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strike="noStrike" spc="-1" dirty="0">
                <a:latin typeface="Calibri"/>
              </a:rPr>
              <a:t>void </a:t>
            </a:r>
            <a:r>
              <a:rPr lang="en-US" sz="2000" spc="-1" dirty="0" err="1">
                <a:latin typeface="Calibri"/>
              </a:rPr>
              <a:t>SnowWoman</a:t>
            </a:r>
            <a:r>
              <a:rPr lang="en-US" sz="2000" spc="-1" dirty="0">
                <a:latin typeface="Calibri"/>
              </a:rPr>
              <a:t>(HDC </a:t>
            </a:r>
            <a:r>
              <a:rPr lang="en-US" sz="2000" spc="-1" dirty="0" err="1">
                <a:solidFill>
                  <a:schemeClr val="bg1">
                    <a:lumMod val="75000"/>
                  </a:schemeClr>
                </a:solidFill>
                <a:latin typeface="Calibri"/>
              </a:rPr>
              <a:t>hdc</a:t>
            </a:r>
            <a:r>
              <a:rPr lang="en-US" sz="2000" spc="-1" dirty="0">
                <a:latin typeface="Calibri"/>
              </a:rPr>
              <a:t>, int </a:t>
            </a:r>
            <a:r>
              <a:rPr lang="en-US" sz="2000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x</a:t>
            </a:r>
            <a:r>
              <a:rPr lang="en-US" sz="2000" spc="-1" dirty="0">
                <a:latin typeface="Calibri"/>
              </a:rPr>
              <a:t>, int </a:t>
            </a:r>
            <a:r>
              <a:rPr lang="en-US" sz="2000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y</a:t>
            </a:r>
            <a:r>
              <a:rPr lang="en-US" sz="2000" spc="-1" dirty="0">
                <a:latin typeface="Calibri"/>
              </a:rPr>
              <a:t>) </a:t>
            </a:r>
            <a:r>
              <a:rPr lang="en-US" sz="2000" spc="-1" dirty="0">
                <a:solidFill>
                  <a:schemeClr val="accent1"/>
                </a:solidFill>
                <a:latin typeface="Calibri"/>
              </a:rPr>
              <a:t>{ </a:t>
            </a:r>
          </a:p>
          <a:p>
            <a:pPr>
              <a:lnSpc>
                <a:spcPct val="100000"/>
              </a:lnSpc>
              <a:buNone/>
            </a:pPr>
            <a:r>
              <a:rPr lang="en-US" sz="2000" strike="noStrike" spc="-1" dirty="0">
                <a:solidFill>
                  <a:schemeClr val="accent1"/>
                </a:solidFill>
                <a:latin typeface="Calibri"/>
              </a:rPr>
              <a:t>	Ellipse(</a:t>
            </a:r>
            <a:r>
              <a:rPr lang="en-US" sz="2000" strike="noStrike" spc="-1" dirty="0" err="1">
                <a:solidFill>
                  <a:schemeClr val="accent1"/>
                </a:solidFill>
                <a:latin typeface="Calibri"/>
              </a:rPr>
              <a:t>hdc</a:t>
            </a:r>
            <a:r>
              <a:rPr lang="en-US" sz="2000" strike="noStrike" spc="-1" dirty="0">
                <a:solidFill>
                  <a:schemeClr val="accent1"/>
                </a:solidFill>
                <a:latin typeface="Calibri"/>
              </a:rPr>
              <a:t>, x - 10, y - 40, x + 10, y - 20);</a:t>
            </a:r>
          </a:p>
          <a:p>
            <a:pPr>
              <a:lnSpc>
                <a:spcPct val="100000"/>
              </a:lnSpc>
              <a:buNone/>
            </a:pPr>
            <a:r>
              <a:rPr lang="en-US" sz="2000" strike="noStrike" spc="-1" dirty="0">
                <a:solidFill>
                  <a:schemeClr val="accent1"/>
                </a:solidFill>
                <a:latin typeface="Calibri"/>
              </a:rPr>
              <a:t>	Ellipse(</a:t>
            </a:r>
            <a:r>
              <a:rPr lang="en-US" sz="2000" strike="noStrike" spc="-1" dirty="0" err="1">
                <a:solidFill>
                  <a:schemeClr val="accent1"/>
                </a:solidFill>
                <a:latin typeface="Calibri"/>
              </a:rPr>
              <a:t>hdc</a:t>
            </a:r>
            <a:r>
              <a:rPr lang="en-US" sz="2000" strike="noStrike" spc="-1" dirty="0">
                <a:solidFill>
                  <a:schemeClr val="accent1"/>
                </a:solidFill>
                <a:latin typeface="Calibri"/>
              </a:rPr>
              <a:t>, x - 20, y - 20, x + 20, y + 20);</a:t>
            </a:r>
          </a:p>
          <a:p>
            <a:pPr>
              <a:lnSpc>
                <a:spcPct val="100000"/>
              </a:lnSpc>
              <a:buNone/>
            </a:pPr>
            <a:r>
              <a:rPr lang="en-US" sz="2000" strike="noStrike" spc="-1" dirty="0">
                <a:solidFill>
                  <a:schemeClr val="accent1"/>
                </a:solidFill>
                <a:latin typeface="Calibri"/>
              </a:rPr>
              <a:t>	Ellipse(</a:t>
            </a:r>
            <a:r>
              <a:rPr lang="en-US" sz="2000" strike="noStrike" spc="-1" dirty="0" err="1">
                <a:solidFill>
                  <a:schemeClr val="accent1"/>
                </a:solidFill>
                <a:latin typeface="Calibri"/>
              </a:rPr>
              <a:t>hdc</a:t>
            </a:r>
            <a:r>
              <a:rPr lang="en-US" sz="2000" strike="noStrike" spc="-1" dirty="0">
                <a:solidFill>
                  <a:schemeClr val="accent1"/>
                </a:solidFill>
                <a:latin typeface="Calibri"/>
              </a:rPr>
              <a:t>, x - 30, y + 20, x + 30, y + 80);</a:t>
            </a:r>
          </a:p>
          <a:p>
            <a:pPr>
              <a:lnSpc>
                <a:spcPct val="100000"/>
              </a:lnSpc>
              <a:buNone/>
            </a:pPr>
            <a:r>
              <a:rPr lang="en-US" sz="2000" strike="noStrike" spc="-1" dirty="0">
                <a:solidFill>
                  <a:schemeClr val="accent1"/>
                </a:solidFill>
                <a:latin typeface="Calibri"/>
              </a:rPr>
              <a:t>} </a:t>
            </a:r>
          </a:p>
          <a:p>
            <a:pPr>
              <a:lnSpc>
                <a:spcPct val="100000"/>
              </a:lnSpc>
            </a:pPr>
            <a:endParaRPr lang="ru-RU" sz="2000" spc="-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i="1" u="sng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Пример объявления функции:</a:t>
            </a:r>
          </a:p>
          <a:p>
            <a:pPr>
              <a:lnSpc>
                <a:spcPct val="100000"/>
              </a:lnSpc>
              <a:buNone/>
            </a:pPr>
            <a:r>
              <a:rPr lang="en-US" sz="2000" strike="noStrike" spc="-1" dirty="0">
                <a:latin typeface="Calibri"/>
              </a:rPr>
              <a:t>void </a:t>
            </a:r>
            <a:r>
              <a:rPr lang="en-US" sz="2000" spc="-1" dirty="0" err="1">
                <a:latin typeface="Calibri"/>
              </a:rPr>
              <a:t>SnowWoman</a:t>
            </a:r>
            <a:r>
              <a:rPr lang="en-US" sz="2000" spc="-1" dirty="0">
                <a:latin typeface="Calibri"/>
              </a:rPr>
              <a:t>(HDC </a:t>
            </a:r>
            <a:r>
              <a:rPr lang="en-US" sz="2000" spc="-1" dirty="0" err="1">
                <a:solidFill>
                  <a:schemeClr val="bg1">
                    <a:lumMod val="75000"/>
                  </a:schemeClr>
                </a:solidFill>
                <a:latin typeface="Calibri"/>
              </a:rPr>
              <a:t>hdc</a:t>
            </a:r>
            <a:r>
              <a:rPr lang="en-US" sz="2000" spc="-1" dirty="0">
                <a:latin typeface="Calibri"/>
              </a:rPr>
              <a:t>, int </a:t>
            </a:r>
            <a:r>
              <a:rPr lang="en-US" sz="2000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x</a:t>
            </a:r>
            <a:r>
              <a:rPr lang="en-US" sz="2000" spc="-1" dirty="0">
                <a:latin typeface="Calibri"/>
              </a:rPr>
              <a:t>, int </a:t>
            </a:r>
            <a:r>
              <a:rPr lang="en-US" sz="2000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y</a:t>
            </a:r>
            <a:r>
              <a:rPr lang="en-US" sz="2000" spc="-1" dirty="0">
                <a:latin typeface="Calibri"/>
              </a:rPr>
              <a:t>)</a:t>
            </a:r>
            <a:r>
              <a:rPr lang="en-US" sz="2000" strike="noStrike" spc="-1" dirty="0">
                <a:solidFill>
                  <a:schemeClr val="accent1"/>
                </a:solidFill>
                <a:latin typeface="Calibri"/>
              </a:rPr>
              <a:t> ;</a:t>
            </a:r>
          </a:p>
          <a:p>
            <a:pPr>
              <a:lnSpc>
                <a:spcPct val="100000"/>
              </a:lnSpc>
              <a:buNone/>
            </a:pPr>
            <a:endParaRPr lang="en-US" sz="2000" b="0" spc="-1" dirty="0">
              <a:solidFill>
                <a:schemeClr val="accent1"/>
              </a:solidFill>
              <a:latin typeface="Calibri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 dirty="0">
                <a:latin typeface="Calibri"/>
              </a:rPr>
              <a:t>void </a:t>
            </a:r>
            <a:r>
              <a:rPr lang="en-US" sz="2000" b="1" spc="-1" dirty="0" err="1">
                <a:latin typeface="Calibri"/>
              </a:rPr>
              <a:t>SnowWoman</a:t>
            </a:r>
            <a:r>
              <a:rPr lang="en-US" sz="2000" b="1" spc="-1" dirty="0">
                <a:latin typeface="Calibri"/>
              </a:rPr>
              <a:t>(HDC, int, int)  </a:t>
            </a:r>
            <a:r>
              <a:rPr lang="en-US" sz="2000" b="1" spc="-1" dirty="0">
                <a:latin typeface="Calibri"/>
                <a:sym typeface="Wingdings" panose="05000000000000000000" pitchFamily="2" charset="2"/>
              </a:rPr>
              <a:t> </a:t>
            </a:r>
            <a:r>
              <a:rPr lang="ru-RU" sz="2000" spc="-1" dirty="0">
                <a:latin typeface="Calibri"/>
                <a:sym typeface="Wingdings" panose="05000000000000000000" pitchFamily="2" charset="2"/>
              </a:rPr>
              <a:t>это и есть «</a:t>
            </a:r>
            <a:r>
              <a:rPr lang="ru-RU" sz="2000" b="1" spc="-1" dirty="0">
                <a:latin typeface="Calibri"/>
                <a:sym typeface="Wingdings" panose="05000000000000000000" pitchFamily="2" charset="2"/>
              </a:rPr>
              <a:t>Сигнатура</a:t>
            </a:r>
            <a:r>
              <a:rPr lang="ru-RU" sz="2000" spc="-1" dirty="0">
                <a:latin typeface="Calibri"/>
                <a:sym typeface="Wingdings" panose="05000000000000000000" pitchFamily="2" charset="2"/>
              </a:rPr>
              <a:t>»!!!</a:t>
            </a:r>
            <a:endParaRPr lang="ru-RU" sz="2000" spc="-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0250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96FE2B-9F7C-21B3-6CA9-4EFFA970C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>
            <a:extLst>
              <a:ext uri="{FF2B5EF4-FFF2-40B4-BE49-F238E27FC236}">
                <a16:creationId xmlns:a16="http://schemas.microsoft.com/office/drawing/2014/main" id="{8E6000B6-AA08-D480-82DA-6431620B7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40"/>
            <a:ext cx="914364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800" b="1" spc="-1" dirty="0">
                <a:latin typeface="Calibri" panose="020F0502020204030204" pitchFamily="34" charset="0"/>
                <a:cs typeface="Calibri" panose="020F0502020204030204" pitchFamily="34" charset="0"/>
              </a:rPr>
              <a:t>Сигнатура («подпись») функции</a:t>
            </a:r>
            <a:r>
              <a:rPr lang="en-US" sz="2800" b="1" spc="-1" dirty="0">
                <a:latin typeface="Calibri" panose="020F0502020204030204" pitchFamily="34" charset="0"/>
                <a:cs typeface="Calibri" panose="020F0502020204030204" pitchFamily="34" charset="0"/>
              </a:rPr>
              <a:t> VS </a:t>
            </a:r>
            <a:r>
              <a:rPr lang="ru-RU" sz="2800" b="1" spc="-1" dirty="0">
                <a:latin typeface="Calibri" panose="020F0502020204030204" pitchFamily="34" charset="0"/>
                <a:cs typeface="Calibri" panose="020F0502020204030204" pitchFamily="34" charset="0"/>
              </a:rPr>
              <a:t>Заголовок функции</a:t>
            </a:r>
          </a:p>
        </p:txBody>
      </p:sp>
      <p:sp>
        <p:nvSpPr>
          <p:cNvPr id="134" name="Прямоугольник 3">
            <a:extLst>
              <a:ext uri="{FF2B5EF4-FFF2-40B4-BE49-F238E27FC236}">
                <a16:creationId xmlns:a16="http://schemas.microsoft.com/office/drawing/2014/main" id="{E0C95C5C-561D-D32C-D292-08A664261290}"/>
              </a:ext>
            </a:extLst>
          </p:cNvPr>
          <p:cNvSpPr/>
          <p:nvPr/>
        </p:nvSpPr>
        <p:spPr>
          <a:xfrm>
            <a:off x="107640" y="751320"/>
            <a:ext cx="8928720" cy="593863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r>
              <a:rPr lang="ru-RU" sz="2000" i="1" u="sng" strike="noStrike" spc="-1" dirty="0">
                <a:latin typeface="Calibri"/>
              </a:rPr>
              <a:t>Определение функции:</a:t>
            </a:r>
          </a:p>
          <a:p>
            <a:pPr>
              <a:lnSpc>
                <a:spcPct val="100000"/>
              </a:lnSpc>
              <a:buNone/>
            </a:pPr>
            <a:r>
              <a:rPr lang="en-US" sz="2000" b="1" spc="-1" dirty="0">
                <a:solidFill>
                  <a:schemeClr val="accent1"/>
                </a:solidFill>
                <a:latin typeface="Calibri"/>
              </a:rPr>
              <a:t>void </a:t>
            </a:r>
            <a:r>
              <a:rPr lang="en-US" sz="2000" b="1" spc="-1" dirty="0" err="1">
                <a:solidFill>
                  <a:schemeClr val="accent1"/>
                </a:solidFill>
                <a:latin typeface="Calibri"/>
              </a:rPr>
              <a:t>SnowWoman</a:t>
            </a:r>
            <a:r>
              <a:rPr lang="en-US" sz="2000" b="1" spc="-1" dirty="0">
                <a:solidFill>
                  <a:schemeClr val="accent1"/>
                </a:solidFill>
                <a:latin typeface="Calibri"/>
              </a:rPr>
              <a:t>(HDC </a:t>
            </a:r>
            <a:r>
              <a:rPr lang="en-US" sz="2000" b="1" spc="-1" dirty="0" err="1">
                <a:solidFill>
                  <a:schemeClr val="accent1"/>
                </a:solidFill>
                <a:latin typeface="Calibri"/>
              </a:rPr>
              <a:t>hdc</a:t>
            </a:r>
            <a:r>
              <a:rPr lang="en-US" sz="2000" b="1" spc="-1" dirty="0">
                <a:solidFill>
                  <a:schemeClr val="accent1"/>
                </a:solidFill>
                <a:latin typeface="Calibri"/>
              </a:rPr>
              <a:t>, int x, int y) </a:t>
            </a:r>
            <a:r>
              <a:rPr lang="en-US" sz="2000" spc="-1" dirty="0">
                <a:solidFill>
                  <a:schemeClr val="accent1"/>
                </a:solidFill>
                <a:latin typeface="Calibri"/>
              </a:rPr>
              <a:t>{ </a:t>
            </a:r>
          </a:p>
          <a:p>
            <a:pPr>
              <a:lnSpc>
                <a:spcPct val="100000"/>
              </a:lnSpc>
              <a:buNone/>
            </a:pPr>
            <a:r>
              <a:rPr lang="en-US" sz="2000" spc="-1" dirty="0">
                <a:solidFill>
                  <a:schemeClr val="accent1"/>
                </a:solidFill>
                <a:latin typeface="Calibri"/>
              </a:rPr>
              <a:t>	Ellipse(</a:t>
            </a:r>
            <a:r>
              <a:rPr lang="en-US" sz="2000" spc="-1" dirty="0" err="1">
                <a:solidFill>
                  <a:schemeClr val="accent1"/>
                </a:solidFill>
                <a:latin typeface="Calibri"/>
              </a:rPr>
              <a:t>hdc</a:t>
            </a:r>
            <a:r>
              <a:rPr lang="en-US" sz="2000" spc="-1" dirty="0">
                <a:solidFill>
                  <a:schemeClr val="accent1"/>
                </a:solidFill>
                <a:latin typeface="Calibri"/>
              </a:rPr>
              <a:t>, x - 10, y - 40, x + 10, y - 20);</a:t>
            </a:r>
          </a:p>
          <a:p>
            <a:pPr>
              <a:lnSpc>
                <a:spcPct val="100000"/>
              </a:lnSpc>
              <a:buNone/>
            </a:pPr>
            <a:r>
              <a:rPr lang="en-US" sz="2000" spc="-1" dirty="0">
                <a:solidFill>
                  <a:schemeClr val="accent1"/>
                </a:solidFill>
                <a:latin typeface="Calibri"/>
              </a:rPr>
              <a:t>	Ellipse(</a:t>
            </a:r>
            <a:r>
              <a:rPr lang="en-US" sz="2000" spc="-1" dirty="0" err="1">
                <a:solidFill>
                  <a:schemeClr val="accent1"/>
                </a:solidFill>
                <a:latin typeface="Calibri"/>
              </a:rPr>
              <a:t>hdc</a:t>
            </a:r>
            <a:r>
              <a:rPr lang="en-US" sz="2000" spc="-1" dirty="0">
                <a:solidFill>
                  <a:schemeClr val="accent1"/>
                </a:solidFill>
                <a:latin typeface="Calibri"/>
              </a:rPr>
              <a:t>, x - 20, y - 20, x + 20, y + 20);</a:t>
            </a:r>
          </a:p>
          <a:p>
            <a:pPr>
              <a:lnSpc>
                <a:spcPct val="100000"/>
              </a:lnSpc>
              <a:buNone/>
            </a:pPr>
            <a:r>
              <a:rPr lang="en-US" sz="2000" spc="-1" dirty="0">
                <a:solidFill>
                  <a:schemeClr val="accent1"/>
                </a:solidFill>
                <a:latin typeface="Calibri"/>
              </a:rPr>
              <a:t>	Ellipse(</a:t>
            </a:r>
            <a:r>
              <a:rPr lang="en-US" sz="2000" spc="-1" dirty="0" err="1">
                <a:solidFill>
                  <a:schemeClr val="accent1"/>
                </a:solidFill>
                <a:latin typeface="Calibri"/>
              </a:rPr>
              <a:t>hdc</a:t>
            </a:r>
            <a:r>
              <a:rPr lang="en-US" sz="2000" spc="-1" dirty="0">
                <a:solidFill>
                  <a:schemeClr val="accent1"/>
                </a:solidFill>
                <a:latin typeface="Calibri"/>
              </a:rPr>
              <a:t>, x - 30, y + 20, x + 30, y + 80);</a:t>
            </a:r>
          </a:p>
          <a:p>
            <a:pPr>
              <a:lnSpc>
                <a:spcPct val="100000"/>
              </a:lnSpc>
              <a:buNone/>
            </a:pPr>
            <a:r>
              <a:rPr lang="en-US" sz="2000" spc="-1" dirty="0">
                <a:solidFill>
                  <a:schemeClr val="accent1"/>
                </a:solidFill>
                <a:latin typeface="Calibri"/>
              </a:rPr>
              <a:t>} </a:t>
            </a:r>
          </a:p>
          <a:p>
            <a:pPr>
              <a:lnSpc>
                <a:spcPct val="100000"/>
              </a:lnSpc>
            </a:pPr>
            <a:r>
              <a:rPr lang="ru-RU" sz="2000" i="1" u="sng" spc="-1" dirty="0">
                <a:latin typeface="Calibri"/>
              </a:rPr>
              <a:t>Заголовок функции:</a:t>
            </a:r>
          </a:p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chemeClr val="accent1"/>
                </a:solidFill>
                <a:latin typeface="Calibri"/>
              </a:rPr>
              <a:t>void </a:t>
            </a:r>
            <a:r>
              <a:rPr lang="en-US" sz="2000" b="1" spc="-1" dirty="0" err="1">
                <a:solidFill>
                  <a:schemeClr val="accent1"/>
                </a:solidFill>
                <a:latin typeface="Calibri"/>
              </a:rPr>
              <a:t>SnowWoman</a:t>
            </a:r>
            <a:r>
              <a:rPr lang="en-US" sz="2000" b="1" spc="-1" dirty="0">
                <a:solidFill>
                  <a:schemeClr val="accent1"/>
                </a:solidFill>
                <a:latin typeface="Calibri"/>
              </a:rPr>
              <a:t>(HDC </a:t>
            </a:r>
            <a:r>
              <a:rPr lang="en-US" sz="2000" b="1" spc="-1" dirty="0" err="1">
                <a:solidFill>
                  <a:schemeClr val="accent1"/>
                </a:solidFill>
                <a:latin typeface="Calibri"/>
              </a:rPr>
              <a:t>hdc</a:t>
            </a:r>
            <a:r>
              <a:rPr lang="en-US" sz="2000" b="1" spc="-1" dirty="0">
                <a:solidFill>
                  <a:schemeClr val="accent1"/>
                </a:solidFill>
                <a:latin typeface="Calibri"/>
              </a:rPr>
              <a:t>, int x, int y)</a:t>
            </a:r>
            <a:r>
              <a:rPr lang="ru-RU" sz="2000" b="1" spc="-1" dirty="0">
                <a:solidFill>
                  <a:schemeClr val="accent1"/>
                </a:solidFill>
                <a:latin typeface="Calibri"/>
              </a:rPr>
              <a:t> </a:t>
            </a:r>
            <a:endParaRPr lang="ru-RU" sz="2000" b="1" i="1" u="sng" spc="-1" dirty="0">
              <a:latin typeface="Calibri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i="1" u="sng" spc="-1" dirty="0">
                <a:latin typeface="Calibri"/>
              </a:rPr>
              <a:t>Сигнатура функции:</a:t>
            </a:r>
          </a:p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chemeClr val="accent1"/>
                </a:solidFill>
                <a:latin typeface="Calibri"/>
              </a:rPr>
              <a:t>void </a:t>
            </a:r>
            <a:r>
              <a:rPr lang="en-US" sz="2000" b="1" spc="-1" dirty="0" err="1">
                <a:solidFill>
                  <a:schemeClr val="accent1"/>
                </a:solidFill>
                <a:latin typeface="Calibri"/>
              </a:rPr>
              <a:t>SnowWoman</a:t>
            </a:r>
            <a:r>
              <a:rPr lang="en-US" sz="2000" b="1" spc="-1" dirty="0">
                <a:solidFill>
                  <a:schemeClr val="accent1"/>
                </a:solidFill>
                <a:latin typeface="Calibri"/>
              </a:rPr>
              <a:t>(HDC, int, int)</a:t>
            </a:r>
            <a:endParaRPr lang="ru-RU" sz="2000" b="1" spc="-1" dirty="0">
              <a:solidFill>
                <a:schemeClr val="accent1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ru-RU" sz="2000" b="1" spc="-1" dirty="0">
              <a:solidFill>
                <a:schemeClr val="accent1"/>
              </a:solidFill>
              <a:latin typeface="Calibri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z="2000" i="1" u="sng" spc="-1" dirty="0">
                <a:latin typeface="Calibri"/>
                <a:cs typeface="Calibri" panose="020F0502020204030204" pitchFamily="34" charset="0"/>
              </a:rPr>
              <a:t>Что есть что?</a:t>
            </a:r>
          </a:p>
          <a:p>
            <a:pPr>
              <a:lnSpc>
                <a:spcPct val="100000"/>
              </a:lnSpc>
            </a:pPr>
            <a:r>
              <a:rPr lang="ru-RU" sz="2000" b="1" spc="-1" dirty="0">
                <a:latin typeface="Calibri"/>
                <a:cs typeface="Calibri" panose="020F0502020204030204" pitchFamily="34" charset="0"/>
              </a:rPr>
              <a:t>Заголовок функции </a:t>
            </a:r>
            <a:r>
              <a:rPr lang="ru-RU" sz="2000" spc="-1" dirty="0">
                <a:latin typeface="Calibri"/>
                <a:cs typeface="Calibri" panose="020F0502020204030204" pitchFamily="34" charset="0"/>
              </a:rPr>
              <a:t>– содержит имя функции, тип возвращаемого значения, типы всех аргументов (формальных параметров) по порядку и их имена.</a:t>
            </a:r>
            <a:endParaRPr lang="en-US" sz="2000" spc="-1" dirty="0">
              <a:latin typeface="Calibri"/>
              <a:cs typeface="Calibri" panose="020F0502020204030204" pitchFamily="34" charset="0"/>
            </a:endParaRPr>
          </a:p>
          <a:p>
            <a:r>
              <a:rPr lang="en-US" sz="2000" b="1" spc="-1" dirty="0">
                <a:solidFill>
                  <a:schemeClr val="accent1"/>
                </a:solidFill>
                <a:latin typeface="Calibri"/>
              </a:rPr>
              <a:t>void </a:t>
            </a:r>
            <a:r>
              <a:rPr lang="en-US" sz="2000" b="1" spc="-1" dirty="0" err="1">
                <a:solidFill>
                  <a:schemeClr val="accent1"/>
                </a:solidFill>
                <a:latin typeface="Calibri"/>
              </a:rPr>
              <a:t>SnowWoman</a:t>
            </a:r>
            <a:r>
              <a:rPr lang="en-US" sz="2000" b="1" spc="-1" dirty="0">
                <a:solidFill>
                  <a:schemeClr val="accent1"/>
                </a:solidFill>
                <a:latin typeface="Calibri"/>
              </a:rPr>
              <a:t>(HDC </a:t>
            </a:r>
            <a:r>
              <a:rPr lang="en-US" sz="2000" b="1" spc="-1" dirty="0" err="1">
                <a:solidFill>
                  <a:schemeClr val="accent1"/>
                </a:solidFill>
                <a:latin typeface="Calibri"/>
              </a:rPr>
              <a:t>hdc</a:t>
            </a:r>
            <a:r>
              <a:rPr lang="en-US" sz="2000" b="1" spc="-1" dirty="0">
                <a:solidFill>
                  <a:schemeClr val="accent1"/>
                </a:solidFill>
                <a:latin typeface="Calibri"/>
              </a:rPr>
              <a:t>, int x, int y)</a:t>
            </a:r>
            <a:r>
              <a:rPr lang="ru-RU" sz="2000" b="1" spc="-1" dirty="0">
                <a:solidFill>
                  <a:schemeClr val="accent1"/>
                </a:solidFill>
                <a:latin typeface="Calibri"/>
              </a:rPr>
              <a:t> </a:t>
            </a:r>
            <a:endParaRPr lang="ru-RU" sz="2000" b="1" i="1" u="sng" spc="-1" dirty="0">
              <a:latin typeface="Calibri"/>
            </a:endParaRPr>
          </a:p>
          <a:p>
            <a:r>
              <a:rPr lang="ru-RU" sz="2000" b="1" spc="-1" dirty="0">
                <a:latin typeface="Calibri"/>
                <a:cs typeface="Calibri" panose="020F0502020204030204" pitchFamily="34" charset="0"/>
              </a:rPr>
              <a:t>Сигнатура функции </a:t>
            </a:r>
            <a:r>
              <a:rPr lang="ru-RU" sz="2000" spc="-1" dirty="0">
                <a:latin typeface="Calibri"/>
                <a:cs typeface="Calibri" panose="020F0502020204030204" pitchFamily="34" charset="0"/>
              </a:rPr>
              <a:t>- содержит имя функции, тип возвращаемого значения, типы всех аргументов (формальных параметров) по порядку и НЕ СОДЕРЖИТ их имена.</a:t>
            </a:r>
          </a:p>
          <a:p>
            <a:r>
              <a:rPr lang="en-US" sz="2000" b="1" spc="-1" dirty="0">
                <a:solidFill>
                  <a:schemeClr val="accent1"/>
                </a:solidFill>
                <a:latin typeface="Calibri"/>
              </a:rPr>
              <a:t>void </a:t>
            </a:r>
            <a:r>
              <a:rPr lang="en-US" sz="2000" b="1" spc="-1" dirty="0" err="1">
                <a:solidFill>
                  <a:schemeClr val="accent1"/>
                </a:solidFill>
                <a:latin typeface="Calibri"/>
              </a:rPr>
              <a:t>SnowWoman</a:t>
            </a:r>
            <a:r>
              <a:rPr lang="en-US" sz="2000" b="1" spc="-1" dirty="0">
                <a:solidFill>
                  <a:schemeClr val="accent1"/>
                </a:solidFill>
                <a:latin typeface="Calibri"/>
              </a:rPr>
              <a:t>(HDC, int, int)</a:t>
            </a:r>
            <a:endParaRPr lang="ru-RU" sz="2000" b="1" spc="-1" dirty="0">
              <a:solidFill>
                <a:schemeClr val="accent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71952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69585-CB14-347C-F34D-D42146370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>
            <a:extLst>
              <a:ext uri="{FF2B5EF4-FFF2-40B4-BE49-F238E27FC236}">
                <a16:creationId xmlns:a16="http://schemas.microsoft.com/office/drawing/2014/main" id="{3BB6FF0E-AC30-F311-21F6-02D8FD995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40"/>
            <a:ext cx="914364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800" b="1" spc="-1" dirty="0">
                <a:latin typeface="Calibri" panose="020F0502020204030204" pitchFamily="34" charset="0"/>
                <a:cs typeface="Calibri" panose="020F0502020204030204" pitchFamily="34" charset="0"/>
              </a:rPr>
              <a:t>Заголовок </a:t>
            </a:r>
            <a:r>
              <a:rPr lang="en-US" sz="2800" b="1" spc="-1" dirty="0">
                <a:latin typeface="Calibri" panose="020F0502020204030204" pitchFamily="34" charset="0"/>
                <a:cs typeface="Calibri" panose="020F0502020204030204" pitchFamily="34" charset="0"/>
              </a:rPr>
              <a:t>VS </a:t>
            </a:r>
            <a:r>
              <a:rPr lang="ru-RU" sz="2800" b="1" spc="-1" dirty="0">
                <a:latin typeface="Calibri" panose="020F0502020204030204" pitchFamily="34" charset="0"/>
                <a:cs typeface="Calibri" panose="020F0502020204030204" pitchFamily="34" charset="0"/>
              </a:rPr>
              <a:t>Сигнатура </a:t>
            </a:r>
            <a:r>
              <a:rPr lang="en-US" sz="2800" b="1" spc="-1" dirty="0">
                <a:latin typeface="Calibri" panose="020F0502020204030204" pitchFamily="34" charset="0"/>
                <a:cs typeface="Calibri" panose="020F0502020204030204" pitchFamily="34" charset="0"/>
              </a:rPr>
              <a:t>&amp;&amp; </a:t>
            </a:r>
            <a:r>
              <a:rPr lang="ru-RU" sz="2800" b="1" spc="-1" dirty="0">
                <a:latin typeface="Calibri" panose="020F0502020204030204" pitchFamily="34" charset="0"/>
                <a:cs typeface="Calibri" panose="020F0502020204030204" pitchFamily="34" charset="0"/>
              </a:rPr>
              <a:t>Объявление </a:t>
            </a:r>
            <a:r>
              <a:rPr lang="en-US" sz="2800" b="1" spc="-1" dirty="0"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ru-RU" sz="2800" b="1" spc="-1" dirty="0">
                <a:latin typeface="Calibri" panose="020F0502020204030204" pitchFamily="34" charset="0"/>
                <a:cs typeface="Calibri" panose="020F0502020204030204" pitchFamily="34" charset="0"/>
              </a:rPr>
              <a:t> Прототип</a:t>
            </a:r>
          </a:p>
        </p:txBody>
      </p:sp>
      <p:sp>
        <p:nvSpPr>
          <p:cNvPr id="134" name="Прямоугольник 3">
            <a:extLst>
              <a:ext uri="{FF2B5EF4-FFF2-40B4-BE49-F238E27FC236}">
                <a16:creationId xmlns:a16="http://schemas.microsoft.com/office/drawing/2014/main" id="{5D9FCAC5-E97B-E8A9-BD6A-4DAD3C8026FF}"/>
              </a:ext>
            </a:extLst>
          </p:cNvPr>
          <p:cNvSpPr/>
          <p:nvPr/>
        </p:nvSpPr>
        <p:spPr>
          <a:xfrm>
            <a:off x="107640" y="751320"/>
            <a:ext cx="8928720" cy="563085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r>
              <a:rPr lang="ru-RU" sz="2000" i="1" u="sng" strike="noStrike" spc="-1" dirty="0">
                <a:latin typeface="Calibri"/>
              </a:rPr>
              <a:t>Определение функции </a:t>
            </a:r>
            <a:r>
              <a:rPr lang="en-US" sz="2000" i="1" u="sng" strike="noStrike" spc="-1" dirty="0" err="1">
                <a:latin typeface="Calibri"/>
              </a:rPr>
              <a:t>ShowWoman</a:t>
            </a:r>
            <a:r>
              <a:rPr lang="ru-RU" sz="2000" i="1" u="sng" strike="noStrike" spc="-1" dirty="0">
                <a:latin typeface="Calibri"/>
              </a:rPr>
              <a:t>:</a:t>
            </a:r>
          </a:p>
          <a:p>
            <a:pPr>
              <a:lnSpc>
                <a:spcPct val="100000"/>
              </a:lnSpc>
              <a:buNone/>
            </a:pPr>
            <a:r>
              <a:rPr lang="en-US" sz="2000" b="1" spc="-1" dirty="0">
                <a:solidFill>
                  <a:schemeClr val="accent1"/>
                </a:solidFill>
                <a:latin typeface="Calibri"/>
              </a:rPr>
              <a:t>void </a:t>
            </a:r>
            <a:r>
              <a:rPr lang="en-US" sz="2000" b="1" spc="-1" dirty="0" err="1">
                <a:solidFill>
                  <a:schemeClr val="accent1"/>
                </a:solidFill>
                <a:latin typeface="Calibri"/>
              </a:rPr>
              <a:t>SnowWoman</a:t>
            </a:r>
            <a:r>
              <a:rPr lang="en-US" sz="2000" b="1" spc="-1" dirty="0">
                <a:solidFill>
                  <a:schemeClr val="accent1"/>
                </a:solidFill>
                <a:latin typeface="Calibri"/>
              </a:rPr>
              <a:t>(HDC </a:t>
            </a:r>
            <a:r>
              <a:rPr lang="en-US" sz="2000" b="1" spc="-1" dirty="0" err="1">
                <a:solidFill>
                  <a:schemeClr val="accent1"/>
                </a:solidFill>
                <a:latin typeface="Calibri"/>
              </a:rPr>
              <a:t>hdc</a:t>
            </a:r>
            <a:r>
              <a:rPr lang="en-US" sz="2000" b="1" spc="-1" dirty="0">
                <a:solidFill>
                  <a:schemeClr val="accent1"/>
                </a:solidFill>
                <a:latin typeface="Calibri"/>
              </a:rPr>
              <a:t>, int x, int y) </a:t>
            </a:r>
            <a:r>
              <a:rPr lang="en-US" sz="2000" spc="-1" dirty="0">
                <a:solidFill>
                  <a:schemeClr val="accent1"/>
                </a:solidFill>
                <a:latin typeface="Calibri"/>
              </a:rPr>
              <a:t>{ </a:t>
            </a:r>
          </a:p>
          <a:p>
            <a:pPr>
              <a:lnSpc>
                <a:spcPct val="100000"/>
              </a:lnSpc>
              <a:buNone/>
            </a:pPr>
            <a:r>
              <a:rPr lang="en-US" sz="2000" spc="-1" dirty="0">
                <a:solidFill>
                  <a:schemeClr val="accent1"/>
                </a:solidFill>
                <a:latin typeface="Calibri"/>
              </a:rPr>
              <a:t>	Ellipse(</a:t>
            </a:r>
            <a:r>
              <a:rPr lang="en-US" sz="2000" spc="-1" dirty="0" err="1">
                <a:solidFill>
                  <a:schemeClr val="accent1"/>
                </a:solidFill>
                <a:latin typeface="Calibri"/>
              </a:rPr>
              <a:t>hdc</a:t>
            </a:r>
            <a:r>
              <a:rPr lang="en-US" sz="2000" spc="-1" dirty="0">
                <a:solidFill>
                  <a:schemeClr val="accent1"/>
                </a:solidFill>
                <a:latin typeface="Calibri"/>
              </a:rPr>
              <a:t>, x - 10, y - 40, x + 10, y - 20);</a:t>
            </a:r>
          </a:p>
          <a:p>
            <a:pPr>
              <a:lnSpc>
                <a:spcPct val="100000"/>
              </a:lnSpc>
              <a:buNone/>
            </a:pPr>
            <a:r>
              <a:rPr lang="en-US" sz="2000" spc="-1" dirty="0">
                <a:solidFill>
                  <a:schemeClr val="accent1"/>
                </a:solidFill>
                <a:latin typeface="Calibri"/>
              </a:rPr>
              <a:t>	Ellipse(</a:t>
            </a:r>
            <a:r>
              <a:rPr lang="en-US" sz="2000" spc="-1" dirty="0" err="1">
                <a:solidFill>
                  <a:schemeClr val="accent1"/>
                </a:solidFill>
                <a:latin typeface="Calibri"/>
              </a:rPr>
              <a:t>hdc</a:t>
            </a:r>
            <a:r>
              <a:rPr lang="en-US" sz="2000" spc="-1" dirty="0">
                <a:solidFill>
                  <a:schemeClr val="accent1"/>
                </a:solidFill>
                <a:latin typeface="Calibri"/>
              </a:rPr>
              <a:t>, x - 20, y - 20, x + 20, y + 20);</a:t>
            </a:r>
          </a:p>
          <a:p>
            <a:pPr>
              <a:lnSpc>
                <a:spcPct val="100000"/>
              </a:lnSpc>
              <a:buNone/>
            </a:pPr>
            <a:r>
              <a:rPr lang="en-US" sz="2000" spc="-1" dirty="0">
                <a:solidFill>
                  <a:schemeClr val="accent1"/>
                </a:solidFill>
                <a:latin typeface="Calibri"/>
              </a:rPr>
              <a:t>	Ellipse(</a:t>
            </a:r>
            <a:r>
              <a:rPr lang="en-US" sz="2000" spc="-1" dirty="0" err="1">
                <a:solidFill>
                  <a:schemeClr val="accent1"/>
                </a:solidFill>
                <a:latin typeface="Calibri"/>
              </a:rPr>
              <a:t>hdc</a:t>
            </a:r>
            <a:r>
              <a:rPr lang="en-US" sz="2000" spc="-1" dirty="0">
                <a:solidFill>
                  <a:schemeClr val="accent1"/>
                </a:solidFill>
                <a:latin typeface="Calibri"/>
              </a:rPr>
              <a:t>, x - 30, y + 20, x + 30, y + 80);</a:t>
            </a:r>
          </a:p>
          <a:p>
            <a:pPr>
              <a:lnSpc>
                <a:spcPct val="100000"/>
              </a:lnSpc>
              <a:buNone/>
            </a:pPr>
            <a:r>
              <a:rPr lang="en-US" sz="2000" spc="-1" dirty="0">
                <a:solidFill>
                  <a:schemeClr val="accent1"/>
                </a:solidFill>
                <a:latin typeface="Calibri"/>
              </a:rPr>
              <a:t>} </a:t>
            </a:r>
          </a:p>
          <a:p>
            <a:pPr>
              <a:lnSpc>
                <a:spcPct val="100000"/>
              </a:lnSpc>
            </a:pPr>
            <a:r>
              <a:rPr lang="ru-RU" sz="2000" i="1" u="sng" spc="-1" dirty="0">
                <a:latin typeface="Calibri"/>
              </a:rPr>
              <a:t>Варианты объявления функции</a:t>
            </a:r>
            <a:r>
              <a:rPr lang="en-US" sz="2000" i="1" u="sng" spc="-1" dirty="0">
                <a:latin typeface="Calibri"/>
              </a:rPr>
              <a:t> </a:t>
            </a:r>
            <a:r>
              <a:rPr lang="en-US" sz="2000" i="1" u="sng" strike="noStrike" spc="-1" dirty="0" err="1">
                <a:latin typeface="Calibri"/>
              </a:rPr>
              <a:t>ShowWoman</a:t>
            </a:r>
            <a:r>
              <a:rPr lang="en-US" sz="2000" i="1" u="sng" strike="noStrike" spc="-1" dirty="0">
                <a:latin typeface="Calibri"/>
              </a:rPr>
              <a:t> </a:t>
            </a:r>
            <a:r>
              <a:rPr lang="ru-RU" sz="2000" i="1" u="sng" spc="-1" dirty="0">
                <a:latin typeface="Calibri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chemeClr val="accent1"/>
                </a:solidFill>
                <a:latin typeface="Calibri"/>
              </a:rPr>
              <a:t>void </a:t>
            </a:r>
            <a:r>
              <a:rPr lang="en-US" sz="2000" b="1" spc="-1" dirty="0" err="1">
                <a:solidFill>
                  <a:schemeClr val="accent1"/>
                </a:solidFill>
                <a:latin typeface="Calibri"/>
              </a:rPr>
              <a:t>SnowWoman</a:t>
            </a:r>
            <a:r>
              <a:rPr lang="en-US" sz="2000" b="1" spc="-1" dirty="0">
                <a:solidFill>
                  <a:schemeClr val="accent1"/>
                </a:solidFill>
                <a:latin typeface="Calibri"/>
              </a:rPr>
              <a:t>(HDC </a:t>
            </a:r>
            <a:r>
              <a:rPr lang="en-US" sz="2000" b="1" spc="-1" dirty="0" err="1">
                <a:solidFill>
                  <a:schemeClr val="accent1"/>
                </a:solidFill>
                <a:latin typeface="Calibri"/>
              </a:rPr>
              <a:t>hdc</a:t>
            </a:r>
            <a:r>
              <a:rPr lang="en-US" sz="2000" b="1" spc="-1" dirty="0">
                <a:solidFill>
                  <a:schemeClr val="accent1"/>
                </a:solidFill>
                <a:latin typeface="Calibri"/>
              </a:rPr>
              <a:t>, int x, int y)</a:t>
            </a:r>
            <a:r>
              <a:rPr lang="ru-RU" sz="2000" b="1" spc="-1" dirty="0">
                <a:solidFill>
                  <a:schemeClr val="accent1"/>
                </a:solidFill>
                <a:latin typeface="Calibri"/>
              </a:rPr>
              <a:t> </a:t>
            </a:r>
            <a:r>
              <a:rPr lang="en-US" sz="2000" b="1" spc="-1" dirty="0">
                <a:solidFill>
                  <a:schemeClr val="accent1"/>
                </a:solidFill>
                <a:latin typeface="Calibri"/>
              </a:rPr>
              <a:t>;</a:t>
            </a:r>
          </a:p>
          <a:p>
            <a:r>
              <a:rPr lang="en-US" sz="2000" b="1" spc="-1" dirty="0">
                <a:solidFill>
                  <a:schemeClr val="accent1"/>
                </a:solidFill>
                <a:latin typeface="Calibri"/>
              </a:rPr>
              <a:t>void </a:t>
            </a:r>
            <a:r>
              <a:rPr lang="en-US" sz="2000" b="1" spc="-1" dirty="0" err="1">
                <a:solidFill>
                  <a:schemeClr val="accent1"/>
                </a:solidFill>
                <a:latin typeface="Calibri"/>
              </a:rPr>
              <a:t>SnowWoman</a:t>
            </a:r>
            <a:r>
              <a:rPr lang="en-US" sz="2000" b="1" spc="-1" dirty="0">
                <a:solidFill>
                  <a:schemeClr val="accent1"/>
                </a:solidFill>
                <a:latin typeface="Calibri"/>
              </a:rPr>
              <a:t>(HDC, int, int);</a:t>
            </a:r>
            <a:endParaRPr lang="ru-RU" sz="2000" b="1" spc="-1" dirty="0">
              <a:solidFill>
                <a:schemeClr val="accent1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000" b="1" i="1" u="sng" spc="-1" dirty="0">
              <a:solidFill>
                <a:schemeClr val="accent1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ru-RU" sz="2000" b="1" spc="-1" dirty="0">
              <a:solidFill>
                <a:schemeClr val="accent1"/>
              </a:solidFill>
              <a:latin typeface="Calibri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z="2000" u="sng" spc="-1" dirty="0">
                <a:latin typeface="Calibri"/>
                <a:cs typeface="Calibri" panose="020F0502020204030204" pitchFamily="34" charset="0"/>
              </a:rPr>
              <a:t>Что где должно использоваться:</a:t>
            </a:r>
          </a:p>
          <a:p>
            <a:pPr>
              <a:lnSpc>
                <a:spcPct val="100000"/>
              </a:lnSpc>
            </a:pPr>
            <a:r>
              <a:rPr lang="ru-RU" sz="2000" b="1" spc="-1" dirty="0">
                <a:latin typeface="Calibri"/>
                <a:cs typeface="Calibri" panose="020F0502020204030204" pitchFamily="34" charset="0"/>
              </a:rPr>
              <a:t>Заголовок функции </a:t>
            </a:r>
            <a:r>
              <a:rPr lang="ru-RU" sz="2000" spc="-1" dirty="0">
                <a:latin typeface="Calibri"/>
                <a:cs typeface="Calibri" panose="020F0502020204030204" pitchFamily="34" charset="0"/>
              </a:rPr>
              <a:t>– ДОЛЖЕН быть использован при </a:t>
            </a:r>
            <a:r>
              <a:rPr lang="ru-RU" sz="2000" b="1" spc="-1" dirty="0">
                <a:latin typeface="Calibri"/>
                <a:cs typeface="Calibri" panose="020F0502020204030204" pitchFamily="34" charset="0"/>
              </a:rPr>
              <a:t>определении </a:t>
            </a:r>
            <a:r>
              <a:rPr lang="ru-RU" sz="2000" spc="-1" dirty="0">
                <a:latin typeface="Calibri"/>
                <a:cs typeface="Calibri" panose="020F0502020204030204" pitchFamily="34" charset="0"/>
              </a:rPr>
              <a:t>функции (т.к. внутри функции нужно знать какие имена у формальных параметров). МОЖЕТ использоваться при </a:t>
            </a:r>
            <a:r>
              <a:rPr lang="ru-RU" sz="2000" b="1" spc="-1" dirty="0">
                <a:latin typeface="Calibri"/>
                <a:cs typeface="Calibri" panose="020F0502020204030204" pitchFamily="34" charset="0"/>
              </a:rPr>
              <a:t>объявлении</a:t>
            </a:r>
            <a:r>
              <a:rPr lang="ru-RU" sz="2000" spc="-1" dirty="0">
                <a:latin typeface="Calibri"/>
                <a:cs typeface="Calibri" panose="020F0502020204030204" pitchFamily="34" charset="0"/>
              </a:rPr>
              <a:t> функции.</a:t>
            </a:r>
          </a:p>
          <a:p>
            <a:r>
              <a:rPr lang="ru-RU" sz="2000" b="1" spc="-1" dirty="0">
                <a:latin typeface="Calibri"/>
                <a:cs typeface="Calibri" panose="020F0502020204030204" pitchFamily="34" charset="0"/>
              </a:rPr>
              <a:t>Сигнатура функции </a:t>
            </a:r>
            <a:r>
              <a:rPr lang="ru-RU" sz="2000" spc="-1" dirty="0">
                <a:latin typeface="Calibri"/>
                <a:cs typeface="Calibri" panose="020F0502020204030204" pitchFamily="34" charset="0"/>
              </a:rPr>
              <a:t>– НЕЛЬЗЯ использовать при определении функции (т.к. внутри функции нужно знать какие имена у формальных параметров).</a:t>
            </a:r>
          </a:p>
          <a:p>
            <a:r>
              <a:rPr lang="ru-RU" sz="2000" spc="-1" dirty="0">
                <a:latin typeface="Calibri"/>
                <a:cs typeface="Calibri" panose="020F0502020204030204" pitchFamily="34" charset="0"/>
              </a:rPr>
              <a:t>МОЖЕТ использоваться при </a:t>
            </a:r>
            <a:r>
              <a:rPr lang="ru-RU" sz="2000" b="1" spc="-1" dirty="0">
                <a:latin typeface="Calibri"/>
                <a:cs typeface="Calibri" panose="020F0502020204030204" pitchFamily="34" charset="0"/>
              </a:rPr>
              <a:t>объявлении</a:t>
            </a:r>
            <a:r>
              <a:rPr lang="ru-RU" sz="2000" spc="-1" dirty="0">
                <a:latin typeface="Calibri"/>
                <a:cs typeface="Calibri" panose="020F0502020204030204" pitchFamily="34" charset="0"/>
              </a:rPr>
              <a:t>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14086097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71272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Code Style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67640" y="980640"/>
            <a:ext cx="8229240" cy="5616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 dirty="0">
                <a:solidFill>
                  <a:srgbClr val="000000"/>
                </a:solidFill>
                <a:latin typeface="Calibri"/>
              </a:rPr>
              <a:t>Что это такое?</a:t>
            </a: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 dirty="0">
                <a:solidFill>
                  <a:srgbClr val="000000"/>
                </a:solidFill>
                <a:latin typeface="Calibri"/>
              </a:rPr>
              <a:t>Зачем оно нужно?</a:t>
            </a: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spc="-1" dirty="0">
                <a:solidFill>
                  <a:srgbClr val="000000"/>
                </a:solidFill>
                <a:latin typeface="Calibri"/>
              </a:rPr>
              <a:t>Что включает?</a:t>
            </a: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Code style</a:t>
            </a:r>
            <a:r>
              <a:rPr lang="ru-RU" sz="2400" spc="-1" dirty="0">
                <a:solidFill>
                  <a:srgbClr val="000000"/>
                </a:solidFill>
                <a:latin typeface="Calibri"/>
              </a:rPr>
              <a:t> для языка Си</a:t>
            </a: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endParaRPr lang="ru-RU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endParaRPr lang="ru-RU" sz="2400" spc="-1" dirty="0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endParaRPr lang="ru-RU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spc="-1" dirty="0">
                <a:solidFill>
                  <a:srgbClr val="000000"/>
                </a:solidFill>
                <a:latin typeface="Calibri"/>
              </a:rPr>
              <a:t>Стиль Си и стандарты программирования -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hlinkClick r:id="rId2"/>
              </a:rPr>
              <a:t>http://all-ht.ru/inf/prog/c/style.html</a:t>
            </a:r>
            <a:r>
              <a:rPr lang="ru-RU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ru-RU" sz="2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C++ Code Style Guide</a:t>
            </a:r>
            <a:r>
              <a:rPr lang="ru-RU" sz="2400" b="0" strike="noStrike" spc="-1" dirty="0">
                <a:solidFill>
                  <a:srgbClr val="000000"/>
                </a:solidFill>
                <a:latin typeface="Calibri"/>
              </a:rPr>
              <a:t> -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hlinkClick r:id="rId3"/>
              </a:rPr>
              <a:t>https://mk.cs.msu.ru/images/1/19/Prac_318_Style_guide.pdf</a:t>
            </a:r>
            <a:r>
              <a:rPr lang="ru-RU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88625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0" y="116640"/>
            <a:ext cx="914364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Code Style</a:t>
            </a:r>
            <a:r>
              <a:rPr lang="ru-RU" sz="2800" b="1" strike="noStrike" spc="-1" dirty="0">
                <a:solidFill>
                  <a:srgbClr val="000000"/>
                </a:solidFill>
                <a:latin typeface="Calibri"/>
              </a:rPr>
              <a:t> – форматирование кода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107640" y="751320"/>
            <a:ext cx="8928720" cy="5548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700" b="0" strike="noStrike" spc="-1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700" b="0" strike="noStrike" spc="-1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sz="1700" b="0" strike="noStrike" spc="-1" dirty="0">
                <a:solidFill>
                  <a:srgbClr val="A31515"/>
                </a:solidFill>
                <a:latin typeface="Consolas"/>
              </a:rPr>
              <a:t>&gt;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// это - ОБЪЯВЛЕНИЕ функции </a:t>
            </a:r>
            <a:r>
              <a:rPr lang="ru-RU" sz="1700" b="0" strike="noStrike" spc="-1" dirty="0" err="1">
                <a:solidFill>
                  <a:srgbClr val="008000"/>
                </a:solidFill>
                <a:latin typeface="Consolas"/>
              </a:rPr>
              <a:t>fuct</a:t>
            </a: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(), получающей один аргумент типа </a:t>
            </a:r>
            <a:r>
              <a:rPr lang="ru-RU" sz="1700" b="0" strike="noStrike" spc="-1" dirty="0" err="1">
                <a:solidFill>
                  <a:srgbClr val="008000"/>
                </a:solidFill>
                <a:latin typeface="Consolas"/>
              </a:rPr>
              <a:t>int</a:t>
            </a: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, 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// и возвращающей результат типа </a:t>
            </a:r>
            <a:r>
              <a:rPr lang="en-US" sz="1700" b="0" strike="noStrike" spc="-1" dirty="0">
                <a:solidFill>
                  <a:srgbClr val="008000"/>
                </a:solidFill>
                <a:latin typeface="Consolas"/>
              </a:rPr>
              <a:t>int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latin typeface="Consolas"/>
              </a:rPr>
              <a:t>fuct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7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700" b="0" strike="noStrike" spc="-1" dirty="0">
                <a:solidFill>
                  <a:srgbClr val="808080"/>
                </a:solidFill>
                <a:latin typeface="Consolas"/>
              </a:rPr>
              <a:t>n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008000"/>
                </a:solidFill>
                <a:latin typeface="Consolas"/>
              </a:rPr>
              <a:t>	</a:t>
            </a:r>
            <a:r>
              <a:rPr lang="ru-RU" sz="1700" b="1" strike="noStrike" spc="-1" dirty="0">
                <a:solidFill>
                  <a:srgbClr val="008000"/>
                </a:solidFill>
                <a:latin typeface="Consolas"/>
              </a:rPr>
              <a:t>// локальная (в </a:t>
            </a:r>
            <a:r>
              <a:rPr lang="ru-RU" sz="1700" b="1" strike="noStrike" spc="-1" dirty="0" err="1">
                <a:solidFill>
                  <a:srgbClr val="008000"/>
                </a:solidFill>
                <a:latin typeface="Consolas"/>
              </a:rPr>
              <a:t>main</a:t>
            </a:r>
            <a:r>
              <a:rPr lang="ru-RU" sz="1700" b="1" strike="noStrike" spc="-1" dirty="0">
                <a:solidFill>
                  <a:srgbClr val="008000"/>
                </a:solidFill>
                <a:latin typeface="Consolas"/>
              </a:rPr>
              <a:t>()) переменная </a:t>
            </a:r>
            <a:r>
              <a:rPr lang="ru-RU" sz="1700" b="1" strike="noStrike" spc="-1" dirty="0" err="1">
                <a:solidFill>
                  <a:srgbClr val="008000"/>
                </a:solidFill>
                <a:latin typeface="Consolas"/>
              </a:rPr>
              <a:t>num</a:t>
            </a:r>
            <a:r>
              <a:rPr lang="ru-RU" sz="1700" b="1" strike="noStrike" spc="-1" dirty="0">
                <a:solidFill>
                  <a:srgbClr val="008000"/>
                </a:solidFill>
                <a:latin typeface="Consolas"/>
              </a:rPr>
              <a:t>, тип </a:t>
            </a:r>
            <a:r>
              <a:rPr lang="ru-RU" sz="1700" b="1" strike="noStrike" spc="-1" dirty="0" err="1">
                <a:solidFill>
                  <a:srgbClr val="008000"/>
                </a:solidFill>
                <a:latin typeface="Consolas"/>
              </a:rPr>
              <a:t>int</a:t>
            </a:r>
            <a:endParaRPr lang="ru-RU" sz="1700" b="1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1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700" b="1" strike="noStrike" spc="-1" dirty="0">
                <a:solidFill>
                  <a:srgbClr val="000000"/>
                </a:solidFill>
                <a:latin typeface="Consolas"/>
              </a:rPr>
              <a:t> num;</a:t>
            </a:r>
            <a:endParaRPr lang="ru-RU" sz="1700" b="1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7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700" b="0" strike="noStrike" spc="-1" dirty="0">
                <a:solidFill>
                  <a:srgbClr val="A31515"/>
                </a:solidFill>
                <a:latin typeface="Consolas"/>
              </a:rPr>
              <a:t>"num = "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700" b="0" strike="noStrike" spc="-1" dirty="0" err="1">
                <a:solidFill>
                  <a:srgbClr val="000000"/>
                </a:solidFill>
                <a:latin typeface="Consolas"/>
              </a:rPr>
              <a:t>scanf_s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700" b="0" strike="noStrike" spc="-1" dirty="0">
                <a:solidFill>
                  <a:srgbClr val="A31515"/>
                </a:solidFill>
                <a:latin typeface="Consolas"/>
              </a:rPr>
              <a:t>"%d"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, &amp;num);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008000"/>
                </a:solidFill>
                <a:latin typeface="Consolas"/>
              </a:rPr>
              <a:t>	</a:t>
            </a:r>
            <a:r>
              <a:rPr lang="ru-RU" sz="1700" b="1" strike="noStrike" spc="-1" dirty="0">
                <a:solidFill>
                  <a:srgbClr val="008000"/>
                </a:solidFill>
                <a:latin typeface="Consolas"/>
              </a:rPr>
              <a:t>// локальная (в </a:t>
            </a:r>
            <a:r>
              <a:rPr lang="ru-RU" sz="1700" b="1" strike="noStrike" spc="-1" dirty="0" err="1">
                <a:solidFill>
                  <a:srgbClr val="008000"/>
                </a:solidFill>
                <a:latin typeface="Consolas"/>
              </a:rPr>
              <a:t>main</a:t>
            </a:r>
            <a:r>
              <a:rPr lang="ru-RU" sz="1700" b="1" strike="noStrike" spc="-1" dirty="0">
                <a:solidFill>
                  <a:srgbClr val="008000"/>
                </a:solidFill>
                <a:latin typeface="Consolas"/>
              </a:rPr>
              <a:t>()) переменная f, тип </a:t>
            </a:r>
            <a:r>
              <a:rPr lang="en-US" sz="1700" b="1" strike="noStrike" spc="-1" dirty="0">
                <a:solidFill>
                  <a:srgbClr val="008000"/>
                </a:solidFill>
                <a:latin typeface="Consolas"/>
              </a:rPr>
              <a:t>int</a:t>
            </a:r>
            <a:endParaRPr lang="ru-RU" sz="1700" b="1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1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700" b="1" strike="noStrike" spc="-1" dirty="0">
                <a:solidFill>
                  <a:srgbClr val="000000"/>
                </a:solidFill>
                <a:latin typeface="Consolas"/>
              </a:rPr>
              <a:t> f </a:t>
            </a:r>
            <a:r>
              <a:rPr lang="en-US" sz="1700" strike="noStrike" spc="-1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700" strike="noStrike" spc="-1" dirty="0" err="1">
                <a:solidFill>
                  <a:srgbClr val="000000"/>
                </a:solidFill>
                <a:latin typeface="Consolas"/>
              </a:rPr>
              <a:t>fuct</a:t>
            </a:r>
            <a:r>
              <a:rPr lang="en-US" sz="1700" strike="noStrike" spc="-1" dirty="0">
                <a:solidFill>
                  <a:srgbClr val="000000"/>
                </a:solidFill>
                <a:latin typeface="Consolas"/>
              </a:rPr>
              <a:t>(num);</a:t>
            </a:r>
            <a:endParaRPr lang="ru-RU" sz="170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BR" sz="1700" b="0" strike="noStrike" spc="-1" dirty="0">
                <a:solidFill>
                  <a:srgbClr val="000000"/>
                </a:solidFill>
                <a:latin typeface="Consolas"/>
              </a:rPr>
              <a:t>	printf(</a:t>
            </a:r>
            <a:r>
              <a:rPr lang="pt-BR" sz="1700" b="0" strike="noStrike" spc="-1" dirty="0">
                <a:solidFill>
                  <a:srgbClr val="A31515"/>
                </a:solidFill>
                <a:latin typeface="Consolas"/>
              </a:rPr>
              <a:t>"num = %d, num! = %d"</a:t>
            </a:r>
            <a:r>
              <a:rPr lang="pt-BR" sz="1700" b="0" strike="noStrike" spc="-1" dirty="0">
                <a:solidFill>
                  <a:srgbClr val="000000"/>
                </a:solidFill>
                <a:latin typeface="Consolas"/>
              </a:rPr>
              <a:t>, num, f);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0;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7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7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48122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0" y="116640"/>
            <a:ext cx="914364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Code Style</a:t>
            </a:r>
            <a:r>
              <a:rPr lang="ru-RU" sz="2800" b="1" strike="noStrike" spc="-1" dirty="0">
                <a:solidFill>
                  <a:srgbClr val="000000"/>
                </a:solidFill>
                <a:latin typeface="Calibri"/>
              </a:rPr>
              <a:t> – форматирование кода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Прямоугольник 3"/>
          <p:cNvSpPr/>
          <p:nvPr/>
        </p:nvSpPr>
        <p:spPr>
          <a:xfrm>
            <a:off x="107640" y="751320"/>
            <a:ext cx="8928720" cy="397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// это - ОПРЕДЕЛЕНИЕ функции </a:t>
            </a:r>
            <a:r>
              <a:rPr lang="ru-RU" sz="1700" b="0" strike="noStrike" spc="-1" dirty="0" err="1">
                <a:solidFill>
                  <a:srgbClr val="008000"/>
                </a:solidFill>
                <a:latin typeface="Consolas"/>
              </a:rPr>
              <a:t>fuct</a:t>
            </a: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(), получающей один аргумент типа </a:t>
            </a:r>
            <a:r>
              <a:rPr lang="ru-RU" sz="1700" b="0" strike="noStrike" spc="-1" dirty="0" err="1">
                <a:solidFill>
                  <a:srgbClr val="008000"/>
                </a:solidFill>
                <a:latin typeface="Consolas"/>
              </a:rPr>
              <a:t>int</a:t>
            </a: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, 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// и возвращающей результат типа </a:t>
            </a:r>
            <a:r>
              <a:rPr lang="en-US" sz="1700" b="0" strike="noStrike" spc="-1" dirty="0">
                <a:solidFill>
                  <a:srgbClr val="008000"/>
                </a:solidFill>
                <a:latin typeface="Consolas"/>
              </a:rPr>
              <a:t>int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latin typeface="Consolas"/>
              </a:rPr>
              <a:t>fuct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7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700" b="0" strike="noStrike" spc="-1" dirty="0">
                <a:solidFill>
                  <a:srgbClr val="808080"/>
                </a:solidFill>
                <a:latin typeface="Consolas"/>
              </a:rPr>
              <a:t>n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) {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008000"/>
                </a:solidFill>
                <a:latin typeface="Consolas"/>
              </a:rPr>
              <a:t>	</a:t>
            </a: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// локальная (в </a:t>
            </a:r>
            <a:r>
              <a:rPr lang="ru-RU" sz="1700" b="0" strike="noStrike" spc="-1" dirty="0" err="1">
                <a:solidFill>
                  <a:srgbClr val="008000"/>
                </a:solidFill>
                <a:latin typeface="Consolas"/>
              </a:rPr>
              <a:t>fuct</a:t>
            </a: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()) переменная </a:t>
            </a:r>
            <a:r>
              <a:rPr lang="ru-RU" sz="1700" b="0" strike="noStrike" spc="-1" dirty="0" err="1">
                <a:solidFill>
                  <a:srgbClr val="008000"/>
                </a:solidFill>
                <a:latin typeface="Consolas"/>
              </a:rPr>
              <a:t>res</a:t>
            </a: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, тип </a:t>
            </a:r>
            <a:r>
              <a:rPr lang="en-US" sz="1700" b="0" strike="noStrike" spc="-1" dirty="0">
                <a:solidFill>
                  <a:srgbClr val="008000"/>
                </a:solidFill>
                <a:latin typeface="Consolas"/>
              </a:rPr>
              <a:t>int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 res = 1;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008000"/>
                </a:solidFill>
                <a:latin typeface="Consolas"/>
              </a:rPr>
              <a:t>	</a:t>
            </a: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// локальная (в </a:t>
            </a:r>
            <a:r>
              <a:rPr lang="ru-RU" sz="1700" b="0" strike="noStrike" spc="-1" dirty="0" err="1">
                <a:solidFill>
                  <a:srgbClr val="008000"/>
                </a:solidFill>
                <a:latin typeface="Consolas"/>
              </a:rPr>
              <a:t>fuct</a:t>
            </a:r>
            <a:r>
              <a:rPr lang="ru-RU" sz="1700" b="0" strike="noStrike" spc="-1" dirty="0">
                <a:solidFill>
                  <a:srgbClr val="008000"/>
                </a:solidFill>
                <a:latin typeface="Consolas"/>
              </a:rPr>
              <a:t>()) переменная i, тип </a:t>
            </a:r>
            <a:r>
              <a:rPr lang="ru-RU" sz="1700" b="0" strike="noStrike" spc="-1" dirty="0" err="1">
                <a:solidFill>
                  <a:srgbClr val="008000"/>
                </a:solidFill>
                <a:latin typeface="Consolas"/>
              </a:rPr>
              <a:t>int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 = 1;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0000FF"/>
                </a:solidFill>
                <a:latin typeface="Consolas"/>
              </a:rPr>
              <a:t>	do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 {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		res = res * </a:t>
            </a:r>
            <a:r>
              <a:rPr lang="en-US" sz="17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700" b="1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700" b="1" strike="noStrike" spc="-1" dirty="0">
                <a:solidFill>
                  <a:srgbClr val="000000"/>
                </a:solidFill>
                <a:latin typeface="Consolas"/>
              </a:rPr>
              <a:t>++;</a:t>
            </a:r>
            <a:endParaRPr lang="ru-RU" sz="1700" b="1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	} </a:t>
            </a:r>
            <a:r>
              <a:rPr lang="en-US" sz="1700" b="0" strike="noStrike" spc="-1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7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 &lt;= </a:t>
            </a:r>
            <a:r>
              <a:rPr lang="en-US" sz="1700" b="0" strike="noStrike" spc="-1" dirty="0">
                <a:solidFill>
                  <a:srgbClr val="808080"/>
                </a:solidFill>
                <a:latin typeface="Consolas"/>
              </a:rPr>
              <a:t>n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sz="1700" b="0" strike="noStrike" spc="-1" dirty="0">
                <a:solidFill>
                  <a:srgbClr val="000000"/>
                </a:solidFill>
                <a:latin typeface="Consolas"/>
              </a:rPr>
              <a:t> res;</a:t>
            </a:r>
            <a:endParaRPr lang="ru-RU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7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7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66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71272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Зачем нужны подпрограммы?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5498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85040" y="20610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1" strike="noStrike" spc="-1" dirty="0">
                <a:solidFill>
                  <a:srgbClr val="000000"/>
                </a:solidFill>
                <a:latin typeface="Calibri"/>
              </a:rPr>
              <a:t>Лабораторная работа №</a:t>
            </a:r>
            <a:r>
              <a:rPr lang="ru-RU" b="1" spc="-1" dirty="0">
                <a:solidFill>
                  <a:srgbClr val="000000"/>
                </a:solidFill>
                <a:latin typeface="Calibri"/>
              </a:rPr>
              <a:t>7</a:t>
            </a:r>
            <a:endParaRPr lang="ru-R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Заголовок 1"/>
          <p:cNvSpPr/>
          <p:nvPr/>
        </p:nvSpPr>
        <p:spPr>
          <a:xfrm>
            <a:off x="185040" y="3357000"/>
            <a:ext cx="8229240" cy="11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70C0"/>
                </a:solidFill>
                <a:latin typeface="Calibri"/>
              </a:rPr>
              <a:t>Упаковываем в функции ранее написанный код</a:t>
            </a: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Задача 1. Переделать задачу из  ЛР1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Прямоугольник 5"/>
          <p:cNvSpPr/>
          <p:nvPr/>
        </p:nvSpPr>
        <p:spPr>
          <a:xfrm>
            <a:off x="107640" y="908640"/>
            <a:ext cx="8928720" cy="1461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Оформить информацию о себе в виде функции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aboutMe.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Из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main()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вызвать эту функцию.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Нарисовать блок-схему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  <p:pic>
        <p:nvPicPr>
          <p:cNvPr id="139" name="Рисунок 3"/>
          <p:cNvPicPr/>
          <p:nvPr/>
        </p:nvPicPr>
        <p:blipFill>
          <a:blip r:embed="rId2"/>
          <a:stretch/>
        </p:blipFill>
        <p:spPr>
          <a:xfrm>
            <a:off x="179640" y="1989000"/>
            <a:ext cx="5108400" cy="4505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Задача 2. Переделать задачу из  ЛР</a:t>
            </a:r>
            <a:r>
              <a:rPr lang="ru-RU" sz="3200" b="1" spc="-1" dirty="0">
                <a:solidFill>
                  <a:srgbClr val="000000"/>
                </a:solidFill>
                <a:latin typeface="Calibri"/>
              </a:rPr>
              <a:t>5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Прямоугольник 5"/>
          <p:cNvSpPr/>
          <p:nvPr/>
        </p:nvSpPr>
        <p:spPr>
          <a:xfrm>
            <a:off x="107640" y="908640"/>
            <a:ext cx="8928720" cy="1461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Код отрисовки дома перенести в функцию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drawHome()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Из функции 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WndProc</a:t>
            </a: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 организовать вызов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drawHome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() при необходимости обновления изображения – обработка события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WM_PAINT</a:t>
            </a:r>
            <a:r>
              <a:rPr lang="ru-RU" sz="1800" b="0" strike="noStrike" spc="-1">
                <a:solidFill>
                  <a:srgbClr val="6F008A"/>
                </a:solidFill>
                <a:latin typeface="Consolas"/>
              </a:rPr>
              <a:t>: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  <p:pic>
        <p:nvPicPr>
          <p:cNvPr id="142" name="Рисунок 4"/>
          <p:cNvPicPr/>
          <p:nvPr/>
        </p:nvPicPr>
        <p:blipFill>
          <a:blip r:embed="rId2"/>
          <a:stretch/>
        </p:blipFill>
        <p:spPr>
          <a:xfrm>
            <a:off x="3636000" y="4789800"/>
            <a:ext cx="5308200" cy="1764720"/>
          </a:xfrm>
          <a:prstGeom prst="rect">
            <a:avLst/>
          </a:prstGeom>
          <a:ln w="0">
            <a:noFill/>
          </a:ln>
        </p:spPr>
      </p:pic>
      <p:pic>
        <p:nvPicPr>
          <p:cNvPr id="143" name="Рисунок 7"/>
          <p:cNvPicPr/>
          <p:nvPr/>
        </p:nvPicPr>
        <p:blipFill>
          <a:blip r:embed="rId3"/>
          <a:stretch/>
        </p:blipFill>
        <p:spPr>
          <a:xfrm>
            <a:off x="6400800" y="1917000"/>
            <a:ext cx="2285640" cy="2385720"/>
          </a:xfrm>
          <a:prstGeom prst="rect">
            <a:avLst/>
          </a:prstGeom>
          <a:ln w="0">
            <a:noFill/>
          </a:ln>
        </p:spPr>
      </p:pic>
      <p:pic>
        <p:nvPicPr>
          <p:cNvPr id="144" name="Рисунок 9"/>
          <p:cNvPicPr/>
          <p:nvPr/>
        </p:nvPicPr>
        <p:blipFill>
          <a:blip r:embed="rId4"/>
          <a:stretch/>
        </p:blipFill>
        <p:spPr>
          <a:xfrm>
            <a:off x="75600" y="1940040"/>
            <a:ext cx="3343680" cy="4765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Задача 3. Переделать задачу из  ЛР</a:t>
            </a:r>
            <a:r>
              <a:rPr lang="ru-RU" sz="3200" b="1" spc="-1" dirty="0">
                <a:solidFill>
                  <a:srgbClr val="000000"/>
                </a:solidFill>
                <a:latin typeface="Calibri"/>
              </a:rPr>
              <a:t>5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Прямоугольник 5"/>
          <p:cNvSpPr/>
          <p:nvPr/>
        </p:nvSpPr>
        <p:spPr>
          <a:xfrm>
            <a:off x="107640" y="908640"/>
            <a:ext cx="8928720" cy="1461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Код отрисовки автомобиля  перенести в функцию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drawCar()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Из функции 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WndProc</a:t>
            </a: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 организовать вызов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drawCar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() при необходимости обновления изображения – обработка события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WM_PAINT</a:t>
            </a:r>
            <a:r>
              <a:rPr lang="ru-RU" sz="1800" b="0" strike="noStrike" spc="-1">
                <a:solidFill>
                  <a:srgbClr val="6F008A"/>
                </a:solidFill>
                <a:latin typeface="Consolas"/>
              </a:rPr>
              <a:t>: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  <p:pic>
        <p:nvPicPr>
          <p:cNvPr id="147" name="Рисунок 3"/>
          <p:cNvPicPr/>
          <p:nvPr/>
        </p:nvPicPr>
        <p:blipFill>
          <a:blip r:embed="rId2"/>
          <a:stretch/>
        </p:blipFill>
        <p:spPr>
          <a:xfrm>
            <a:off x="3993480" y="4365000"/>
            <a:ext cx="5025240" cy="1970280"/>
          </a:xfrm>
          <a:prstGeom prst="rect">
            <a:avLst/>
          </a:prstGeom>
          <a:ln w="0">
            <a:noFill/>
          </a:ln>
        </p:spPr>
      </p:pic>
      <p:pic>
        <p:nvPicPr>
          <p:cNvPr id="148" name="Рисунок 8"/>
          <p:cNvPicPr/>
          <p:nvPr/>
        </p:nvPicPr>
        <p:blipFill>
          <a:blip r:embed="rId3"/>
          <a:stretch/>
        </p:blipFill>
        <p:spPr>
          <a:xfrm>
            <a:off x="6588360" y="1737720"/>
            <a:ext cx="2288880" cy="2342880"/>
          </a:xfrm>
          <a:prstGeom prst="rect">
            <a:avLst/>
          </a:prstGeom>
          <a:ln w="0">
            <a:noFill/>
          </a:ln>
        </p:spPr>
      </p:pic>
      <p:pic>
        <p:nvPicPr>
          <p:cNvPr id="149" name="Рисунок 11"/>
          <p:cNvPicPr/>
          <p:nvPr/>
        </p:nvPicPr>
        <p:blipFill>
          <a:blip r:embed="rId4"/>
          <a:stretch/>
        </p:blipFill>
        <p:spPr>
          <a:xfrm>
            <a:off x="266400" y="1834560"/>
            <a:ext cx="3585240" cy="4533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Задача 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4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. Переделать задачу из  ЛР</a:t>
            </a:r>
            <a:r>
              <a:rPr lang="ru-RU" sz="3200" b="1" spc="-1" dirty="0">
                <a:solidFill>
                  <a:srgbClr val="000000"/>
                </a:solidFill>
                <a:latin typeface="Calibri"/>
              </a:rPr>
              <a:t>6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Прямоугольник 5"/>
          <p:cNvSpPr/>
          <p:nvPr/>
        </p:nvSpPr>
        <p:spPr>
          <a:xfrm>
            <a:off x="107640" y="908640"/>
            <a:ext cx="8928720" cy="1461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Код отрисовки автомобиля  перенести в функцию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drawTree()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Из функции 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WndProc</a:t>
            </a: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 организовать вызов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drawTree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() при необходимости обновления изображения – обработка события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WM_PAINT</a:t>
            </a:r>
            <a:r>
              <a:rPr lang="ru-RU" sz="1800" b="0" strike="noStrike" spc="-1">
                <a:solidFill>
                  <a:srgbClr val="6F008A"/>
                </a:solidFill>
                <a:latin typeface="Consolas"/>
              </a:rPr>
              <a:t>: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  <p:pic>
        <p:nvPicPr>
          <p:cNvPr id="152" name="Рисунок 4"/>
          <p:cNvPicPr/>
          <p:nvPr/>
        </p:nvPicPr>
        <p:blipFill>
          <a:blip r:embed="rId2"/>
          <a:stretch/>
        </p:blipFill>
        <p:spPr>
          <a:xfrm>
            <a:off x="4594680" y="4482360"/>
            <a:ext cx="3988800" cy="1796400"/>
          </a:xfrm>
          <a:prstGeom prst="rect">
            <a:avLst/>
          </a:prstGeom>
          <a:ln w="0">
            <a:noFill/>
          </a:ln>
        </p:spPr>
      </p:pic>
      <p:pic>
        <p:nvPicPr>
          <p:cNvPr id="153" name="Рисунок 7"/>
          <p:cNvPicPr/>
          <p:nvPr/>
        </p:nvPicPr>
        <p:blipFill>
          <a:blip r:embed="rId3"/>
          <a:stretch/>
        </p:blipFill>
        <p:spPr>
          <a:xfrm>
            <a:off x="6409080" y="1665720"/>
            <a:ext cx="2453400" cy="2708640"/>
          </a:xfrm>
          <a:prstGeom prst="rect">
            <a:avLst/>
          </a:prstGeom>
          <a:ln w="0">
            <a:noFill/>
          </a:ln>
        </p:spPr>
      </p:pic>
      <p:pic>
        <p:nvPicPr>
          <p:cNvPr id="154" name="Рисунок 10"/>
          <p:cNvPicPr/>
          <p:nvPr/>
        </p:nvPicPr>
        <p:blipFill>
          <a:blip r:embed="rId4"/>
          <a:stretch/>
        </p:blipFill>
        <p:spPr>
          <a:xfrm>
            <a:off x="281160" y="1988640"/>
            <a:ext cx="3710880" cy="3960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dirty="0"/>
              <a:t>ЛР7: Задания на закрепление и отработку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251640" y="764640"/>
            <a:ext cx="8550360" cy="681579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Доделать задачи 1-</a:t>
            </a:r>
            <a:r>
              <a:rPr lang="en-US" sz="2300" b="0" strike="noStrike" spc="-1" dirty="0">
                <a:solidFill>
                  <a:srgbClr val="000000"/>
                </a:solidFill>
                <a:latin typeface="Calibri"/>
              </a:rPr>
              <a:t>4</a:t>
            </a: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.</a:t>
            </a:r>
            <a:endParaRPr lang="ru-RU" sz="23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Задача 5</a:t>
            </a:r>
            <a:r>
              <a:rPr lang="en-US" sz="2300" b="0" strike="noStrike" spc="-1" dirty="0">
                <a:solidFill>
                  <a:srgbClr val="000000"/>
                </a:solidFill>
                <a:latin typeface="Calibri"/>
              </a:rPr>
              <a:t>. </a:t>
            </a: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Все задания по отрисовке рисунков из лабораторных  работ 5 и 6 ранее сделанные вами, нужно оформить в виде функций. Для каждого изображения (мост, дом, машина, снеговик и т.п.) нужно создать отдельную функцию. Из имени функции должно быть понятно, что именно эта функция </a:t>
            </a:r>
            <a:r>
              <a:rPr lang="ru-RU" sz="2300" b="0" strike="noStrike" spc="-1" dirty="0" err="1">
                <a:solidFill>
                  <a:srgbClr val="000000"/>
                </a:solidFill>
                <a:latin typeface="Calibri"/>
              </a:rPr>
              <a:t>отрисовывает</a:t>
            </a: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. Созданные  функции вызываются из функции </a:t>
            </a:r>
            <a:r>
              <a:rPr lang="en-US" sz="2300" b="0" strike="noStrike" spc="-1" dirty="0" err="1">
                <a:solidFill>
                  <a:srgbClr val="000000"/>
                </a:solidFill>
                <a:latin typeface="Calibri"/>
              </a:rPr>
              <a:t>WndProc</a:t>
            </a: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 при необходимости обновления изображения – при обработке события </a:t>
            </a:r>
            <a:r>
              <a:rPr lang="en-US" sz="2300" b="0" strike="noStrike" spc="-1" dirty="0">
                <a:solidFill>
                  <a:srgbClr val="000000"/>
                </a:solidFill>
                <a:latin typeface="Calibri"/>
              </a:rPr>
              <a:t>WM_PAINT</a:t>
            </a: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, как реализовано в задачах этой лабораторной работы.</a:t>
            </a:r>
          </a:p>
          <a:p>
            <a:pPr marL="457200" indent="-457200">
              <a:buClr>
                <a:srgbClr val="000000"/>
              </a:buClr>
              <a:buFont typeface="StarSymbol"/>
              <a:buAutoNum type="arabicParenR"/>
            </a:pP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Задача </a:t>
            </a:r>
            <a:r>
              <a:rPr lang="en-US" sz="2300" spc="-1" dirty="0">
                <a:solidFill>
                  <a:srgbClr val="000000"/>
                </a:solidFill>
                <a:latin typeface="Calibri"/>
              </a:rPr>
              <a:t>6*</a:t>
            </a:r>
            <a:r>
              <a:rPr lang="en-US" sz="2300" b="0" strike="noStrike" spc="-1" dirty="0">
                <a:solidFill>
                  <a:srgbClr val="000000"/>
                </a:solidFill>
                <a:latin typeface="Calibri"/>
              </a:rPr>
              <a:t>. </a:t>
            </a:r>
            <a:r>
              <a:rPr lang="ru-RU" sz="2300" spc="-1" dirty="0">
                <a:solidFill>
                  <a:srgbClr val="000000"/>
                </a:solidFill>
                <a:latin typeface="Calibri"/>
              </a:rPr>
              <a:t>Все созданные в Задаче 5 рисунки выводятся по отдельности. Переключение между рисунками производится при нажатии (любой) клавиши.</a:t>
            </a:r>
            <a:endParaRPr lang="ru-RU" sz="23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Обязательно! Принести получившийся код на занятие. Его будем использовать и переделывать на следующих лабораторных работах.</a:t>
            </a:r>
            <a:endParaRPr lang="ru-RU" sz="23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ИТОГО по ЛР7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Прямоугольник 3"/>
          <p:cNvSpPr/>
          <p:nvPr/>
        </p:nvSpPr>
        <p:spPr>
          <a:xfrm>
            <a:off x="179640" y="610200"/>
            <a:ext cx="8550360" cy="2192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Сделали код программ первых лабораторных работ более понятным – за счет вынесения части кода в отдельные функции.</a:t>
            </a:r>
            <a:endParaRPr lang="ru-RU" sz="23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Научились создавать свои собственные функции.</a:t>
            </a:r>
            <a:endParaRPr lang="ru-RU" sz="23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Научились вызывать свои собственные функции.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4A9E06-4606-A114-0B55-37E6C4796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>
            <a:extLst>
              <a:ext uri="{FF2B5EF4-FFF2-40B4-BE49-F238E27FC236}">
                <a16:creationId xmlns:a16="http://schemas.microsoft.com/office/drawing/2014/main" id="{EBEC9241-411E-3E37-9DAA-33425809F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640" y="24210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1" strike="noStrike" spc="-1" dirty="0">
                <a:solidFill>
                  <a:srgbClr val="000000"/>
                </a:solidFill>
                <a:latin typeface="Calibri"/>
              </a:rPr>
              <a:t>Переключение картинок в графике</a:t>
            </a:r>
            <a:endParaRPr lang="ru-R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5228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71272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Зачем нужны подпрограммы?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67640" y="980640"/>
            <a:ext cx="8229240" cy="5616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Писать меньше кода - Повторяющийся код реализовать один раз, а вызывать многократно (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sin(), printf() …</a:t>
            </a: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)</a:t>
            </a: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Сделать код проще для редактирования - Разделить длинный код на части (произвольно)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Упростить код - Разбить сложный алгоритм на части</a:t>
            </a: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Повысить уровень абстракции – уйти от низкоуровневых операций на уровень предметной области </a:t>
            </a: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Создавать библиотеки для повторного использования – стандартная библиотека Си состоит из функций</a:t>
            </a: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Писать большие программы (до десятков и сотен тысяч строк кода)</a:t>
            </a: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63268-5CC2-0765-7EE4-D9F638D9D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F24B5DA2-84A2-8B7A-091E-E44EBB1A7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drawImage1()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C21BA8C-D11E-C990-03E3-6222681AE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056" y="1078434"/>
            <a:ext cx="3978076" cy="19946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6134E8-40E1-7106-5944-1F4BC1D39FC0}"/>
              </a:ext>
            </a:extLst>
          </p:cNvPr>
          <p:cNvSpPr txBox="1"/>
          <p:nvPr/>
        </p:nvSpPr>
        <p:spPr>
          <a:xfrm>
            <a:off x="219020" y="908280"/>
            <a:ext cx="457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drawImage1(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MoveToEx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100, 150,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100, 350);</a:t>
            </a:r>
          </a:p>
          <a:p>
            <a:pPr defTabSz="357188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350, 350);</a:t>
            </a:r>
          </a:p>
          <a:p>
            <a:pPr defTabSz="357188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100, 150);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4F6F54-C8A8-ED7E-0839-398EDE902B30}"/>
              </a:ext>
            </a:extLst>
          </p:cNvPr>
          <p:cNvSpPr txBox="1"/>
          <p:nvPr/>
        </p:nvSpPr>
        <p:spPr>
          <a:xfrm>
            <a:off x="219020" y="3474777"/>
            <a:ext cx="768096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WM_PAINT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PAINTSTRUCT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HDC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BeginPaint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			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TODO: Добавьте сюда любой код прорисовки, использующий HDC...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			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drawImage1(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drawImage2(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hdc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			// drawImage3(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hdc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EndPaint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881590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6EB6AC-0051-753D-DB6F-7721F4B85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B98390F8-689F-6F63-944A-CDCE5D4EF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drawImage2()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61C0124-3E4E-8739-C71A-8043C6DE5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056" y="1078434"/>
            <a:ext cx="3978076" cy="19946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60AECA-9522-878C-FBAD-E8082D9FEA85}"/>
              </a:ext>
            </a:extLst>
          </p:cNvPr>
          <p:cNvSpPr txBox="1"/>
          <p:nvPr/>
        </p:nvSpPr>
        <p:spPr>
          <a:xfrm>
            <a:off x="219020" y="908280"/>
            <a:ext cx="457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drawImage2(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MoveToEx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350, 350,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600, 350);</a:t>
            </a:r>
          </a:p>
          <a:p>
            <a:pPr defTabSz="357188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600, 100);</a:t>
            </a:r>
          </a:p>
          <a:p>
            <a:pPr defTabSz="357188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350, 350);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19E6CC-498F-98E1-35A9-0D08C0D1A568}"/>
              </a:ext>
            </a:extLst>
          </p:cNvPr>
          <p:cNvSpPr txBox="1"/>
          <p:nvPr/>
        </p:nvSpPr>
        <p:spPr>
          <a:xfrm>
            <a:off x="219020" y="3474777"/>
            <a:ext cx="768096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WM_PAINT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PAINTSTRUCT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HDC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BeginPaint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			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TODO: Добавьте сюда любой код прорисовки, использующий HDC...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			// drawImage1(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hdc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	drawImage2(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			// drawImage3(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hdc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EndPaint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894761B-7B82-4968-CAF4-F8F50CB9B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056" y="1078434"/>
            <a:ext cx="3978076" cy="199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4321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C8AE0-5AC2-19A2-3357-C4C7DFF0A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1A040921-8BED-E8B2-0AFA-CF92B6EA6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drawImage3()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6DDCF3E-E48A-CFAE-C846-383547D18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056" y="1078434"/>
            <a:ext cx="3978076" cy="19946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C1FC35-5605-979D-FFBA-203CFCD41D2A}"/>
              </a:ext>
            </a:extLst>
          </p:cNvPr>
          <p:cNvSpPr txBox="1"/>
          <p:nvPr/>
        </p:nvSpPr>
        <p:spPr>
          <a:xfrm>
            <a:off x="219020" y="908280"/>
            <a:ext cx="457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drawImage3(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MoveToEx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600, 100,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850, 50);</a:t>
            </a:r>
          </a:p>
          <a:p>
            <a:pPr defTabSz="357188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850, 350);</a:t>
            </a:r>
          </a:p>
          <a:p>
            <a:pPr defTabSz="357188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600, 100);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30C65C-4B3B-C060-E0B8-2B87A44B30FC}"/>
              </a:ext>
            </a:extLst>
          </p:cNvPr>
          <p:cNvSpPr txBox="1"/>
          <p:nvPr/>
        </p:nvSpPr>
        <p:spPr>
          <a:xfrm>
            <a:off x="219020" y="3474777"/>
            <a:ext cx="768096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WM_PAINT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PAINTSTRUCT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HDC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BeginPaint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			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TODO: Добавьте сюда любой код прорисовки, использующий HDC...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			// drawImage1(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hdc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		// drawImage2(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hdc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drawImage3(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EndPaint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1376D99-42EC-BA54-CF04-2CC024E4C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056" y="1078434"/>
            <a:ext cx="3978076" cy="199464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B36BA96-8062-A57A-8B12-A2B98BEE7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0056" y="1078433"/>
            <a:ext cx="3978076" cy="199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857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58877-3EB6-6E68-FCD2-90A0E51ED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ADEC8A0D-C11A-8825-68EB-24ACCC68C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200" b="1" strike="noStrike" spc="-1" dirty="0" err="1">
                <a:solidFill>
                  <a:srgbClr val="000000"/>
                </a:solidFill>
                <a:latin typeface="Calibri"/>
              </a:rPr>
              <a:t>drawImage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1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()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3200" b="1" u="sng" strike="noStrike" spc="-1" dirty="0">
                <a:solidFill>
                  <a:srgbClr val="00B050"/>
                </a:solidFill>
                <a:latin typeface="Calibri"/>
              </a:rPr>
              <a:t>И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 b="1" strike="noStrike" spc="-1" dirty="0" err="1">
                <a:solidFill>
                  <a:srgbClr val="000000"/>
                </a:solidFill>
                <a:latin typeface="Calibri"/>
              </a:rPr>
              <a:t>drawImage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2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()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3200" b="1" u="sng" strike="noStrike" spc="-1" dirty="0">
                <a:solidFill>
                  <a:srgbClr val="00B050"/>
                </a:solidFill>
                <a:latin typeface="Calibri"/>
              </a:rPr>
              <a:t>И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drawImage3()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FC3F5E8-4323-1474-0C22-F364E3CEF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056" y="1078434"/>
            <a:ext cx="3978076" cy="19946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B40268-71FB-F237-1428-D91AA425EB7A}"/>
              </a:ext>
            </a:extLst>
          </p:cNvPr>
          <p:cNvSpPr txBox="1"/>
          <p:nvPr/>
        </p:nvSpPr>
        <p:spPr>
          <a:xfrm>
            <a:off x="219020" y="3474777"/>
            <a:ext cx="768096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WM_PAINT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PAINTSTRUCT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HDC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BeginPaint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			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TODO: Добавьте сюда любой код прорисовки, использующий HDC...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drawImage1(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	drawImage2(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drawImage3(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EndPaint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ACD097D-3139-6D55-6263-1FE80C85B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056" y="1078434"/>
            <a:ext cx="3978076" cy="199464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CFB5C24-E38C-B60D-BDD1-7355F11094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0056" y="1078433"/>
            <a:ext cx="3978076" cy="199464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EE04103-49E5-BCF1-E778-7CF2724D79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0056" y="1078432"/>
            <a:ext cx="3978076" cy="199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0066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CBF54-67AE-A8E7-4DE9-7068BA359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14A387E5-647D-5EEF-65EA-A0D4F6A90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80"/>
            <a:ext cx="914400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000" b="1" strike="noStrike" spc="-1" dirty="0" err="1">
                <a:solidFill>
                  <a:srgbClr val="000000"/>
                </a:solidFill>
                <a:latin typeface="Calibri"/>
              </a:rPr>
              <a:t>drawImage</a:t>
            </a:r>
            <a:r>
              <a:rPr lang="ru-RU" sz="3000" b="1" strike="noStrike" spc="-1" dirty="0">
                <a:solidFill>
                  <a:srgbClr val="000000"/>
                </a:solidFill>
                <a:latin typeface="Calibri"/>
              </a:rPr>
              <a:t>1</a:t>
            </a:r>
            <a:r>
              <a:rPr lang="en-US" sz="3000" b="1" strike="noStrike" spc="-1" dirty="0">
                <a:solidFill>
                  <a:srgbClr val="000000"/>
                </a:solidFill>
                <a:latin typeface="Calibri"/>
              </a:rPr>
              <a:t>()</a:t>
            </a:r>
            <a:r>
              <a:rPr lang="ru-RU" sz="30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3000" b="1" u="sng" strike="noStrike" spc="-1" dirty="0">
                <a:solidFill>
                  <a:srgbClr val="FF0000"/>
                </a:solidFill>
                <a:latin typeface="Calibri"/>
              </a:rPr>
              <a:t>ИЛИ</a:t>
            </a:r>
            <a:r>
              <a:rPr lang="ru-RU" sz="30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000" b="1" strike="noStrike" spc="-1" dirty="0" err="1">
                <a:solidFill>
                  <a:srgbClr val="000000"/>
                </a:solidFill>
                <a:latin typeface="Calibri"/>
              </a:rPr>
              <a:t>drawImage</a:t>
            </a:r>
            <a:r>
              <a:rPr lang="ru-RU" sz="3000" b="1" strike="noStrike" spc="-1" dirty="0">
                <a:solidFill>
                  <a:srgbClr val="000000"/>
                </a:solidFill>
                <a:latin typeface="Calibri"/>
              </a:rPr>
              <a:t>2</a:t>
            </a:r>
            <a:r>
              <a:rPr lang="en-US" sz="3000" b="1" strike="noStrike" spc="-1" dirty="0">
                <a:solidFill>
                  <a:srgbClr val="000000"/>
                </a:solidFill>
                <a:latin typeface="Calibri"/>
              </a:rPr>
              <a:t>()</a:t>
            </a:r>
            <a:r>
              <a:rPr lang="ru-RU" sz="30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3000" b="1" u="sng" strike="noStrike" spc="-1" dirty="0">
                <a:solidFill>
                  <a:srgbClr val="FF0000"/>
                </a:solidFill>
                <a:latin typeface="Calibri"/>
              </a:rPr>
              <a:t>ИЛИ</a:t>
            </a:r>
            <a:r>
              <a:rPr lang="ru-RU" sz="30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000" b="1" strike="noStrike" spc="-1" dirty="0">
                <a:solidFill>
                  <a:srgbClr val="000000"/>
                </a:solidFill>
                <a:latin typeface="Calibri"/>
              </a:rPr>
              <a:t>drawImage3()</a:t>
            </a:r>
            <a:endParaRPr lang="ru-RU" sz="3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9B43F30-2B1C-4076-80E1-17C6326E8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056" y="1078434"/>
            <a:ext cx="3978076" cy="199464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6825DC1-DEC1-942B-BD9B-0BC62CB85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056" y="2934666"/>
            <a:ext cx="3978076" cy="199464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F438AC3-1448-72A8-E8F8-07A1FA9F5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0056" y="4782241"/>
            <a:ext cx="3978076" cy="199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0635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8F5C47-4806-E7D9-B4D3-590410D9D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CD6AFFEF-815E-7268-A11D-FD97ABD1B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80"/>
            <a:ext cx="914400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000" b="1" strike="noStrike" spc="-1" dirty="0" err="1">
                <a:solidFill>
                  <a:srgbClr val="000000"/>
                </a:solidFill>
                <a:latin typeface="Calibri"/>
              </a:rPr>
              <a:t>drawImage</a:t>
            </a:r>
            <a:r>
              <a:rPr lang="ru-RU" sz="3000" b="1" strike="noStrike" spc="-1" dirty="0">
                <a:solidFill>
                  <a:srgbClr val="000000"/>
                </a:solidFill>
                <a:latin typeface="Calibri"/>
              </a:rPr>
              <a:t>1</a:t>
            </a:r>
            <a:r>
              <a:rPr lang="en-US" sz="3000" b="1" strike="noStrike" spc="-1" dirty="0">
                <a:solidFill>
                  <a:srgbClr val="000000"/>
                </a:solidFill>
                <a:latin typeface="Calibri"/>
              </a:rPr>
              <a:t>()</a:t>
            </a:r>
            <a:r>
              <a:rPr lang="ru-RU" sz="30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3000" b="1" u="sng" strike="noStrike" spc="-1" dirty="0">
                <a:solidFill>
                  <a:srgbClr val="00B050"/>
                </a:solidFill>
                <a:latin typeface="Calibri"/>
              </a:rPr>
              <a:t>ИЛИ</a:t>
            </a:r>
            <a:r>
              <a:rPr lang="ru-RU" sz="3000" b="1" strike="noStrike" spc="-1" dirty="0">
                <a:solidFill>
                  <a:srgbClr val="00B050"/>
                </a:solidFill>
                <a:latin typeface="Calibri"/>
              </a:rPr>
              <a:t> </a:t>
            </a:r>
            <a:r>
              <a:rPr lang="en-US" sz="3000" b="1" strike="noStrike" spc="-1" dirty="0" err="1">
                <a:solidFill>
                  <a:srgbClr val="000000"/>
                </a:solidFill>
                <a:latin typeface="Calibri"/>
              </a:rPr>
              <a:t>drawImage</a:t>
            </a:r>
            <a:r>
              <a:rPr lang="ru-RU" sz="3000" b="1" strike="noStrike" spc="-1" dirty="0">
                <a:solidFill>
                  <a:srgbClr val="000000"/>
                </a:solidFill>
                <a:latin typeface="Calibri"/>
              </a:rPr>
              <a:t>2</a:t>
            </a:r>
            <a:r>
              <a:rPr lang="en-US" sz="3000" b="1" strike="noStrike" spc="-1" dirty="0">
                <a:solidFill>
                  <a:srgbClr val="000000"/>
                </a:solidFill>
                <a:latin typeface="Calibri"/>
              </a:rPr>
              <a:t>()</a:t>
            </a:r>
            <a:r>
              <a:rPr lang="ru-RU" sz="30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3000" b="1" u="sng" strike="noStrike" spc="-1" dirty="0">
                <a:solidFill>
                  <a:srgbClr val="00B050"/>
                </a:solidFill>
                <a:latin typeface="Calibri"/>
              </a:rPr>
              <a:t>ИЛИ</a:t>
            </a:r>
            <a:r>
              <a:rPr lang="ru-RU" sz="30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000" b="1" strike="noStrike" spc="-1" dirty="0">
                <a:solidFill>
                  <a:srgbClr val="000000"/>
                </a:solidFill>
                <a:latin typeface="Calibri"/>
              </a:rPr>
              <a:t>drawImage3()</a:t>
            </a:r>
            <a:endParaRPr lang="ru-RU" sz="3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583E470-48DD-C9BF-8BC1-A42226303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056" y="1078434"/>
            <a:ext cx="3978076" cy="199464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4001D68-B96E-1055-B746-0A6FC924A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056" y="2934666"/>
            <a:ext cx="3978076" cy="199464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985C231-813A-56A4-2E35-3618645620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0056" y="4782241"/>
            <a:ext cx="3978076" cy="19946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8427CD-7DA4-8C28-EAB1-5DD80F3AA384}"/>
              </a:ext>
            </a:extLst>
          </p:cNvPr>
          <p:cNvSpPr txBox="1"/>
          <p:nvPr/>
        </p:nvSpPr>
        <p:spPr>
          <a:xfrm>
            <a:off x="145868" y="1011458"/>
            <a:ext cx="768096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Глобальная переменная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numImage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numImage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defTabSz="357188"/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...</a:t>
            </a:r>
          </a:p>
          <a:p>
            <a:pPr defTabSz="357188"/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WM_PAINT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357188"/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	PAINTSTRUCT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	HDC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BeginPaint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TODO: Добавьте сюда любой код прорисовки, использующий HDC...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numImage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== 0)</a:t>
            </a: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drawImage1(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numImage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== 1)</a:t>
            </a: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drawImage2(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numImage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== 2)</a:t>
            </a: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drawImage3(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EndPaint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WM_KEYDOWN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numImage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defTabSz="357188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numImage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&gt;= 3)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numImage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InvalidateRect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6745888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8F495F-C4D3-FAA5-27AD-B30B06D66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CF8B4048-CA54-CA9F-128C-AC8D0507C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80"/>
            <a:ext cx="914400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000" b="1" strike="noStrike" spc="-1" dirty="0" err="1">
                <a:solidFill>
                  <a:srgbClr val="000000"/>
                </a:solidFill>
                <a:latin typeface="Calibri"/>
              </a:rPr>
              <a:t>drawImage</a:t>
            </a:r>
            <a:r>
              <a:rPr lang="ru-RU" sz="3000" b="1" strike="noStrike" spc="-1" dirty="0">
                <a:solidFill>
                  <a:srgbClr val="000000"/>
                </a:solidFill>
                <a:latin typeface="Calibri"/>
              </a:rPr>
              <a:t>1</a:t>
            </a:r>
            <a:r>
              <a:rPr lang="en-US" sz="3000" b="1" strike="noStrike" spc="-1" dirty="0">
                <a:solidFill>
                  <a:srgbClr val="000000"/>
                </a:solidFill>
                <a:latin typeface="Calibri"/>
              </a:rPr>
              <a:t>()</a:t>
            </a:r>
            <a:r>
              <a:rPr lang="ru-RU" sz="30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3000" b="1" u="sng" strike="noStrike" spc="-1" dirty="0">
                <a:solidFill>
                  <a:srgbClr val="00B050"/>
                </a:solidFill>
                <a:latin typeface="Calibri"/>
              </a:rPr>
              <a:t>ИЛИ</a:t>
            </a:r>
            <a:r>
              <a:rPr lang="ru-RU" sz="30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000" b="1" strike="noStrike" spc="-1" dirty="0" err="1">
                <a:solidFill>
                  <a:srgbClr val="000000"/>
                </a:solidFill>
                <a:latin typeface="Calibri"/>
              </a:rPr>
              <a:t>drawImage</a:t>
            </a:r>
            <a:r>
              <a:rPr lang="ru-RU" sz="3000" b="1" strike="noStrike" spc="-1" dirty="0">
                <a:solidFill>
                  <a:srgbClr val="000000"/>
                </a:solidFill>
                <a:latin typeface="Calibri"/>
              </a:rPr>
              <a:t>2</a:t>
            </a:r>
            <a:r>
              <a:rPr lang="en-US" sz="3000" b="1" strike="noStrike" spc="-1" dirty="0">
                <a:solidFill>
                  <a:srgbClr val="000000"/>
                </a:solidFill>
                <a:latin typeface="Calibri"/>
              </a:rPr>
              <a:t>()</a:t>
            </a:r>
            <a:r>
              <a:rPr lang="ru-RU" sz="30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3000" b="1" u="sng" strike="noStrike" spc="-1" dirty="0">
                <a:solidFill>
                  <a:srgbClr val="00B050"/>
                </a:solidFill>
                <a:latin typeface="Calibri"/>
              </a:rPr>
              <a:t>ИЛИ</a:t>
            </a:r>
            <a:r>
              <a:rPr lang="ru-RU" sz="30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000" b="1" strike="noStrike" spc="-1" dirty="0">
                <a:solidFill>
                  <a:srgbClr val="000000"/>
                </a:solidFill>
                <a:latin typeface="Calibri"/>
              </a:rPr>
              <a:t>drawImage3()</a:t>
            </a:r>
            <a:endParaRPr lang="ru-RU" sz="3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E686AC1-13DF-FC52-D6A0-DA3E8E62D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056" y="1078434"/>
            <a:ext cx="3978076" cy="199464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5B9C16F-96B1-CB48-A5C6-BA44C6B97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056" y="2934666"/>
            <a:ext cx="3978076" cy="199464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A8AD952-84EB-7AF6-1F62-0E7B5A518E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0056" y="4782241"/>
            <a:ext cx="3978076" cy="19946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5A16D1-2BAF-E319-EBE3-9365C69A7EDA}"/>
              </a:ext>
            </a:extLst>
          </p:cNvPr>
          <p:cNvSpPr txBox="1"/>
          <p:nvPr/>
        </p:nvSpPr>
        <p:spPr>
          <a:xfrm>
            <a:off x="145868" y="1011458"/>
            <a:ext cx="768096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// Глобальная переменная </a:t>
            </a:r>
            <a:r>
              <a:rPr lang="en-US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numImage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numImage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  <a:endParaRPr lang="en-US" sz="14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defTabSz="357188"/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...</a:t>
            </a:r>
          </a:p>
          <a:p>
            <a:pPr defTabSz="357188"/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WM_PAINT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357188"/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	PAINTSTRUCT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	HDC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BeginPaint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TODO: Добавьте сюда любой код прорисовки, использующий HDC...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numImage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== 0)</a:t>
            </a:r>
          </a:p>
          <a:p>
            <a:pPr defTabSz="357188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	drawImage1(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numImage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== 1)</a:t>
            </a:r>
          </a:p>
          <a:p>
            <a:pPr defTabSz="357188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	drawImage2(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numImage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== 2)</a:t>
            </a:r>
          </a:p>
          <a:p>
            <a:pPr defTabSz="357188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	drawImage3(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EndPaint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F008A"/>
                </a:solidFill>
                <a:latin typeface="Consolas" panose="020B0609020204030204" pitchFamily="49" charset="0"/>
              </a:rPr>
              <a:t>WM_KEYDOWN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defTabSz="357188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numImage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defTabSz="357188"/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numImage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&gt;= 3)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numImage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defTabSz="357188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InvalidateRect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6F008A"/>
                </a:solidFill>
                <a:latin typeface="Consolas" panose="020B0609020204030204" pitchFamily="49" charset="0"/>
              </a:rPr>
              <a:t>TRUE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110522188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7E4A2-7157-819D-9161-105FEDFA0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14329C66-B712-DE08-2CDB-475BD8E54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80"/>
            <a:ext cx="914400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000" b="1" strike="noStrike" spc="-1" dirty="0" err="1">
                <a:solidFill>
                  <a:srgbClr val="000000"/>
                </a:solidFill>
                <a:latin typeface="Calibri"/>
              </a:rPr>
              <a:t>drawImage</a:t>
            </a:r>
            <a:r>
              <a:rPr lang="ru-RU" sz="3000" b="1" strike="noStrike" spc="-1" dirty="0">
                <a:solidFill>
                  <a:srgbClr val="000000"/>
                </a:solidFill>
                <a:latin typeface="Calibri"/>
              </a:rPr>
              <a:t>1</a:t>
            </a:r>
            <a:r>
              <a:rPr lang="en-US" sz="3000" b="1" strike="noStrike" spc="-1" dirty="0">
                <a:solidFill>
                  <a:srgbClr val="000000"/>
                </a:solidFill>
                <a:latin typeface="Calibri"/>
              </a:rPr>
              <a:t>()</a:t>
            </a:r>
            <a:r>
              <a:rPr lang="ru-RU" sz="30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3000" b="1" u="sng" strike="noStrike" spc="-1" dirty="0">
                <a:solidFill>
                  <a:srgbClr val="00B050"/>
                </a:solidFill>
                <a:latin typeface="Calibri"/>
              </a:rPr>
              <a:t>ИЛИ</a:t>
            </a:r>
            <a:r>
              <a:rPr lang="ru-RU" sz="3000" b="1" strike="noStrike" spc="-1" dirty="0">
                <a:solidFill>
                  <a:srgbClr val="00B050"/>
                </a:solidFill>
                <a:latin typeface="Calibri"/>
              </a:rPr>
              <a:t> </a:t>
            </a:r>
            <a:r>
              <a:rPr lang="en-US" sz="3000" b="1" strike="noStrike" spc="-1" dirty="0" err="1">
                <a:solidFill>
                  <a:srgbClr val="000000"/>
                </a:solidFill>
                <a:latin typeface="Calibri"/>
              </a:rPr>
              <a:t>drawImage</a:t>
            </a:r>
            <a:r>
              <a:rPr lang="ru-RU" sz="3000" b="1" strike="noStrike" spc="-1" dirty="0">
                <a:solidFill>
                  <a:srgbClr val="000000"/>
                </a:solidFill>
                <a:latin typeface="Calibri"/>
              </a:rPr>
              <a:t>2</a:t>
            </a:r>
            <a:r>
              <a:rPr lang="en-US" sz="3000" b="1" strike="noStrike" spc="-1" dirty="0">
                <a:solidFill>
                  <a:srgbClr val="000000"/>
                </a:solidFill>
                <a:latin typeface="Calibri"/>
              </a:rPr>
              <a:t>()</a:t>
            </a:r>
            <a:r>
              <a:rPr lang="ru-RU" sz="30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3000" b="1" u="sng" strike="noStrike" spc="-1" dirty="0">
                <a:solidFill>
                  <a:srgbClr val="00B050"/>
                </a:solidFill>
                <a:latin typeface="Calibri"/>
              </a:rPr>
              <a:t>ИЛИ</a:t>
            </a:r>
            <a:r>
              <a:rPr lang="ru-RU" sz="30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000" b="1" strike="noStrike" spc="-1" dirty="0">
                <a:solidFill>
                  <a:srgbClr val="000000"/>
                </a:solidFill>
                <a:latin typeface="Calibri"/>
              </a:rPr>
              <a:t>drawImage3()</a:t>
            </a:r>
            <a:endParaRPr lang="ru-RU" sz="3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1DCE478-8A95-46DA-B5FA-499E0D0B4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056" y="1078434"/>
            <a:ext cx="3978076" cy="199464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E92966B-D886-EEC5-21AC-3F6EE7DA6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056" y="2934666"/>
            <a:ext cx="3978076" cy="199464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F31EEB0-EF45-82B1-2FDA-964320018E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0056" y="4782241"/>
            <a:ext cx="3978076" cy="19946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A5EA27-EC82-DA81-D864-3B30764DBDEE}"/>
              </a:ext>
            </a:extLst>
          </p:cNvPr>
          <p:cNvSpPr txBox="1"/>
          <p:nvPr/>
        </p:nvSpPr>
        <p:spPr>
          <a:xfrm>
            <a:off x="145868" y="1011458"/>
            <a:ext cx="768096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// Глобальная переменная </a:t>
            </a:r>
            <a:r>
              <a:rPr lang="en-US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numImage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numImage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  <a:endParaRPr lang="en-US" sz="14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defTabSz="357188"/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...</a:t>
            </a:r>
          </a:p>
          <a:p>
            <a:pPr defTabSz="357188"/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WM_PAINT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357188"/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	PAINTSTRUCT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	HDC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BeginPaint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TODO: Добавьте сюда любой код прорисовки, использующий HDC...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numImage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== 0)</a:t>
            </a: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drawImage1(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numImage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== 1)</a:t>
            </a: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drawImage2(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numImage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== 2)</a:t>
            </a: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drawImage3(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EndPaint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WM_KEYDOWN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defTabSz="357188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numImage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defTabSz="357188"/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numImage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&gt;= 3)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numImage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InvalidateRect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8678200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08456-66E8-E07B-8039-43A7E911D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D3EBC8F6-368B-9A20-B236-708457896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80"/>
            <a:ext cx="914400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000" b="1" strike="noStrike" spc="-1" dirty="0" err="1">
                <a:solidFill>
                  <a:srgbClr val="000000"/>
                </a:solidFill>
                <a:latin typeface="Calibri"/>
              </a:rPr>
              <a:t>drawImage</a:t>
            </a:r>
            <a:r>
              <a:rPr lang="ru-RU" sz="3000" b="1" strike="noStrike" spc="-1" dirty="0">
                <a:solidFill>
                  <a:srgbClr val="000000"/>
                </a:solidFill>
                <a:latin typeface="Calibri"/>
              </a:rPr>
              <a:t>1</a:t>
            </a:r>
            <a:r>
              <a:rPr lang="en-US" sz="3000" b="1" strike="noStrike" spc="-1" dirty="0">
                <a:solidFill>
                  <a:srgbClr val="000000"/>
                </a:solidFill>
                <a:latin typeface="Calibri"/>
              </a:rPr>
              <a:t>()</a:t>
            </a:r>
            <a:r>
              <a:rPr lang="ru-RU" sz="30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3000" b="1" u="sng" strike="noStrike" spc="-1" dirty="0">
                <a:solidFill>
                  <a:srgbClr val="00B050"/>
                </a:solidFill>
                <a:latin typeface="Calibri"/>
              </a:rPr>
              <a:t>ИЛИ</a:t>
            </a:r>
            <a:r>
              <a:rPr lang="ru-RU" sz="3000" b="1" strike="noStrike" spc="-1" dirty="0">
                <a:solidFill>
                  <a:srgbClr val="00B050"/>
                </a:solidFill>
                <a:latin typeface="Calibri"/>
              </a:rPr>
              <a:t> </a:t>
            </a:r>
            <a:r>
              <a:rPr lang="en-US" sz="3000" b="1" strike="noStrike" spc="-1" dirty="0" err="1">
                <a:solidFill>
                  <a:srgbClr val="000000"/>
                </a:solidFill>
                <a:latin typeface="Calibri"/>
              </a:rPr>
              <a:t>drawImage</a:t>
            </a:r>
            <a:r>
              <a:rPr lang="ru-RU" sz="3000" b="1" strike="noStrike" spc="-1" dirty="0">
                <a:solidFill>
                  <a:srgbClr val="000000"/>
                </a:solidFill>
                <a:latin typeface="Calibri"/>
              </a:rPr>
              <a:t>2</a:t>
            </a:r>
            <a:r>
              <a:rPr lang="en-US" sz="3000" b="1" strike="noStrike" spc="-1" dirty="0">
                <a:solidFill>
                  <a:srgbClr val="000000"/>
                </a:solidFill>
                <a:latin typeface="Calibri"/>
              </a:rPr>
              <a:t>()</a:t>
            </a:r>
            <a:r>
              <a:rPr lang="ru-RU" sz="30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3000" b="1" u="sng" strike="noStrike" spc="-1" dirty="0">
                <a:solidFill>
                  <a:srgbClr val="00B050"/>
                </a:solidFill>
                <a:latin typeface="Calibri"/>
              </a:rPr>
              <a:t>ИЛИ</a:t>
            </a:r>
            <a:r>
              <a:rPr lang="ru-RU" sz="30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000" b="1" strike="noStrike" spc="-1" dirty="0">
                <a:solidFill>
                  <a:srgbClr val="000000"/>
                </a:solidFill>
                <a:latin typeface="Calibri"/>
              </a:rPr>
              <a:t>drawImage3()</a:t>
            </a:r>
            <a:endParaRPr lang="ru-RU" sz="3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65565A9-F9D7-F870-C469-9DE6235E8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056" y="1078434"/>
            <a:ext cx="3978076" cy="199464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361E72E-AB4F-1983-C4BE-378D5D1F3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056" y="2934666"/>
            <a:ext cx="3978076" cy="199464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E79F6AC-A7E3-F40B-0EC7-EC2654816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0056" y="4782241"/>
            <a:ext cx="3978076" cy="19946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31D906-BF93-D01E-7D35-959A6632A678}"/>
              </a:ext>
            </a:extLst>
          </p:cNvPr>
          <p:cNvSpPr txBox="1"/>
          <p:nvPr/>
        </p:nvSpPr>
        <p:spPr>
          <a:xfrm>
            <a:off x="145868" y="1011458"/>
            <a:ext cx="768096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Глобальная переменная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numImage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numImage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defTabSz="357188"/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...</a:t>
            </a:r>
          </a:p>
          <a:p>
            <a:pPr defTabSz="357188"/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F008A"/>
                </a:solidFill>
                <a:latin typeface="Consolas" panose="020B0609020204030204" pitchFamily="49" charset="0"/>
              </a:rPr>
              <a:t>WM_PAINT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357188"/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	PAINTSTRUCT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	HDC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BeginPaint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TODO: Добавьте сюда любой код прорисовки, использующий HDC...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numImage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== 0)</a:t>
            </a:r>
          </a:p>
          <a:p>
            <a:pPr defTabSz="357188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	drawImage1(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numImage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== 1)</a:t>
            </a:r>
          </a:p>
          <a:p>
            <a:pPr defTabSz="357188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	drawImage2(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numImage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== 2)</a:t>
            </a:r>
          </a:p>
          <a:p>
            <a:pPr defTabSz="357188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	drawImage3(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EndPaint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F008A"/>
                </a:solidFill>
                <a:latin typeface="Consolas" panose="020B0609020204030204" pitchFamily="49" charset="0"/>
              </a:rPr>
              <a:t>WM_KEYDOWN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numImage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defTabSz="357188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numImage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&gt;= 3)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numImage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defTabSz="357188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InvalidateRect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6F008A"/>
                </a:solidFill>
                <a:latin typeface="Consolas" panose="020B0609020204030204" pitchFamily="49" charset="0"/>
              </a:rPr>
              <a:t>TRUE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7158664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FD6DC-A45B-F07C-4C0F-679BC65FA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3544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23640" y="24210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1" strike="noStrike" spc="-1" dirty="0">
                <a:solidFill>
                  <a:srgbClr val="000000"/>
                </a:solidFill>
                <a:latin typeface="Calibri"/>
              </a:rPr>
              <a:t>Знакомство с функциями в Си</a:t>
            </a:r>
            <a:endParaRPr lang="ru-R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5C1847-3644-89DA-8DFD-F70D4EF77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>
            <a:extLst>
              <a:ext uri="{FF2B5EF4-FFF2-40B4-BE49-F238E27FC236}">
                <a16:creationId xmlns:a16="http://schemas.microsoft.com/office/drawing/2014/main" id="{72A45F97-2479-D51E-68E4-A6CA3949F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dirty="0"/>
              <a:t>ЛР7: Задания на закрепление и отработку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Прямоугольник 3">
            <a:extLst>
              <a:ext uri="{FF2B5EF4-FFF2-40B4-BE49-F238E27FC236}">
                <a16:creationId xmlns:a16="http://schemas.microsoft.com/office/drawing/2014/main" id="{C6ADB61C-ED9F-980E-D200-F8008A0A15CF}"/>
              </a:ext>
            </a:extLst>
          </p:cNvPr>
          <p:cNvSpPr/>
          <p:nvPr/>
        </p:nvSpPr>
        <p:spPr>
          <a:xfrm>
            <a:off x="251640" y="764640"/>
            <a:ext cx="8550360" cy="681579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ru-RU" sz="2300" b="0" strike="noStrike" spc="-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Доделать задачи 1-</a:t>
            </a:r>
            <a:r>
              <a:rPr lang="en-US" sz="2300" b="0" strike="noStrike" spc="-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4</a:t>
            </a:r>
            <a:r>
              <a:rPr lang="ru-RU" sz="2300" b="0" strike="noStrike" spc="-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.</a:t>
            </a:r>
            <a:endParaRPr lang="ru-RU" sz="2300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ru-RU" sz="2300" b="0" strike="noStrike" spc="-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Задача 5</a:t>
            </a:r>
            <a:r>
              <a:rPr lang="en-US" sz="2300" b="0" strike="noStrike" spc="-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. </a:t>
            </a:r>
            <a:r>
              <a:rPr lang="ru-RU" sz="2300" b="0" strike="noStrike" spc="-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Все задания по отрисовке рисунков из лабораторных  работ 4, 5, 7 ранее сделанные вами, нужно оформить в виде функций. Для каждого изображения (мост, дом, машина, снеговик и т.п.) нужно создать отдельную функцию. Из имени функции должно быть понятно, что именно эта функция </a:t>
            </a:r>
            <a:r>
              <a:rPr lang="ru-RU" sz="2300" b="0" strike="noStrike" spc="-1" dirty="0" err="1">
                <a:solidFill>
                  <a:schemeClr val="bg1">
                    <a:lumMod val="65000"/>
                  </a:schemeClr>
                </a:solidFill>
                <a:latin typeface="Calibri"/>
              </a:rPr>
              <a:t>отрисовывает</a:t>
            </a:r>
            <a:r>
              <a:rPr lang="ru-RU" sz="2300" b="0" strike="noStrike" spc="-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. Созданные  функции вызываются из функции </a:t>
            </a:r>
            <a:r>
              <a:rPr lang="en-US" sz="2300" b="0" strike="noStrike" spc="-1" dirty="0" err="1">
                <a:solidFill>
                  <a:schemeClr val="bg1">
                    <a:lumMod val="65000"/>
                  </a:schemeClr>
                </a:solidFill>
                <a:latin typeface="Calibri"/>
              </a:rPr>
              <a:t>WndProc</a:t>
            </a:r>
            <a:r>
              <a:rPr lang="ru-RU" sz="2300" b="0" strike="noStrike" spc="-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 при необходимости обновления изображения – при обработке события </a:t>
            </a:r>
            <a:r>
              <a:rPr lang="en-US" sz="2300" b="0" strike="noStrike" spc="-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WM_PAINT</a:t>
            </a:r>
            <a:r>
              <a:rPr lang="ru-RU" sz="2300" b="0" strike="noStrike" spc="-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, как реализовано в задачах этой лабораторной работы.</a:t>
            </a:r>
            <a:endParaRPr lang="en-US" sz="2300" b="0" strike="noStrike" spc="-1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Задача </a:t>
            </a:r>
            <a:r>
              <a:rPr lang="en-US" sz="2300" spc="-1" dirty="0">
                <a:solidFill>
                  <a:srgbClr val="000000"/>
                </a:solidFill>
                <a:latin typeface="Calibri"/>
              </a:rPr>
              <a:t>6*</a:t>
            </a:r>
            <a:r>
              <a:rPr lang="en-US" sz="2300" b="0" strike="noStrike" spc="-1" dirty="0">
                <a:solidFill>
                  <a:srgbClr val="000000"/>
                </a:solidFill>
                <a:latin typeface="Calibri"/>
              </a:rPr>
              <a:t>. </a:t>
            </a:r>
            <a:r>
              <a:rPr lang="ru-RU" sz="2300" spc="-1" dirty="0">
                <a:solidFill>
                  <a:srgbClr val="000000"/>
                </a:solidFill>
                <a:latin typeface="Calibri"/>
              </a:rPr>
              <a:t>Все созданные в Задаче 5 рисунки выводятся по отдельности. Переключение между рисунками производится при нажатии (любой) клавиши.</a:t>
            </a:r>
            <a:endParaRPr lang="ru-RU" sz="23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ru-RU" sz="2300" b="0" strike="noStrike" spc="-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Обязательно! Принести получившийся код на занятие. Его будем использовать и переделывать на следующих лабораторных работах.</a:t>
            </a:r>
            <a:endParaRPr lang="ru-RU" sz="2300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361718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9002E-B041-D059-134D-46494BBC3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086801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323640" y="2062716"/>
            <a:ext cx="8229240" cy="270067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1" strike="noStrike" spc="-1" dirty="0">
                <a:solidFill>
                  <a:srgbClr val="000000"/>
                </a:solidFill>
                <a:latin typeface="Calibri"/>
              </a:rPr>
              <a:t>Используем функции в графике</a:t>
            </a:r>
            <a:br>
              <a:rPr lang="ru-RU" sz="4400" b="1" strike="noStrike" spc="-1" dirty="0">
                <a:solidFill>
                  <a:srgbClr val="000000"/>
                </a:solidFill>
                <a:latin typeface="Calibri"/>
              </a:rPr>
            </a:br>
            <a:r>
              <a:rPr lang="ru-RU" sz="4400" b="1" strike="noStrike" spc="-1" dirty="0">
                <a:solidFill>
                  <a:srgbClr val="000000"/>
                </a:solidFill>
                <a:latin typeface="Calibri"/>
              </a:rPr>
              <a:t>и рисуем малым количеством кода много однотипных картинок</a:t>
            </a:r>
            <a:endParaRPr lang="ru-R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Нарисуем ромб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Прямоугольник 2"/>
          <p:cNvSpPr/>
          <p:nvPr/>
        </p:nvSpPr>
        <p:spPr>
          <a:xfrm>
            <a:off x="4356000" y="4190400"/>
            <a:ext cx="4104000" cy="228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// Рисуем ромб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MoveToEx(hdc, 80, 0, NULL);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LineTo(hdc, 50, 50);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LineTo(hdc, 80, 100);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LineTo(hdc, 110, 50);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LineTo(hdc, 80, 0);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62" name="Picture 2"/>
          <p:cNvPicPr/>
          <p:nvPr/>
        </p:nvPicPr>
        <p:blipFill>
          <a:blip r:embed="rId2"/>
          <a:stretch/>
        </p:blipFill>
        <p:spPr>
          <a:xfrm>
            <a:off x="611640" y="964800"/>
            <a:ext cx="3390480" cy="3204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Ромб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Прямоугольник 2"/>
          <p:cNvSpPr/>
          <p:nvPr/>
        </p:nvSpPr>
        <p:spPr>
          <a:xfrm>
            <a:off x="4356000" y="4190400"/>
            <a:ext cx="4104000" cy="228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// Рисуем ромб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MoveToEx(hdc, 80, 0, NULL);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LineTo(hdc, 50, 50);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LineTo(hdc, 80, 100);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LineTo(hdc, 110, 50);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LineTo(hdc, 80, 0);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65" name="Picture 2"/>
          <p:cNvPicPr/>
          <p:nvPr/>
        </p:nvPicPr>
        <p:blipFill>
          <a:blip r:embed="rId2"/>
          <a:stretch/>
        </p:blipFill>
        <p:spPr>
          <a:xfrm>
            <a:off x="5652000" y="968040"/>
            <a:ext cx="2409480" cy="207612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2"/>
          <p:cNvPicPr/>
          <p:nvPr/>
        </p:nvPicPr>
        <p:blipFill>
          <a:blip r:embed="rId3"/>
          <a:stretch/>
        </p:blipFill>
        <p:spPr>
          <a:xfrm>
            <a:off x="611640" y="964800"/>
            <a:ext cx="3390480" cy="3204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Picture 2"/>
          <p:cNvPicPr/>
          <p:nvPr/>
        </p:nvPicPr>
        <p:blipFill>
          <a:blip r:embed="rId2"/>
          <a:stretch/>
        </p:blipFill>
        <p:spPr>
          <a:xfrm>
            <a:off x="611640" y="964800"/>
            <a:ext cx="3390480" cy="3204720"/>
          </a:xfrm>
          <a:prstGeom prst="rect">
            <a:avLst/>
          </a:prstGeom>
          <a:ln w="0">
            <a:noFill/>
          </a:ln>
        </p:spPr>
      </p:pic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Ромб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Прямоугольник 2"/>
          <p:cNvSpPr/>
          <p:nvPr/>
        </p:nvSpPr>
        <p:spPr>
          <a:xfrm>
            <a:off x="1475640" y="3285000"/>
            <a:ext cx="6984360" cy="338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HPEN hPen;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hPen = CreatePen(PS_SOLID, 3, RGB(0, 0, 0));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SelectObject(hdc, hPen);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// Рисуем ромб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MoveToEx(hdc, 80, 0, NULL);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LineTo(hdc, 50, 50);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LineTo(hdc, 80, 100);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LineTo(hdc, 110, 50);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LineTo(hdc, 80, 0);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70" name="Picture 2"/>
          <p:cNvPicPr/>
          <p:nvPr/>
        </p:nvPicPr>
        <p:blipFill>
          <a:blip r:embed="rId3"/>
          <a:stretch/>
        </p:blipFill>
        <p:spPr>
          <a:xfrm>
            <a:off x="5831640" y="937800"/>
            <a:ext cx="2628720" cy="2161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Относительные координаты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Прямоугольник 2"/>
          <p:cNvSpPr/>
          <p:nvPr/>
        </p:nvSpPr>
        <p:spPr>
          <a:xfrm>
            <a:off x="4584600" y="3573000"/>
            <a:ext cx="4303080" cy="265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int x = 50;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int y = 0;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z="2400" b="0" strike="noStrike" spc="-1">
                <a:solidFill>
                  <a:srgbClr val="000000"/>
                </a:solidFill>
                <a:latin typeface="Calibri"/>
              </a:rPr>
              <a:t>MoveToEx(hdc, x + 30, y, NULL);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LineTo(hdc, x, y + 50);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z="2400" b="0" strike="noStrike" spc="-1">
                <a:solidFill>
                  <a:srgbClr val="000000"/>
                </a:solidFill>
                <a:latin typeface="Calibri"/>
              </a:rPr>
              <a:t>LineTo(hdc, x + 30, y + 100);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z="2400" b="0" strike="noStrike" spc="-1">
                <a:solidFill>
                  <a:srgbClr val="000000"/>
                </a:solidFill>
                <a:latin typeface="Calibri"/>
              </a:rPr>
              <a:t>LineTo(hdc, x + 60, y + 50);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LineTo(hdc, x + 30, y);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73" name="Picture 2"/>
          <p:cNvPicPr/>
          <p:nvPr/>
        </p:nvPicPr>
        <p:blipFill>
          <a:blip r:embed="rId2"/>
          <a:stretch/>
        </p:blipFill>
        <p:spPr>
          <a:xfrm>
            <a:off x="746280" y="1052640"/>
            <a:ext cx="3837960" cy="3592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Относительные координаты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Прямоугольник 2"/>
          <p:cNvSpPr/>
          <p:nvPr/>
        </p:nvSpPr>
        <p:spPr>
          <a:xfrm>
            <a:off x="4716000" y="3645000"/>
            <a:ext cx="4104000" cy="301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int </a:t>
            </a:r>
            <a:r>
              <a:rPr lang="en-US" sz="2400" b="1" strike="noStrike" spc="-1">
                <a:solidFill>
                  <a:srgbClr val="7030A0"/>
                </a:solidFill>
                <a:latin typeface="Calibri"/>
              </a:rPr>
              <a:t>x = 50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;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int </a:t>
            </a:r>
            <a:r>
              <a:rPr lang="en-US" sz="2400" b="1" strike="noStrike" spc="-1">
                <a:solidFill>
                  <a:srgbClr val="0070C0"/>
                </a:solidFill>
                <a:latin typeface="Calibri"/>
              </a:rPr>
              <a:t>y = 0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;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z="2400" b="0" strike="noStrike" spc="-1">
                <a:solidFill>
                  <a:srgbClr val="000000"/>
                </a:solidFill>
                <a:latin typeface="Calibri"/>
              </a:rPr>
              <a:t>MoveToEx(hdc, </a:t>
            </a:r>
            <a:r>
              <a:rPr lang="es-ES" sz="2400" b="0" strike="noStrike" spc="-1">
                <a:solidFill>
                  <a:srgbClr val="7030A0"/>
                </a:solidFill>
                <a:latin typeface="Calibri"/>
              </a:rPr>
              <a:t>x + 30</a:t>
            </a:r>
            <a:r>
              <a:rPr lang="es-ES" sz="2400" b="0" strike="noStrike" spc="-1">
                <a:solidFill>
                  <a:srgbClr val="000000"/>
                </a:solidFill>
                <a:latin typeface="Calibri"/>
              </a:rPr>
              <a:t>, </a:t>
            </a:r>
            <a:r>
              <a:rPr lang="es-ES" sz="2400" b="0" strike="noStrike" spc="-1">
                <a:solidFill>
                  <a:srgbClr val="00B0F0"/>
                </a:solidFill>
                <a:latin typeface="Calibri"/>
              </a:rPr>
              <a:t>y</a:t>
            </a:r>
            <a:r>
              <a:rPr lang="es-ES" sz="2400" b="0" strike="noStrike" spc="-1">
                <a:solidFill>
                  <a:srgbClr val="000000"/>
                </a:solidFill>
                <a:latin typeface="Calibri"/>
              </a:rPr>
              <a:t>, NULL);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LineTo(hdc, </a:t>
            </a:r>
            <a:r>
              <a:rPr lang="en-US" sz="2400" b="0" strike="noStrike" spc="-1">
                <a:solidFill>
                  <a:srgbClr val="7030A0"/>
                </a:solidFill>
                <a:latin typeface="Calibri"/>
              </a:rPr>
              <a:t>x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400" b="0" strike="noStrike" spc="-1">
                <a:solidFill>
                  <a:srgbClr val="00B0F0"/>
                </a:solidFill>
                <a:latin typeface="Calibri"/>
              </a:rPr>
              <a:t>y + 50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);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z="2400" b="0" strike="noStrike" spc="-1">
                <a:solidFill>
                  <a:srgbClr val="000000"/>
                </a:solidFill>
                <a:latin typeface="Calibri"/>
              </a:rPr>
              <a:t>LineTo(hdc, </a:t>
            </a:r>
            <a:r>
              <a:rPr lang="es-ES" sz="2400" b="0" strike="noStrike" spc="-1">
                <a:solidFill>
                  <a:srgbClr val="7030A0"/>
                </a:solidFill>
                <a:latin typeface="Calibri"/>
              </a:rPr>
              <a:t>x + 30</a:t>
            </a:r>
            <a:r>
              <a:rPr lang="es-ES" sz="2400" b="0" strike="noStrike" spc="-1">
                <a:solidFill>
                  <a:srgbClr val="000000"/>
                </a:solidFill>
                <a:latin typeface="Calibri"/>
              </a:rPr>
              <a:t>, </a:t>
            </a:r>
            <a:r>
              <a:rPr lang="es-ES" sz="2400" b="0" strike="noStrike" spc="-1">
                <a:solidFill>
                  <a:srgbClr val="00B0F0"/>
                </a:solidFill>
                <a:latin typeface="Calibri"/>
              </a:rPr>
              <a:t>y + 100</a:t>
            </a:r>
            <a:r>
              <a:rPr lang="es-ES" sz="2400" b="0" strike="noStrike" spc="-1">
                <a:solidFill>
                  <a:srgbClr val="000000"/>
                </a:solidFill>
                <a:latin typeface="Calibri"/>
              </a:rPr>
              <a:t>);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z="2400" b="0" strike="noStrike" spc="-1">
                <a:solidFill>
                  <a:srgbClr val="000000"/>
                </a:solidFill>
                <a:latin typeface="Calibri"/>
              </a:rPr>
              <a:t>LineTo(hdc, </a:t>
            </a:r>
            <a:r>
              <a:rPr lang="es-ES" sz="2400" b="0" strike="noStrike" spc="-1">
                <a:solidFill>
                  <a:srgbClr val="7030A0"/>
                </a:solidFill>
                <a:latin typeface="Calibri"/>
              </a:rPr>
              <a:t>x + 60</a:t>
            </a:r>
            <a:r>
              <a:rPr lang="es-ES" sz="2400" b="0" strike="noStrike" spc="-1">
                <a:solidFill>
                  <a:srgbClr val="000000"/>
                </a:solidFill>
                <a:latin typeface="Calibri"/>
              </a:rPr>
              <a:t>, </a:t>
            </a:r>
            <a:r>
              <a:rPr lang="es-ES" sz="2400" b="0" strike="noStrike" spc="-1">
                <a:solidFill>
                  <a:srgbClr val="00B0F0"/>
                </a:solidFill>
                <a:latin typeface="Calibri"/>
              </a:rPr>
              <a:t>y + 50</a:t>
            </a:r>
            <a:r>
              <a:rPr lang="es-ES" sz="2400" b="0" strike="noStrike" spc="-1">
                <a:solidFill>
                  <a:srgbClr val="000000"/>
                </a:solidFill>
                <a:latin typeface="Calibri"/>
              </a:rPr>
              <a:t>);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LineTo(hdc, </a:t>
            </a:r>
            <a:r>
              <a:rPr lang="en-US" sz="2400" b="0" strike="noStrike" spc="-1">
                <a:solidFill>
                  <a:srgbClr val="7030A0"/>
                </a:solidFill>
                <a:latin typeface="Calibri"/>
              </a:rPr>
              <a:t>x + 30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400" b="0" strike="noStrike" spc="-1">
                <a:solidFill>
                  <a:srgbClr val="00B0F0"/>
                </a:solidFill>
                <a:latin typeface="Calibri"/>
              </a:rPr>
              <a:t>y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);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76" name="Picture 3"/>
          <p:cNvPicPr/>
          <p:nvPr/>
        </p:nvPicPr>
        <p:blipFill>
          <a:blip r:embed="rId2"/>
          <a:stretch/>
        </p:blipFill>
        <p:spPr>
          <a:xfrm>
            <a:off x="725040" y="1124640"/>
            <a:ext cx="3846600" cy="3608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Относительные координаты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Прямоугольник 2"/>
          <p:cNvSpPr/>
          <p:nvPr/>
        </p:nvSpPr>
        <p:spPr>
          <a:xfrm>
            <a:off x="467640" y="3861000"/>
            <a:ext cx="4104000" cy="265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int x = </a:t>
            </a: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10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0;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int y = </a:t>
            </a: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10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0;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z="2400" b="0" strike="noStrike" spc="-1">
                <a:solidFill>
                  <a:srgbClr val="000000"/>
                </a:solidFill>
                <a:latin typeface="Calibri"/>
              </a:rPr>
              <a:t>MoveToEx(hdc, x + 30, y, NULL);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LineTo(hdc, x, y + 50);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z="2400" b="0" strike="noStrike" spc="-1">
                <a:solidFill>
                  <a:srgbClr val="000000"/>
                </a:solidFill>
                <a:latin typeface="Calibri"/>
              </a:rPr>
              <a:t>LineTo(hdc, x + 30, y + 100);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z="2400" b="0" strike="noStrike" spc="-1">
                <a:solidFill>
                  <a:srgbClr val="000000"/>
                </a:solidFill>
                <a:latin typeface="Calibri"/>
              </a:rPr>
              <a:t>LineTo(hdc, x + 60, y + 50);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LineTo(hdc, x + 30, y);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79" name="Picture 2"/>
          <p:cNvPicPr/>
          <p:nvPr/>
        </p:nvPicPr>
        <p:blipFill>
          <a:blip r:embed="rId2"/>
          <a:stretch/>
        </p:blipFill>
        <p:spPr>
          <a:xfrm>
            <a:off x="539640" y="980640"/>
            <a:ext cx="2552400" cy="2638080"/>
          </a:xfrm>
          <a:prstGeom prst="rect">
            <a:avLst/>
          </a:prstGeom>
          <a:ln w="0">
            <a:noFill/>
          </a:ln>
        </p:spPr>
      </p:pic>
      <p:sp>
        <p:nvSpPr>
          <p:cNvPr id="180" name="Прямоугольник 5"/>
          <p:cNvSpPr/>
          <p:nvPr/>
        </p:nvSpPr>
        <p:spPr>
          <a:xfrm>
            <a:off x="4716000" y="3866040"/>
            <a:ext cx="4320000" cy="265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int x = 150;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int y = 20;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z="2400" b="0" strike="noStrike" spc="-1">
                <a:solidFill>
                  <a:srgbClr val="000000"/>
                </a:solidFill>
                <a:latin typeface="Calibri"/>
              </a:rPr>
              <a:t>MoveToEx(hdc, x + 30, y, NULL);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LineTo(hdc, x, y + 50);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z="2400" b="0" strike="noStrike" spc="-1">
                <a:solidFill>
                  <a:srgbClr val="000000"/>
                </a:solidFill>
                <a:latin typeface="Calibri"/>
              </a:rPr>
              <a:t>LineTo(hdc, x + 30, y + 100);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z="2400" b="0" strike="noStrike" spc="-1">
                <a:solidFill>
                  <a:srgbClr val="000000"/>
                </a:solidFill>
                <a:latin typeface="Calibri"/>
              </a:rPr>
              <a:t>LineTo(hdc, x + 60, y + 50);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LineTo(hdc, x + 30, y);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81" name="Picture 3"/>
          <p:cNvPicPr/>
          <p:nvPr/>
        </p:nvPicPr>
        <p:blipFill>
          <a:blip r:embed="rId3"/>
          <a:stretch/>
        </p:blipFill>
        <p:spPr>
          <a:xfrm>
            <a:off x="5229720" y="950040"/>
            <a:ext cx="2704680" cy="2219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Относительные координаты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Прямоугольник 2"/>
          <p:cNvSpPr/>
          <p:nvPr/>
        </p:nvSpPr>
        <p:spPr>
          <a:xfrm>
            <a:off x="467640" y="3861000"/>
            <a:ext cx="4104000" cy="265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int </a:t>
            </a:r>
            <a:r>
              <a:rPr lang="en-US" sz="2400" b="1" strike="noStrike" spc="-1">
                <a:solidFill>
                  <a:srgbClr val="7030A0"/>
                </a:solidFill>
                <a:latin typeface="Calibri"/>
              </a:rPr>
              <a:t>x = </a:t>
            </a:r>
            <a:r>
              <a:rPr lang="ru-RU" sz="2400" b="1" strike="noStrike" spc="-1">
                <a:solidFill>
                  <a:srgbClr val="7030A0"/>
                </a:solidFill>
                <a:latin typeface="Calibri"/>
              </a:rPr>
              <a:t>10</a:t>
            </a:r>
            <a:r>
              <a:rPr lang="en-US" sz="2400" b="1" strike="noStrike" spc="-1">
                <a:solidFill>
                  <a:srgbClr val="7030A0"/>
                </a:solidFill>
                <a:latin typeface="Calibri"/>
              </a:rPr>
              <a:t>0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;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int </a:t>
            </a:r>
            <a:r>
              <a:rPr lang="en-US" sz="2400" b="1" strike="noStrike" spc="-1">
                <a:solidFill>
                  <a:srgbClr val="0070C0"/>
                </a:solidFill>
                <a:latin typeface="Calibri"/>
              </a:rPr>
              <a:t>y = </a:t>
            </a:r>
            <a:r>
              <a:rPr lang="ru-RU" sz="2400" b="1" strike="noStrike" spc="-1">
                <a:solidFill>
                  <a:srgbClr val="0070C0"/>
                </a:solidFill>
                <a:latin typeface="Calibri"/>
              </a:rPr>
              <a:t>10</a:t>
            </a:r>
            <a:r>
              <a:rPr lang="en-US" sz="2400" b="1" strike="noStrike" spc="-1">
                <a:solidFill>
                  <a:srgbClr val="0070C0"/>
                </a:solidFill>
                <a:latin typeface="Calibri"/>
              </a:rPr>
              <a:t>0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;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z="2400" b="0" strike="noStrike" spc="-1">
                <a:solidFill>
                  <a:srgbClr val="000000"/>
                </a:solidFill>
                <a:latin typeface="Calibri"/>
              </a:rPr>
              <a:t>MoveToEx(hdc, x + 30, y, NULL);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LineTo(hdc, x, y + 50);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z="2400" b="0" strike="noStrike" spc="-1">
                <a:solidFill>
                  <a:srgbClr val="000000"/>
                </a:solidFill>
                <a:latin typeface="Calibri"/>
              </a:rPr>
              <a:t>LineTo(hdc, x + 30, y + 100);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z="2400" b="0" strike="noStrike" spc="-1">
                <a:solidFill>
                  <a:srgbClr val="000000"/>
                </a:solidFill>
                <a:latin typeface="Calibri"/>
              </a:rPr>
              <a:t>LineTo(hdc, x + 60, y + 50);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LineTo(hdc, x + 30, y);</a:t>
            </a:r>
            <a:endParaRPr lang="ru-RU" sz="2400" b="0" strike="noStrike" spc="-1">
              <a:latin typeface="Arial"/>
            </a:endParaRPr>
          </a:p>
        </p:txBody>
      </p:sp>
      <p:sp>
        <p:nvSpPr>
          <p:cNvPr id="184" name="Прямоугольник 5"/>
          <p:cNvSpPr/>
          <p:nvPr/>
        </p:nvSpPr>
        <p:spPr>
          <a:xfrm>
            <a:off x="4932000" y="4001040"/>
            <a:ext cx="4104000" cy="265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int </a:t>
            </a:r>
            <a:r>
              <a:rPr lang="en-US" sz="2400" b="1" strike="noStrike" spc="-1">
                <a:solidFill>
                  <a:srgbClr val="7030A0"/>
                </a:solidFill>
                <a:latin typeface="Calibri"/>
              </a:rPr>
              <a:t>x = 150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;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int </a:t>
            </a:r>
            <a:r>
              <a:rPr lang="en-US" sz="2400" b="1" strike="noStrike" spc="-1">
                <a:solidFill>
                  <a:srgbClr val="0070C0"/>
                </a:solidFill>
                <a:latin typeface="Calibri"/>
              </a:rPr>
              <a:t>y = 20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;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z="2400" b="0" strike="noStrike" spc="-1">
                <a:solidFill>
                  <a:srgbClr val="000000"/>
                </a:solidFill>
                <a:latin typeface="Calibri"/>
              </a:rPr>
              <a:t>MoveToEx(hdc, x + 30, y, NULL);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LineTo(hdc, x, y + 50);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z="2400" b="0" strike="noStrike" spc="-1">
                <a:solidFill>
                  <a:srgbClr val="000000"/>
                </a:solidFill>
                <a:latin typeface="Calibri"/>
              </a:rPr>
              <a:t>LineTo(hdc, x + 30, y + 100);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z="2400" b="0" strike="noStrike" spc="-1">
                <a:solidFill>
                  <a:srgbClr val="000000"/>
                </a:solidFill>
                <a:latin typeface="Calibri"/>
              </a:rPr>
              <a:t>LineTo(hdc, x + 60, y + 50);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LineTo(hdc, x + 30, y);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85" name="Picture 2"/>
          <p:cNvPicPr/>
          <p:nvPr/>
        </p:nvPicPr>
        <p:blipFill>
          <a:blip r:embed="rId2"/>
          <a:stretch/>
        </p:blipFill>
        <p:spPr>
          <a:xfrm>
            <a:off x="467640" y="1052640"/>
            <a:ext cx="2647440" cy="2676240"/>
          </a:xfrm>
          <a:prstGeom prst="rect">
            <a:avLst/>
          </a:prstGeom>
          <a:ln w="0">
            <a:noFill/>
          </a:ln>
        </p:spPr>
      </p:pic>
      <p:pic>
        <p:nvPicPr>
          <p:cNvPr id="186" name="Picture 3"/>
          <p:cNvPicPr/>
          <p:nvPr/>
        </p:nvPicPr>
        <p:blipFill>
          <a:blip r:embed="rId3"/>
          <a:stretch/>
        </p:blipFill>
        <p:spPr>
          <a:xfrm>
            <a:off x="4716000" y="997560"/>
            <a:ext cx="2771280" cy="2285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Простейшие функции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Прямоугольник 3"/>
          <p:cNvSpPr/>
          <p:nvPr/>
        </p:nvSpPr>
        <p:spPr>
          <a:xfrm>
            <a:off x="107640" y="751320"/>
            <a:ext cx="8928720" cy="452286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800" b="0" strike="noStrike" spc="-1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&gt;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a() {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"Hello! It is a()!\n"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"Hello! It is main()!\n"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a();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FFFD242-3070-9886-46B8-7FE0933D0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999" y="3036591"/>
            <a:ext cx="2150661" cy="226045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23BE643-6F3C-B2EF-4487-564781A32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999" y="615222"/>
            <a:ext cx="2264707" cy="1674472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Относительные координаты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8" name="Picture 2"/>
          <p:cNvPicPr/>
          <p:nvPr/>
        </p:nvPicPr>
        <p:blipFill>
          <a:blip r:embed="rId2"/>
          <a:stretch/>
        </p:blipFill>
        <p:spPr>
          <a:xfrm>
            <a:off x="251640" y="980640"/>
            <a:ext cx="2809440" cy="3047760"/>
          </a:xfrm>
          <a:prstGeom prst="rect">
            <a:avLst/>
          </a:prstGeom>
          <a:ln w="0">
            <a:noFill/>
          </a:ln>
        </p:spPr>
      </p:pic>
      <p:pic>
        <p:nvPicPr>
          <p:cNvPr id="189" name="Picture 3"/>
          <p:cNvPicPr/>
          <p:nvPr/>
        </p:nvPicPr>
        <p:blipFill>
          <a:blip r:embed="rId3"/>
          <a:stretch/>
        </p:blipFill>
        <p:spPr>
          <a:xfrm>
            <a:off x="3204000" y="977040"/>
            <a:ext cx="2895120" cy="2923920"/>
          </a:xfrm>
          <a:prstGeom prst="rect">
            <a:avLst/>
          </a:prstGeom>
          <a:ln w="0">
            <a:noFill/>
          </a:ln>
        </p:spPr>
      </p:pic>
      <p:pic>
        <p:nvPicPr>
          <p:cNvPr id="190" name="Picture 4"/>
          <p:cNvPicPr/>
          <p:nvPr/>
        </p:nvPicPr>
        <p:blipFill>
          <a:blip r:embed="rId4"/>
          <a:stretch/>
        </p:blipFill>
        <p:spPr>
          <a:xfrm>
            <a:off x="6300360" y="964440"/>
            <a:ext cx="2352240" cy="2418840"/>
          </a:xfrm>
          <a:prstGeom prst="rect">
            <a:avLst/>
          </a:prstGeom>
          <a:ln w="0">
            <a:noFill/>
          </a:ln>
        </p:spPr>
      </p:pic>
      <p:pic>
        <p:nvPicPr>
          <p:cNvPr id="191" name="Picture 5"/>
          <p:cNvPicPr/>
          <p:nvPr/>
        </p:nvPicPr>
        <p:blipFill>
          <a:blip r:embed="rId5"/>
          <a:stretch/>
        </p:blipFill>
        <p:spPr>
          <a:xfrm>
            <a:off x="251280" y="4149000"/>
            <a:ext cx="2266560" cy="2590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Отдельная функция для отрисовки ромба с заданным положением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Прямоугольник 2"/>
          <p:cNvSpPr/>
          <p:nvPr/>
        </p:nvSpPr>
        <p:spPr>
          <a:xfrm>
            <a:off x="539640" y="1196640"/>
            <a:ext cx="8280720" cy="5576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2400" b="1" strike="noStrike" spc="-1">
                <a:solidFill>
                  <a:srgbClr val="000000"/>
                </a:solidFill>
                <a:latin typeface="Calibri"/>
              </a:rPr>
              <a:t>void Romb(HDC hdc, </a:t>
            </a:r>
            <a:r>
              <a:rPr lang="fr-FR" sz="2400" b="1" strike="noStrike" spc="-1">
                <a:solidFill>
                  <a:srgbClr val="7030A0"/>
                </a:solidFill>
                <a:latin typeface="Calibri"/>
              </a:rPr>
              <a:t>int x</a:t>
            </a:r>
            <a:r>
              <a:rPr lang="fr-FR" sz="2400" b="1" strike="noStrike" spc="-1">
                <a:solidFill>
                  <a:srgbClr val="000000"/>
                </a:solidFill>
                <a:latin typeface="Calibri"/>
              </a:rPr>
              <a:t>, </a:t>
            </a:r>
            <a:r>
              <a:rPr lang="fr-FR" sz="2400" b="1" strike="noStrike" spc="-1">
                <a:solidFill>
                  <a:srgbClr val="0070C0"/>
                </a:solidFill>
                <a:latin typeface="Calibri"/>
              </a:rPr>
              <a:t>int y</a:t>
            </a:r>
            <a:r>
              <a:rPr lang="fr-FR" sz="2400" b="1" strike="noStrike" spc="-1">
                <a:solidFill>
                  <a:srgbClr val="000000"/>
                </a:solidFill>
                <a:latin typeface="Calibri"/>
              </a:rPr>
              <a:t>) {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z="2400" b="1" strike="noStrike" spc="-1">
                <a:solidFill>
                  <a:srgbClr val="000000"/>
                </a:solidFill>
                <a:latin typeface="Calibri"/>
              </a:rPr>
              <a:t>	MoveToEx(hdc, </a:t>
            </a:r>
            <a:r>
              <a:rPr lang="es-ES" sz="2400" b="1" strike="noStrike" spc="-1">
                <a:solidFill>
                  <a:srgbClr val="7030A0"/>
                </a:solidFill>
                <a:latin typeface="Calibri"/>
              </a:rPr>
              <a:t>x + 30</a:t>
            </a:r>
            <a:r>
              <a:rPr lang="es-ES" sz="2400" b="1" strike="noStrike" spc="-1">
                <a:solidFill>
                  <a:srgbClr val="000000"/>
                </a:solidFill>
                <a:latin typeface="Calibri"/>
              </a:rPr>
              <a:t>, </a:t>
            </a:r>
            <a:r>
              <a:rPr lang="es-ES" sz="2400" b="1" strike="noStrike" spc="-1">
                <a:solidFill>
                  <a:srgbClr val="0070C0"/>
                </a:solidFill>
                <a:latin typeface="Calibri"/>
              </a:rPr>
              <a:t>y</a:t>
            </a:r>
            <a:r>
              <a:rPr lang="es-ES" sz="2400" b="1" strike="noStrike" spc="-1">
                <a:solidFill>
                  <a:srgbClr val="000000"/>
                </a:solidFill>
                <a:latin typeface="Calibri"/>
              </a:rPr>
              <a:t>, NULL);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	LineTo(hdc, </a:t>
            </a:r>
            <a:r>
              <a:rPr lang="en-US" sz="2400" b="1" strike="noStrike" spc="-1">
                <a:solidFill>
                  <a:srgbClr val="7030A0"/>
                </a:solidFill>
                <a:latin typeface="Calibri"/>
              </a:rPr>
              <a:t>x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400" b="1" strike="noStrike" spc="-1">
                <a:solidFill>
                  <a:srgbClr val="0070C0"/>
                </a:solidFill>
                <a:latin typeface="Calibri"/>
              </a:rPr>
              <a:t>y + 50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);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z="2400" b="1" strike="noStrike" spc="-1">
                <a:solidFill>
                  <a:srgbClr val="000000"/>
                </a:solidFill>
                <a:latin typeface="Calibri"/>
              </a:rPr>
              <a:t>	LineTo(hdc, </a:t>
            </a:r>
            <a:r>
              <a:rPr lang="es-ES" sz="2400" b="1" strike="noStrike" spc="-1">
                <a:solidFill>
                  <a:srgbClr val="7030A0"/>
                </a:solidFill>
                <a:latin typeface="Calibri"/>
              </a:rPr>
              <a:t>x + 30</a:t>
            </a:r>
            <a:r>
              <a:rPr lang="es-ES" sz="2400" b="1" strike="noStrike" spc="-1">
                <a:solidFill>
                  <a:srgbClr val="000000"/>
                </a:solidFill>
                <a:latin typeface="Calibri"/>
              </a:rPr>
              <a:t>, </a:t>
            </a:r>
            <a:r>
              <a:rPr lang="es-ES" sz="2400" b="1" strike="noStrike" spc="-1">
                <a:solidFill>
                  <a:srgbClr val="0070C0"/>
                </a:solidFill>
                <a:latin typeface="Calibri"/>
              </a:rPr>
              <a:t>y + 100</a:t>
            </a:r>
            <a:r>
              <a:rPr lang="es-ES" sz="2400" b="1" strike="noStrike" spc="-1">
                <a:solidFill>
                  <a:srgbClr val="000000"/>
                </a:solidFill>
                <a:latin typeface="Calibri"/>
              </a:rPr>
              <a:t>);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z="2400" b="1" strike="noStrike" spc="-1">
                <a:solidFill>
                  <a:srgbClr val="000000"/>
                </a:solidFill>
                <a:latin typeface="Calibri"/>
              </a:rPr>
              <a:t>	LineTo(hdc, </a:t>
            </a:r>
            <a:r>
              <a:rPr lang="es-ES" sz="2400" b="1" strike="noStrike" spc="-1">
                <a:solidFill>
                  <a:srgbClr val="7030A0"/>
                </a:solidFill>
                <a:latin typeface="Calibri"/>
              </a:rPr>
              <a:t>x + 60</a:t>
            </a:r>
            <a:r>
              <a:rPr lang="es-ES" sz="2400" b="1" strike="noStrike" spc="-1">
                <a:solidFill>
                  <a:srgbClr val="000000"/>
                </a:solidFill>
                <a:latin typeface="Calibri"/>
              </a:rPr>
              <a:t>, </a:t>
            </a:r>
            <a:r>
              <a:rPr lang="es-ES" sz="2400" b="1" strike="noStrike" spc="-1">
                <a:solidFill>
                  <a:srgbClr val="0070C0"/>
                </a:solidFill>
                <a:latin typeface="Calibri"/>
              </a:rPr>
              <a:t>y + 50</a:t>
            </a:r>
            <a:r>
              <a:rPr lang="es-ES" sz="2400" b="1" strike="noStrike" spc="-1">
                <a:solidFill>
                  <a:srgbClr val="000000"/>
                </a:solidFill>
                <a:latin typeface="Calibri"/>
              </a:rPr>
              <a:t>);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	LineTo(hdc, </a:t>
            </a:r>
            <a:r>
              <a:rPr lang="en-US" sz="2400" b="1" strike="noStrike" spc="-1">
                <a:solidFill>
                  <a:srgbClr val="7030A0"/>
                </a:solidFill>
                <a:latin typeface="Calibri"/>
              </a:rPr>
              <a:t>x + 30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400" b="1" strike="noStrike" spc="-1">
                <a:solidFill>
                  <a:srgbClr val="0070C0"/>
                </a:solidFill>
                <a:latin typeface="Calibri"/>
              </a:rPr>
              <a:t>y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);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}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…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HDC hdc = BeginPaint(hWnd, &amp;ps);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HPEN hPen;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hPen = CreatePen(PS_SOLID, 3, RGB(0, 0, 0));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SelectObject(hdc, hPen);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400" b="1" strike="noStrike" spc="-1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Romb(hdc, </a:t>
            </a:r>
            <a:r>
              <a:rPr lang="en-US" sz="2400" b="1" strike="noStrike" spc="-1">
                <a:solidFill>
                  <a:srgbClr val="7030A0"/>
                </a:solidFill>
                <a:latin typeface="Calibri"/>
              </a:rPr>
              <a:t>50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400" b="1" strike="noStrike" spc="-1">
                <a:solidFill>
                  <a:srgbClr val="0070C0"/>
                </a:solidFill>
                <a:latin typeface="Calibri"/>
              </a:rPr>
              <a:t>0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);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…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94" name="Picture 2"/>
          <p:cNvPicPr/>
          <p:nvPr/>
        </p:nvPicPr>
        <p:blipFill>
          <a:blip r:embed="rId2"/>
          <a:stretch/>
        </p:blipFill>
        <p:spPr>
          <a:xfrm>
            <a:off x="5972040" y="1196640"/>
            <a:ext cx="2800080" cy="2342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Рисуем при помощи нашей функции несколько ромбов в ряд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Прямоугольник 2"/>
          <p:cNvSpPr/>
          <p:nvPr/>
        </p:nvSpPr>
        <p:spPr>
          <a:xfrm>
            <a:off x="539640" y="1196640"/>
            <a:ext cx="8280720" cy="265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…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	HDC hdc = BeginPaint(hWnd, &amp;ps);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Romb(hdc, 10, 50);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Romb(hdc, 100, 50);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Romb(hdc, 190, 50);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Romb(hdc, 280, 50);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…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97" name="Picture 2"/>
          <p:cNvPicPr/>
          <p:nvPr/>
        </p:nvPicPr>
        <p:blipFill>
          <a:blip r:embed="rId2"/>
          <a:stretch/>
        </p:blipFill>
        <p:spPr>
          <a:xfrm>
            <a:off x="4284000" y="3645000"/>
            <a:ext cx="4161960" cy="2838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240" cy="719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Рисуем при помощи нашей функции несколько ромбов – используем цикл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Прямоугольник 2"/>
          <p:cNvSpPr/>
          <p:nvPr/>
        </p:nvSpPr>
        <p:spPr>
          <a:xfrm>
            <a:off x="539640" y="1196640"/>
            <a:ext cx="8280720" cy="447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…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HPEN hPen;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hPen = CreatePen(PS_SOLID, 3, RGB(0, 0, 0));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SelectObject(hdc, hPen);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int x = 10;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int y = 50;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do {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	Romb(hdc, x, y);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	x += 90;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} while (x &lt;= 280);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…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200" name="Picture 2"/>
          <p:cNvPicPr/>
          <p:nvPr/>
        </p:nvPicPr>
        <p:blipFill>
          <a:blip r:embed="rId2"/>
          <a:stretch/>
        </p:blipFill>
        <p:spPr>
          <a:xfrm>
            <a:off x="4572000" y="4005000"/>
            <a:ext cx="3838320" cy="2561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240" cy="719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Создаем функцию, вызывающую нашу функцию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Прямоугольник 2"/>
          <p:cNvSpPr/>
          <p:nvPr/>
        </p:nvSpPr>
        <p:spPr>
          <a:xfrm>
            <a:off x="129600" y="4293000"/>
            <a:ext cx="8280720" cy="243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0" strike="noStrike" spc="-1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0" strike="noStrike" spc="-1">
                <a:solidFill>
                  <a:srgbClr val="6F008A"/>
                </a:solidFill>
                <a:latin typeface="Consolas"/>
              </a:rPr>
              <a:t>WM_PAINT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: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onsolas"/>
              </a:rPr>
              <a:t>        {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b="0" strike="noStrike" spc="-1">
                <a:solidFill>
                  <a:srgbClr val="2B91AF"/>
                </a:solidFill>
                <a:latin typeface="Consolas"/>
              </a:rPr>
              <a:t>PAINTSTRUCT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ps;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b="0" strike="noStrike" spc="-1">
                <a:solidFill>
                  <a:srgbClr val="2B91AF"/>
                </a:solidFill>
                <a:latin typeface="Consolas"/>
              </a:rPr>
              <a:t>HDC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hdc = BeginPaint(</a:t>
            </a:r>
            <a:r>
              <a:rPr lang="en-US" sz="1400" b="0" strike="noStrike" spc="-1">
                <a:solidFill>
                  <a:srgbClr val="808080"/>
                </a:solidFill>
                <a:latin typeface="Consolas"/>
              </a:rPr>
              <a:t>hWnd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, &amp;ps);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ru-RU" sz="1400" b="0" strike="noStrike" spc="-1">
                <a:solidFill>
                  <a:srgbClr val="008000"/>
                </a:solidFill>
                <a:latin typeface="Consolas"/>
              </a:rPr>
              <a:t>// TODO: Добавьте сюда любой код прорисовки, использующий HDC...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b="1" strike="noStrike" spc="-1">
                <a:solidFill>
                  <a:srgbClr val="000000"/>
                </a:solidFill>
                <a:latin typeface="Consolas"/>
              </a:rPr>
              <a:t>drawRombLine(hdc);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           EndPaint(</a:t>
            </a:r>
            <a:r>
              <a:rPr lang="en-US" sz="1400" b="0" strike="noStrike" spc="-1">
                <a:solidFill>
                  <a:srgbClr val="808080"/>
                </a:solidFill>
                <a:latin typeface="Consolas"/>
              </a:rPr>
              <a:t>hWnd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, &amp;ps);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onsolas"/>
              </a:rPr>
              <a:t>        }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0" strike="noStrike" spc="-1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;</a:t>
            </a:r>
            <a:endParaRPr lang="ru-RU" sz="1400" b="0" strike="noStrike" spc="-1">
              <a:latin typeface="Arial"/>
            </a:endParaRPr>
          </a:p>
        </p:txBody>
      </p:sp>
      <p:pic>
        <p:nvPicPr>
          <p:cNvPr id="203" name="Picture 2"/>
          <p:cNvPicPr/>
          <p:nvPr/>
        </p:nvPicPr>
        <p:blipFill>
          <a:blip r:embed="rId2"/>
          <a:stretch/>
        </p:blipFill>
        <p:spPr>
          <a:xfrm>
            <a:off x="6588360" y="1196640"/>
            <a:ext cx="2253960" cy="1504440"/>
          </a:xfrm>
          <a:prstGeom prst="rect">
            <a:avLst/>
          </a:prstGeom>
          <a:ln w="0">
            <a:noFill/>
          </a:ln>
        </p:spPr>
      </p:pic>
      <p:sp>
        <p:nvSpPr>
          <p:cNvPr id="204" name="TextBox 5"/>
          <p:cNvSpPr/>
          <p:nvPr/>
        </p:nvSpPr>
        <p:spPr>
          <a:xfrm>
            <a:off x="301320" y="908640"/>
            <a:ext cx="5040360" cy="2860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b="1" strike="noStrike" spc="-1">
                <a:solidFill>
                  <a:srgbClr val="000000"/>
                </a:solidFill>
                <a:latin typeface="Consolas"/>
              </a:rPr>
              <a:t> drawRombLine(</a:t>
            </a:r>
            <a:r>
              <a:rPr lang="en-US" sz="1400" b="1" strike="noStrike" spc="-1">
                <a:solidFill>
                  <a:srgbClr val="2B91AF"/>
                </a:solidFill>
                <a:latin typeface="Consolas"/>
              </a:rPr>
              <a:t>HDC</a:t>
            </a:r>
            <a:r>
              <a:rPr lang="en-US" sz="1400" b="1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strike="noStrike" spc="-1">
                <a:solidFill>
                  <a:srgbClr val="808080"/>
                </a:solidFill>
                <a:latin typeface="Consolas"/>
              </a:rPr>
              <a:t>hdc</a:t>
            </a:r>
            <a:r>
              <a:rPr lang="en-US" sz="1400" b="1" strike="noStrike" spc="-1">
                <a:solidFill>
                  <a:srgbClr val="000000"/>
                </a:solidFill>
                <a:latin typeface="Consolas"/>
              </a:rPr>
              <a:t>) {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0" strike="noStrike" spc="-1">
                <a:solidFill>
                  <a:srgbClr val="2B91AF"/>
                </a:solidFill>
                <a:latin typeface="Consolas"/>
              </a:rPr>
              <a:t>HPEN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hPen;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   hPen = CreatePen(</a:t>
            </a:r>
            <a:r>
              <a:rPr lang="en-US" sz="1400" b="0" strike="noStrike" spc="-1">
                <a:solidFill>
                  <a:srgbClr val="6F008A"/>
                </a:solidFill>
                <a:latin typeface="Consolas"/>
              </a:rPr>
              <a:t>PS_SOLID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, 3, </a:t>
            </a:r>
            <a:r>
              <a:rPr lang="en-US" sz="1400" b="0" strike="noStrike" spc="-1">
                <a:solidFill>
                  <a:srgbClr val="6F008A"/>
                </a:solidFill>
                <a:latin typeface="Consolas"/>
              </a:rPr>
              <a:t>RGB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(0, 0, 0));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   SelectObject(</a:t>
            </a:r>
            <a:r>
              <a:rPr lang="en-US" sz="1400" b="0" strike="noStrike" spc="-1">
                <a:solidFill>
                  <a:srgbClr val="808080"/>
                </a:solidFill>
                <a:latin typeface="Consolas"/>
              </a:rPr>
              <a:t>hdc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, hPen);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0" strike="noStrike" spc="-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x = 10;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0" strike="noStrike" spc="-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y = 50;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0" strike="noStrike" spc="-1">
                <a:solidFill>
                  <a:srgbClr val="0000FF"/>
                </a:solidFill>
                <a:latin typeface="Consolas"/>
              </a:rPr>
              <a:t>do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{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0000"/>
                </a:solidFill>
                <a:latin typeface="Consolas"/>
              </a:rPr>
              <a:t>        Romb(</a:t>
            </a:r>
            <a:r>
              <a:rPr lang="en-US" sz="1400" b="1" strike="noStrike" spc="-1">
                <a:solidFill>
                  <a:srgbClr val="808080"/>
                </a:solidFill>
                <a:latin typeface="Consolas"/>
              </a:rPr>
              <a:t>hdc</a:t>
            </a:r>
            <a:r>
              <a:rPr lang="en-US" sz="1400" b="1" strike="noStrike" spc="-1">
                <a:solidFill>
                  <a:srgbClr val="000000"/>
                </a:solidFill>
                <a:latin typeface="Consolas"/>
              </a:rPr>
              <a:t>, x, y);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       x += 90;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   } </a:t>
            </a:r>
            <a:r>
              <a:rPr lang="en-US" sz="1400" b="0" strike="noStrike" spc="-1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(x &lt;= 280);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79640" y="24210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1" strike="noStrike" spc="-1" dirty="0">
                <a:solidFill>
                  <a:srgbClr val="000000"/>
                </a:solidFill>
                <a:latin typeface="Calibri"/>
              </a:rPr>
              <a:t>Лабораторная работа №8</a:t>
            </a:r>
            <a:endParaRPr lang="ru-R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Заголовок 1"/>
          <p:cNvSpPr/>
          <p:nvPr/>
        </p:nvSpPr>
        <p:spPr>
          <a:xfrm>
            <a:off x="149760" y="3789000"/>
            <a:ext cx="8229240" cy="11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70C0"/>
                </a:solidFill>
                <a:latin typeface="Calibri"/>
              </a:rPr>
              <a:t>Используем функции для рисования множества объектов</a:t>
            </a: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Автомобиль деда Мороза - логотип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8" name="Picture 2"/>
          <p:cNvPicPr/>
          <p:nvPr/>
        </p:nvPicPr>
        <p:blipFill>
          <a:blip r:embed="rId2"/>
          <a:stretch/>
        </p:blipFill>
        <p:spPr>
          <a:xfrm>
            <a:off x="6372360" y="880200"/>
            <a:ext cx="2014920" cy="1985760"/>
          </a:xfrm>
          <a:prstGeom prst="rect">
            <a:avLst/>
          </a:prstGeom>
          <a:ln w="0">
            <a:noFill/>
          </a:ln>
        </p:spPr>
      </p:pic>
      <p:pic>
        <p:nvPicPr>
          <p:cNvPr id="209" name="Picture 2"/>
          <p:cNvPicPr/>
          <p:nvPr/>
        </p:nvPicPr>
        <p:blipFill>
          <a:blip r:embed="rId3"/>
          <a:stretch/>
        </p:blipFill>
        <p:spPr>
          <a:xfrm>
            <a:off x="467640" y="1196640"/>
            <a:ext cx="5314680" cy="4447800"/>
          </a:xfrm>
          <a:prstGeom prst="rect">
            <a:avLst/>
          </a:prstGeom>
          <a:ln w="0">
            <a:noFill/>
          </a:ln>
        </p:spPr>
      </p:pic>
      <p:pic>
        <p:nvPicPr>
          <p:cNvPr id="210" name="Picture 3"/>
          <p:cNvPicPr/>
          <p:nvPr/>
        </p:nvPicPr>
        <p:blipFill>
          <a:blip r:embed="rId4"/>
          <a:stretch/>
        </p:blipFill>
        <p:spPr>
          <a:xfrm>
            <a:off x="6386400" y="3141000"/>
            <a:ext cx="2562840" cy="2543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Вынесли код в отдельную функцию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2" name="Picture 2"/>
          <p:cNvPicPr/>
          <p:nvPr/>
        </p:nvPicPr>
        <p:blipFill>
          <a:blip r:embed="rId2"/>
          <a:stretch/>
        </p:blipFill>
        <p:spPr>
          <a:xfrm>
            <a:off x="6372360" y="880200"/>
            <a:ext cx="2014920" cy="1985760"/>
          </a:xfrm>
          <a:prstGeom prst="rect">
            <a:avLst/>
          </a:prstGeom>
          <a:ln w="0">
            <a:noFill/>
          </a:ln>
        </p:spPr>
      </p:pic>
      <p:pic>
        <p:nvPicPr>
          <p:cNvPr id="213" name="Picture 3"/>
          <p:cNvPicPr/>
          <p:nvPr/>
        </p:nvPicPr>
        <p:blipFill>
          <a:blip r:embed="rId3"/>
          <a:stretch/>
        </p:blipFill>
        <p:spPr>
          <a:xfrm>
            <a:off x="6386400" y="3141000"/>
            <a:ext cx="2562840" cy="2543760"/>
          </a:xfrm>
          <a:prstGeom prst="rect">
            <a:avLst/>
          </a:prstGeom>
          <a:ln w="0">
            <a:noFill/>
          </a:ln>
        </p:spPr>
      </p:pic>
      <p:sp>
        <p:nvSpPr>
          <p:cNvPr id="214" name="Прямоугольник 5"/>
          <p:cNvSpPr/>
          <p:nvPr/>
        </p:nvSpPr>
        <p:spPr>
          <a:xfrm>
            <a:off x="107640" y="908640"/>
            <a:ext cx="8928720" cy="544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void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StClausAuto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(HDC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hdc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) {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	</a:t>
            </a:r>
            <a:r>
              <a:rPr lang="ru-RU" sz="1600" b="0" strike="noStrike" spc="-1" dirty="0">
                <a:solidFill>
                  <a:srgbClr val="000000"/>
                </a:solidFill>
                <a:latin typeface="Calibri"/>
              </a:rPr>
              <a:t>// верхний треугольник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MoveToEx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hdc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, 20, 0, NULL);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LineTo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hdc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, 30, 20);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LineTo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hdc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, 10, 20);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LineTo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hdc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, 20, 0);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	</a:t>
            </a:r>
            <a:r>
              <a:rPr lang="ru-RU" sz="1600" b="0" strike="noStrike" spc="-1" dirty="0">
                <a:solidFill>
                  <a:srgbClr val="000000"/>
                </a:solidFill>
                <a:latin typeface="Calibri"/>
              </a:rPr>
              <a:t>// средний треугольник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MoveToEx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hdc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, 20, 10, NULL);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LineTo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hdc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, 30, 40);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LineTo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hdc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, 10, 40);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LineTo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hdc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, 20, 10);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	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	</a:t>
            </a:r>
            <a:r>
              <a:rPr lang="ru-RU" sz="1600" b="0" strike="noStrike" spc="-1" dirty="0">
                <a:solidFill>
                  <a:srgbClr val="000000"/>
                </a:solidFill>
                <a:latin typeface="Calibri"/>
              </a:rPr>
              <a:t>// нижний треугольник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MoveToEx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hdc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, 20, 30, NULL);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LineTo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hdc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, 40, 80);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LineTo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hdc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, 0, 80);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LineTo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hdc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, 20, 30);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 dirty="0">
                <a:solidFill>
                  <a:srgbClr val="000000"/>
                </a:solidFill>
                <a:latin typeface="Calibri"/>
              </a:rPr>
              <a:t>}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…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215" name="Picture 2"/>
          <p:cNvPicPr/>
          <p:nvPr/>
        </p:nvPicPr>
        <p:blipFill>
          <a:blip r:embed="rId4"/>
          <a:stretch/>
        </p:blipFill>
        <p:spPr>
          <a:xfrm>
            <a:off x="4103280" y="5166000"/>
            <a:ext cx="5040360" cy="1656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Относительные координаты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7" name="Picture 2"/>
          <p:cNvPicPr/>
          <p:nvPr/>
        </p:nvPicPr>
        <p:blipFill>
          <a:blip r:embed="rId2"/>
          <a:stretch/>
        </p:blipFill>
        <p:spPr>
          <a:xfrm>
            <a:off x="683640" y="980640"/>
            <a:ext cx="3716280" cy="3999960"/>
          </a:xfrm>
          <a:prstGeom prst="rect">
            <a:avLst/>
          </a:prstGeom>
          <a:ln w="0">
            <a:noFill/>
          </a:ln>
        </p:spPr>
      </p:pic>
      <p:pic>
        <p:nvPicPr>
          <p:cNvPr id="218" name="Picture 3"/>
          <p:cNvPicPr/>
          <p:nvPr/>
        </p:nvPicPr>
        <p:blipFill>
          <a:blip r:embed="rId3"/>
          <a:stretch/>
        </p:blipFill>
        <p:spPr>
          <a:xfrm>
            <a:off x="5940000" y="1196640"/>
            <a:ext cx="2596680" cy="3257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Точка входа в программу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Прямоугольник 3"/>
          <p:cNvSpPr/>
          <p:nvPr/>
        </p:nvSpPr>
        <p:spPr>
          <a:xfrm>
            <a:off x="107640" y="751320"/>
            <a:ext cx="6475320" cy="555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050" b="0" strike="noStrike" spc="-1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05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50" b="0" strike="noStrike" spc="-1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050" b="0" strike="noStrike" spc="-1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sz="1050" b="0" strike="noStrike" spc="-1" dirty="0">
                <a:solidFill>
                  <a:srgbClr val="A31515"/>
                </a:solidFill>
                <a:latin typeface="Consolas"/>
              </a:rPr>
              <a:t>&gt;</a:t>
            </a:r>
            <a:endParaRPr lang="ru-RU" sz="105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05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05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050" b="0" strike="noStrike" spc="-1" dirty="0">
                <a:solidFill>
                  <a:srgbClr val="000000"/>
                </a:solidFill>
                <a:latin typeface="Consolas"/>
              </a:rPr>
              <a:t> a() {</a:t>
            </a:r>
            <a:endParaRPr lang="ru-RU" sz="105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05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05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05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050" b="0" strike="noStrike" spc="-1" dirty="0">
                <a:solidFill>
                  <a:srgbClr val="A31515"/>
                </a:solidFill>
                <a:latin typeface="Consolas"/>
              </a:rPr>
              <a:t>"Hello! It is a()!\n"</a:t>
            </a:r>
            <a:r>
              <a:rPr lang="en-US" sz="105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05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05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05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05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050" b="1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050" b="1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05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05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05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05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050" b="0" strike="noStrike" spc="-1" dirty="0">
                <a:solidFill>
                  <a:srgbClr val="A31515"/>
                </a:solidFill>
                <a:latin typeface="Consolas"/>
              </a:rPr>
              <a:t>"Hello! It is main()!\n"</a:t>
            </a:r>
            <a:r>
              <a:rPr lang="en-US" sz="105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05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05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050" b="0" strike="noStrike" spc="-1" dirty="0">
                <a:solidFill>
                  <a:srgbClr val="000000"/>
                </a:solidFill>
                <a:latin typeface="Consolas"/>
              </a:rPr>
              <a:t>a();</a:t>
            </a:r>
            <a:endParaRPr lang="ru-RU" sz="105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050" b="1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05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05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1" strike="noStrike" spc="-1" dirty="0">
                <a:solidFill>
                  <a:srgbClr val="000000"/>
                </a:solidFill>
                <a:latin typeface="Calibri"/>
              </a:rPr>
              <a:t>Точка входа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u="sng" strike="noStrike" spc="-1" dirty="0">
                <a:solidFill>
                  <a:srgbClr val="0000FF"/>
                </a:solidFill>
                <a:uFillTx/>
                <a:latin typeface="Calibri"/>
                <a:hlinkClick r:id="rId2"/>
              </a:rPr>
              <a:t>https://ru.wikipedia.org/wiki/%D0%A2%D0%BE%D1%87%D0%BA%D0%B0_%D0%B2%D1%85%D0%BE%D0%B4%D0%B0</a:t>
            </a:r>
            <a:r>
              <a:rPr lang="ru-RU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 dirty="0">
                <a:solidFill>
                  <a:srgbClr val="000000"/>
                </a:solidFill>
                <a:latin typeface="Calibri"/>
              </a:rPr>
              <a:t>Точка входа (англ. </a:t>
            </a:r>
            <a:r>
              <a:rPr lang="ru-RU" sz="1600" b="0" strike="noStrike" spc="-1" dirty="0" err="1">
                <a:solidFill>
                  <a:srgbClr val="000000"/>
                </a:solidFill>
                <a:latin typeface="Calibri"/>
              </a:rPr>
              <a:t>Entry</a:t>
            </a:r>
            <a:r>
              <a:rPr lang="ru-RU" sz="1600" b="0" strike="noStrike" spc="-1" dirty="0">
                <a:solidFill>
                  <a:srgbClr val="000000"/>
                </a:solidFill>
                <a:latin typeface="Calibri"/>
              </a:rPr>
              <a:t> Point (EP) — точка входа) — адрес в оперативной памяти, с которого начинается выполнение программы. Другими словами — адрес, по которому хранится первая команда программы.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 dirty="0">
                <a:solidFill>
                  <a:srgbClr val="000000"/>
                </a:solidFill>
                <a:latin typeface="Calibri"/>
              </a:rPr>
              <a:t>Однако не надо путать её с «первыми командами» программы на языке высокого уровня. Например, программа на C++ начинается с функции </a:t>
            </a:r>
            <a:r>
              <a:rPr lang="ru-RU" sz="1600" b="0" strike="noStrike" spc="-1" dirty="0" err="1">
                <a:solidFill>
                  <a:srgbClr val="000000"/>
                </a:solidFill>
                <a:latin typeface="Calibri"/>
              </a:rPr>
              <a:t>main</a:t>
            </a:r>
            <a:r>
              <a:rPr lang="ru-RU" sz="1600" b="0" strike="noStrike" spc="-1" dirty="0">
                <a:solidFill>
                  <a:srgbClr val="000000"/>
                </a:solidFill>
                <a:latin typeface="Calibri"/>
              </a:rPr>
              <a:t>(). На самом деле, выполнение такой программы происходит далеко не с первой команды этой функции: точка входа в программу будет находиться в библиотеке времени исполнения «C </a:t>
            </a:r>
            <a:r>
              <a:rPr lang="ru-RU" sz="1600" b="0" strike="noStrike" spc="-1" dirty="0" err="1">
                <a:solidFill>
                  <a:srgbClr val="000000"/>
                </a:solidFill>
                <a:latin typeface="Calibri"/>
              </a:rPr>
              <a:t>runtime</a:t>
            </a:r>
            <a:r>
              <a:rPr lang="ru-RU" sz="1600" b="0" strike="noStrike" spc="-1" dirty="0">
                <a:solidFill>
                  <a:srgbClr val="000000"/>
                </a:solidFill>
                <a:latin typeface="Calibri"/>
              </a:rPr>
              <a:t>», </a:t>
            </a:r>
            <a:r>
              <a:rPr lang="ru-RU" sz="1600" b="1" strike="noStrike" spc="-1" dirty="0">
                <a:solidFill>
                  <a:srgbClr val="000000"/>
                </a:solidFill>
                <a:latin typeface="Calibri"/>
              </a:rPr>
              <a:t>а процедура </a:t>
            </a:r>
            <a:r>
              <a:rPr lang="ru-RU" sz="1600" b="1" strike="noStrike" spc="-1" dirty="0" err="1">
                <a:solidFill>
                  <a:srgbClr val="000000"/>
                </a:solidFill>
                <a:latin typeface="Calibri"/>
              </a:rPr>
              <a:t>main</a:t>
            </a:r>
            <a:r>
              <a:rPr lang="ru-RU" sz="1600" b="1" strike="noStrike" spc="-1" dirty="0">
                <a:solidFill>
                  <a:srgbClr val="000000"/>
                </a:solidFill>
                <a:latin typeface="Calibri"/>
              </a:rPr>
              <a:t>() </a:t>
            </a:r>
            <a:r>
              <a:rPr lang="ru-RU" sz="1600" b="1" strike="noStrike" spc="-1" dirty="0" err="1">
                <a:solidFill>
                  <a:srgbClr val="000000"/>
                </a:solidFill>
                <a:latin typeface="Calibri"/>
              </a:rPr>
              <a:t>назначится</a:t>
            </a:r>
            <a:r>
              <a:rPr lang="ru-RU" sz="1600" b="1" strike="noStrike" spc="-1" dirty="0">
                <a:solidFill>
                  <a:srgbClr val="000000"/>
                </a:solidFill>
                <a:latin typeface="Calibri"/>
              </a:rPr>
              <a:t> точкой входа в пользовательский код. </a:t>
            </a:r>
            <a:endParaRPr lang="ru-RU" sz="1600" b="0" strike="noStrike" spc="-1" dirty="0">
              <a:latin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306FD14-5D77-EBD5-F8B5-6C75C0D66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999" y="615222"/>
            <a:ext cx="2264707" cy="167447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14EF71B-4E35-42C7-4919-5B4D41BD0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1999" y="3036591"/>
            <a:ext cx="2150661" cy="2260454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Задача 1. Елочка (Логотип авто Деда Мороза) в виде функции с параметрами 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x, y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0" name="Picture 2"/>
          <p:cNvPicPr/>
          <p:nvPr/>
        </p:nvPicPr>
        <p:blipFill>
          <a:blip r:embed="rId2"/>
          <a:stretch/>
        </p:blipFill>
        <p:spPr>
          <a:xfrm>
            <a:off x="323640" y="3367080"/>
            <a:ext cx="1439640" cy="1868040"/>
          </a:xfrm>
          <a:prstGeom prst="rect">
            <a:avLst/>
          </a:prstGeom>
          <a:ln w="0">
            <a:noFill/>
          </a:ln>
        </p:spPr>
      </p:pic>
      <p:sp>
        <p:nvSpPr>
          <p:cNvPr id="221" name="Прямоугольник 3"/>
          <p:cNvSpPr/>
          <p:nvPr/>
        </p:nvSpPr>
        <p:spPr>
          <a:xfrm>
            <a:off x="539640" y="1196640"/>
            <a:ext cx="8280720" cy="228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Сделать функцию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void StClausAuto(HDC hdc, int x, int y) {</a:t>
            </a: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 …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}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и используя её нарисовать из елочек узоры по следующим схемам</a:t>
            </a:r>
            <a:br/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400" b="0" strike="noStrike" spc="-1">
              <a:latin typeface="Arial"/>
            </a:endParaRPr>
          </a:p>
        </p:txBody>
      </p:sp>
      <p:pic>
        <p:nvPicPr>
          <p:cNvPr id="222" name="Picture 2"/>
          <p:cNvPicPr/>
          <p:nvPr/>
        </p:nvPicPr>
        <p:blipFill>
          <a:blip r:embed="rId3"/>
          <a:stretch/>
        </p:blipFill>
        <p:spPr>
          <a:xfrm>
            <a:off x="1922040" y="3367080"/>
            <a:ext cx="1949040" cy="1868040"/>
          </a:xfrm>
          <a:prstGeom prst="rect">
            <a:avLst/>
          </a:prstGeom>
          <a:ln w="0">
            <a:noFill/>
          </a:ln>
        </p:spPr>
      </p:pic>
      <p:pic>
        <p:nvPicPr>
          <p:cNvPr id="223" name="Picture 2"/>
          <p:cNvPicPr/>
          <p:nvPr/>
        </p:nvPicPr>
        <p:blipFill>
          <a:blip r:embed="rId4"/>
          <a:stretch/>
        </p:blipFill>
        <p:spPr>
          <a:xfrm>
            <a:off x="4029480" y="3367080"/>
            <a:ext cx="2217600" cy="1868040"/>
          </a:xfrm>
          <a:prstGeom prst="rect">
            <a:avLst/>
          </a:prstGeom>
          <a:ln w="0">
            <a:noFill/>
          </a:ln>
        </p:spPr>
      </p:pic>
      <p:pic>
        <p:nvPicPr>
          <p:cNvPr id="224" name="Picture 2"/>
          <p:cNvPicPr/>
          <p:nvPr/>
        </p:nvPicPr>
        <p:blipFill>
          <a:blip r:embed="rId5"/>
          <a:stretch/>
        </p:blipFill>
        <p:spPr>
          <a:xfrm>
            <a:off x="6490080" y="3367080"/>
            <a:ext cx="1776240" cy="1868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Относительные координаты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6" name="Прямоугольник 5"/>
          <p:cNvSpPr/>
          <p:nvPr/>
        </p:nvSpPr>
        <p:spPr>
          <a:xfrm>
            <a:off x="107640" y="908640"/>
            <a:ext cx="8928720" cy="57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  <p:pic>
        <p:nvPicPr>
          <p:cNvPr id="227" name="Picture 4"/>
          <p:cNvPicPr/>
          <p:nvPr/>
        </p:nvPicPr>
        <p:blipFill>
          <a:blip r:embed="rId2"/>
          <a:stretch/>
        </p:blipFill>
        <p:spPr>
          <a:xfrm>
            <a:off x="4356000" y="5013000"/>
            <a:ext cx="4478040" cy="175680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5"/>
          <p:cNvPicPr/>
          <p:nvPr/>
        </p:nvPicPr>
        <p:blipFill>
          <a:blip r:embed="rId3"/>
          <a:stretch/>
        </p:blipFill>
        <p:spPr>
          <a:xfrm>
            <a:off x="6665040" y="3501000"/>
            <a:ext cx="1988640" cy="1631160"/>
          </a:xfrm>
          <a:prstGeom prst="rect">
            <a:avLst/>
          </a:prstGeom>
          <a:ln w="0">
            <a:noFill/>
          </a:ln>
        </p:spPr>
      </p:pic>
      <p:pic>
        <p:nvPicPr>
          <p:cNvPr id="229" name="Picture 2"/>
          <p:cNvPicPr/>
          <p:nvPr/>
        </p:nvPicPr>
        <p:blipFill>
          <a:blip r:embed="rId4"/>
          <a:stretch/>
        </p:blipFill>
        <p:spPr>
          <a:xfrm>
            <a:off x="6570720" y="908640"/>
            <a:ext cx="2177640" cy="2343600"/>
          </a:xfrm>
          <a:prstGeom prst="rect">
            <a:avLst/>
          </a:prstGeom>
          <a:ln w="0">
            <a:noFill/>
          </a:ln>
        </p:spPr>
      </p:pic>
      <p:pic>
        <p:nvPicPr>
          <p:cNvPr id="230" name="Picture 2"/>
          <p:cNvPicPr/>
          <p:nvPr/>
        </p:nvPicPr>
        <p:blipFill>
          <a:blip r:embed="rId5"/>
          <a:stretch/>
        </p:blipFill>
        <p:spPr>
          <a:xfrm>
            <a:off x="395640" y="908640"/>
            <a:ext cx="4028760" cy="4876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Задача 1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.1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: 5 логотипов по углам и в центре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32" name="Picture 2"/>
          <p:cNvPicPr/>
          <p:nvPr/>
        </p:nvPicPr>
        <p:blipFill>
          <a:blip r:embed="rId2"/>
          <a:stretch/>
        </p:blipFill>
        <p:spPr>
          <a:xfrm>
            <a:off x="395640" y="1412640"/>
            <a:ext cx="6796800" cy="3024000"/>
          </a:xfrm>
          <a:prstGeom prst="rect">
            <a:avLst/>
          </a:prstGeom>
          <a:ln w="0">
            <a:noFill/>
          </a:ln>
        </p:spPr>
      </p:pic>
      <p:pic>
        <p:nvPicPr>
          <p:cNvPr id="233" name="Picture 2"/>
          <p:cNvPicPr/>
          <p:nvPr/>
        </p:nvPicPr>
        <p:blipFill>
          <a:blip r:embed="rId3"/>
          <a:stretch/>
        </p:blipFill>
        <p:spPr>
          <a:xfrm>
            <a:off x="5868000" y="2700360"/>
            <a:ext cx="3108960" cy="4033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735760" cy="941472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Задача 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1.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2: 8 логотипов в горизонтальную линию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35" name="Picture 2"/>
          <p:cNvPicPr/>
          <p:nvPr/>
        </p:nvPicPr>
        <p:blipFill>
          <a:blip r:embed="rId2"/>
          <a:stretch/>
        </p:blipFill>
        <p:spPr>
          <a:xfrm>
            <a:off x="6372360" y="2305800"/>
            <a:ext cx="2160000" cy="2070000"/>
          </a:xfrm>
          <a:prstGeom prst="rect">
            <a:avLst/>
          </a:prstGeom>
          <a:ln w="0">
            <a:noFill/>
          </a:ln>
        </p:spPr>
      </p:pic>
      <p:pic>
        <p:nvPicPr>
          <p:cNvPr id="236" name="Picture 2"/>
          <p:cNvPicPr/>
          <p:nvPr/>
        </p:nvPicPr>
        <p:blipFill>
          <a:blip r:embed="rId3"/>
          <a:stretch/>
        </p:blipFill>
        <p:spPr>
          <a:xfrm>
            <a:off x="179640" y="2277000"/>
            <a:ext cx="5879880" cy="2836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Задача 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1.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3 - РЕШЕНИЕ: </a:t>
            </a:r>
            <a:br>
              <a:rPr dirty="0"/>
            </a:b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4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 логотипа в вертикальную линию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38" name="Picture 2"/>
          <p:cNvPicPr/>
          <p:nvPr/>
        </p:nvPicPr>
        <p:blipFill>
          <a:blip r:embed="rId2"/>
          <a:stretch/>
        </p:blipFill>
        <p:spPr>
          <a:xfrm>
            <a:off x="6516360" y="2277000"/>
            <a:ext cx="2088000" cy="1758960"/>
          </a:xfrm>
          <a:prstGeom prst="rect">
            <a:avLst/>
          </a:prstGeom>
          <a:ln w="0">
            <a:noFill/>
          </a:ln>
        </p:spPr>
      </p:pic>
      <p:pic>
        <p:nvPicPr>
          <p:cNvPr id="239" name="Picture 2"/>
          <p:cNvPicPr/>
          <p:nvPr/>
        </p:nvPicPr>
        <p:blipFill>
          <a:blip r:embed="rId3"/>
          <a:stretch/>
        </p:blipFill>
        <p:spPr>
          <a:xfrm>
            <a:off x="330120" y="2196720"/>
            <a:ext cx="5852160" cy="2376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Задача 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1.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4: 4 логотипа в диагональную линию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41" name="Picture 2"/>
          <p:cNvPicPr/>
          <p:nvPr/>
        </p:nvPicPr>
        <p:blipFill>
          <a:blip r:embed="rId2"/>
          <a:stretch/>
        </p:blipFill>
        <p:spPr>
          <a:xfrm>
            <a:off x="2915640" y="1845000"/>
            <a:ext cx="3435120" cy="3612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Грузовой автомобиль - расчеты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43" name="Рисунок 5"/>
          <p:cNvPicPr/>
          <p:nvPr/>
        </p:nvPicPr>
        <p:blipFill>
          <a:blip r:embed="rId2"/>
          <a:stretch/>
        </p:blipFill>
        <p:spPr>
          <a:xfrm>
            <a:off x="1691640" y="1124640"/>
            <a:ext cx="5517360" cy="468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Задача 2.1 Создать функцию </a:t>
            </a:r>
            <a:r>
              <a:rPr lang="en-US" sz="3200" b="1" strike="noStrike" spc="-1" dirty="0" err="1">
                <a:solidFill>
                  <a:srgbClr val="000000"/>
                </a:solidFill>
                <a:latin typeface="Calibri"/>
              </a:rPr>
              <a:t>drawTruck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для рисования грузового автомобиля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5" name="Прямоугольник 3"/>
          <p:cNvSpPr/>
          <p:nvPr/>
        </p:nvSpPr>
        <p:spPr>
          <a:xfrm>
            <a:off x="539640" y="1196640"/>
            <a:ext cx="8280720" cy="1553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Сделать функцию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drawTruck(HDC hdc, int x, int y) {</a:t>
            </a: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 …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}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и используя ее нарисовать несколько грузовиков</a:t>
            </a:r>
            <a:br/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400" b="0" strike="noStrike" spc="-1">
              <a:latin typeface="Arial"/>
            </a:endParaRPr>
          </a:p>
        </p:txBody>
      </p:sp>
      <p:pic>
        <p:nvPicPr>
          <p:cNvPr id="246" name="Рисунок 7"/>
          <p:cNvPicPr/>
          <p:nvPr/>
        </p:nvPicPr>
        <p:blipFill>
          <a:blip r:embed="rId2"/>
          <a:stretch/>
        </p:blipFill>
        <p:spPr>
          <a:xfrm>
            <a:off x="327960" y="2997000"/>
            <a:ext cx="5568480" cy="3070800"/>
          </a:xfrm>
          <a:prstGeom prst="rect">
            <a:avLst/>
          </a:prstGeom>
          <a:ln w="0">
            <a:noFill/>
          </a:ln>
        </p:spPr>
      </p:pic>
      <p:pic>
        <p:nvPicPr>
          <p:cNvPr id="247" name="Рисунок 9"/>
          <p:cNvPicPr/>
          <p:nvPr/>
        </p:nvPicPr>
        <p:blipFill>
          <a:blip r:embed="rId3"/>
          <a:stretch/>
        </p:blipFill>
        <p:spPr>
          <a:xfrm>
            <a:off x="5896800" y="3135600"/>
            <a:ext cx="3033720" cy="3070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Задача 2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.2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: 5 автомобилей по углам и в центре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9" name="Прямоугольник 4"/>
          <p:cNvSpPr/>
          <p:nvPr/>
        </p:nvSpPr>
        <p:spPr>
          <a:xfrm>
            <a:off x="539640" y="950760"/>
            <a:ext cx="8280720" cy="1553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Сделать функцию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drawTrucks1(HDC hdc) </a:t>
            </a: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которая рисует грузовики по следующей схеме:</a:t>
            </a:r>
            <a:br/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400" b="0" strike="noStrike" spc="-1">
              <a:latin typeface="Arial"/>
            </a:endParaRPr>
          </a:p>
        </p:txBody>
      </p:sp>
      <p:pic>
        <p:nvPicPr>
          <p:cNvPr id="250" name="Рисунок 3"/>
          <p:cNvPicPr/>
          <p:nvPr/>
        </p:nvPicPr>
        <p:blipFill>
          <a:blip r:embed="rId2"/>
          <a:stretch/>
        </p:blipFill>
        <p:spPr>
          <a:xfrm>
            <a:off x="5488560" y="1700640"/>
            <a:ext cx="3115440" cy="3088800"/>
          </a:xfrm>
          <a:prstGeom prst="rect">
            <a:avLst/>
          </a:prstGeom>
          <a:ln w="0">
            <a:noFill/>
          </a:ln>
        </p:spPr>
      </p:pic>
      <p:pic>
        <p:nvPicPr>
          <p:cNvPr id="251" name="Рисунок 6"/>
          <p:cNvPicPr/>
          <p:nvPr/>
        </p:nvPicPr>
        <p:blipFill>
          <a:blip r:embed="rId3"/>
          <a:stretch/>
        </p:blipFill>
        <p:spPr>
          <a:xfrm>
            <a:off x="539640" y="4789800"/>
            <a:ext cx="6338880" cy="1917360"/>
          </a:xfrm>
          <a:prstGeom prst="rect">
            <a:avLst/>
          </a:prstGeom>
          <a:ln w="0">
            <a:noFill/>
          </a:ln>
        </p:spPr>
      </p:pic>
      <p:pic>
        <p:nvPicPr>
          <p:cNvPr id="252" name="Рисунок 8"/>
          <p:cNvPicPr/>
          <p:nvPr/>
        </p:nvPicPr>
        <p:blipFill>
          <a:blip r:embed="rId4"/>
          <a:stretch/>
        </p:blipFill>
        <p:spPr>
          <a:xfrm>
            <a:off x="458280" y="2133000"/>
            <a:ext cx="4221360" cy="2224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4061</TotalTime>
  <Words>12168</Words>
  <Application>Microsoft Office PowerPoint</Application>
  <PresentationFormat>Экран (4:3)</PresentationFormat>
  <Paragraphs>1782</Paragraphs>
  <Slides>146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146</vt:i4>
      </vt:variant>
    </vt:vector>
  </HeadingPairs>
  <TitlesOfParts>
    <vt:vector size="155" baseType="lpstr">
      <vt:lpstr>Arial</vt:lpstr>
      <vt:lpstr>Calibri</vt:lpstr>
      <vt:lpstr>Consolas</vt:lpstr>
      <vt:lpstr>StarSymbol</vt:lpstr>
      <vt:lpstr>Symbol</vt:lpstr>
      <vt:lpstr>Times New Roman</vt:lpstr>
      <vt:lpstr>Wingdings</vt:lpstr>
      <vt:lpstr>Office Theme</vt:lpstr>
      <vt:lpstr>Office Theme</vt:lpstr>
      <vt:lpstr>Презентация PowerPoint</vt:lpstr>
      <vt:lpstr>Очень важные термины</vt:lpstr>
      <vt:lpstr>Что такое подпрограмма?</vt:lpstr>
      <vt:lpstr>Подпрограммы – в Си (и не только)</vt:lpstr>
      <vt:lpstr>Зачем нужны подпрограммы?</vt:lpstr>
      <vt:lpstr>Зачем нужны подпрограммы?</vt:lpstr>
      <vt:lpstr>Знакомство с функциями в Си</vt:lpstr>
      <vt:lpstr>Простейшие функции</vt:lpstr>
      <vt:lpstr>Точка входа в программу</vt:lpstr>
      <vt:lpstr>Использование до определения</vt:lpstr>
      <vt:lpstr>Объявление, определение и вызов функции</vt:lpstr>
      <vt:lpstr>В Си НЕЛЬЗЯ вкладывать функции друг в друга</vt:lpstr>
      <vt:lpstr>В Си НЕЛЬЗЯ вкладывать тело функций друг в друга</vt:lpstr>
      <vt:lpstr>Функция может возвращать результат</vt:lpstr>
      <vt:lpstr>Функция может получать аргументы (1)</vt:lpstr>
      <vt:lpstr>Функция может получать аргументы (2)</vt:lpstr>
      <vt:lpstr>“Факториал” – что это такое</vt:lpstr>
      <vt:lpstr>Функция может иметь свои (локальные) переменные (1)</vt:lpstr>
      <vt:lpstr>Функция может иметь свои (локальные) переменные (2)</vt:lpstr>
      <vt:lpstr>Функция может иметь свои (локальные) переменные (2)</vt:lpstr>
      <vt:lpstr>Функция может иметь свои (локальные) переменные (2)</vt:lpstr>
      <vt:lpstr>Функция может иметь свои (локальные) переменные (2)</vt:lpstr>
      <vt:lpstr>Функция может иметь свои (локальные) переменные (2)</vt:lpstr>
      <vt:lpstr>Функция может иметь свои (локальные) переменные (2)</vt:lpstr>
      <vt:lpstr>Можно использовать  глобальные переменные (1)</vt:lpstr>
      <vt:lpstr>Можно использовать  глобальные переменные (2)</vt:lpstr>
      <vt:lpstr>В Си НЕЛЬЗЯ вкладывать функции друг в друга</vt:lpstr>
      <vt:lpstr>Функции - Формальная грамматика языка Си</vt:lpstr>
      <vt:lpstr>Функции - Формальная грамматика языка Си</vt:lpstr>
      <vt:lpstr>Функции - Формальная грамматика языка Си</vt:lpstr>
      <vt:lpstr>Функции - Формальная грамматика языка Си</vt:lpstr>
      <vt:lpstr>Формальные и фактические параметры функции</vt:lpstr>
      <vt:lpstr>Локальные и глобальные переменные</vt:lpstr>
      <vt:lpstr>Локальные переменные и формальные параметры</vt:lpstr>
      <vt:lpstr>Переменные – область видимости и время жизни</vt:lpstr>
      <vt:lpstr>Переменные – область видимости и время жизни</vt:lpstr>
      <vt:lpstr>Переменные – область видимости и время жизни</vt:lpstr>
      <vt:lpstr>Переменные – область видимости и время жизни</vt:lpstr>
      <vt:lpstr>Переменные – область видимости и время жизни</vt:lpstr>
      <vt:lpstr>Очень важные термины</vt:lpstr>
      <vt:lpstr>Очень важные термины</vt:lpstr>
      <vt:lpstr>Объявление функции / Прототип функции / Сигнатура («подпись») функции</vt:lpstr>
      <vt:lpstr>Объявление функции / Прототип функции / Сигнатура («подпись») функции</vt:lpstr>
      <vt:lpstr>Сигнатура («подпись») функции VS Заголовок функции</vt:lpstr>
      <vt:lpstr>Заголовок VS Сигнатура &amp;&amp; Объявление VS Прототип</vt:lpstr>
      <vt:lpstr>Презентация PowerPoint</vt:lpstr>
      <vt:lpstr>Code Style</vt:lpstr>
      <vt:lpstr>Code Style – форматирование кода</vt:lpstr>
      <vt:lpstr>Code Style – форматирование кода</vt:lpstr>
      <vt:lpstr>Презентация PowerPoint</vt:lpstr>
      <vt:lpstr>Лабораторная работа №7</vt:lpstr>
      <vt:lpstr>Задача 1. Переделать задачу из  ЛР1</vt:lpstr>
      <vt:lpstr>Задача 2. Переделать задачу из  ЛР5</vt:lpstr>
      <vt:lpstr>Задача 3. Переделать задачу из  ЛР5</vt:lpstr>
      <vt:lpstr>Задача 4. Переделать задачу из  ЛР6</vt:lpstr>
      <vt:lpstr>ЛР7: Задания на закрепление и отработку</vt:lpstr>
      <vt:lpstr>ИТОГО по ЛР7</vt:lpstr>
      <vt:lpstr>Презентация PowerPoint</vt:lpstr>
      <vt:lpstr>Переключение картинок в графике</vt:lpstr>
      <vt:lpstr>drawImage1()</vt:lpstr>
      <vt:lpstr>drawImage2()</vt:lpstr>
      <vt:lpstr>drawImage3()</vt:lpstr>
      <vt:lpstr>drawImage1() И drawImage2() И drawImage3()</vt:lpstr>
      <vt:lpstr>drawImage1() ИЛИ drawImage2() ИЛИ drawImage3()</vt:lpstr>
      <vt:lpstr>drawImage1() ИЛИ drawImage2() ИЛИ drawImage3()</vt:lpstr>
      <vt:lpstr>drawImage1() ИЛИ drawImage2() ИЛИ drawImage3()</vt:lpstr>
      <vt:lpstr>drawImage1() ИЛИ drawImage2() ИЛИ drawImage3()</vt:lpstr>
      <vt:lpstr>drawImage1() ИЛИ drawImage2() ИЛИ drawImage3()</vt:lpstr>
      <vt:lpstr>Презентация PowerPoint</vt:lpstr>
      <vt:lpstr>ЛР7: Задания на закрепление и отработку</vt:lpstr>
      <vt:lpstr>Презентация PowerPoint</vt:lpstr>
      <vt:lpstr>Используем функции в графике и рисуем малым количеством кода много однотипных картинок</vt:lpstr>
      <vt:lpstr>Нарисуем ромб</vt:lpstr>
      <vt:lpstr>Ромб</vt:lpstr>
      <vt:lpstr>Ромб</vt:lpstr>
      <vt:lpstr>Относительные координаты</vt:lpstr>
      <vt:lpstr>Относительные координаты</vt:lpstr>
      <vt:lpstr>Относительные координаты</vt:lpstr>
      <vt:lpstr>Относительные координаты</vt:lpstr>
      <vt:lpstr>Относительные координаты</vt:lpstr>
      <vt:lpstr>Отдельная функция для отрисовки ромба с заданным положением</vt:lpstr>
      <vt:lpstr>Рисуем при помощи нашей функции несколько ромбов в ряд</vt:lpstr>
      <vt:lpstr>Рисуем при помощи нашей функции несколько ромбов – используем цикл</vt:lpstr>
      <vt:lpstr>Создаем функцию, вызывающую нашу функцию</vt:lpstr>
      <vt:lpstr>Презентация PowerPoint</vt:lpstr>
      <vt:lpstr>Лабораторная работа №8</vt:lpstr>
      <vt:lpstr>Автомобиль деда Мороза - логотип</vt:lpstr>
      <vt:lpstr>Вынесли код в отдельную функцию</vt:lpstr>
      <vt:lpstr>Относительные координаты</vt:lpstr>
      <vt:lpstr>Задача 1. Елочка (Логотип авто Деда Мороза) в виде функции с параметрами x, y</vt:lpstr>
      <vt:lpstr>Относительные координаты</vt:lpstr>
      <vt:lpstr>Задача 1.1: 5 логотипов по углам и в центре</vt:lpstr>
      <vt:lpstr>Задача 1.2: 8 логотипов в горизонтальную линию</vt:lpstr>
      <vt:lpstr>Задача 1.3 - РЕШЕНИЕ:  4 логотипа в вертикальную линию</vt:lpstr>
      <vt:lpstr>Задача 1.4: 4 логотипа в диагональную линию</vt:lpstr>
      <vt:lpstr>Презентация PowerPoint</vt:lpstr>
      <vt:lpstr>Грузовой автомобиль - расчеты</vt:lpstr>
      <vt:lpstr>Задача 2.1 Создать функцию drawTruck для рисования грузового автомобиля</vt:lpstr>
      <vt:lpstr>Задача 2.2: 5 автомобилей по углам и в центре</vt:lpstr>
      <vt:lpstr>Задача 2.3 – 2.5– Создать 3 рисунка из грузовиков</vt:lpstr>
      <vt:lpstr>Презентация PowerPoint</vt:lpstr>
      <vt:lpstr>Задача 3*. Снежная баба в виде функции с параметрами x, y</vt:lpstr>
      <vt:lpstr>Задача 3.1* – Создать картинку по образцу</vt:lpstr>
      <vt:lpstr>Задача 3.2* – Создать функцию SnowWoman</vt:lpstr>
      <vt:lpstr>Задача 3.3* – 3.6* – Создать 4 рисунка из снежных баб</vt:lpstr>
      <vt:lpstr>ЛР8: Задания на закрепление и отработку</vt:lpstr>
      <vt:lpstr>ЛР8 – оформление</vt:lpstr>
      <vt:lpstr>ИТОГО по ЛР8</vt:lpstr>
      <vt:lpstr>Презентация PowerPoint</vt:lpstr>
      <vt:lpstr>Макросы в Си Компиляция программы на Си* Препроцессор* Многомодульный проект в Си**</vt:lpstr>
      <vt:lpstr>Компиляция</vt:lpstr>
      <vt:lpstr>Процесс компиляции</vt:lpstr>
      <vt:lpstr>Препроцессор</vt:lpstr>
      <vt:lpstr>#include</vt:lpstr>
      <vt:lpstr>#define (1)</vt:lpstr>
      <vt:lpstr>#define (2)</vt:lpstr>
      <vt:lpstr>Основные директивы препроцессора</vt:lpstr>
      <vt:lpstr>Задача 1. Для каждого объекта создать DEBUG версию отрисовки</vt:lpstr>
      <vt:lpstr>Задача 1. Для каждого объекта создать DEBUG версию отрисовки</vt:lpstr>
      <vt:lpstr>Задача 1. Для каждого объекта создать DEBUG версию отрисовки</vt:lpstr>
      <vt:lpstr>Создание модулей в Си</vt:lpstr>
      <vt:lpstr>1. Структура файлов</vt:lpstr>
      <vt:lpstr>2. Файл модуля (Unit.c)</vt:lpstr>
      <vt:lpstr>3. Заголовочный файл (Unit.h)</vt:lpstr>
      <vt:lpstr>3. Заголовочный файл (Unit.h) (Версия №2!)</vt:lpstr>
      <vt:lpstr>4. Главный файл (Main.c)</vt:lpstr>
      <vt:lpstr>4. Главный файл (Main.c)</vt:lpstr>
      <vt:lpstr>Презентация PowerPoint</vt:lpstr>
      <vt:lpstr>Заглянуть в результат работы препроцессора</vt:lpstr>
      <vt:lpstr>как получить код после работы препроцессора Си Visual Stidio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ИТОГО по лекции 4</vt:lpstr>
      <vt:lpstr>Термины 1</vt:lpstr>
      <vt:lpstr>Термины 2</vt:lpstr>
      <vt:lpstr>Термины 3</vt:lpstr>
      <vt:lpstr>Термины 4</vt:lpstr>
      <vt:lpstr>Термины 5</vt:lpstr>
      <vt:lpstr>Термины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программирования</dc:title>
  <dc:subject/>
  <dc:creator>Oleg</dc:creator>
  <dc:description/>
  <cp:lastModifiedBy>Oleg</cp:lastModifiedBy>
  <cp:revision>236</cp:revision>
  <dcterms:created xsi:type="dcterms:W3CDTF">2015-09-02T18:56:24Z</dcterms:created>
  <dcterms:modified xsi:type="dcterms:W3CDTF">2024-09-21T09:14:13Z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Экран (4:3)</vt:lpwstr>
  </property>
  <property fmtid="{D5CDD505-2E9C-101B-9397-08002B2CF9AE}" pid="3" name="Slides">
    <vt:i4>72</vt:i4>
  </property>
</Properties>
</file>