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1"/>
  </p:notesMasterIdLst>
  <p:sldIdLst>
    <p:sldId id="638" r:id="rId3"/>
    <p:sldId id="257" r:id="rId4"/>
    <p:sldId id="258" r:id="rId5"/>
    <p:sldId id="259" r:id="rId6"/>
    <p:sldId id="340" r:id="rId7"/>
    <p:sldId id="339" r:id="rId8"/>
    <p:sldId id="261" r:id="rId9"/>
    <p:sldId id="639" r:id="rId10"/>
    <p:sldId id="338" r:id="rId11"/>
    <p:sldId id="262" r:id="rId12"/>
    <p:sldId id="263" r:id="rId13"/>
    <p:sldId id="264" r:id="rId14"/>
    <p:sldId id="265" r:id="rId15"/>
    <p:sldId id="266" r:id="rId16"/>
    <p:sldId id="267" r:id="rId17"/>
    <p:sldId id="640" r:id="rId18"/>
    <p:sldId id="348" r:id="rId19"/>
    <p:sldId id="349" r:id="rId20"/>
    <p:sldId id="269" r:id="rId21"/>
    <p:sldId id="345" r:id="rId22"/>
    <p:sldId id="346" r:id="rId23"/>
    <p:sldId id="347" r:id="rId24"/>
    <p:sldId id="271" r:id="rId25"/>
    <p:sldId id="272" r:id="rId26"/>
    <p:sldId id="344" r:id="rId27"/>
    <p:sldId id="275" r:id="rId28"/>
    <p:sldId id="276" r:id="rId29"/>
    <p:sldId id="277" r:id="rId30"/>
    <p:sldId id="279" r:id="rId31"/>
    <p:sldId id="350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636" r:id="rId41"/>
    <p:sldId id="63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315" r:id="rId51"/>
    <p:sldId id="305" r:id="rId52"/>
    <p:sldId id="307" r:id="rId53"/>
    <p:sldId id="308" r:id="rId54"/>
    <p:sldId id="314" r:id="rId55"/>
    <p:sldId id="316" r:id="rId56"/>
    <p:sldId id="317" r:id="rId57"/>
    <p:sldId id="334" r:id="rId58"/>
    <p:sldId id="335" r:id="rId59"/>
    <p:sldId id="332" r:id="rId60"/>
    <p:sldId id="321" r:id="rId61"/>
    <p:sldId id="337" r:id="rId62"/>
    <p:sldId id="336" r:id="rId63"/>
    <p:sldId id="310" r:id="rId64"/>
    <p:sldId id="323" r:id="rId65"/>
    <p:sldId id="319" r:id="rId66"/>
    <p:sldId id="326" r:id="rId67"/>
    <p:sldId id="329" r:id="rId68"/>
    <p:sldId id="325" r:id="rId69"/>
    <p:sldId id="327" r:id="rId70"/>
    <p:sldId id="328" r:id="rId71"/>
    <p:sldId id="330" r:id="rId72"/>
    <p:sldId id="331" r:id="rId73"/>
    <p:sldId id="324" r:id="rId74"/>
    <p:sldId id="311" r:id="rId75"/>
    <p:sldId id="629" r:id="rId76"/>
    <p:sldId id="624" r:id="rId77"/>
    <p:sldId id="632" r:id="rId78"/>
    <p:sldId id="634" r:id="rId79"/>
    <p:sldId id="635" r:id="rId80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presProps" Target="presProp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CDD89-EC16-4ED5-9CE5-C276AC6BA564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8FC50-DD67-4789-A310-5AA2D7BB0B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138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8FC50-DD67-4789-A310-5AA2D7BB0BBB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11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8FC50-DD67-4789-A310-5AA2D7BB0BBB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00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C7AE360-DB8E-47D5-A7F5-625D29B7320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340A69-000A-4A14-BF3C-2D8611EDA3A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452BC5-D52B-475C-A221-F43A7104666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A556117-B0BE-421B-B79B-5AE87878CEB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664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BBE648A-BCC5-4C08-9B3F-8E11AD55158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0CDEFC-E9F6-4025-8F97-79406FB53F4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D2AA28-9E26-40C5-8F79-E212CB4F7F0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B662030-4A00-4CE8-9336-1DDA46B285E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876501C-07EC-4635-B02A-F443D50829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C63BF67-BACF-44A8-9099-07221A3311D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A5EC1F1-53AA-4F01-B368-DD9A3A11905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24EF6F3-4747-4293-A3FA-52A86DA233A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E0F8186-3E7A-4F81-87D9-1273EBB3CEC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16B159F-85F1-44E0-96D8-1207E6A524B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6539334-4D0E-4454-B278-0E8177031B9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9B3C07B-CF4A-4163-BC30-C8D39FD586A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09C683C-1F85-4FC5-A1CA-F07F1CB1CC6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93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64998A1-6039-43D8-9851-B6824AF7770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7BD7D40-4D0B-4334-A648-A497001683E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8A1010-259B-42BC-8347-182C9D54E69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BBCF540-5B4A-4BB5-9ED1-A3384F3F958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282B892-BB43-4BCF-B7F1-F71CEE7394C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712C67C-26D7-4192-BFA8-4C8CA00538D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05E1D46-9333-407B-A8A8-4DBD690FE11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 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6FBF8E-4B84-432E-8A23-96438C0B9AED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&lt;дата/время&gt;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602D85-5575-45A7-A9A2-7EAE6541272C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vi.olnd.ru/kr2/03.html" TargetMode="External"/><Relationship Id="rId2" Type="http://schemas.openxmlformats.org/officeDocument/2006/relationships/hyperlink" Target="http://givi.olnd.ru/kr2/index.html" TargetMode="Externa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8708" y="1988840"/>
            <a:ext cx="8028892" cy="3539536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ru-RU" sz="3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Лекция 5</a:t>
            </a:r>
            <a:endParaRPr lang="ru-RU" sz="3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Управление:</a:t>
            </a:r>
          </a:p>
          <a:p>
            <a:pPr algn="l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IF, GOTO, DO WHILE</a:t>
            </a:r>
            <a:r>
              <a:rPr lang="ru-RU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WHILE, RETURN, CONTINUE, BREAK, SWITCH, </a:t>
            </a:r>
            <a:r>
              <a:rPr lang="ru-RU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вложенные циклы. </a:t>
            </a:r>
          </a:p>
          <a:p>
            <a:pPr algn="l">
              <a:spcBef>
                <a:spcPts val="0"/>
              </a:spcBef>
            </a:pPr>
            <a:endParaRPr lang="en-US" sz="2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ЛР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ru-RU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Использование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ru-RU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endParaRPr lang="ru-RU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ЛР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ru-RU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Вложенные циклы</a:t>
            </a:r>
          </a:p>
          <a:p>
            <a:pPr algn="l">
              <a:spcBef>
                <a:spcPts val="0"/>
              </a:spcBef>
            </a:pPr>
            <a:endParaRPr lang="ru-RU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endParaRPr lang="ru-RU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endParaRPr lang="ru-RU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endParaRPr lang="ru-RU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lang="ru-RU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B14BECF-3D77-25C7-559C-67A19E0B1CBC}"/>
              </a:ext>
            </a:extLst>
          </p:cNvPr>
          <p:cNvSpPr txBox="1">
            <a:spLocks/>
          </p:cNvSpPr>
          <p:nvPr/>
        </p:nvSpPr>
        <p:spPr>
          <a:xfrm>
            <a:off x="575556" y="229491"/>
            <a:ext cx="8028892" cy="125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Основы алгоритмизации и программирование</a:t>
            </a:r>
            <a:b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ФИСТ УлГТУ 1 курс</a:t>
            </a:r>
          </a:p>
          <a:p>
            <a:pPr algn="l"/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Осень 2024</a:t>
            </a:r>
            <a:endParaRPr lang="ru-RU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4C129-FC2A-61C9-6796-DDAB2F0E0E76}"/>
              </a:ext>
            </a:extLst>
          </p:cNvPr>
          <p:cNvSpPr txBox="1">
            <a:spLocks/>
          </p:cNvSpPr>
          <p:nvPr/>
        </p:nvSpPr>
        <p:spPr>
          <a:xfrm>
            <a:off x="648708" y="5733256"/>
            <a:ext cx="496855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Власенко Олег </a:t>
            </a:r>
            <a:r>
              <a:rPr lang="ru-RU" sz="24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Федосович</a:t>
            </a:r>
            <a:br>
              <a:rPr lang="ru-RU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SimbirSoft</a:t>
            </a:r>
            <a:endParaRPr lang="ru-RU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15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GOTO vs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WHILE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Прямоугольник 3"/>
          <p:cNvSpPr/>
          <p:nvPr/>
        </p:nvSpPr>
        <p:spPr>
          <a:xfrm>
            <a:off x="323640" y="1628640"/>
            <a:ext cx="8568720" cy="447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a 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	// while (a &lt;= 10)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1" strike="noStrike" spc="-1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nsolas"/>
              </a:rPr>
              <a:t>label_while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/>
              </a:rPr>
              <a:t>:</a:t>
            </a:r>
            <a:endParaRPr lang="ru-RU" sz="1800" b="1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(a &lt;= 10)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a);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a = a + 1;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800" b="1" strike="noStrike" spc="-1" dirty="0" err="1">
                <a:solidFill>
                  <a:srgbClr val="0000FF"/>
                </a:solidFill>
                <a:latin typeface="Consolas"/>
              </a:rPr>
              <a:t>goto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nsolas"/>
              </a:rPr>
              <a:t>label_while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1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nmain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() finish\n"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08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Вывод от 1 до 10 - через  GOTO (эмуляция WHILE)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09" name="Рисунок 4"/>
          <p:cNvPicPr/>
          <p:nvPr/>
        </p:nvPicPr>
        <p:blipFill>
          <a:blip r:embed="rId2"/>
          <a:stretch/>
        </p:blipFill>
        <p:spPr>
          <a:xfrm>
            <a:off x="5292000" y="970200"/>
            <a:ext cx="3672000" cy="5326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WHILE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Прямоугольник 3"/>
          <p:cNvSpPr/>
          <p:nvPr/>
        </p:nvSpPr>
        <p:spPr>
          <a:xfrm>
            <a:off x="323640" y="1628640"/>
            <a:ext cx="8568720" cy="338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a = 2000;	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(a &lt;= 2030)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a);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a = a + 1;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nmain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() finish\n"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12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Вывод  2000 2001 2002 2003 ... 2030 - через    WHILE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13" name="Рисунок 4"/>
          <p:cNvPicPr/>
          <p:nvPr/>
        </p:nvPicPr>
        <p:blipFill>
          <a:blip r:embed="rId2"/>
          <a:stretch/>
        </p:blipFill>
        <p:spPr>
          <a:xfrm>
            <a:off x="740880" y="5010840"/>
            <a:ext cx="8151480" cy="1859760"/>
          </a:xfrm>
          <a:prstGeom prst="rect">
            <a:avLst/>
          </a:prstGeom>
          <a:ln w="0">
            <a:noFill/>
          </a:ln>
        </p:spPr>
      </p:pic>
      <p:pic>
        <p:nvPicPr>
          <p:cNvPr id="114" name="Рисунок 5"/>
          <p:cNvPicPr/>
          <p:nvPr/>
        </p:nvPicPr>
        <p:blipFill>
          <a:blip r:embed="rId3"/>
          <a:stretch/>
        </p:blipFill>
        <p:spPr>
          <a:xfrm>
            <a:off x="5846400" y="742320"/>
            <a:ext cx="3045960" cy="420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WHILE vs WHILE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287640" y="1733040"/>
            <a:ext cx="4248000" cy="30455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a = 2000;	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(a &lt;= 2030)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a);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a = a + 1;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sz="1600" b="0" strike="noStrike" spc="-1" dirty="0" err="1">
                <a:solidFill>
                  <a:srgbClr val="A31515"/>
                </a:solidFill>
                <a:latin typeface="Consolas"/>
              </a:rPr>
              <a:t>nmain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() finish\n"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117" name="TextBox 6"/>
          <p:cNvSpPr/>
          <p:nvPr/>
        </p:nvSpPr>
        <p:spPr>
          <a:xfrm>
            <a:off x="323640" y="919080"/>
            <a:ext cx="71283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Вывод  2000 2001 2002 2003 ... 2030 - через    WHILE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–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двумя разными способами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18" name="Рисунок 4"/>
          <p:cNvPicPr/>
          <p:nvPr/>
        </p:nvPicPr>
        <p:blipFill>
          <a:blip r:embed="rId2"/>
          <a:stretch/>
        </p:blipFill>
        <p:spPr>
          <a:xfrm>
            <a:off x="323640" y="4792680"/>
            <a:ext cx="8568720" cy="1954800"/>
          </a:xfrm>
          <a:prstGeom prst="rect">
            <a:avLst/>
          </a:prstGeom>
          <a:ln w="0">
            <a:noFill/>
          </a:ln>
        </p:spPr>
      </p:pic>
      <p:sp>
        <p:nvSpPr>
          <p:cNvPr id="119" name="Прямоугольник 5"/>
          <p:cNvSpPr/>
          <p:nvPr/>
        </p:nvSpPr>
        <p:spPr>
          <a:xfrm>
            <a:off x="4716000" y="1733040"/>
            <a:ext cx="4248000" cy="30455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a = 1999;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(a &lt; 2030)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a = a + 1;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a);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sz="1600" b="0" strike="noStrike" spc="-1" dirty="0" err="1">
                <a:solidFill>
                  <a:srgbClr val="A31515"/>
                </a:solidFill>
                <a:latin typeface="Consolas"/>
              </a:rPr>
              <a:t>nmain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() finish\n"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120" name="Прямая соединительная линия 7"/>
          <p:cNvSpPr/>
          <p:nvPr/>
        </p:nvSpPr>
        <p:spPr>
          <a:xfrm>
            <a:off x="4592520" y="1733040"/>
            <a:ext cx="360" cy="29199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Рисунок 8"/>
          <p:cNvPicPr/>
          <p:nvPr/>
        </p:nvPicPr>
        <p:blipFill>
          <a:blip r:embed="rId2"/>
          <a:stretch/>
        </p:blipFill>
        <p:spPr>
          <a:xfrm>
            <a:off x="6084000" y="919080"/>
            <a:ext cx="2808000" cy="4390200"/>
          </a:xfrm>
          <a:prstGeom prst="rect">
            <a:avLst/>
          </a:prstGeom>
          <a:ln w="0"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CONTINUE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Прямоугольник 3"/>
          <p:cNvSpPr/>
          <p:nvPr/>
        </p:nvSpPr>
        <p:spPr>
          <a:xfrm>
            <a:off x="323640" y="1628640"/>
            <a:ext cx="8568720" cy="42458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a = 1999;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(a &lt; 2030)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a = a + 1;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(a % 4 == 0)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	</a:t>
            </a:r>
            <a:r>
              <a:rPr lang="en-US" sz="1800" b="1" strike="noStrike" spc="-1" dirty="0">
                <a:solidFill>
                  <a:srgbClr val="0000FF"/>
                </a:solidFill>
                <a:latin typeface="Consolas"/>
              </a:rPr>
              <a:t>continue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1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a);</a:t>
            </a: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nmain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() finish\n"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24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Вывод  2000 2001 2002 2003 ... 2030 - только НЕВИСОКОСНЫЕ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25" name="Рисунок 5"/>
          <p:cNvPicPr/>
          <p:nvPr/>
        </p:nvPicPr>
        <p:blipFill>
          <a:blip r:embed="rId3"/>
          <a:stretch/>
        </p:blipFill>
        <p:spPr>
          <a:xfrm>
            <a:off x="1807534" y="5477400"/>
            <a:ext cx="7201105" cy="1263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WHILE &amp; CONTINUE vs GOTO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Прямоугольник 3"/>
          <p:cNvSpPr/>
          <p:nvPr/>
        </p:nvSpPr>
        <p:spPr>
          <a:xfrm>
            <a:off x="323640" y="1628640"/>
            <a:ext cx="8568720" cy="42458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a = 1999;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(a &lt; 2030)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a = a + 1;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(a % 4 == 0)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		</a:t>
            </a:r>
            <a:r>
              <a:rPr lang="en-US" sz="1800" b="1" strike="noStrike" spc="-1" dirty="0" err="1">
                <a:solidFill>
                  <a:srgbClr val="0000FF"/>
                </a:solidFill>
                <a:latin typeface="Consolas"/>
              </a:rPr>
              <a:t>goto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nsolas"/>
              </a:rPr>
              <a:t>label_body_end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1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a);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nsolas"/>
              </a:rPr>
              <a:t>label_body_end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/>
              </a:rPr>
              <a:t>:;</a:t>
            </a:r>
            <a:endParaRPr lang="ru-RU" sz="1800" b="1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nmain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() finish\n"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28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Вывод  2000 2001 2002 2003 ... 2030 - только НЕВИСОКОСНЫЕ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2" name="Рисунок 8">
            <a:extLst>
              <a:ext uri="{FF2B5EF4-FFF2-40B4-BE49-F238E27FC236}">
                <a16:creationId xmlns:a16="http://schemas.microsoft.com/office/drawing/2014/main" id="{97B349E9-527A-4D84-2BC9-D61CD1AE6E1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084000" y="919080"/>
            <a:ext cx="2808000" cy="4390200"/>
          </a:xfrm>
          <a:prstGeom prst="rect">
            <a:avLst/>
          </a:prstGeom>
          <a:ln w="0">
            <a:noFill/>
          </a:ln>
        </p:spPr>
      </p:pic>
      <p:pic>
        <p:nvPicPr>
          <p:cNvPr id="3" name="Рисунок 5">
            <a:extLst>
              <a:ext uri="{FF2B5EF4-FFF2-40B4-BE49-F238E27FC236}">
                <a16:creationId xmlns:a16="http://schemas.microsoft.com/office/drawing/2014/main" id="{F836A926-E3E4-6EF2-1FF6-028095B0EDA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807534" y="5477400"/>
            <a:ext cx="7201105" cy="1263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WHILE &amp; CONTINUE vs GOTO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Прямоугольник 3"/>
          <p:cNvSpPr/>
          <p:nvPr/>
        </p:nvSpPr>
        <p:spPr>
          <a:xfrm>
            <a:off x="323640" y="1628640"/>
            <a:ext cx="4248360" cy="427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a = 1999;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(a &lt; 2030)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a = a + 1;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(a % 4 == 0)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	</a:t>
            </a:r>
            <a:r>
              <a:rPr lang="en-US" sz="1600" b="0" strike="noStrike" spc="-1" dirty="0" err="1">
                <a:solidFill>
                  <a:srgbClr val="0000FF"/>
                </a:solidFill>
                <a:latin typeface="Consolas"/>
              </a:rPr>
              <a:t>goto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label_body_end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a);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label_body_end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:;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en-US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sz="1600" b="0" strike="noStrike" spc="-1" dirty="0" err="1">
                <a:solidFill>
                  <a:srgbClr val="A31515"/>
                </a:solidFill>
                <a:latin typeface="Consolas"/>
              </a:rPr>
              <a:t>nmain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() finish\n"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132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Вывод  2000 2001 2002 2003 ... 2030 - только НЕВИСОКОСНЫЕ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WHILE &amp; CONTINUE vs GOTO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Прямоугольник 3"/>
          <p:cNvSpPr/>
          <p:nvPr/>
        </p:nvSpPr>
        <p:spPr>
          <a:xfrm>
            <a:off x="323640" y="1628640"/>
            <a:ext cx="4248360" cy="427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a = 1999;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(a &lt; 2030)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a = a + 1;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(a % 4 == 0)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	</a:t>
            </a:r>
            <a:r>
              <a:rPr lang="en-US" sz="1600" b="0" strike="noStrike" spc="-1" dirty="0" err="1">
                <a:solidFill>
                  <a:srgbClr val="0000FF"/>
                </a:solidFill>
                <a:latin typeface="Consolas"/>
              </a:rPr>
              <a:t>goto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label_body_end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a);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label_body_end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:;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en-US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sz="1600" b="0" strike="noStrike" spc="-1" dirty="0" err="1">
                <a:solidFill>
                  <a:srgbClr val="A31515"/>
                </a:solidFill>
                <a:latin typeface="Consolas"/>
              </a:rPr>
              <a:t>nmain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() finish\n"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132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Вывод  2000 2001 2002 2003 ... 2030 - только НЕВИСОКОСНЫЕ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33" name="TextBox 5"/>
          <p:cNvSpPr/>
          <p:nvPr/>
        </p:nvSpPr>
        <p:spPr>
          <a:xfrm>
            <a:off x="4707955" y="1628640"/>
            <a:ext cx="4329720" cy="427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a = 1999;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label_while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: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(a &lt; 2030)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a = a + 1;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(a % 4 == 0)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	</a:t>
            </a:r>
            <a:r>
              <a:rPr lang="en-US" sz="1600" b="0" strike="noStrike" spc="-1" dirty="0" err="1">
                <a:solidFill>
                  <a:srgbClr val="0000FF"/>
                </a:solidFill>
                <a:latin typeface="Consolas"/>
              </a:rPr>
              <a:t>goto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label_body_end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a);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label_body_end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: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600" b="0" strike="noStrike" spc="-1" dirty="0" err="1">
                <a:solidFill>
                  <a:srgbClr val="0000FF"/>
                </a:solidFill>
                <a:latin typeface="Consolas"/>
              </a:rPr>
              <a:t>goto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label_while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sz="1600" b="0" strike="noStrike" spc="-1" dirty="0" err="1">
                <a:solidFill>
                  <a:srgbClr val="A31515"/>
                </a:solidFill>
                <a:latin typeface="Consolas"/>
              </a:rPr>
              <a:t>nmain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() finish\n"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2066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WHILE &amp; CONTINUE vs GOTO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Вывод  2000 2001 2002 2003 ... 2030 - только НЕВИСОКОСНЫЕ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33" name="TextBox 5"/>
          <p:cNvSpPr/>
          <p:nvPr/>
        </p:nvSpPr>
        <p:spPr>
          <a:xfrm>
            <a:off x="4707955" y="1628640"/>
            <a:ext cx="4329720" cy="427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a = 1999;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label_while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: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(a &lt; 2030)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a = a + 1;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(a % 4 == 0)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	</a:t>
            </a:r>
            <a:r>
              <a:rPr lang="en-US" sz="1600" b="0" strike="noStrike" spc="-1" dirty="0" err="1">
                <a:solidFill>
                  <a:srgbClr val="0000FF"/>
                </a:solidFill>
                <a:latin typeface="Consolas"/>
              </a:rPr>
              <a:t>goto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label_body_end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a);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label_body_end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: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600" b="0" strike="noStrike" spc="-1" dirty="0" err="1">
                <a:solidFill>
                  <a:srgbClr val="0000FF"/>
                </a:solidFill>
                <a:latin typeface="Consolas"/>
              </a:rPr>
              <a:t>goto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label_while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sz="1600" b="0" strike="noStrike" spc="-1" dirty="0" err="1">
                <a:solidFill>
                  <a:srgbClr val="A31515"/>
                </a:solidFill>
                <a:latin typeface="Consolas"/>
              </a:rPr>
              <a:t>nmain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() finish\n"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2" name="Рисунок 7">
            <a:extLst>
              <a:ext uri="{FF2B5EF4-FFF2-40B4-BE49-F238E27FC236}">
                <a16:creationId xmlns:a16="http://schemas.microsoft.com/office/drawing/2014/main" id="{B67E4DCC-9704-51BE-D404-80D3E2A40B4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67640" y="1464480"/>
            <a:ext cx="3103920" cy="48528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356100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WHILE &amp; CONTINUE vs GOTO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Вывод  2000 2001 2002 2003 ... 2030 - только НЕВИСОКОСНЫЕ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33" name="TextBox 5"/>
          <p:cNvSpPr/>
          <p:nvPr/>
        </p:nvSpPr>
        <p:spPr>
          <a:xfrm>
            <a:off x="4707955" y="1628640"/>
            <a:ext cx="4329720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a = 1999;</a:t>
            </a: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(a &lt; 2030)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a = a + 1;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(a % 4 == 0)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	</a:t>
            </a:r>
            <a:r>
              <a:rPr lang="en-US" sz="1600" b="1" strike="noStrike" spc="-1" dirty="0">
                <a:solidFill>
                  <a:srgbClr val="0000FF"/>
                </a:solidFill>
                <a:latin typeface="Consolas"/>
              </a:rPr>
              <a:t>continue</a:t>
            </a:r>
            <a:r>
              <a:rPr lang="en-US" sz="1600" b="1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1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a);</a:t>
            </a:r>
          </a:p>
          <a:p>
            <a:pPr defTabSz="361950">
              <a:lnSpc>
                <a:spcPct val="100000"/>
              </a:lnSpc>
              <a:buNone/>
            </a:pPr>
            <a:endParaRPr lang="en-US" sz="1600" spc="-1" dirty="0">
              <a:solidFill>
                <a:srgbClr val="000000"/>
              </a:solidFill>
              <a:latin typeface="Consolas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sz="1600" b="0" strike="noStrike" spc="-1" dirty="0" err="1">
                <a:solidFill>
                  <a:srgbClr val="A31515"/>
                </a:solidFill>
                <a:latin typeface="Consolas"/>
              </a:rPr>
              <a:t>nmain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() finish\n"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2" name="Рисунок 7">
            <a:extLst>
              <a:ext uri="{FF2B5EF4-FFF2-40B4-BE49-F238E27FC236}">
                <a16:creationId xmlns:a16="http://schemas.microsoft.com/office/drawing/2014/main" id="{B67E4DCC-9704-51BE-D404-80D3E2A40B4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67640" y="1464480"/>
            <a:ext cx="3103920" cy="48528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217964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RETURN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Прямоугольник 3"/>
          <p:cNvSpPr/>
          <p:nvPr/>
        </p:nvSpPr>
        <p:spPr>
          <a:xfrm>
            <a:off x="323640" y="1628640"/>
            <a:ext cx="8568720" cy="50153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num = 44;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del = 2;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(del &lt; num)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8000"/>
                </a:solidFill>
                <a:latin typeface="Consolas"/>
              </a:rPr>
              <a:t>		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// если </a:t>
            </a:r>
            <a:r>
              <a:rPr lang="ru-RU" sz="1600" b="0" strike="noStrike" spc="-1" dirty="0" err="1">
                <a:solidFill>
                  <a:srgbClr val="008000"/>
                </a:solidFill>
                <a:latin typeface="Consolas"/>
              </a:rPr>
              <a:t>num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 нацело делится на </a:t>
            </a:r>
            <a:r>
              <a:rPr lang="ru-RU" sz="1600" b="0" strike="noStrike" spc="-1" dirty="0" err="1">
                <a:solidFill>
                  <a:srgbClr val="008000"/>
                </a:solidFill>
                <a:latin typeface="Consolas"/>
              </a:rPr>
              <a:t>del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(num % del == 0)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8000"/>
                </a:solidFill>
                <a:latin typeface="Consolas"/>
              </a:rPr>
              <a:t>			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// если есть иные делители, кроме 1 и </a:t>
            </a:r>
            <a:r>
              <a:rPr lang="ru-RU" sz="1600" b="0" strike="noStrike" spc="-1" dirty="0" err="1">
                <a:solidFill>
                  <a:srgbClr val="008000"/>
                </a:solidFill>
                <a:latin typeface="Consolas"/>
              </a:rPr>
              <a:t>num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 - 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8000"/>
                </a:solidFill>
                <a:latin typeface="Consolas"/>
              </a:rPr>
              <a:t>			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// то число </a:t>
            </a:r>
            <a:r>
              <a:rPr lang="ru-RU" sz="1600" b="0" strike="noStrike" spc="-1" dirty="0" err="1">
                <a:solidFill>
                  <a:srgbClr val="008000"/>
                </a:solidFill>
                <a:latin typeface="Consolas"/>
              </a:rPr>
              <a:t>num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 не простое!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"Number %d is not a prime\n"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	return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del++;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"Number %d is a prime\n"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140" name="TextBox 6"/>
          <p:cNvSpPr/>
          <p:nvPr/>
        </p:nvSpPr>
        <p:spPr>
          <a:xfrm>
            <a:off x="323640" y="919080"/>
            <a:ext cx="71283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Выясняем является ли число num простым (=prime) или является составным (=composite)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41" name="Рисунок 4"/>
          <p:cNvPicPr/>
          <p:nvPr/>
        </p:nvPicPr>
        <p:blipFill>
          <a:blip r:embed="rId2"/>
          <a:stretch/>
        </p:blipFill>
        <p:spPr>
          <a:xfrm>
            <a:off x="3767559" y="1238580"/>
            <a:ext cx="4951138" cy="2034737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</a:rPr>
              <a:t>Где прочитать про управление в Си?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67640" y="859320"/>
            <a:ext cx="8136720" cy="530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http://givi.olnd.ru/kr2/index.html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 -  </a:t>
            </a:r>
            <a:r>
              <a:rPr lang="ru-RU" sz="2000" b="0" i="1" strike="noStrike" spc="-1" dirty="0">
                <a:solidFill>
                  <a:srgbClr val="000000"/>
                </a:solidFill>
                <a:latin typeface="Calibri"/>
              </a:rPr>
              <a:t>Б. </a:t>
            </a:r>
            <a:r>
              <a:rPr lang="ru-RU" sz="2000" b="0" i="1" strike="noStrike" spc="-1" dirty="0" err="1">
                <a:solidFill>
                  <a:srgbClr val="000000"/>
                </a:solidFill>
                <a:latin typeface="Calibri"/>
              </a:rPr>
              <a:t>Керниган</a:t>
            </a:r>
            <a:r>
              <a:rPr lang="ru-RU" sz="2000" b="0" i="1" strike="noStrike" spc="-1" dirty="0">
                <a:solidFill>
                  <a:srgbClr val="000000"/>
                </a:solidFill>
                <a:latin typeface="Calibri"/>
              </a:rPr>
              <a:t>, Д. </a:t>
            </a:r>
            <a:r>
              <a:rPr lang="ru-RU" sz="2000" b="0" i="1" strike="noStrike" spc="-1" dirty="0" err="1">
                <a:solidFill>
                  <a:srgbClr val="000000"/>
                </a:solidFill>
                <a:latin typeface="Calibri"/>
              </a:rPr>
              <a:t>Ритчи</a:t>
            </a:r>
            <a:r>
              <a:rPr lang="ru-RU" sz="2000" b="0" i="1" strike="noStrike" spc="-1" dirty="0">
                <a:solidFill>
                  <a:srgbClr val="000000"/>
                </a:solidFill>
                <a:latin typeface="Calibri"/>
              </a:rPr>
              <a:t>. Язык программирования Си </a:t>
            </a: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http://givi.olnd.ru/kr2/03.html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  </a:t>
            </a:r>
            <a:r>
              <a:rPr lang="ru-RU" sz="2000" b="0" i="1" strike="noStrike" spc="-1" dirty="0">
                <a:solidFill>
                  <a:srgbClr val="000000"/>
                </a:solidFill>
                <a:latin typeface="Calibri"/>
              </a:rPr>
              <a:t>- Глава 3. Управление</a:t>
            </a: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Глава 3. Управление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    3.1. Инструкции и блоки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    3.2. Конструкция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if-else</a:t>
            </a: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   3.3. 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Конструкция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else-if</a:t>
            </a: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   3.4. 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Переключатель</a:t>
            </a: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    3.5. Циклы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while 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и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for</a:t>
            </a: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   3.6. 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Цикл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do-while</a:t>
            </a: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   3.7. 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Инструкции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break 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и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continue</a:t>
            </a: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   3.8. 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Инструкция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goto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и метки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RETURN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Прямоугольник 3"/>
          <p:cNvSpPr/>
          <p:nvPr/>
        </p:nvSpPr>
        <p:spPr>
          <a:xfrm>
            <a:off x="323640" y="1628640"/>
            <a:ext cx="8568720" cy="50153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num = 44;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del = 2;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(del &lt; num)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8000"/>
                </a:solidFill>
                <a:latin typeface="Consolas"/>
              </a:rPr>
              <a:t>		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// если </a:t>
            </a:r>
            <a:r>
              <a:rPr lang="ru-RU" sz="1600" b="0" strike="noStrike" spc="-1" dirty="0" err="1">
                <a:solidFill>
                  <a:srgbClr val="008000"/>
                </a:solidFill>
                <a:latin typeface="Consolas"/>
              </a:rPr>
              <a:t>num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 нацело делится на </a:t>
            </a:r>
            <a:r>
              <a:rPr lang="ru-RU" sz="1600" b="0" strike="noStrike" spc="-1" dirty="0" err="1">
                <a:solidFill>
                  <a:srgbClr val="008000"/>
                </a:solidFill>
                <a:latin typeface="Consolas"/>
              </a:rPr>
              <a:t>del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(num % del == 0)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8000"/>
                </a:solidFill>
                <a:latin typeface="Consolas"/>
              </a:rPr>
              <a:t>			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// если есть иные делители, кроме 1 и </a:t>
            </a:r>
            <a:r>
              <a:rPr lang="ru-RU" sz="1600" b="0" strike="noStrike" spc="-1" dirty="0" err="1">
                <a:solidFill>
                  <a:srgbClr val="008000"/>
                </a:solidFill>
                <a:latin typeface="Consolas"/>
              </a:rPr>
              <a:t>num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 - 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8000"/>
                </a:solidFill>
                <a:latin typeface="Consolas"/>
              </a:rPr>
              <a:t>			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// то число </a:t>
            </a:r>
            <a:r>
              <a:rPr lang="ru-RU" sz="1600" b="0" strike="noStrike" spc="-1" dirty="0" err="1">
                <a:solidFill>
                  <a:srgbClr val="008000"/>
                </a:solidFill>
                <a:latin typeface="Consolas"/>
              </a:rPr>
              <a:t>num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 не простое!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"Number %d is not a prime\n"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	return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del++;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"Number %d is a prime\n"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140" name="TextBox 6"/>
          <p:cNvSpPr/>
          <p:nvPr/>
        </p:nvSpPr>
        <p:spPr>
          <a:xfrm>
            <a:off x="323640" y="919080"/>
            <a:ext cx="71283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Выясняем является ли число num простым (=prime) или является составным (=composite)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2" name="Рисунок 5">
            <a:extLst>
              <a:ext uri="{FF2B5EF4-FFF2-40B4-BE49-F238E27FC236}">
                <a16:creationId xmlns:a16="http://schemas.microsoft.com/office/drawing/2014/main" id="{DCEE5832-2DEC-E10C-A1CC-D725234D31F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484960" y="1443600"/>
            <a:ext cx="3655080" cy="46494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852568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RETURN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Прямоугольник 3"/>
          <p:cNvSpPr/>
          <p:nvPr/>
        </p:nvSpPr>
        <p:spPr>
          <a:xfrm>
            <a:off x="323640" y="1628640"/>
            <a:ext cx="8568720" cy="50153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num = 44;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del = 2;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(del &lt; num)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8000"/>
                </a:solidFill>
                <a:latin typeface="Consolas"/>
              </a:rPr>
              <a:t>		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// если </a:t>
            </a:r>
            <a:r>
              <a:rPr lang="ru-RU" sz="1600" b="0" strike="noStrike" spc="-1" dirty="0" err="1">
                <a:solidFill>
                  <a:srgbClr val="008000"/>
                </a:solidFill>
                <a:latin typeface="Consolas"/>
              </a:rPr>
              <a:t>num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 нацело делится на </a:t>
            </a:r>
            <a:r>
              <a:rPr lang="ru-RU" sz="1600" b="0" strike="noStrike" spc="-1" dirty="0" err="1">
                <a:solidFill>
                  <a:srgbClr val="008000"/>
                </a:solidFill>
                <a:latin typeface="Consolas"/>
              </a:rPr>
              <a:t>del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(num % del == 0)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8000"/>
                </a:solidFill>
                <a:latin typeface="Consolas"/>
              </a:rPr>
              <a:t>			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// если есть иные делители, кроме 1 и </a:t>
            </a:r>
            <a:r>
              <a:rPr lang="ru-RU" sz="1600" b="0" strike="noStrike" spc="-1" dirty="0" err="1">
                <a:solidFill>
                  <a:srgbClr val="008000"/>
                </a:solidFill>
                <a:latin typeface="Consolas"/>
              </a:rPr>
              <a:t>num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 - 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8000"/>
                </a:solidFill>
                <a:latin typeface="Consolas"/>
              </a:rPr>
              <a:t>			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// то число </a:t>
            </a:r>
            <a:r>
              <a:rPr lang="ru-RU" sz="1600" b="0" strike="noStrike" spc="-1" dirty="0" err="1">
                <a:solidFill>
                  <a:srgbClr val="008000"/>
                </a:solidFill>
                <a:latin typeface="Consolas"/>
              </a:rPr>
              <a:t>num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 не простое!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"Number %d is not a prime\n"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	return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del++;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"Number %d is a prime\n"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 b="0" strike="noStrike" spc="-1" dirty="0">
                <a:solidFill>
                  <a:srgbClr val="008000"/>
                </a:solidFill>
                <a:latin typeface="Consolas"/>
              </a:rPr>
              <a:t>return;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140" name="TextBox 6"/>
          <p:cNvSpPr/>
          <p:nvPr/>
        </p:nvSpPr>
        <p:spPr>
          <a:xfrm>
            <a:off x="323640" y="919080"/>
            <a:ext cx="71283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Выясняем является ли число num простым (=prime) или является составным (=composite)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2" name="Рисунок 5">
            <a:extLst>
              <a:ext uri="{FF2B5EF4-FFF2-40B4-BE49-F238E27FC236}">
                <a16:creationId xmlns:a16="http://schemas.microsoft.com/office/drawing/2014/main" id="{DCEE5832-2DEC-E10C-A1CC-D725234D31F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484960" y="1443600"/>
            <a:ext cx="3655080" cy="46494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997966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RETURN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Прямоугольник 3"/>
          <p:cNvSpPr/>
          <p:nvPr/>
        </p:nvSpPr>
        <p:spPr>
          <a:xfrm>
            <a:off x="323640" y="1628640"/>
            <a:ext cx="8568720" cy="50153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num = 44;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del = 2;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(del &lt; num)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8000"/>
                </a:solidFill>
                <a:latin typeface="Consolas"/>
              </a:rPr>
              <a:t>		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// если </a:t>
            </a:r>
            <a:r>
              <a:rPr lang="ru-RU" sz="1600" b="0" strike="noStrike" spc="-1" dirty="0" err="1">
                <a:solidFill>
                  <a:srgbClr val="008000"/>
                </a:solidFill>
                <a:latin typeface="Consolas"/>
              </a:rPr>
              <a:t>num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 нацело делится на </a:t>
            </a:r>
            <a:r>
              <a:rPr lang="ru-RU" sz="1600" b="0" strike="noStrike" spc="-1" dirty="0" err="1">
                <a:solidFill>
                  <a:srgbClr val="008000"/>
                </a:solidFill>
                <a:latin typeface="Consolas"/>
              </a:rPr>
              <a:t>del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(num % del == 0)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8000"/>
                </a:solidFill>
                <a:latin typeface="Consolas"/>
              </a:rPr>
              <a:t>			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// если есть иные делители, кроме 1 и </a:t>
            </a:r>
            <a:r>
              <a:rPr lang="ru-RU" sz="1600" b="0" strike="noStrike" spc="-1" dirty="0" err="1">
                <a:solidFill>
                  <a:srgbClr val="008000"/>
                </a:solidFill>
                <a:latin typeface="Consolas"/>
              </a:rPr>
              <a:t>num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 - 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8000"/>
                </a:solidFill>
                <a:latin typeface="Consolas"/>
              </a:rPr>
              <a:t>			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// то число </a:t>
            </a:r>
            <a:r>
              <a:rPr lang="ru-RU" sz="1600" b="0" strike="noStrike" spc="-1" dirty="0" err="1">
                <a:solidFill>
                  <a:srgbClr val="008000"/>
                </a:solidFill>
                <a:latin typeface="Consolas"/>
              </a:rPr>
              <a:t>num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 не простое!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"Number %d is not a prime\n"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	return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del++;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"Number %d is a prime\n"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140" name="TextBox 6"/>
          <p:cNvSpPr/>
          <p:nvPr/>
        </p:nvSpPr>
        <p:spPr>
          <a:xfrm>
            <a:off x="323640" y="919080"/>
            <a:ext cx="71283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Выясняем является ли число num простым (=prime) или является составным (=composite)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2" name="Рисунок 5">
            <a:extLst>
              <a:ext uri="{FF2B5EF4-FFF2-40B4-BE49-F238E27FC236}">
                <a16:creationId xmlns:a16="http://schemas.microsoft.com/office/drawing/2014/main" id="{DCEE5832-2DEC-E10C-A1CC-D725234D31F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484960" y="1443600"/>
            <a:ext cx="3655080" cy="46494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97908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RETURN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Прямоугольник 3"/>
          <p:cNvSpPr/>
          <p:nvPr/>
        </p:nvSpPr>
        <p:spPr>
          <a:xfrm>
            <a:off x="323640" y="1628640"/>
            <a:ext cx="8568720" cy="50153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num = 44;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del = 2;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(del &lt; num)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8000"/>
                </a:solidFill>
                <a:latin typeface="Consolas"/>
              </a:rPr>
              <a:t>		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// если </a:t>
            </a:r>
            <a:r>
              <a:rPr lang="ru-RU" sz="1600" b="0" strike="noStrike" spc="-1" dirty="0" err="1">
                <a:solidFill>
                  <a:srgbClr val="008000"/>
                </a:solidFill>
                <a:latin typeface="Consolas"/>
              </a:rPr>
              <a:t>num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 нацело делится на </a:t>
            </a:r>
            <a:r>
              <a:rPr lang="ru-RU" sz="1600" b="0" strike="noStrike" spc="-1" dirty="0" err="1">
                <a:solidFill>
                  <a:srgbClr val="008000"/>
                </a:solidFill>
                <a:latin typeface="Consolas"/>
              </a:rPr>
              <a:t>del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(num % del == 0)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8000"/>
                </a:solidFill>
                <a:latin typeface="Consolas"/>
              </a:rPr>
              <a:t>			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// если есть иные делители, кроме 1 и </a:t>
            </a:r>
            <a:r>
              <a:rPr lang="ru-RU" sz="1600" b="0" strike="noStrike" spc="-1" dirty="0" err="1">
                <a:solidFill>
                  <a:srgbClr val="008000"/>
                </a:solidFill>
                <a:latin typeface="Consolas"/>
              </a:rPr>
              <a:t>num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 - 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8000"/>
                </a:solidFill>
                <a:latin typeface="Consolas"/>
              </a:rPr>
              <a:t>			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// то число </a:t>
            </a:r>
            <a:r>
              <a:rPr lang="ru-RU" sz="1600" b="0" strike="noStrike" spc="-1" dirty="0" err="1">
                <a:solidFill>
                  <a:srgbClr val="008000"/>
                </a:solidFill>
                <a:latin typeface="Consolas"/>
              </a:rPr>
              <a:t>num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 не простое!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"Number %d is not a prime\n"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	return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del++;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"Number %d is a prime\n"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148" name="TextBox 6"/>
          <p:cNvSpPr/>
          <p:nvPr/>
        </p:nvSpPr>
        <p:spPr>
          <a:xfrm>
            <a:off x="323640" y="919080"/>
            <a:ext cx="71283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Выясняем является ли число num простым (=prime) или является составным (=composite)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49" name="Рисунок 4"/>
          <p:cNvPicPr/>
          <p:nvPr/>
        </p:nvPicPr>
        <p:blipFill>
          <a:blip r:embed="rId2"/>
          <a:stretch/>
        </p:blipFill>
        <p:spPr>
          <a:xfrm>
            <a:off x="4948200" y="1530000"/>
            <a:ext cx="3943800" cy="1603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RETURN vs GOTO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Прямоугольник 3"/>
          <p:cNvSpPr/>
          <p:nvPr/>
        </p:nvSpPr>
        <p:spPr>
          <a:xfrm>
            <a:off x="323640" y="1628640"/>
            <a:ext cx="8568720" cy="50153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num = 44;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del = 2;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(del &lt; num)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8000"/>
                </a:solidFill>
                <a:latin typeface="Consolas"/>
              </a:rPr>
              <a:t>		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// если </a:t>
            </a:r>
            <a:r>
              <a:rPr lang="ru-RU" sz="1600" b="0" strike="noStrike" spc="-1" dirty="0" err="1">
                <a:solidFill>
                  <a:srgbClr val="008000"/>
                </a:solidFill>
                <a:latin typeface="Consolas"/>
              </a:rPr>
              <a:t>num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 нацело делится на </a:t>
            </a:r>
            <a:r>
              <a:rPr lang="ru-RU" sz="1600" b="0" strike="noStrike" spc="-1" dirty="0" err="1">
                <a:solidFill>
                  <a:srgbClr val="008000"/>
                </a:solidFill>
                <a:latin typeface="Consolas"/>
              </a:rPr>
              <a:t>del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(num % del == 0)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8000"/>
                </a:solidFill>
                <a:latin typeface="Consolas"/>
              </a:rPr>
              <a:t>			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// если есть иные делители, кроме 1 и </a:t>
            </a:r>
            <a:r>
              <a:rPr lang="ru-RU" sz="1600" b="0" strike="noStrike" spc="-1" dirty="0" err="1">
                <a:solidFill>
                  <a:srgbClr val="008000"/>
                </a:solidFill>
                <a:latin typeface="Consolas"/>
              </a:rPr>
              <a:t>num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 - 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8000"/>
                </a:solidFill>
                <a:latin typeface="Consolas"/>
              </a:rPr>
              <a:t>			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// то число </a:t>
            </a:r>
            <a:r>
              <a:rPr lang="ru-RU" sz="1600" b="0" strike="noStrike" spc="-1" dirty="0" err="1">
                <a:solidFill>
                  <a:srgbClr val="008000"/>
                </a:solidFill>
                <a:latin typeface="Consolas"/>
              </a:rPr>
              <a:t>num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 не простое!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"Number %d is not a prime\n"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	</a:t>
            </a:r>
            <a:r>
              <a:rPr lang="en-US" sz="1600" b="0" strike="noStrike" spc="-1" dirty="0" err="1">
                <a:solidFill>
                  <a:srgbClr val="0000FF"/>
                </a:solidFill>
                <a:latin typeface="Consolas"/>
              </a:rPr>
              <a:t>goto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label_end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del++;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"Number %d is a prime\n"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label_end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:;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152" name="TextBox 6"/>
          <p:cNvSpPr/>
          <p:nvPr/>
        </p:nvSpPr>
        <p:spPr>
          <a:xfrm>
            <a:off x="323640" y="919080"/>
            <a:ext cx="71283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Выясняем является ли число num простым (=prime) или является составным (=composite)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2" name="Рисунок 4">
            <a:extLst>
              <a:ext uri="{FF2B5EF4-FFF2-40B4-BE49-F238E27FC236}">
                <a16:creationId xmlns:a16="http://schemas.microsoft.com/office/drawing/2014/main" id="{865F57D7-0D47-34C7-3D65-53A27A34003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948200" y="1530000"/>
            <a:ext cx="3943800" cy="1603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RETURN vs GOTO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Прямоугольник 3"/>
          <p:cNvSpPr/>
          <p:nvPr/>
        </p:nvSpPr>
        <p:spPr>
          <a:xfrm>
            <a:off x="323640" y="1628640"/>
            <a:ext cx="8568720" cy="50153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num = 44;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del = 2;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(del &lt; num)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8000"/>
                </a:solidFill>
                <a:latin typeface="Consolas"/>
              </a:rPr>
              <a:t>		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// если </a:t>
            </a:r>
            <a:r>
              <a:rPr lang="ru-RU" sz="1600" b="0" strike="noStrike" spc="-1" dirty="0" err="1">
                <a:solidFill>
                  <a:srgbClr val="008000"/>
                </a:solidFill>
                <a:latin typeface="Consolas"/>
              </a:rPr>
              <a:t>num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 нацело делится на </a:t>
            </a:r>
            <a:r>
              <a:rPr lang="ru-RU" sz="1600" b="0" strike="noStrike" spc="-1" dirty="0" err="1">
                <a:solidFill>
                  <a:srgbClr val="008000"/>
                </a:solidFill>
                <a:latin typeface="Consolas"/>
              </a:rPr>
              <a:t>del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(num % del == 0)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8000"/>
                </a:solidFill>
                <a:latin typeface="Consolas"/>
              </a:rPr>
              <a:t>			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// если есть иные делители, кроме 1 и </a:t>
            </a:r>
            <a:r>
              <a:rPr lang="ru-RU" sz="1600" b="0" strike="noStrike" spc="-1" dirty="0" err="1">
                <a:solidFill>
                  <a:srgbClr val="008000"/>
                </a:solidFill>
                <a:latin typeface="Consolas"/>
              </a:rPr>
              <a:t>num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 - 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8000"/>
                </a:solidFill>
                <a:latin typeface="Consolas"/>
              </a:rPr>
              <a:t>			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// то число </a:t>
            </a:r>
            <a:r>
              <a:rPr lang="ru-RU" sz="1600" b="0" strike="noStrike" spc="-1" dirty="0" err="1">
                <a:solidFill>
                  <a:srgbClr val="008000"/>
                </a:solidFill>
                <a:latin typeface="Consolas"/>
              </a:rPr>
              <a:t>num</a:t>
            </a:r>
            <a:r>
              <a:rPr lang="ru-RU" sz="1600" b="0" strike="noStrike" spc="-1" dirty="0">
                <a:solidFill>
                  <a:srgbClr val="008000"/>
                </a:solidFill>
                <a:latin typeface="Consolas"/>
              </a:rPr>
              <a:t> не простое!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"Number %d is not a prime\n"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	</a:t>
            </a:r>
            <a:r>
              <a:rPr lang="en-US" sz="1600" b="0" strike="noStrike" spc="-1" dirty="0" err="1">
                <a:solidFill>
                  <a:srgbClr val="0000FF"/>
                </a:solidFill>
                <a:latin typeface="Consolas"/>
              </a:rPr>
              <a:t>goto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label_end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del++;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"Number %d is a prime\n"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label_end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:;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152" name="TextBox 6"/>
          <p:cNvSpPr/>
          <p:nvPr/>
        </p:nvSpPr>
        <p:spPr>
          <a:xfrm>
            <a:off x="323640" y="919080"/>
            <a:ext cx="71283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Выясняем является ли число num простым (=prime) или является составным (=composite)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2" name="Рисунок 5">
            <a:extLst>
              <a:ext uri="{FF2B5EF4-FFF2-40B4-BE49-F238E27FC236}">
                <a16:creationId xmlns:a16="http://schemas.microsoft.com/office/drawing/2014/main" id="{4BBFFE38-5F88-9F2B-7E33-5FBF68662DC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484960" y="1443600"/>
            <a:ext cx="3655080" cy="46494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173276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RETURN </a:t>
            </a: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со значением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Прямоугольник 3"/>
          <p:cNvSpPr/>
          <p:nvPr/>
        </p:nvSpPr>
        <p:spPr>
          <a:xfrm>
            <a:off x="323640" y="1628640"/>
            <a:ext cx="8568720" cy="41843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4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4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8000"/>
                </a:solidFill>
                <a:latin typeface="Consolas"/>
              </a:rPr>
              <a:t>// Возвращает 1 - если число </a:t>
            </a:r>
            <a:r>
              <a:rPr lang="ru-RU" sz="1400" b="0" strike="noStrike" spc="-1" dirty="0" err="1">
                <a:solidFill>
                  <a:srgbClr val="008000"/>
                </a:solidFill>
                <a:latin typeface="Consolas"/>
              </a:rPr>
              <a:t>num</a:t>
            </a:r>
            <a:r>
              <a:rPr lang="ru-RU" sz="1400" b="0" strike="noStrike" spc="-1" dirty="0">
                <a:solidFill>
                  <a:srgbClr val="008000"/>
                </a:solidFill>
                <a:latin typeface="Consolas"/>
              </a:rPr>
              <a:t> "ПРОСТОЕ" 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b="0" strike="noStrike" spc="-1" dirty="0">
                <a:solidFill>
                  <a:srgbClr val="008000"/>
                </a:solidFill>
                <a:latin typeface="Consolas"/>
              </a:rPr>
              <a:t>(делится только на 1 и на само себя)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8000"/>
                </a:solidFill>
                <a:latin typeface="Consolas"/>
              </a:rPr>
              <a:t>// Возвращает 0 в противном случае.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</a:rPr>
              <a:t>isPrime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num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) {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del = 2;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(del &lt; </a:t>
            </a: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num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) {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8000"/>
                </a:solidFill>
                <a:latin typeface="Consolas"/>
              </a:rPr>
              <a:t>		</a:t>
            </a:r>
            <a:r>
              <a:rPr lang="ru-RU" sz="1400" b="0" strike="noStrike" spc="-1" dirty="0">
                <a:solidFill>
                  <a:srgbClr val="008000"/>
                </a:solidFill>
                <a:latin typeface="Consolas"/>
              </a:rPr>
              <a:t>// если </a:t>
            </a:r>
            <a:r>
              <a:rPr lang="ru-RU" sz="1400" b="0" strike="noStrike" spc="-1" dirty="0" err="1">
                <a:solidFill>
                  <a:srgbClr val="008000"/>
                </a:solidFill>
                <a:latin typeface="Consolas"/>
              </a:rPr>
              <a:t>num</a:t>
            </a:r>
            <a:r>
              <a:rPr lang="ru-RU" sz="1400" b="0" strike="noStrike" spc="-1" dirty="0">
                <a:solidFill>
                  <a:srgbClr val="008000"/>
                </a:solidFill>
                <a:latin typeface="Consolas"/>
              </a:rPr>
              <a:t> нацело делиться на </a:t>
            </a:r>
            <a:r>
              <a:rPr lang="ru-RU" sz="1400" b="0" strike="noStrike" spc="-1" dirty="0" err="1">
                <a:solidFill>
                  <a:srgbClr val="008000"/>
                </a:solidFill>
                <a:latin typeface="Consolas"/>
              </a:rPr>
              <a:t>del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0" strike="noStrike" spc="-1" dirty="0">
                <a:solidFill>
                  <a:srgbClr val="808080"/>
                </a:solidFill>
                <a:latin typeface="Consolas"/>
              </a:rPr>
              <a:t>num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% del == 0) {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8000"/>
                </a:solidFill>
                <a:latin typeface="Consolas"/>
              </a:rPr>
              <a:t>			</a:t>
            </a:r>
            <a:r>
              <a:rPr lang="ru-RU" sz="1400" b="0" strike="noStrike" spc="-1" dirty="0">
                <a:solidFill>
                  <a:srgbClr val="008000"/>
                </a:solidFill>
                <a:latin typeface="Consolas"/>
              </a:rPr>
              <a:t>// возвращаем 0, т.к. число не простое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			return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0;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	del++;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400" b="0" strike="noStrike" spc="-1" dirty="0">
                <a:solidFill>
                  <a:srgbClr val="008000"/>
                </a:solidFill>
                <a:latin typeface="Consolas"/>
              </a:rPr>
              <a:t>// возвращаем 1, т.к. ни одно число от 2 до num-1 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ru-RU" sz="1400" b="0" strike="noStrike" spc="-1" dirty="0">
                <a:solidFill>
                  <a:srgbClr val="008000"/>
                </a:solidFill>
                <a:latin typeface="Consolas"/>
              </a:rPr>
              <a:t>// не является делителем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</a:rPr>
              <a:t> 1;</a:t>
            </a:r>
            <a:endParaRPr lang="ru-RU" sz="14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4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163" name="TextBox 6"/>
          <p:cNvSpPr/>
          <p:nvPr/>
        </p:nvSpPr>
        <p:spPr>
          <a:xfrm>
            <a:off x="323640" y="919080"/>
            <a:ext cx="71283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Выясняем является ли число num простым (=prime) или является составным (=composite). Реализация через отдельную функцию.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64" name="Рисунок 4"/>
          <p:cNvPicPr/>
          <p:nvPr/>
        </p:nvPicPr>
        <p:blipFill>
          <a:blip r:embed="rId2"/>
          <a:stretch/>
        </p:blipFill>
        <p:spPr>
          <a:xfrm>
            <a:off x="5486760" y="1607040"/>
            <a:ext cx="3657240" cy="4331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RETURN </a:t>
            </a: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со значением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Прямоугольник 3"/>
          <p:cNvSpPr/>
          <p:nvPr/>
        </p:nvSpPr>
        <p:spPr>
          <a:xfrm>
            <a:off x="323640" y="1628640"/>
            <a:ext cx="8568720" cy="22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num = 30;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isPrime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(num)) 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"Number %d is a prime\n"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num);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else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"Number %d is not a prime\n"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num);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67" name="TextBox 6"/>
          <p:cNvSpPr/>
          <p:nvPr/>
        </p:nvSpPr>
        <p:spPr>
          <a:xfrm>
            <a:off x="323640" y="919080"/>
            <a:ext cx="71283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Выясняем является ли число num простым (=prime) или является составным (=composite). Реализация через отдельную функцию.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68" name="Рисунок 7"/>
          <p:cNvPicPr/>
          <p:nvPr/>
        </p:nvPicPr>
        <p:blipFill>
          <a:blip r:embed="rId2"/>
          <a:stretch/>
        </p:blipFill>
        <p:spPr>
          <a:xfrm>
            <a:off x="3060000" y="3823560"/>
            <a:ext cx="3313440" cy="2732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Вызов функции в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WHILE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Прямоугольник 3"/>
          <p:cNvSpPr/>
          <p:nvPr/>
        </p:nvSpPr>
        <p:spPr>
          <a:xfrm>
            <a:off x="323640" y="1628640"/>
            <a:ext cx="8568720" cy="365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n = 10;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a 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0;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&lt; n)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isPrime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(a))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a);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++;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}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a++;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}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71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вывести N первых простых чисел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72" name="Рисунок 9"/>
          <p:cNvPicPr/>
          <p:nvPr/>
        </p:nvPicPr>
        <p:blipFill>
          <a:blip r:embed="rId2"/>
          <a:stretch/>
        </p:blipFill>
        <p:spPr>
          <a:xfrm>
            <a:off x="5652000" y="1210320"/>
            <a:ext cx="3168000" cy="5135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BREAK vs GOTO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Прямоугольник 3"/>
          <p:cNvSpPr/>
          <p:nvPr/>
        </p:nvSpPr>
        <p:spPr>
          <a:xfrm>
            <a:off x="323640" y="1628640"/>
            <a:ext cx="3888000" cy="34148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 num = 20;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 (1) {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0" strike="noStrike" spc="-1" dirty="0" err="1">
                <a:solidFill>
                  <a:srgbClr val="000000"/>
                </a:solidFill>
                <a:latin typeface="Consolas"/>
              </a:rPr>
              <a:t>isPrime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(num)) {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, num);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FF"/>
                </a:solidFill>
                <a:latin typeface="Consolas"/>
              </a:rPr>
              <a:t>			break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		num++;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b="0" strike="noStrike" spc="-1" dirty="0">
              <a:latin typeface="Arial"/>
            </a:endParaRPr>
          </a:p>
        </p:txBody>
      </p:sp>
      <p:sp>
        <p:nvSpPr>
          <p:cNvPr id="179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вывести ровно одно простое число не меньше заданного num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2" name="Рисунок 4">
            <a:extLst>
              <a:ext uri="{FF2B5EF4-FFF2-40B4-BE49-F238E27FC236}">
                <a16:creationId xmlns:a16="http://schemas.microsoft.com/office/drawing/2014/main" id="{4E61B006-86C5-18F1-75FF-ACE9B2F71A9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428000" y="1456200"/>
            <a:ext cx="4551120" cy="3485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Простейшая программа (естественно, на Си)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Прямоугольник 3"/>
          <p:cNvSpPr/>
          <p:nvPr/>
        </p:nvSpPr>
        <p:spPr>
          <a:xfrm>
            <a:off x="323640" y="1628640"/>
            <a:ext cx="8568720" cy="201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finish\n"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8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Функция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main() -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точка входа в программу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в пользовательский код.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89" name="Рисунок 7"/>
          <p:cNvPicPr/>
          <p:nvPr/>
        </p:nvPicPr>
        <p:blipFill>
          <a:blip r:embed="rId2"/>
          <a:stretch/>
        </p:blipFill>
        <p:spPr>
          <a:xfrm>
            <a:off x="323640" y="4221000"/>
            <a:ext cx="5963040" cy="2381400"/>
          </a:xfrm>
          <a:prstGeom prst="rect">
            <a:avLst/>
          </a:prstGeom>
          <a:ln w="0">
            <a:noFill/>
          </a:ln>
        </p:spPr>
      </p:pic>
      <p:pic>
        <p:nvPicPr>
          <p:cNvPr id="90" name="Рисунок 4"/>
          <p:cNvPicPr/>
          <p:nvPr/>
        </p:nvPicPr>
        <p:blipFill>
          <a:blip r:embed="rId3"/>
          <a:stretch/>
        </p:blipFill>
        <p:spPr>
          <a:xfrm>
            <a:off x="6156000" y="1312200"/>
            <a:ext cx="2417400" cy="2461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BREAK vs GOTO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Прямоугольник 3"/>
          <p:cNvSpPr/>
          <p:nvPr/>
        </p:nvSpPr>
        <p:spPr>
          <a:xfrm>
            <a:off x="323640" y="1628640"/>
            <a:ext cx="3888000" cy="34148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 num = 20;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 (1) {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0" strike="noStrike" spc="-1" dirty="0" err="1">
                <a:solidFill>
                  <a:srgbClr val="000000"/>
                </a:solidFill>
                <a:latin typeface="Consolas"/>
              </a:rPr>
              <a:t>isPrime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(num)) {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, num);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FF"/>
                </a:solidFill>
                <a:latin typeface="Consolas"/>
              </a:rPr>
              <a:t>			break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		num++;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b="0" strike="noStrike" spc="-1" dirty="0">
              <a:latin typeface="Arial"/>
            </a:endParaRPr>
          </a:p>
        </p:txBody>
      </p:sp>
      <p:sp>
        <p:nvSpPr>
          <p:cNvPr id="179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вывести ровно одно простое число не меньше заданного num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80" name="Прямоугольник 4"/>
          <p:cNvSpPr/>
          <p:nvPr/>
        </p:nvSpPr>
        <p:spPr>
          <a:xfrm>
            <a:off x="4788000" y="1617840"/>
            <a:ext cx="3888000" cy="34148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 num = 20;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 (1) {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0" strike="noStrike" spc="-1" dirty="0" err="1">
                <a:solidFill>
                  <a:srgbClr val="000000"/>
                </a:solidFill>
                <a:latin typeface="Consolas"/>
              </a:rPr>
              <a:t>isPrime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(num)) {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, num);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FF"/>
                </a:solidFill>
                <a:latin typeface="Consolas"/>
              </a:rPr>
              <a:t>			</a:t>
            </a:r>
            <a:r>
              <a:rPr lang="en-US" b="0" strike="noStrike" spc="-1" dirty="0" err="1">
                <a:solidFill>
                  <a:srgbClr val="0000FF"/>
                </a:solidFill>
                <a:latin typeface="Consolas"/>
              </a:rPr>
              <a:t>goto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Consolas"/>
              </a:rPr>
              <a:t>while_after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		num++;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 err="1">
                <a:solidFill>
                  <a:srgbClr val="000000"/>
                </a:solidFill>
                <a:latin typeface="Consolas"/>
              </a:rPr>
              <a:t>while_after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:;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b="0" strike="noStrike" spc="-1" dirty="0">
              <a:latin typeface="Arial"/>
            </a:endParaRPr>
          </a:p>
        </p:txBody>
      </p:sp>
      <p:pic>
        <p:nvPicPr>
          <p:cNvPr id="181" name="Рисунок 5"/>
          <p:cNvPicPr/>
          <p:nvPr/>
        </p:nvPicPr>
        <p:blipFill>
          <a:blip r:embed="rId2"/>
          <a:stretch/>
        </p:blipFill>
        <p:spPr>
          <a:xfrm>
            <a:off x="4777560" y="4994280"/>
            <a:ext cx="4087440" cy="15174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47434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BREAK vs GOTO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вывести ровно одно простое число не меньше заданного num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84" name="Прямоугольник 4"/>
          <p:cNvSpPr/>
          <p:nvPr/>
        </p:nvSpPr>
        <p:spPr>
          <a:xfrm>
            <a:off x="4788000" y="1617840"/>
            <a:ext cx="3888000" cy="34148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 num = 20;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 (1) {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0" strike="noStrike" spc="-1" dirty="0" err="1">
                <a:solidFill>
                  <a:srgbClr val="000000"/>
                </a:solidFill>
                <a:latin typeface="Consolas"/>
              </a:rPr>
              <a:t>isPrime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(num)) {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, num);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FF"/>
                </a:solidFill>
                <a:latin typeface="Consolas"/>
              </a:rPr>
              <a:t>			</a:t>
            </a:r>
            <a:r>
              <a:rPr lang="en-US" b="0" strike="noStrike" spc="-1" dirty="0" err="1">
                <a:solidFill>
                  <a:srgbClr val="0000FF"/>
                </a:solidFill>
                <a:latin typeface="Consolas"/>
              </a:rPr>
              <a:t>goto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Consolas"/>
              </a:rPr>
              <a:t>while_after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		num++;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b="0" strike="noStrike" spc="-1" dirty="0" err="1">
                <a:solidFill>
                  <a:srgbClr val="000000"/>
                </a:solidFill>
                <a:latin typeface="Consolas"/>
              </a:rPr>
              <a:t>while_after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</a:rPr>
              <a:t>:;</a:t>
            </a:r>
            <a:endParaRPr lang="ru-RU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b="0" strike="noStrike" spc="-1" dirty="0">
              <a:latin typeface="Arial"/>
            </a:endParaRPr>
          </a:p>
        </p:txBody>
      </p:sp>
      <p:pic>
        <p:nvPicPr>
          <p:cNvPr id="185" name="Рисунок 5"/>
          <p:cNvPicPr/>
          <p:nvPr/>
        </p:nvPicPr>
        <p:blipFill>
          <a:blip r:embed="rId2"/>
          <a:stretch/>
        </p:blipFill>
        <p:spPr>
          <a:xfrm>
            <a:off x="4777560" y="4994280"/>
            <a:ext cx="4087440" cy="1517400"/>
          </a:xfrm>
          <a:prstGeom prst="rect">
            <a:avLst/>
          </a:prstGeom>
          <a:ln w="0">
            <a:noFill/>
          </a:ln>
        </p:spPr>
      </p:pic>
      <p:pic>
        <p:nvPicPr>
          <p:cNvPr id="186" name="Рисунок 7"/>
          <p:cNvPicPr/>
          <p:nvPr/>
        </p:nvPicPr>
        <p:blipFill>
          <a:blip r:embed="rId3"/>
          <a:stretch/>
        </p:blipFill>
        <p:spPr>
          <a:xfrm>
            <a:off x="193320" y="1658880"/>
            <a:ext cx="4381200" cy="3355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BREAK vs RETURN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Прямоугольник 3"/>
          <p:cNvSpPr/>
          <p:nvPr/>
        </p:nvSpPr>
        <p:spPr>
          <a:xfrm>
            <a:off x="323640" y="1628640"/>
            <a:ext cx="3888000" cy="35379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num = 20;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(1)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isPrime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(num))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	break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num++;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sz="1600" b="0" strike="noStrike" spc="-1" dirty="0" err="1">
                <a:solidFill>
                  <a:srgbClr val="A31515"/>
                </a:solidFill>
                <a:latin typeface="Consolas"/>
              </a:rPr>
              <a:t>nmain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() finish\n"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189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вывести ровно одно простое число не меньше заданного num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90" name="Прямоугольник 4"/>
          <p:cNvSpPr/>
          <p:nvPr/>
        </p:nvSpPr>
        <p:spPr>
          <a:xfrm>
            <a:off x="4788000" y="1617840"/>
            <a:ext cx="3888000" cy="35379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num = 20;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(1)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isPrime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(num))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	</a:t>
            </a:r>
            <a:r>
              <a:rPr lang="en-US" sz="1600" b="0" strike="noStrike" spc="-1" dirty="0" err="1">
                <a:solidFill>
                  <a:srgbClr val="0000FF"/>
                </a:solidFill>
                <a:latin typeface="Consolas"/>
              </a:rPr>
              <a:t>goto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while_after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num++;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while_after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:	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"main() finish\n"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191" name="Рисунок 8"/>
          <p:cNvPicPr/>
          <p:nvPr/>
        </p:nvPicPr>
        <p:blipFill>
          <a:blip r:embed="rId2"/>
          <a:stretch/>
        </p:blipFill>
        <p:spPr>
          <a:xfrm>
            <a:off x="555120" y="5066640"/>
            <a:ext cx="3800520" cy="1605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BREAK vs RETURN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Прямоугольник 3"/>
          <p:cNvSpPr/>
          <p:nvPr/>
        </p:nvSpPr>
        <p:spPr>
          <a:xfrm>
            <a:off x="323640" y="1628640"/>
            <a:ext cx="3888000" cy="35379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num = 20;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(1)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isPrime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(num))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	break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num++;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sz="1600" b="0" strike="noStrike" spc="-1" dirty="0" err="1">
                <a:solidFill>
                  <a:srgbClr val="A31515"/>
                </a:solidFill>
                <a:latin typeface="Consolas"/>
              </a:rPr>
              <a:t>nmain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() finish\n"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194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вывести ровно одно простое число не меньше заданного num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95" name="Рисунок 8"/>
          <p:cNvPicPr/>
          <p:nvPr/>
        </p:nvPicPr>
        <p:blipFill>
          <a:blip r:embed="rId2"/>
          <a:stretch/>
        </p:blipFill>
        <p:spPr>
          <a:xfrm>
            <a:off x="555120" y="5066640"/>
            <a:ext cx="3800520" cy="1605600"/>
          </a:xfrm>
          <a:prstGeom prst="rect">
            <a:avLst/>
          </a:prstGeom>
          <a:ln w="0">
            <a:noFill/>
          </a:ln>
        </p:spPr>
      </p:pic>
      <p:pic>
        <p:nvPicPr>
          <p:cNvPr id="196" name="Рисунок 5"/>
          <p:cNvPicPr/>
          <p:nvPr/>
        </p:nvPicPr>
        <p:blipFill>
          <a:blip r:embed="rId3"/>
          <a:stretch/>
        </p:blipFill>
        <p:spPr>
          <a:xfrm>
            <a:off x="4355640" y="1527048"/>
            <a:ext cx="4788360" cy="5145192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BREAK vs RETURN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Прямоугольник 3"/>
          <p:cNvSpPr/>
          <p:nvPr/>
        </p:nvSpPr>
        <p:spPr>
          <a:xfrm>
            <a:off x="323640" y="1628640"/>
            <a:ext cx="3888000" cy="35379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num = 20;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(1)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isPrime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(num))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	break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num++;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sz="1600" b="0" strike="noStrike" spc="-1" dirty="0" err="1">
                <a:solidFill>
                  <a:srgbClr val="A31515"/>
                </a:solidFill>
                <a:latin typeface="Consolas"/>
              </a:rPr>
              <a:t>nmain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() finish\n"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199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вывести ровно одно простое число не меньше заданного num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00" name="Прямоугольник 4"/>
          <p:cNvSpPr/>
          <p:nvPr/>
        </p:nvSpPr>
        <p:spPr>
          <a:xfrm>
            <a:off x="4788000" y="1617840"/>
            <a:ext cx="3888000" cy="35379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num = 20;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(1)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isPrime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(num))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	return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num++;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sz="1600" b="0" strike="noStrike" spc="-1" dirty="0" err="1">
                <a:solidFill>
                  <a:srgbClr val="A31515"/>
                </a:solidFill>
                <a:latin typeface="Consolas"/>
              </a:rPr>
              <a:t>nmain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() finish\n"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201" name="Рисунок 7"/>
          <p:cNvPicPr/>
          <p:nvPr/>
        </p:nvPicPr>
        <p:blipFill>
          <a:blip r:embed="rId2"/>
          <a:stretch/>
        </p:blipFill>
        <p:spPr>
          <a:xfrm>
            <a:off x="4993920" y="4905720"/>
            <a:ext cx="3512520" cy="149652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9"/>
          <p:cNvPicPr/>
          <p:nvPr/>
        </p:nvPicPr>
        <p:blipFill>
          <a:blip r:embed="rId3"/>
          <a:stretch/>
        </p:blipFill>
        <p:spPr>
          <a:xfrm>
            <a:off x="555120" y="5066640"/>
            <a:ext cx="3800520" cy="1605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BREAK vs RETURN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вывести ровно одно простое число не меньше заданного num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05" name="Прямоугольник 4"/>
          <p:cNvSpPr/>
          <p:nvPr/>
        </p:nvSpPr>
        <p:spPr>
          <a:xfrm>
            <a:off x="4788000" y="1617840"/>
            <a:ext cx="3888000" cy="35379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num = 20;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(1)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isPrime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(num))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, num);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	return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num++;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sz="1600" b="0" strike="noStrike" spc="-1" dirty="0" err="1">
                <a:solidFill>
                  <a:srgbClr val="A31515"/>
                </a:solidFill>
                <a:latin typeface="Consolas"/>
              </a:rPr>
              <a:t>nmain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() finish\n"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206" name="Рисунок 7"/>
          <p:cNvPicPr/>
          <p:nvPr/>
        </p:nvPicPr>
        <p:blipFill>
          <a:blip r:embed="rId2"/>
          <a:stretch/>
        </p:blipFill>
        <p:spPr>
          <a:xfrm>
            <a:off x="4993920" y="4905720"/>
            <a:ext cx="3512520" cy="1496520"/>
          </a:xfrm>
          <a:prstGeom prst="rect">
            <a:avLst/>
          </a:prstGeom>
          <a:ln w="0">
            <a:noFill/>
          </a:ln>
        </p:spPr>
      </p:pic>
      <p:pic>
        <p:nvPicPr>
          <p:cNvPr id="207" name="Рисунок 5"/>
          <p:cNvPicPr/>
          <p:nvPr/>
        </p:nvPicPr>
        <p:blipFill>
          <a:blip r:embed="rId3"/>
          <a:stretch/>
        </p:blipFill>
        <p:spPr>
          <a:xfrm>
            <a:off x="86400" y="1617840"/>
            <a:ext cx="4701240" cy="4874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SWITCH (1)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Прямоугольник 3"/>
          <p:cNvSpPr/>
          <p:nvPr/>
        </p:nvSpPr>
        <p:spPr>
          <a:xfrm>
            <a:off x="323640" y="1628640"/>
            <a:ext cx="8568720" cy="447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Windows.h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SetConsoleCP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(1251);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SetConsoleOutputCP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(1251);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n;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800" b="0" strike="noStrike" spc="-1" dirty="0">
                <a:solidFill>
                  <a:srgbClr val="A31515"/>
                </a:solidFill>
                <a:latin typeface="Consolas"/>
              </a:rPr>
              <a:t>"Введите номер дня недели:\n"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"1: </a:t>
            </a:r>
            <a:r>
              <a:rPr lang="ru-RU" sz="1800" b="0" strike="noStrike" spc="-1" dirty="0">
                <a:solidFill>
                  <a:srgbClr val="A31515"/>
                </a:solidFill>
                <a:latin typeface="Consolas"/>
              </a:rPr>
              <a:t>ПН\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"2: </a:t>
            </a:r>
            <a:r>
              <a:rPr lang="ru-RU" sz="1800" b="0" strike="noStrike" spc="-1" dirty="0">
                <a:solidFill>
                  <a:srgbClr val="A31515"/>
                </a:solidFill>
                <a:latin typeface="Consolas"/>
              </a:rPr>
              <a:t>ВТ\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800" b="0" strike="noStrike" spc="-1" dirty="0">
                <a:solidFill>
                  <a:srgbClr val="A31515"/>
                </a:solidFill>
                <a:latin typeface="Consolas"/>
              </a:rPr>
              <a:t>"и так далее\n"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&amp;n);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210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Ввести номер дня недели - вывести его название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SWITCH (2)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Прямоугольник 3"/>
          <p:cNvSpPr/>
          <p:nvPr/>
        </p:nvSpPr>
        <p:spPr>
          <a:xfrm>
            <a:off x="323640" y="1628640"/>
            <a:ext cx="3816000" cy="427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(n) {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1: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600" b="0" strike="noStrike" spc="-1" dirty="0">
                <a:solidFill>
                  <a:srgbClr val="A31515"/>
                </a:solidFill>
                <a:latin typeface="Consolas"/>
              </a:rPr>
              <a:t>"Вы ввели ПН\n"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break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2: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600" b="0" strike="noStrike" spc="-1" dirty="0">
                <a:solidFill>
                  <a:srgbClr val="A31515"/>
                </a:solidFill>
                <a:latin typeface="Consolas"/>
              </a:rPr>
              <a:t>"Вы ввели ВТ\n"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break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3: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600" b="0" strike="noStrike" spc="-1" dirty="0">
                <a:solidFill>
                  <a:srgbClr val="A31515"/>
                </a:solidFill>
                <a:latin typeface="Consolas"/>
              </a:rPr>
              <a:t>"Вы ввели СР\n"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break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4: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600" b="0" strike="noStrike" spc="-1" dirty="0">
                <a:solidFill>
                  <a:srgbClr val="A31515"/>
                </a:solidFill>
                <a:latin typeface="Consolas"/>
              </a:rPr>
              <a:t>"Вы ввели ЧТ\n"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break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5: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600" b="0" strike="noStrike" spc="-1" dirty="0">
                <a:solidFill>
                  <a:srgbClr val="A31515"/>
                </a:solidFill>
                <a:latin typeface="Consolas"/>
              </a:rPr>
              <a:t>"Вы ввели ПТ\n"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break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213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Ввести номер дня недели - вывести его название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14" name="Прямоугольник 4"/>
          <p:cNvSpPr/>
          <p:nvPr/>
        </p:nvSpPr>
        <p:spPr>
          <a:xfrm>
            <a:off x="3852000" y="1628640"/>
            <a:ext cx="5184360" cy="32917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case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6: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600" b="0" strike="noStrike" spc="-1" dirty="0">
                <a:solidFill>
                  <a:srgbClr val="A31515"/>
                </a:solidFill>
                <a:latin typeface="Consolas"/>
              </a:rPr>
              <a:t>"Вы ввели СБ\n"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break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case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 7: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600" b="0" strike="noStrike" spc="-1" dirty="0">
                <a:solidFill>
                  <a:srgbClr val="A31515"/>
                </a:solidFill>
                <a:latin typeface="Consolas"/>
              </a:rPr>
              <a:t>"Вы ввели ВС\n"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break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default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: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600" b="0" strike="noStrike" spc="-1" dirty="0">
                <a:solidFill>
                  <a:srgbClr val="A31515"/>
                </a:solidFill>
                <a:latin typeface="Consolas"/>
              </a:rPr>
              <a:t>"Вы ввели неверное число\n"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FF"/>
                </a:solidFill>
                <a:latin typeface="Consolas"/>
              </a:rPr>
              <a:t>		break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sz="1600" b="0" strike="noStrike" spc="-1" dirty="0" err="1">
                <a:solidFill>
                  <a:srgbClr val="A31515"/>
                </a:solidFill>
                <a:latin typeface="Consolas"/>
              </a:rPr>
              <a:t>nmain</a:t>
            </a:r>
            <a:r>
              <a:rPr lang="en-US" sz="1600" b="0" strike="noStrike" spc="-1" dirty="0">
                <a:solidFill>
                  <a:srgbClr val="A31515"/>
                </a:solidFill>
                <a:latin typeface="Consolas"/>
              </a:rPr>
              <a:t>() finish\n"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6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215" name="Прямая соединительная линия 5"/>
          <p:cNvSpPr/>
          <p:nvPr/>
        </p:nvSpPr>
        <p:spPr>
          <a:xfrm>
            <a:off x="3707640" y="1484640"/>
            <a:ext cx="360" cy="4608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pic>
        <p:nvPicPr>
          <p:cNvPr id="216" name="Рисунок 8"/>
          <p:cNvPicPr/>
          <p:nvPr/>
        </p:nvPicPr>
        <p:blipFill>
          <a:blip r:embed="rId2"/>
          <a:stretch/>
        </p:blipFill>
        <p:spPr>
          <a:xfrm>
            <a:off x="4532400" y="4804200"/>
            <a:ext cx="2748960" cy="1936800"/>
          </a:xfrm>
          <a:prstGeom prst="rect">
            <a:avLst/>
          </a:prstGeom>
          <a:ln w="0">
            <a:noFill/>
          </a:ln>
        </p:spPr>
      </p:pic>
      <p:pic>
        <p:nvPicPr>
          <p:cNvPr id="217" name="Рисунок 10"/>
          <p:cNvPicPr/>
          <p:nvPr/>
        </p:nvPicPr>
        <p:blipFill>
          <a:blip r:embed="rId3"/>
          <a:stretch/>
        </p:blipFill>
        <p:spPr>
          <a:xfrm>
            <a:off x="6106320" y="4780080"/>
            <a:ext cx="2351160" cy="1902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SWITCH (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3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Прямоугольник 3"/>
          <p:cNvSpPr/>
          <p:nvPr/>
        </p:nvSpPr>
        <p:spPr>
          <a:xfrm>
            <a:off x="323640" y="1366200"/>
            <a:ext cx="4397216" cy="54461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 (n) {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 1: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200" b="0" strike="noStrike" spc="-1" dirty="0">
                <a:solidFill>
                  <a:srgbClr val="A31515"/>
                </a:solidFill>
                <a:latin typeface="Consolas"/>
              </a:rPr>
              <a:t>"Вы ввели ПН\n"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	break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 2: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200" b="0" strike="noStrike" spc="-1" dirty="0">
                <a:solidFill>
                  <a:srgbClr val="A31515"/>
                </a:solidFill>
                <a:latin typeface="Consolas"/>
              </a:rPr>
              <a:t>"Вы ввели ВТ\n"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 3: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200" b="0" strike="noStrike" spc="-1" dirty="0">
                <a:solidFill>
                  <a:srgbClr val="A31515"/>
                </a:solidFill>
                <a:latin typeface="Consolas"/>
              </a:rPr>
              <a:t>"Вы ввели СР\n"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 4: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200" b="0" strike="noStrike" spc="-1" dirty="0">
                <a:solidFill>
                  <a:srgbClr val="A31515"/>
                </a:solidFill>
                <a:latin typeface="Consolas"/>
              </a:rPr>
              <a:t>"Вы ввели ЧТ\n"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 5: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200" b="0" strike="noStrike" spc="-1" dirty="0">
                <a:solidFill>
                  <a:srgbClr val="A31515"/>
                </a:solidFill>
                <a:latin typeface="Consolas"/>
              </a:rPr>
              <a:t>"Вы ввели ПТ\n"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	case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 6: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200" b="0" strike="noStrike" spc="-1" dirty="0">
                <a:solidFill>
                  <a:srgbClr val="A31515"/>
                </a:solidFill>
                <a:latin typeface="Consolas"/>
              </a:rPr>
              <a:t>"Вы ввели СБ\n"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		break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	case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 7: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200" b="0" strike="noStrike" spc="-1" dirty="0">
                <a:solidFill>
                  <a:srgbClr val="A31515"/>
                </a:solidFill>
                <a:latin typeface="Consolas"/>
              </a:rPr>
              <a:t>"Вы ввели ВС\n"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		break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	default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: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200" b="0" strike="noStrike" spc="-1" dirty="0">
                <a:solidFill>
                  <a:srgbClr val="A31515"/>
                </a:solidFill>
                <a:latin typeface="Consolas"/>
              </a:rPr>
              <a:t>"Вы ввели неверное число\n"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		break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0" strike="noStrike" spc="-1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sz="1200" b="0" strike="noStrike" spc="-1" dirty="0" err="1">
                <a:solidFill>
                  <a:srgbClr val="A31515"/>
                </a:solidFill>
                <a:latin typeface="Consolas"/>
              </a:rPr>
              <a:t>nmain</a:t>
            </a:r>
            <a:r>
              <a:rPr lang="en-US" sz="1200" b="0" strike="noStrike" spc="-1" dirty="0">
                <a:solidFill>
                  <a:srgbClr val="A31515"/>
                </a:solidFill>
                <a:latin typeface="Consolas"/>
              </a:rPr>
              <a:t>() finish\n"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220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Ввести номер дня недели - вывести его название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221" name="Рисунок 7"/>
          <p:cNvPicPr/>
          <p:nvPr/>
        </p:nvPicPr>
        <p:blipFill>
          <a:blip r:embed="rId2"/>
          <a:stretch/>
        </p:blipFill>
        <p:spPr>
          <a:xfrm>
            <a:off x="6386760" y="836640"/>
            <a:ext cx="2433600" cy="5569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7D1A9-9A2D-C6A5-18CD-9194E61EC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>
            <a:extLst>
              <a:ext uri="{FF2B5EF4-FFF2-40B4-BE49-F238E27FC236}">
                <a16:creationId xmlns:a16="http://schemas.microsoft.com/office/drawing/2014/main" id="{BACAA060-AB33-A471-ECD4-7525224B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SWITCH (</a:t>
            </a: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3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’)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Прямоугольник 3">
            <a:extLst>
              <a:ext uri="{FF2B5EF4-FFF2-40B4-BE49-F238E27FC236}">
                <a16:creationId xmlns:a16="http://schemas.microsoft.com/office/drawing/2014/main" id="{E1BC2882-5FEF-725D-CCC6-BF1BA2058CC1}"/>
              </a:ext>
            </a:extLst>
          </p:cNvPr>
          <p:cNvSpPr/>
          <p:nvPr/>
        </p:nvSpPr>
        <p:spPr>
          <a:xfrm>
            <a:off x="323640" y="1366200"/>
            <a:ext cx="4397216" cy="56308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 (n) {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 1: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200" b="0" strike="noStrike" spc="-1" dirty="0">
                <a:solidFill>
                  <a:srgbClr val="A31515"/>
                </a:solidFill>
                <a:latin typeface="Consolas"/>
              </a:rPr>
              <a:t>"Вы ввели ПН\n"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//break;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 2: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200" b="0" strike="noStrike" spc="-1" dirty="0">
                <a:solidFill>
                  <a:srgbClr val="A31515"/>
                </a:solidFill>
                <a:latin typeface="Consolas"/>
              </a:rPr>
              <a:t>"Вы ввели ВТ\n"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//break;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 3: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200" b="0" strike="noStrike" spc="-1" dirty="0">
                <a:solidFill>
                  <a:srgbClr val="A31515"/>
                </a:solidFill>
                <a:latin typeface="Consolas"/>
              </a:rPr>
              <a:t>"Вы ввели СР\n"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200" b="0" strike="noStrike" spc="-1" dirty="0">
              <a:latin typeface="Arial"/>
            </a:endParaRPr>
          </a:p>
          <a:p>
            <a:pPr defTabSz="361950"/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//break;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 4: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200" b="0" strike="noStrike" spc="-1" dirty="0">
                <a:solidFill>
                  <a:srgbClr val="A31515"/>
                </a:solidFill>
                <a:latin typeface="Consolas"/>
              </a:rPr>
              <a:t>"Вы ввели ЧТ\n"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200" b="0" strike="noStrike" spc="-1" dirty="0">
              <a:latin typeface="Arial"/>
            </a:endParaRPr>
          </a:p>
          <a:p>
            <a:pPr defTabSz="361950"/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//break;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 5: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200" b="0" strike="noStrike" spc="-1" dirty="0">
                <a:solidFill>
                  <a:srgbClr val="A31515"/>
                </a:solidFill>
                <a:latin typeface="Consolas"/>
              </a:rPr>
              <a:t>"Вы ввели ПТ\n"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200" b="0" strike="noStrike" spc="-1" dirty="0">
              <a:latin typeface="Arial"/>
            </a:endParaRPr>
          </a:p>
          <a:p>
            <a:pPr defTabSz="361950"/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//break;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	case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 6: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200" b="0" strike="noStrike" spc="-1" dirty="0">
                <a:solidFill>
                  <a:srgbClr val="A31515"/>
                </a:solidFill>
                <a:latin typeface="Consolas"/>
              </a:rPr>
              <a:t>"Вы ввели СБ\n"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200" b="0" strike="noStrike" spc="-1" dirty="0">
              <a:latin typeface="Arial"/>
            </a:endParaRPr>
          </a:p>
          <a:p>
            <a:pPr defTabSz="361950"/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//break;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	case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 7: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200" b="0" strike="noStrike" spc="-1" dirty="0">
                <a:solidFill>
                  <a:srgbClr val="A31515"/>
                </a:solidFill>
                <a:latin typeface="Consolas"/>
              </a:rPr>
              <a:t>"Вы ввели ВС\n"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200" b="0" strike="noStrike" spc="-1" dirty="0">
              <a:latin typeface="Arial"/>
            </a:endParaRPr>
          </a:p>
          <a:p>
            <a:pPr defTabSz="361950"/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//break;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	default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: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200" b="0" strike="noStrike" spc="-1" dirty="0">
                <a:solidFill>
                  <a:srgbClr val="A31515"/>
                </a:solidFill>
                <a:latin typeface="Consolas"/>
              </a:rPr>
              <a:t>"Вы ввели неверное число\n"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200" b="0" strike="noStrike" spc="-1" dirty="0">
              <a:latin typeface="Arial"/>
            </a:endParaRPr>
          </a:p>
          <a:p>
            <a:pPr defTabSz="361950"/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//break;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0" strike="noStrike" spc="-1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sz="1200" b="0" strike="noStrike" spc="-1" dirty="0" err="1">
                <a:solidFill>
                  <a:srgbClr val="A31515"/>
                </a:solidFill>
                <a:latin typeface="Consolas"/>
              </a:rPr>
              <a:t>nmain</a:t>
            </a:r>
            <a:r>
              <a:rPr lang="en-US" sz="1200" b="0" strike="noStrike" spc="-1" dirty="0">
                <a:solidFill>
                  <a:srgbClr val="A31515"/>
                </a:solidFill>
                <a:latin typeface="Consolas"/>
              </a:rPr>
              <a:t>() finish\n"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220" name="TextBox 6">
            <a:extLst>
              <a:ext uri="{FF2B5EF4-FFF2-40B4-BE49-F238E27FC236}">
                <a16:creationId xmlns:a16="http://schemas.microsoft.com/office/drawing/2014/main" id="{2E047CB8-1A2B-2B52-C9EB-F4F506E5AADB}"/>
              </a:ext>
            </a:extLst>
          </p:cNvPr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Ввести номер дня недели - вывести его название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221" name="Рисунок 7">
            <a:extLst>
              <a:ext uri="{FF2B5EF4-FFF2-40B4-BE49-F238E27FC236}">
                <a16:creationId xmlns:a16="http://schemas.microsoft.com/office/drawing/2014/main" id="{91953DF1-1FAA-6AFF-2318-711037FBF8F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386760" y="836640"/>
            <a:ext cx="2433600" cy="5569200"/>
          </a:xfrm>
          <a:prstGeom prst="rect">
            <a:avLst/>
          </a:prstGeom>
          <a:ln w="0"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43ABEC-155A-2F60-17B7-27B0CC521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097" y="845783"/>
            <a:ext cx="2491560" cy="564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Простейший цикл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DO WHILE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Прямоугольник 3"/>
          <p:cNvSpPr/>
          <p:nvPr/>
        </p:nvSpPr>
        <p:spPr>
          <a:xfrm>
            <a:off x="323640" y="1628640"/>
            <a:ext cx="8568720" cy="34148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  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a = 1;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  	</a:t>
            </a:r>
            <a:endParaRPr lang="ru-RU" sz="1800" b="0" strike="noStrike" spc="-1" dirty="0">
              <a:solidFill>
                <a:srgbClr val="0000FF"/>
              </a:solidFill>
              <a:latin typeface="Consolas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do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8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61950"/>
            <a:endParaRPr lang="en-US" sz="18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61950"/>
            <a:r>
              <a:rPr lang="en-US" spc="-1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a);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  	a = a + 1;  	</a:t>
            </a:r>
            <a:endParaRPr lang="ru-RU" sz="18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(a &lt;= 10);</a:t>
            </a:r>
            <a:endParaRPr lang="ru-RU" sz="18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61950"/>
            <a:endParaRPr lang="en-US" sz="18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61950"/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nmain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() finish\n"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93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Вывод чисел от 1 до 10 - через DO WHILE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94" name="Рисунок 8"/>
          <p:cNvPicPr/>
          <p:nvPr/>
        </p:nvPicPr>
        <p:blipFill>
          <a:blip r:embed="rId2"/>
          <a:stretch/>
        </p:blipFill>
        <p:spPr>
          <a:xfrm>
            <a:off x="313200" y="4941000"/>
            <a:ext cx="3838320" cy="1800000"/>
          </a:xfrm>
          <a:prstGeom prst="rect">
            <a:avLst/>
          </a:prstGeom>
          <a:ln w="0">
            <a:noFill/>
          </a:ln>
        </p:spPr>
      </p:pic>
      <p:pic>
        <p:nvPicPr>
          <p:cNvPr id="95" name="Рисунок 4"/>
          <p:cNvPicPr/>
          <p:nvPr/>
        </p:nvPicPr>
        <p:blipFill>
          <a:blip r:embed="rId3"/>
          <a:stretch/>
        </p:blipFill>
        <p:spPr>
          <a:xfrm>
            <a:off x="5652000" y="893520"/>
            <a:ext cx="2820240" cy="5634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D2D73-2D3C-4C21-116D-2189FE16D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>
            <a:extLst>
              <a:ext uri="{FF2B5EF4-FFF2-40B4-BE49-F238E27FC236}">
                <a16:creationId xmlns:a16="http://schemas.microsoft.com/office/drawing/2014/main" id="{AA441F8E-E818-489F-ABEC-AB9AC57E5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SWITCH (</a:t>
            </a: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3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’’)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Прямоугольник 3">
            <a:extLst>
              <a:ext uri="{FF2B5EF4-FFF2-40B4-BE49-F238E27FC236}">
                <a16:creationId xmlns:a16="http://schemas.microsoft.com/office/drawing/2014/main" id="{13C4FF71-2423-CAA6-336B-823FAB2C7D7F}"/>
              </a:ext>
            </a:extLst>
          </p:cNvPr>
          <p:cNvSpPr/>
          <p:nvPr/>
        </p:nvSpPr>
        <p:spPr>
          <a:xfrm>
            <a:off x="323640" y="1366200"/>
            <a:ext cx="4397216" cy="56308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 (n) {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 1: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200" b="0" strike="noStrike" spc="-1" dirty="0">
                <a:solidFill>
                  <a:srgbClr val="A31515"/>
                </a:solidFill>
                <a:latin typeface="Consolas"/>
              </a:rPr>
              <a:t>"Вы ввели ПН\n"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//break;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 2: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200" b="0" strike="noStrike" spc="-1" dirty="0">
                <a:solidFill>
                  <a:srgbClr val="A31515"/>
                </a:solidFill>
                <a:latin typeface="Consolas"/>
              </a:rPr>
              <a:t>"Вы ввели ВТ\n"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//break;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 3: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200" b="0" strike="noStrike" spc="-1" dirty="0">
                <a:solidFill>
                  <a:srgbClr val="A31515"/>
                </a:solidFill>
                <a:latin typeface="Consolas"/>
              </a:rPr>
              <a:t>"Вы ввели СР\n"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200" b="0" strike="noStrike" spc="-1" dirty="0">
              <a:latin typeface="Arial"/>
            </a:endParaRPr>
          </a:p>
          <a:p>
            <a:pPr defTabSz="361950"/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//break;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 4: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200" b="0" strike="noStrike" spc="-1" dirty="0">
                <a:solidFill>
                  <a:srgbClr val="A31515"/>
                </a:solidFill>
                <a:latin typeface="Consolas"/>
              </a:rPr>
              <a:t>"Вы ввели ЧТ\n"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 5: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200" b="0" strike="noStrike" spc="-1" dirty="0">
                <a:solidFill>
                  <a:srgbClr val="A31515"/>
                </a:solidFill>
                <a:latin typeface="Consolas"/>
              </a:rPr>
              <a:t>"Вы ввели ПТ\n"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200" b="0" strike="noStrike" spc="-1" dirty="0">
              <a:latin typeface="Arial"/>
            </a:endParaRPr>
          </a:p>
          <a:p>
            <a:pPr defTabSz="361950"/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//break;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	case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 6: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200" b="0" strike="noStrike" spc="-1" dirty="0">
                <a:solidFill>
                  <a:srgbClr val="A31515"/>
                </a:solidFill>
                <a:latin typeface="Consolas"/>
              </a:rPr>
              <a:t>"Вы ввели СБ\n"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	case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 7: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200" b="0" strike="noStrike" spc="-1" dirty="0">
                <a:solidFill>
                  <a:srgbClr val="A31515"/>
                </a:solidFill>
                <a:latin typeface="Consolas"/>
              </a:rPr>
              <a:t>"Вы ввели ВС\n"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	default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: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200" b="0" strike="noStrike" spc="-1" dirty="0">
                <a:solidFill>
                  <a:srgbClr val="A31515"/>
                </a:solidFill>
                <a:latin typeface="Consolas"/>
              </a:rPr>
              <a:t>"Вы ввели неверное число\n"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200" b="0" strike="noStrike" spc="-1" dirty="0">
              <a:latin typeface="Arial"/>
            </a:endParaRPr>
          </a:p>
          <a:p>
            <a:pPr defTabSz="361950"/>
            <a:r>
              <a:rPr lang="en-US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ru-RU" sz="12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//break;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0" strike="noStrike" spc="-1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sz="1200" b="0" strike="noStrike" spc="-1" dirty="0" err="1">
                <a:solidFill>
                  <a:srgbClr val="A31515"/>
                </a:solidFill>
                <a:latin typeface="Consolas"/>
              </a:rPr>
              <a:t>nmain</a:t>
            </a:r>
            <a:r>
              <a:rPr lang="en-US" sz="1200" b="0" strike="noStrike" spc="-1" dirty="0">
                <a:solidFill>
                  <a:srgbClr val="A31515"/>
                </a:solidFill>
                <a:latin typeface="Consolas"/>
              </a:rPr>
              <a:t>() finish\n"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2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2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220" name="TextBox 6">
            <a:extLst>
              <a:ext uri="{FF2B5EF4-FFF2-40B4-BE49-F238E27FC236}">
                <a16:creationId xmlns:a16="http://schemas.microsoft.com/office/drawing/2014/main" id="{565B3D80-38E6-4B99-7434-EA7504AFBDD5}"/>
              </a:ext>
            </a:extLst>
          </p:cNvPr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Ввести номер дня недели - вывести его название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221" name="Рисунок 7">
            <a:extLst>
              <a:ext uri="{FF2B5EF4-FFF2-40B4-BE49-F238E27FC236}">
                <a16:creationId xmlns:a16="http://schemas.microsoft.com/office/drawing/2014/main" id="{E8C38C3E-B32C-DE2E-1AAC-2B3F9C0D1BA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386760" y="836640"/>
            <a:ext cx="2433600" cy="5569200"/>
          </a:xfrm>
          <a:prstGeom prst="rect">
            <a:avLst/>
          </a:prstGeom>
          <a:ln w="0"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9AE21B-0CF3-73A7-77D7-33F34F2F8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097" y="845783"/>
            <a:ext cx="2491560" cy="564524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162ADC-5F1B-1211-D8F0-23916CAE6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673" y="827495"/>
            <a:ext cx="2280476" cy="564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73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SWITCH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в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Win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приложении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3" name="Рисунок 4"/>
          <p:cNvPicPr/>
          <p:nvPr/>
        </p:nvPicPr>
        <p:blipFill>
          <a:blip r:embed="rId2"/>
          <a:stretch/>
        </p:blipFill>
        <p:spPr>
          <a:xfrm>
            <a:off x="1547640" y="738000"/>
            <a:ext cx="6048360" cy="6003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SWITCH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в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Win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приложении (2)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5" name="Рисунок 3"/>
          <p:cNvPicPr/>
          <p:nvPr/>
        </p:nvPicPr>
        <p:blipFill>
          <a:blip r:embed="rId2"/>
          <a:stretch/>
        </p:blipFill>
        <p:spPr>
          <a:xfrm>
            <a:off x="377640" y="1628640"/>
            <a:ext cx="8388000" cy="4185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856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Реализация консольного меню при помощи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SWITCH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(1)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TextBox 6"/>
          <p:cNvSpPr/>
          <p:nvPr/>
        </p:nvSpPr>
        <p:spPr>
          <a:xfrm>
            <a:off x="323640" y="919080"/>
            <a:ext cx="83527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Заготовка для ЛР9 и ЛР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1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0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–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меню выбора действия пользователя (консоль)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228" name="Рисунок 4"/>
          <p:cNvPicPr/>
          <p:nvPr/>
        </p:nvPicPr>
        <p:blipFill>
          <a:blip r:embed="rId2"/>
          <a:stretch/>
        </p:blipFill>
        <p:spPr>
          <a:xfrm>
            <a:off x="467640" y="1512000"/>
            <a:ext cx="2648520" cy="5229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856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Реализация консольного меню при помощи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SWITCH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(2)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Прямоугольник 3"/>
          <p:cNvSpPr/>
          <p:nvPr/>
        </p:nvSpPr>
        <p:spPr>
          <a:xfrm>
            <a:off x="323640" y="1628640"/>
            <a:ext cx="8568720" cy="420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SetConsoleCP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(1251);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SetConsoleOutputCP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(1251);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n;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do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800" b="0" strike="noStrike" spc="-1" dirty="0">
                <a:solidFill>
                  <a:srgbClr val="A31515"/>
                </a:solidFill>
                <a:latin typeface="Consolas"/>
              </a:rPr>
              <a:t>"Выберите нужную вам операцию:\n"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800" b="0" strike="noStrike" spc="-1" dirty="0">
                <a:solidFill>
                  <a:srgbClr val="A31515"/>
                </a:solidFill>
                <a:latin typeface="Consolas"/>
              </a:rPr>
              <a:t>"1: Вывести числа от 1 до 10\n"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800" b="0" strike="noStrike" spc="-1" dirty="0">
                <a:solidFill>
                  <a:srgbClr val="A31515"/>
                </a:solidFill>
                <a:latin typeface="Consolas"/>
              </a:rPr>
              <a:t>"2: Вывести числа от 10 до 1\n"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800" b="0" strike="noStrike" spc="-1" dirty="0">
                <a:solidFill>
                  <a:srgbClr val="A31515"/>
                </a:solidFill>
                <a:latin typeface="Consolas"/>
              </a:rPr>
              <a:t>"3: Вывести 5 первых нечетных чисел начиная с 1\n"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800" b="0" strike="noStrike" spc="-1" dirty="0">
                <a:solidFill>
                  <a:srgbClr val="A31515"/>
                </a:solidFill>
                <a:latin typeface="Consolas"/>
              </a:rPr>
              <a:t>"0: Выйти из программы\n"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&amp;n);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231" name="TextBox 6"/>
          <p:cNvSpPr/>
          <p:nvPr/>
        </p:nvSpPr>
        <p:spPr>
          <a:xfrm>
            <a:off x="323640" y="919080"/>
            <a:ext cx="83527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Заготовка для ЛР9 и ЛР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1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0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–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меню выбора действия пользователя (консоль)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856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Реализация консольного меню при помощи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SWITCH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 (3)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Прямоугольник 3"/>
          <p:cNvSpPr/>
          <p:nvPr/>
        </p:nvSpPr>
        <p:spPr>
          <a:xfrm>
            <a:off x="323640" y="1628640"/>
            <a:ext cx="8568720" cy="475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(n)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1: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print1_10();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	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2: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print10_1();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	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3: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print5Odds();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	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}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(n != 0);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234" name="TextBox 6"/>
          <p:cNvSpPr/>
          <p:nvPr/>
        </p:nvSpPr>
        <p:spPr>
          <a:xfrm>
            <a:off x="323640" y="919080"/>
            <a:ext cx="83527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Заготовка для ЛР9 и ЛР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1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0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–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меню выбора действия пользователя (консоль)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235" name="Рисунок 7"/>
          <p:cNvPicPr/>
          <p:nvPr/>
        </p:nvPicPr>
        <p:blipFill>
          <a:blip r:embed="rId2"/>
          <a:stretch/>
        </p:blipFill>
        <p:spPr>
          <a:xfrm>
            <a:off x="5148000" y="1461240"/>
            <a:ext cx="2458800" cy="4940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 dirty="0">
                <a:solidFill>
                  <a:srgbClr val="000000"/>
                </a:solidFill>
                <a:latin typeface="Calibri"/>
              </a:rPr>
              <a:t>Лабораторная работа №9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Заголовок 1"/>
          <p:cNvSpPr/>
          <p:nvPr/>
        </p:nvSpPr>
        <p:spPr>
          <a:xfrm>
            <a:off x="185040" y="3357000"/>
            <a:ext cx="82292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85000" lnSpcReduction="1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70C0"/>
                </a:solidFill>
                <a:latin typeface="Calibri"/>
              </a:rPr>
              <a:t>Консольное меню и задачи, реализуемые через цикл </a:t>
            </a:r>
            <a:endParaRPr lang="ru-RU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 dirty="0">
                <a:solidFill>
                  <a:srgbClr val="0070C0"/>
                </a:solidFill>
                <a:latin typeface="Calibri"/>
              </a:rPr>
              <a:t>(DO..WHILE, WHILE)</a:t>
            </a:r>
            <a:endParaRPr lang="ru-RU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1. Сделать меню для управления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Прямоугольник 5"/>
          <p:cNvSpPr/>
          <p:nvPr/>
        </p:nvSpPr>
        <p:spPr>
          <a:xfrm>
            <a:off x="107640" y="908640"/>
            <a:ext cx="8928720" cy="11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Программа должна выводить числа от 1 до 10 - если пользователь выбрал '1'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Программа должна выводить числа от 10 до 1 - если пользователь выбрал '2'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Программа должна выводить 5 первых нечетных чисел - если пользователь выбрал '3'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Программа должна завершаться - если пользователь выбрал '0'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240" name="Рисунок 4"/>
          <p:cNvPicPr/>
          <p:nvPr/>
        </p:nvPicPr>
        <p:blipFill>
          <a:blip r:embed="rId2"/>
          <a:stretch/>
        </p:blipFill>
        <p:spPr>
          <a:xfrm>
            <a:off x="251640" y="2205000"/>
            <a:ext cx="2261160" cy="4464000"/>
          </a:xfrm>
          <a:prstGeom prst="rect">
            <a:avLst/>
          </a:prstGeom>
          <a:ln w="0">
            <a:noFill/>
          </a:ln>
        </p:spPr>
      </p:pic>
      <p:sp>
        <p:nvSpPr>
          <p:cNvPr id="241" name="Прямоугольник 7"/>
          <p:cNvSpPr/>
          <p:nvPr/>
        </p:nvSpPr>
        <p:spPr>
          <a:xfrm>
            <a:off x="3025440" y="2126160"/>
            <a:ext cx="5866560" cy="46613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1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1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</a:rPr>
              <a:t>SetConsoleCP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(1251);</a:t>
            </a:r>
            <a:endParaRPr lang="ru-RU" sz="11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1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</a:rPr>
              <a:t>SetConsoleOutputCP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(1251);</a:t>
            </a:r>
            <a:endParaRPr lang="ru-RU" sz="11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1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1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 n;</a:t>
            </a:r>
            <a:endParaRPr lang="ru-RU" sz="11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1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100" b="0" strike="noStrike" spc="-1" dirty="0">
                <a:solidFill>
                  <a:srgbClr val="0000FF"/>
                </a:solidFill>
                <a:latin typeface="Consolas"/>
              </a:rPr>
              <a:t>do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1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1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0" strike="noStrike" spc="-1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1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1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0" strike="noStrike" spc="-1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1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1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1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1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100" b="0" strike="noStrike" spc="-1" dirty="0">
                <a:solidFill>
                  <a:srgbClr val="A31515"/>
                </a:solidFill>
                <a:latin typeface="Consolas"/>
              </a:rPr>
              <a:t>"Выберите нужную вам операцию:\n"</a:t>
            </a:r>
            <a:r>
              <a:rPr lang="ru-RU" sz="11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1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1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1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1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100" b="0" strike="noStrike" spc="-1" dirty="0">
                <a:solidFill>
                  <a:srgbClr val="A31515"/>
                </a:solidFill>
                <a:latin typeface="Consolas"/>
              </a:rPr>
              <a:t>"1: Вывести числа от 1 до 10\n"</a:t>
            </a:r>
            <a:r>
              <a:rPr lang="ru-RU" sz="11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1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1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1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1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100" b="0" strike="noStrike" spc="-1" dirty="0">
                <a:solidFill>
                  <a:srgbClr val="A31515"/>
                </a:solidFill>
                <a:latin typeface="Consolas"/>
              </a:rPr>
              <a:t>"2: Вывести числа от 10 до 1\n"</a:t>
            </a:r>
            <a:r>
              <a:rPr lang="ru-RU" sz="11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1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1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1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1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100" b="0" strike="noStrike" spc="-1" dirty="0">
                <a:solidFill>
                  <a:srgbClr val="A31515"/>
                </a:solidFill>
                <a:latin typeface="Consolas"/>
              </a:rPr>
              <a:t>"3: Вывести 5 первых нечетных чисел начиная с 1\n"</a:t>
            </a:r>
            <a:r>
              <a:rPr lang="ru-RU" sz="11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1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1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0" strike="noStrike" spc="-1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1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1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ru-RU" sz="11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ru-RU" sz="11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ru-RU" sz="1100" b="0" strike="noStrike" spc="-1" dirty="0">
                <a:solidFill>
                  <a:srgbClr val="A31515"/>
                </a:solidFill>
                <a:latin typeface="Consolas"/>
              </a:rPr>
              <a:t>"0: Выйти из программы\n"</a:t>
            </a:r>
            <a:r>
              <a:rPr lang="ru-RU" sz="11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1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1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0" strike="noStrike" spc="-1" dirty="0">
                <a:solidFill>
                  <a:srgbClr val="A31515"/>
                </a:solidFill>
                <a:latin typeface="Consolas"/>
              </a:rPr>
              <a:t>"%d"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, &amp;n);</a:t>
            </a:r>
            <a:endParaRPr lang="ru-RU" sz="11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100" b="0" strike="noStrike" spc="-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100" b="0" strike="noStrike" spc="-1" dirty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 (n) {</a:t>
            </a:r>
            <a:endParaRPr lang="ru-RU" sz="11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100" b="0" strike="noStrike" spc="-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100" b="0" strike="noStrike" spc="-1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 1:</a:t>
            </a:r>
            <a:endParaRPr lang="ru-RU" sz="11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1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print1_10();</a:t>
            </a:r>
            <a:endParaRPr lang="ru-RU" sz="11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100" b="0" strike="noStrike" spc="-1" dirty="0">
                <a:solidFill>
                  <a:srgbClr val="0000FF"/>
                </a:solidFill>
                <a:latin typeface="Consolas"/>
              </a:rPr>
              <a:t>			</a:t>
            </a:r>
            <a:r>
              <a:rPr lang="en-US" sz="1100" b="0" strike="noStrike" spc="-1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1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100" b="0" strike="noStrike" spc="-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100" b="0" strike="noStrike" spc="-1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 2:</a:t>
            </a:r>
            <a:endParaRPr lang="ru-RU" sz="11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1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print10_1();</a:t>
            </a:r>
            <a:endParaRPr lang="ru-RU" sz="11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100" b="0" strike="noStrike" spc="-1" dirty="0">
                <a:solidFill>
                  <a:srgbClr val="0000FF"/>
                </a:solidFill>
                <a:latin typeface="Consolas"/>
              </a:rPr>
              <a:t>			</a:t>
            </a:r>
            <a:r>
              <a:rPr lang="en-US" sz="1100" b="0" strike="noStrike" spc="-1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1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100" b="0" strike="noStrike" spc="-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100" b="0" strike="noStrike" spc="-1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 3:</a:t>
            </a:r>
            <a:endParaRPr lang="ru-RU" sz="11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100" b="0" strike="noStrike" spc="-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print5Odds();</a:t>
            </a:r>
            <a:endParaRPr lang="ru-RU" sz="11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100" b="0" strike="noStrike" spc="-1" dirty="0">
                <a:solidFill>
                  <a:srgbClr val="0000FF"/>
                </a:solidFill>
                <a:latin typeface="Consolas"/>
              </a:rPr>
              <a:t>			</a:t>
            </a:r>
            <a:r>
              <a:rPr lang="en-US" sz="1100" b="0" strike="noStrike" spc="-1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1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100" b="0" strike="noStrike" spc="-1" dirty="0">
                <a:solidFill>
                  <a:srgbClr val="000000"/>
                </a:solidFill>
                <a:latin typeface="Consolas"/>
              </a:rPr>
              <a:t>		}</a:t>
            </a:r>
            <a:endParaRPr lang="ru-RU" sz="11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1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1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100" b="0" strike="noStrike" spc="-1" dirty="0">
                <a:solidFill>
                  <a:srgbClr val="000000"/>
                </a:solidFill>
                <a:latin typeface="Consolas"/>
              </a:rPr>
              <a:t> (n != 0);</a:t>
            </a:r>
            <a:endParaRPr lang="ru-RU" sz="11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1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1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E71A1E-90E7-0499-492F-3892832BE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14" y="4428144"/>
            <a:ext cx="3230446" cy="2389257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2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. Добавить вычисления через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WHILE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Прямоугольник 5"/>
          <p:cNvSpPr/>
          <p:nvPr/>
        </p:nvSpPr>
        <p:spPr>
          <a:xfrm>
            <a:off x="107640" y="908640"/>
            <a:ext cx="892872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Добавить в код, созданный в Задаче 1, еще один пример (кейс).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Если пользователь выбрал ‘11’, то вывести числа от 100 до 10 с шагом 10. Реализовать это вычисление через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WHILE.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267" name="Рисунок 8"/>
          <p:cNvPicPr/>
          <p:nvPr/>
        </p:nvPicPr>
        <p:blipFill>
          <a:blip r:embed="rId2"/>
          <a:stretch/>
        </p:blipFill>
        <p:spPr>
          <a:xfrm>
            <a:off x="4860000" y="1933560"/>
            <a:ext cx="3990960" cy="1855080"/>
          </a:xfrm>
          <a:prstGeom prst="rect">
            <a:avLst/>
          </a:prstGeom>
          <a:ln w="0"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610029-EE10-0037-9DF6-C6491FD02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40" y="1933560"/>
            <a:ext cx="43910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6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Простейший цикл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DO WHILE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Прямоугольник 3"/>
          <p:cNvSpPr/>
          <p:nvPr/>
        </p:nvSpPr>
        <p:spPr>
          <a:xfrm>
            <a:off x="323640" y="1628640"/>
            <a:ext cx="8568720" cy="34148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  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a = 1;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  	</a:t>
            </a:r>
            <a:endParaRPr lang="ru-RU" sz="1800" b="0" strike="noStrike" spc="-1" dirty="0">
              <a:solidFill>
                <a:srgbClr val="0000FF"/>
              </a:solidFill>
              <a:latin typeface="Consolas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do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{</a:t>
            </a:r>
            <a:endParaRPr lang="ru-RU" sz="18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61950"/>
            <a:r>
              <a:rPr lang="en-US" spc="-1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pc="-1" dirty="0" err="1">
                <a:solidFill>
                  <a:srgbClr val="008000"/>
                </a:solidFill>
                <a:latin typeface="Consolas"/>
              </a:rPr>
              <a:t>label_do</a:t>
            </a:r>
            <a:r>
              <a:rPr lang="en-US" spc="-1" dirty="0">
                <a:solidFill>
                  <a:srgbClr val="008000"/>
                </a:solidFill>
                <a:latin typeface="Consolas"/>
              </a:rPr>
              <a:t>:</a:t>
            </a:r>
            <a:endParaRPr lang="ru-RU" spc="-1" dirty="0">
              <a:solidFill>
                <a:srgbClr val="008000"/>
              </a:solidFill>
              <a:latin typeface="Consolas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  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a);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  	a = a + 1;  	</a:t>
            </a:r>
            <a:endParaRPr lang="ru-RU" sz="18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(a &lt;= 10);</a:t>
            </a:r>
            <a:endParaRPr lang="ru-RU" sz="18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61950"/>
            <a:r>
              <a:rPr lang="en-US" spc="-1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pc="-1" dirty="0">
                <a:solidFill>
                  <a:srgbClr val="008000"/>
                </a:solidFill>
                <a:latin typeface="Consolas"/>
              </a:rPr>
              <a:t>if (a &lt;= 10) </a:t>
            </a:r>
            <a:r>
              <a:rPr lang="en-US" spc="-1" dirty="0" err="1">
                <a:solidFill>
                  <a:srgbClr val="008000"/>
                </a:solidFill>
                <a:latin typeface="Consolas"/>
              </a:rPr>
              <a:t>goto</a:t>
            </a:r>
            <a:r>
              <a:rPr lang="en-US" spc="-1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pc="-1" dirty="0" err="1">
                <a:solidFill>
                  <a:srgbClr val="008000"/>
                </a:solidFill>
                <a:latin typeface="Consolas"/>
              </a:rPr>
              <a:t>label_do</a:t>
            </a:r>
            <a:r>
              <a:rPr lang="en-US" spc="-1" dirty="0">
                <a:solidFill>
                  <a:srgbClr val="008000"/>
                </a:solidFill>
                <a:latin typeface="Consolas"/>
              </a:rPr>
              <a:t>;</a:t>
            </a:r>
            <a:endParaRPr lang="ru-RU" spc="-1" dirty="0">
              <a:solidFill>
                <a:srgbClr val="008000"/>
              </a:solidFill>
              <a:latin typeface="Consolas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 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nmain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() finish\n"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93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Вывод чисел от 1 до 10 - через DO WHILE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94" name="Рисунок 8"/>
          <p:cNvPicPr/>
          <p:nvPr/>
        </p:nvPicPr>
        <p:blipFill>
          <a:blip r:embed="rId2"/>
          <a:stretch/>
        </p:blipFill>
        <p:spPr>
          <a:xfrm>
            <a:off x="313200" y="4941000"/>
            <a:ext cx="3838320" cy="1800000"/>
          </a:xfrm>
          <a:prstGeom prst="rect">
            <a:avLst/>
          </a:prstGeom>
          <a:ln w="0">
            <a:noFill/>
          </a:ln>
        </p:spPr>
      </p:pic>
      <p:pic>
        <p:nvPicPr>
          <p:cNvPr id="95" name="Рисунок 4"/>
          <p:cNvPicPr/>
          <p:nvPr/>
        </p:nvPicPr>
        <p:blipFill>
          <a:blip r:embed="rId3"/>
          <a:stretch/>
        </p:blipFill>
        <p:spPr>
          <a:xfrm>
            <a:off x="5652000" y="893520"/>
            <a:ext cx="2820240" cy="56343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1549659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3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. 1000 900 800 … 100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Прямоугольник 5"/>
          <p:cNvSpPr/>
          <p:nvPr/>
        </p:nvSpPr>
        <p:spPr>
          <a:xfrm>
            <a:off x="107640" y="908640"/>
            <a:ext cx="892872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пункт меню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‘12’.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Если пользователь выбрал ‘1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’, то вывести числа от 100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0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до 10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0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с шагом 10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0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. Реализовать это вычисление через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WHILE.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302B32-B34C-073B-DC48-2606E6320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6" y="2063160"/>
            <a:ext cx="48006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4*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. Рост суммы на счете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Прямоугольник 5"/>
          <p:cNvSpPr/>
          <p:nvPr/>
        </p:nvSpPr>
        <p:spPr>
          <a:xfrm>
            <a:off x="107640" y="908640"/>
            <a:ext cx="89287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Добавить пункт меню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‘1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3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’.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Если пользователь выбрал ‘13’, то вывести состояние счета, на котором изначально было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рублей, при ставке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N%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 годовых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.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Нужно вывести изменение счета за 10 лет.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699E60-8D76-B99B-A6DF-2BEA2D115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8" y="1895112"/>
            <a:ext cx="6125146" cy="4861103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ЛР9: Задания на закрепление и отработку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Прямоугольник 3"/>
          <p:cNvSpPr/>
          <p:nvPr/>
        </p:nvSpPr>
        <p:spPr>
          <a:xfrm>
            <a:off x="251640" y="764640"/>
            <a:ext cx="8550360" cy="61079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Доделать задачи 1-3, которые не успели сделать на занятии в классе.</a:t>
            </a:r>
            <a:endParaRPr lang="ru-RU" sz="23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spc="-1" dirty="0">
                <a:solidFill>
                  <a:srgbClr val="000000"/>
                </a:solidFill>
                <a:latin typeface="Calibri"/>
              </a:rPr>
              <a:t>Задача 5</a:t>
            </a:r>
            <a:r>
              <a:rPr lang="en-US" sz="2300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Добавьте пункт меню 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‘20’ 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выводящий числа от 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1000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 до 0 с шагом 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N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. Реализовать вычисление через 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WHILE. N = 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номеру вашего варианта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порядкового номера в журнале.</a:t>
            </a:r>
            <a:endParaRPr lang="ru-RU" sz="23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spc="-1" dirty="0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2300" spc="-1" dirty="0">
                <a:solidFill>
                  <a:srgbClr val="000000"/>
                </a:solidFill>
                <a:latin typeface="Calibri"/>
              </a:rPr>
              <a:t>6*. 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Добавьте пункт меню 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‘2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1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’, 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выводящий 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N 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первых факториалов (1 2 6 24 120 720 …). 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N 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вводится с клавиатуры.</a:t>
            </a:r>
            <a:endParaRPr lang="ru-RU" sz="23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spc="-1" dirty="0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2300" spc="-1" dirty="0">
                <a:solidFill>
                  <a:srgbClr val="000000"/>
                </a:solidFill>
                <a:latin typeface="Calibri"/>
              </a:rPr>
              <a:t>7*.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 Добавить пункт при помощи которого вывести первые 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N 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чисел Фибоначчи. 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N 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вводится с клавиатуры.</a:t>
            </a:r>
            <a:endParaRPr lang="ru-RU" sz="23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spc="-1" dirty="0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2300" spc="-1" dirty="0">
                <a:solidFill>
                  <a:srgbClr val="000000"/>
                </a:solidFill>
                <a:latin typeface="Calibri"/>
              </a:rPr>
              <a:t>8**.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 Добавить пункт при помощи которого вывести разложение числа 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N 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на простые множители. 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N 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вводится с клавиатуры.</a:t>
            </a:r>
            <a:endParaRPr lang="ru-RU" sz="23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spc="-1" dirty="0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2300" spc="-1" dirty="0">
                <a:solidFill>
                  <a:srgbClr val="000000"/>
                </a:solidFill>
                <a:latin typeface="Calibri"/>
              </a:rPr>
              <a:t>9**.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Несколько задач вместо 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WHILE 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реализовать через 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IF GOTO</a:t>
            </a: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7)   Для </a:t>
            </a:r>
            <a:r>
              <a:rPr lang="ru-RU" sz="2300" spc="-1" dirty="0">
                <a:solidFill>
                  <a:srgbClr val="000000"/>
                </a:solidFill>
                <a:latin typeface="Calibri"/>
              </a:rPr>
              <a:t>двух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 (любых) функций, использующих 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WHILE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,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нарисуйте блок-схемы.</a:t>
            </a:r>
            <a:endParaRPr lang="ru-RU" sz="23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9078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 dirty="0">
                <a:solidFill>
                  <a:srgbClr val="000000"/>
                </a:solidFill>
                <a:latin typeface="Calibri"/>
              </a:rPr>
              <a:t>Вложенные циклы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35289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Пример с вложенными </a:t>
            </a:r>
            <a:r>
              <a:rPr lang="en-US" sz="3200" b="1" spc="-1" dirty="0">
                <a:solidFill>
                  <a:srgbClr val="000000"/>
                </a:solidFill>
                <a:latin typeface="Calibri"/>
              </a:rPr>
              <a:t>DO WHILE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Прямоугольник 5"/>
          <p:cNvSpPr/>
          <p:nvPr/>
        </p:nvSpPr>
        <p:spPr>
          <a:xfrm>
            <a:off x="107640" y="908640"/>
            <a:ext cx="6312210" cy="17528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Нужно вывести 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3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строки, содержащие числа от 1 до 4 каждая.</a:t>
            </a: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Вывод для этого примера должен быть таким:</a:t>
            </a: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1 2 3 4 </a:t>
            </a: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1 2 3 4 </a:t>
            </a: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1 2 3 4 </a:t>
            </a: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49735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Пример с вложенными </a:t>
            </a:r>
            <a:r>
              <a:rPr lang="en-US" sz="3200" b="1" spc="-1" dirty="0">
                <a:solidFill>
                  <a:srgbClr val="000000"/>
                </a:solidFill>
                <a:latin typeface="Calibri"/>
              </a:rPr>
              <a:t>DO WHILE 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 - реализация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Прямоугольник 5"/>
          <p:cNvSpPr/>
          <p:nvPr/>
        </p:nvSpPr>
        <p:spPr>
          <a:xfrm>
            <a:off x="107640" y="908640"/>
            <a:ext cx="6476040" cy="17528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Нужно вывести 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3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строки, содержащие числа от 1 до 4 каждая.</a:t>
            </a: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Вывод для этого примера должен быть таким:</a:t>
            </a: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1 2 3 4 </a:t>
            </a: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1 2 3 4 </a:t>
            </a: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1 2 3 4 </a:t>
            </a: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5CCCE-A6B6-CFE6-B673-55A687577E1E}"/>
              </a:ext>
            </a:extLst>
          </p:cNvPr>
          <p:cNvSpPr txBox="1"/>
          <p:nvPr/>
        </p:nvSpPr>
        <p:spPr>
          <a:xfrm>
            <a:off x="107640" y="2662120"/>
            <a:ext cx="35133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Example1() {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"Example1() START\n"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do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j = 1;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do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j);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(j &lt;= 4);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&lt;= 3);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"Example1() FINISH\n"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6135E0-81D2-80F0-A632-2D04EBF2E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0" y="908280"/>
            <a:ext cx="2602661" cy="585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907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Пример с вложенными </a:t>
            </a:r>
            <a:r>
              <a:rPr lang="en-US" sz="3200" b="1" spc="-1" dirty="0">
                <a:solidFill>
                  <a:srgbClr val="000000"/>
                </a:solidFill>
                <a:latin typeface="Calibri"/>
              </a:rPr>
              <a:t>DO WHILE 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- трассировка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Прямоугольник 5"/>
          <p:cNvSpPr/>
          <p:nvPr/>
        </p:nvSpPr>
        <p:spPr>
          <a:xfrm>
            <a:off x="107640" y="908640"/>
            <a:ext cx="6388410" cy="17528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Нужно вывести 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3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строки, содержащие числа от 1 до 4 каждая.</a:t>
            </a: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Вывод для этого примера должен быть таким:</a:t>
            </a: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1 2 3 4 </a:t>
            </a: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1 2 3 4 </a:t>
            </a: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1 2 3 4 </a:t>
            </a: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C3FA15C6-DEB7-4E8D-3752-E36A87695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082209"/>
              </p:ext>
            </p:extLst>
          </p:nvPr>
        </p:nvGraphicFramePr>
        <p:xfrm>
          <a:off x="3971924" y="2295525"/>
          <a:ext cx="5064435" cy="39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87">
                  <a:extLst>
                    <a:ext uri="{9D8B030D-6E8A-4147-A177-3AD203B41FA5}">
                      <a16:colId xmlns:a16="http://schemas.microsoft.com/office/drawing/2014/main" val="1757744346"/>
                    </a:ext>
                  </a:extLst>
                </a:gridCol>
                <a:gridCol w="1012887">
                  <a:extLst>
                    <a:ext uri="{9D8B030D-6E8A-4147-A177-3AD203B41FA5}">
                      <a16:colId xmlns:a16="http://schemas.microsoft.com/office/drawing/2014/main" val="3178892782"/>
                    </a:ext>
                  </a:extLst>
                </a:gridCol>
                <a:gridCol w="1012887">
                  <a:extLst>
                    <a:ext uri="{9D8B030D-6E8A-4147-A177-3AD203B41FA5}">
                      <a16:colId xmlns:a16="http://schemas.microsoft.com/office/drawing/2014/main" val="1594426493"/>
                    </a:ext>
                  </a:extLst>
                </a:gridCol>
                <a:gridCol w="1012887">
                  <a:extLst>
                    <a:ext uri="{9D8B030D-6E8A-4147-A177-3AD203B41FA5}">
                      <a16:colId xmlns:a16="http://schemas.microsoft.com/office/drawing/2014/main" val="1146840029"/>
                    </a:ext>
                  </a:extLst>
                </a:gridCol>
                <a:gridCol w="1012887">
                  <a:extLst>
                    <a:ext uri="{9D8B030D-6E8A-4147-A177-3AD203B41FA5}">
                      <a16:colId xmlns:a16="http://schemas.microsoft.com/office/drawing/2014/main" val="2668499540"/>
                    </a:ext>
                  </a:extLst>
                </a:gridCol>
              </a:tblGrid>
              <a:tr h="794064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 &lt;= 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&lt;= 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Вывод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603491"/>
                  </a:ext>
                </a:extLst>
              </a:tr>
              <a:tr h="7940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869070"/>
                  </a:ext>
                </a:extLst>
              </a:tr>
              <a:tr h="7940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411830"/>
                  </a:ext>
                </a:extLst>
              </a:tr>
              <a:tr h="7940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989789"/>
                  </a:ext>
                </a:extLst>
              </a:tr>
              <a:tr h="7940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8292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0073707-A9FA-0488-1AB2-B6A6459E133B}"/>
              </a:ext>
            </a:extLst>
          </p:cNvPr>
          <p:cNvSpPr txBox="1"/>
          <p:nvPr/>
        </p:nvSpPr>
        <p:spPr>
          <a:xfrm>
            <a:off x="107640" y="2662120"/>
            <a:ext cx="35133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Example1() {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"Example1() START\n"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do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j = 1;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do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j);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(j &lt;= 4);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&lt;= 3);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"Example1() FINISH\n"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94635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266700" y="274680"/>
            <a:ext cx="866775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Пример с вложенными </a:t>
            </a:r>
            <a:r>
              <a:rPr lang="en-US" sz="3200" b="1" spc="-1" dirty="0">
                <a:solidFill>
                  <a:srgbClr val="000000"/>
                </a:solidFill>
                <a:latin typeface="Calibri"/>
              </a:rPr>
              <a:t>DO WHILE 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– трассировка (2)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Прямоугольник 5"/>
          <p:cNvSpPr/>
          <p:nvPr/>
        </p:nvSpPr>
        <p:spPr>
          <a:xfrm>
            <a:off x="107640" y="908640"/>
            <a:ext cx="892872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Нужно вывести 3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строки, содержащие числа от 1 до 4 каждая.</a:t>
            </a: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Вывод для этого примера должен быть таким:</a:t>
            </a: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1 2 3 4 </a:t>
            </a: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1 2 3 4 </a:t>
            </a: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1 2 3 4 </a:t>
            </a: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72B63D65-AA6F-8BB5-2D0A-DE50B4600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747247"/>
              </p:ext>
            </p:extLst>
          </p:nvPr>
        </p:nvGraphicFramePr>
        <p:xfrm>
          <a:off x="1181100" y="1562101"/>
          <a:ext cx="7658100" cy="5078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425">
                  <a:extLst>
                    <a:ext uri="{9D8B030D-6E8A-4147-A177-3AD203B41FA5}">
                      <a16:colId xmlns:a16="http://schemas.microsoft.com/office/drawing/2014/main" val="1757744346"/>
                    </a:ext>
                  </a:extLst>
                </a:gridCol>
                <a:gridCol w="1567815">
                  <a:extLst>
                    <a:ext uri="{9D8B030D-6E8A-4147-A177-3AD203B41FA5}">
                      <a16:colId xmlns:a16="http://schemas.microsoft.com/office/drawing/2014/main" val="3178892782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1594426493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1146840029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2668499540"/>
                    </a:ext>
                  </a:extLst>
                </a:gridCol>
              </a:tblGrid>
              <a:tr h="268332">
                <a:tc>
                  <a:txBody>
                    <a:bodyPr/>
                    <a:lstStyle/>
                    <a:p>
                      <a:r>
                        <a:rPr lang="en-US" sz="1050" dirty="0" err="1"/>
                        <a:t>i</a:t>
                      </a:r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j</a:t>
                      </a:r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j &lt;= 4</a:t>
                      </a:r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i</a:t>
                      </a:r>
                      <a:r>
                        <a:rPr lang="en-US" sz="1050" dirty="0"/>
                        <a:t> &lt;= 3</a:t>
                      </a:r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Вывод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603491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r>
                        <a:rPr lang="ru-R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start</a:t>
                      </a:r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869070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411830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989789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endParaRPr lang="ru-RU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82924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445781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\n</a:t>
                      </a:r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830533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r>
                        <a:rPr lang="ru-RU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+</a:t>
                      </a:r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427633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58365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412587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endParaRPr lang="ru-RU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444535"/>
                  </a:ext>
                </a:extLst>
              </a:tr>
              <a:tr h="283572"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233157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\n</a:t>
                      </a:r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202136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r>
                        <a:rPr lang="ru-RU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824262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885646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96768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56530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436607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endParaRPr lang="ru-RU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\n</a:t>
                      </a:r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31516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r>
                        <a:rPr lang="ru-RU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finish</a:t>
                      </a:r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769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2974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Пример 2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Прямоугольник 5"/>
          <p:cNvSpPr/>
          <p:nvPr/>
        </p:nvSpPr>
        <p:spPr>
          <a:xfrm>
            <a:off x="107640" y="908640"/>
            <a:ext cx="8928720" cy="20298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Нужно вывести время с шагом 10 минут.</a:t>
            </a:r>
          </a:p>
          <a:p>
            <a:pPr>
              <a:lnSpc>
                <a:spcPct val="100000"/>
              </a:lnSpc>
              <a:buNone/>
            </a:pPr>
            <a:endParaRPr lang="ru-RU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Вывод должен выглядеть так:</a:t>
            </a: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00:00 00:10 00:20 00:30 00:40 00:50</a:t>
            </a: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01:00 01:10 01:20 01:30 01:40 01:50</a:t>
            </a: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….</a:t>
            </a: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23:00 23:10 23:20 23:30 23:40 23:50 </a:t>
            </a:r>
            <a:endParaRPr lang="ru-RU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01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DO WHILE vs GOTO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Прямоугольник 3"/>
          <p:cNvSpPr/>
          <p:nvPr/>
        </p:nvSpPr>
        <p:spPr>
          <a:xfrm>
            <a:off x="323640" y="1628640"/>
            <a:ext cx="8568720" cy="34148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a 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do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FF0000"/>
                </a:solidFill>
                <a:latin typeface="Consolas"/>
              </a:rPr>
              <a:t>   </a:t>
            </a:r>
            <a:r>
              <a:rPr lang="en-US" sz="1800" b="1" strike="noStrike" spc="-1" dirty="0" err="1">
                <a:latin typeface="Consolas"/>
              </a:rPr>
              <a:t>label_do</a:t>
            </a:r>
            <a:r>
              <a:rPr lang="en-US" sz="1800" b="1" strike="noStrike" spc="-1" dirty="0">
                <a:latin typeface="Consolas"/>
              </a:rPr>
              <a:t>:</a:t>
            </a:r>
            <a:endParaRPr lang="ru-RU" sz="1800" b="1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a);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a = a + 1;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//} while (a &lt;= 10);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(a &lt;= 10) </a:t>
            </a:r>
            <a:r>
              <a:rPr lang="en-US" sz="1800" b="0" strike="noStrike" spc="-1" dirty="0" err="1">
                <a:solidFill>
                  <a:srgbClr val="0000FF"/>
                </a:solidFill>
                <a:latin typeface="Consolas"/>
              </a:rPr>
              <a:t>goto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strike="noStrike" spc="-1" dirty="0" err="1">
                <a:latin typeface="Consolas"/>
              </a:rPr>
              <a:t>label_do</a:t>
            </a:r>
            <a:r>
              <a:rPr lang="en-US" sz="1800" b="1" strike="noStrike" spc="-1" dirty="0">
                <a:latin typeface="Consolas"/>
              </a:rPr>
              <a:t>;</a:t>
            </a:r>
            <a:endParaRPr lang="ru-RU" sz="1800" b="1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nmain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() finish\n"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93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Вывод чисел от 1 до 10 - через DO WHILE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94" name="Рисунок 8"/>
          <p:cNvPicPr/>
          <p:nvPr/>
        </p:nvPicPr>
        <p:blipFill>
          <a:blip r:embed="rId2"/>
          <a:stretch/>
        </p:blipFill>
        <p:spPr>
          <a:xfrm>
            <a:off x="313200" y="4941000"/>
            <a:ext cx="3838320" cy="1800000"/>
          </a:xfrm>
          <a:prstGeom prst="rect">
            <a:avLst/>
          </a:prstGeom>
          <a:ln w="0">
            <a:noFill/>
          </a:ln>
        </p:spPr>
      </p:pic>
      <p:pic>
        <p:nvPicPr>
          <p:cNvPr id="95" name="Рисунок 4"/>
          <p:cNvPicPr/>
          <p:nvPr/>
        </p:nvPicPr>
        <p:blipFill>
          <a:blip r:embed="rId3"/>
          <a:stretch/>
        </p:blipFill>
        <p:spPr>
          <a:xfrm>
            <a:off x="5652000" y="893520"/>
            <a:ext cx="2820240" cy="56343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5285692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Пример 2 - реализация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Прямоугольник 5"/>
          <p:cNvSpPr/>
          <p:nvPr/>
        </p:nvSpPr>
        <p:spPr>
          <a:xfrm>
            <a:off x="107640" y="908640"/>
            <a:ext cx="8928720" cy="20298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Нужно вывести время с шагом 10 минут.</a:t>
            </a:r>
          </a:p>
          <a:p>
            <a:pPr>
              <a:lnSpc>
                <a:spcPct val="100000"/>
              </a:lnSpc>
              <a:buNone/>
            </a:pPr>
            <a:endParaRPr lang="ru-RU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Вывод должен выглядеть так:</a:t>
            </a: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00:00 00:10 00:20 00:30 00:40 00:50</a:t>
            </a: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01:00 01:10 01:20 01:30 01:40 01:50</a:t>
            </a: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….</a:t>
            </a: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23:00 23:10 23:20 23:30 23:40 23:50 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451FAF-3ADB-C1BF-F646-FF0AE4BF2BCD}"/>
              </a:ext>
            </a:extLst>
          </p:cNvPr>
          <p:cNvSpPr txBox="1"/>
          <p:nvPr/>
        </p:nvSpPr>
        <p:spPr>
          <a:xfrm>
            <a:off x="107640" y="3029840"/>
            <a:ext cx="400716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Example2() {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"Example2() START\n"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h = 0;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do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 = 0;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do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		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"%02d:%02d 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h, m);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m += 10;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(m &lt; 60);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h++;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(h &lt; 24);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"Example2() FINISH\n"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4823E5-F67D-B4E9-69D6-339C04386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823865"/>
            <a:ext cx="2399940" cy="596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592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Пример 2 - трассировка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Прямоугольник 5"/>
          <p:cNvSpPr/>
          <p:nvPr/>
        </p:nvSpPr>
        <p:spPr>
          <a:xfrm>
            <a:off x="107640" y="908640"/>
            <a:ext cx="8928720" cy="20298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Нужно вывести время с шагом 10 минут.</a:t>
            </a:r>
          </a:p>
          <a:p>
            <a:pPr>
              <a:lnSpc>
                <a:spcPct val="100000"/>
              </a:lnSpc>
              <a:buNone/>
            </a:pPr>
            <a:endParaRPr lang="ru-RU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Вывод должен выглядеть так:</a:t>
            </a: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00:00 00:10 00:20 00:30 00:40 00:50</a:t>
            </a: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01:00 01:10 01:20 01:30 01:40 01:50</a:t>
            </a: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….</a:t>
            </a: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23:00 23:10 23:20 23:30 23:40 23:50 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451FAF-3ADB-C1BF-F646-FF0AE4BF2BCD}"/>
              </a:ext>
            </a:extLst>
          </p:cNvPr>
          <p:cNvSpPr txBox="1"/>
          <p:nvPr/>
        </p:nvSpPr>
        <p:spPr>
          <a:xfrm>
            <a:off x="107640" y="3029840"/>
            <a:ext cx="400716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Example2() {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"Example2() START\n"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h = 0;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do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 = 0;</a:t>
            </a: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do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		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"%02d:%02d 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h, m);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m += 10;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(m &lt; 60);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h++;</a:t>
            </a: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(h &lt; 24);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"Example2() FINISH\n"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753A53AC-3D2E-524A-4DC1-CCBB5CB41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720993"/>
              </p:ext>
            </p:extLst>
          </p:nvPr>
        </p:nvGraphicFramePr>
        <p:xfrm>
          <a:off x="4819651" y="908280"/>
          <a:ext cx="4114801" cy="5885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21">
                  <a:extLst>
                    <a:ext uri="{9D8B030D-6E8A-4147-A177-3AD203B41FA5}">
                      <a16:colId xmlns:a16="http://schemas.microsoft.com/office/drawing/2014/main" val="1757744346"/>
                    </a:ext>
                  </a:extLst>
                </a:gridCol>
                <a:gridCol w="1393040">
                  <a:extLst>
                    <a:ext uri="{9D8B030D-6E8A-4147-A177-3AD203B41FA5}">
                      <a16:colId xmlns:a16="http://schemas.microsoft.com/office/drawing/2014/main" val="3178892782"/>
                    </a:ext>
                  </a:extLst>
                </a:gridCol>
                <a:gridCol w="1393040">
                  <a:extLst>
                    <a:ext uri="{9D8B030D-6E8A-4147-A177-3AD203B41FA5}">
                      <a16:colId xmlns:a16="http://schemas.microsoft.com/office/drawing/2014/main" val="1499049899"/>
                    </a:ext>
                  </a:extLst>
                </a:gridCol>
              </a:tblGrid>
              <a:tr h="265999">
                <a:tc>
                  <a:txBody>
                    <a:bodyPr/>
                    <a:lstStyle/>
                    <a:p>
                      <a:r>
                        <a:rPr lang="en-US" sz="1100" dirty="0"/>
                        <a:t>H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Вывод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603491"/>
                  </a:ext>
                </a:extLst>
              </a:tr>
              <a:tr h="265999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869070"/>
                  </a:ext>
                </a:extLst>
              </a:tr>
              <a:tr h="265999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00:00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411830"/>
                  </a:ext>
                </a:extLst>
              </a:tr>
              <a:tr h="265999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00:10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989789"/>
                  </a:ext>
                </a:extLst>
              </a:tr>
              <a:tr h="265999"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00:20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82924"/>
                  </a:ext>
                </a:extLst>
              </a:tr>
              <a:tr h="265999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00:30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445781"/>
                  </a:ext>
                </a:extLst>
              </a:tr>
              <a:tr h="265999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00:40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830533"/>
                  </a:ext>
                </a:extLst>
              </a:tr>
              <a:tr h="265999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00:50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427633"/>
                  </a:ext>
                </a:extLst>
              </a:tr>
              <a:tr h="265999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60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\n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58365"/>
                  </a:ext>
                </a:extLst>
              </a:tr>
              <a:tr h="265999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412587"/>
                  </a:ext>
                </a:extLst>
              </a:tr>
              <a:tr h="265999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01:00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444535"/>
                  </a:ext>
                </a:extLst>
              </a:tr>
              <a:tr h="299968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01:10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233157"/>
                  </a:ext>
                </a:extLst>
              </a:tr>
              <a:tr h="265999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01:20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202136"/>
                  </a:ext>
                </a:extLst>
              </a:tr>
              <a:tr h="265999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01:30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824262"/>
                  </a:ext>
                </a:extLst>
              </a:tr>
              <a:tr h="265999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01:40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885646"/>
                  </a:ext>
                </a:extLst>
              </a:tr>
              <a:tr h="265999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01:50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96768"/>
                  </a:ext>
                </a:extLst>
              </a:tr>
              <a:tr h="265999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60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\n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56530"/>
                  </a:ext>
                </a:extLst>
              </a:tr>
              <a:tr h="265999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436607"/>
                  </a:ext>
                </a:extLst>
              </a:tr>
              <a:tr h="265999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31516"/>
                  </a:ext>
                </a:extLst>
              </a:tr>
              <a:tr h="265999">
                <a:tc>
                  <a:txBody>
                    <a:bodyPr/>
                    <a:lstStyle/>
                    <a:p>
                      <a:r>
                        <a:rPr lang="ru-RU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23:50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769248"/>
                  </a:ext>
                </a:extLst>
              </a:tr>
              <a:tr h="265999">
                <a:tc>
                  <a:txBody>
                    <a:bodyPr/>
                    <a:lstStyle/>
                    <a:p>
                      <a:r>
                        <a:rPr lang="ru-RU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\n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11530"/>
                  </a:ext>
                </a:extLst>
              </a:tr>
              <a:tr h="265999">
                <a:tc>
                  <a:txBody>
                    <a:bodyPr/>
                    <a:lstStyle/>
                    <a:p>
                      <a:r>
                        <a:rPr lang="ru-RU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78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3851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 dirty="0">
                <a:solidFill>
                  <a:srgbClr val="000000"/>
                </a:solidFill>
                <a:latin typeface="Calibri"/>
              </a:rPr>
              <a:t>Лабораторная работа №10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Заголовок 1"/>
          <p:cNvSpPr/>
          <p:nvPr/>
        </p:nvSpPr>
        <p:spPr>
          <a:xfrm>
            <a:off x="185040" y="3357000"/>
            <a:ext cx="82292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70C0"/>
                </a:solidFill>
                <a:latin typeface="Calibri"/>
              </a:rPr>
              <a:t>Консольное меню и задачи, реализуемые через вложенный цикл </a:t>
            </a:r>
            <a:r>
              <a:rPr lang="en-US" sz="3200" b="1" strike="noStrike" spc="-1" dirty="0">
                <a:solidFill>
                  <a:srgbClr val="0070C0"/>
                </a:solidFill>
                <a:latin typeface="Calibri"/>
              </a:rPr>
              <a:t>DO..WHILE</a:t>
            </a:r>
            <a:endParaRPr lang="ru-RU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20349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Задача 0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Прямоугольник 5"/>
          <p:cNvSpPr/>
          <p:nvPr/>
        </p:nvSpPr>
        <p:spPr>
          <a:xfrm>
            <a:off x="107640" y="908640"/>
            <a:ext cx="892872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Нужно сделать меню, в котором можно будет выбрать какую из задач Лабораторной работы №10 нужно выполнить. Меню нужно сделать по аналогии с меню из предыдущей лабораторной работы.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3859A2-F492-7D3A-01FF-AF579BF0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44" y="1949057"/>
            <a:ext cx="3467584" cy="47155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AA339D-688C-D624-44BC-13B0C16AE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759" y="1867786"/>
            <a:ext cx="4071497" cy="471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663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Задача 1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Прямоугольник 5"/>
          <p:cNvSpPr/>
          <p:nvPr/>
        </p:nvSpPr>
        <p:spPr>
          <a:xfrm>
            <a:off x="107640" y="908640"/>
            <a:ext cx="8928720" cy="3968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Нужно ввести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N –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количество строк и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M –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количество столбцов.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N &lt;= 9, M &lt;= 9</a:t>
            </a: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ывести табличку по следующей схеме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(N=4, M=5):</a:t>
            </a: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11 12 13 14 15</a:t>
            </a: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21 22 23 24 25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31 32 33 34 35</a:t>
            </a: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41 42 43 44 45</a:t>
            </a:r>
          </a:p>
          <a:p>
            <a:pPr>
              <a:lnSpc>
                <a:spcPct val="100000"/>
              </a:lnSpc>
              <a:buNone/>
            </a:pPr>
            <a:endParaRPr lang="ru-RU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Каждое число количеством десятков сообщает о номере строки, количеством единиц о номере столбца.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Выполнение кода задачи должно вызываться при выборе соответствующего пункта меню.</a:t>
            </a: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71016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Задача 1</a:t>
            </a:r>
            <a:r>
              <a:rPr lang="en-US" sz="3200" b="1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Блок-схема 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Прямоугольник 5"/>
          <p:cNvSpPr/>
          <p:nvPr/>
        </p:nvSpPr>
        <p:spPr>
          <a:xfrm>
            <a:off x="107640" y="908640"/>
            <a:ext cx="6432752" cy="20298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Нужно ввести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N –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количество строк и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M – 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количество столбцов.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N &lt;= 9, M &lt;= 9</a:t>
            </a: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В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</a:rPr>
              <a:t>ывести табличку по следующей схеме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(N=4, M=5):</a:t>
            </a: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11 12 13 14 15</a:t>
            </a: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21 22 23 24 25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31 32 33 34 35</a:t>
            </a:r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41 42 43 44 45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6584BC-895B-26D3-07BB-7E6E5B90D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903756"/>
            <a:ext cx="3695700" cy="482891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98EB75-9D67-A58A-B27A-C9B951510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392" y="813029"/>
            <a:ext cx="2384533" cy="593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826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3200" b="1" spc="-1" dirty="0">
                <a:solidFill>
                  <a:srgbClr val="000000"/>
                </a:solidFill>
                <a:latin typeface="Calibri"/>
              </a:rPr>
              <a:t>2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Прямоугольник 5"/>
          <p:cNvSpPr/>
          <p:nvPr/>
        </p:nvSpPr>
        <p:spPr>
          <a:xfrm>
            <a:off x="107640" y="908640"/>
            <a:ext cx="8928720" cy="47998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Вывести таблицу Пифагора, используя вложенные циклы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DO WHILE</a:t>
            </a:r>
          </a:p>
          <a:p>
            <a:pPr>
              <a:lnSpc>
                <a:spcPct val="100000"/>
              </a:lnSpc>
              <a:buNone/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Вывод должен выглядеть так:</a:t>
            </a: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1  2  3  4  5  6  7  8  9 10</a:t>
            </a: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2  4  6  8 10 12 14 16 18 20</a:t>
            </a: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3  6  9 12 15 18 21 24 27 30</a:t>
            </a: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4  8 12 16 20 24 28 32 36 40</a:t>
            </a: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9 18 27 36 45 54 63 72 81 90</a:t>
            </a: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10 20 30 40 50 60 70 80 90 100 </a:t>
            </a:r>
          </a:p>
          <a:p>
            <a:pPr>
              <a:lnSpc>
                <a:spcPct val="100000"/>
              </a:lnSpc>
              <a:buNone/>
            </a:pPr>
            <a:endParaRPr lang="ru-RU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Выполнение кода задачи должно вызываться 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r>
              <a:rPr lang="ru-RU" spc="-1" dirty="0">
                <a:solidFill>
                  <a:srgbClr val="000000"/>
                </a:solidFill>
                <a:latin typeface="Calibri"/>
              </a:rPr>
              <a:t>при выборе соответствующего пункта меню.</a:t>
            </a:r>
          </a:p>
          <a:p>
            <a:pPr>
              <a:lnSpc>
                <a:spcPct val="100000"/>
              </a:lnSpc>
              <a:buNone/>
            </a:pPr>
            <a:endParaRPr lang="en-US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None/>
            </a:pPr>
            <a:endParaRPr lang="en-US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6549EC-40AE-CAE9-6836-2866574A5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827" y="1399032"/>
            <a:ext cx="3315533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682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ЛР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1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0: Задания на закрепление и отработку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Прямоугольник 3"/>
          <p:cNvSpPr/>
          <p:nvPr/>
        </p:nvSpPr>
        <p:spPr>
          <a:xfrm>
            <a:off x="251640" y="764640"/>
            <a:ext cx="8550360" cy="575396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Доделать задачи 1-2, которые не успели сделать на занятии в классе.</a:t>
            </a: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spc="-1" dirty="0">
                <a:solidFill>
                  <a:srgbClr val="000000"/>
                </a:solidFill>
                <a:latin typeface="Calibri"/>
              </a:rPr>
              <a:t>Выполнить трассировку этих задач, для </a:t>
            </a:r>
            <a:r>
              <a:rPr lang="en-US" sz="2300" spc="-1" dirty="0">
                <a:solidFill>
                  <a:srgbClr val="000000"/>
                </a:solidFill>
                <a:latin typeface="Calibri"/>
              </a:rPr>
              <a:t>N = 4</a:t>
            </a:r>
            <a:r>
              <a:rPr lang="ru-RU" sz="23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300" spc="-1" dirty="0">
                <a:solidFill>
                  <a:srgbClr val="000000"/>
                </a:solidFill>
                <a:latin typeface="Calibri"/>
              </a:rPr>
              <a:t>M</a:t>
            </a:r>
            <a:r>
              <a:rPr lang="ru-RU" sz="2300" spc="-1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US" sz="2300" spc="-1" dirty="0">
                <a:solidFill>
                  <a:srgbClr val="000000"/>
                </a:solidFill>
                <a:latin typeface="Calibri"/>
              </a:rPr>
              <a:t>3</a:t>
            </a:r>
            <a:endParaRPr lang="ru-RU" sz="23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spc="-1" dirty="0">
                <a:solidFill>
                  <a:srgbClr val="000000"/>
                </a:solidFill>
                <a:latin typeface="Calibri"/>
              </a:rPr>
              <a:t>Задача </a:t>
            </a:r>
            <a:r>
              <a:rPr lang="en-US" sz="2300" spc="-1" dirty="0">
                <a:solidFill>
                  <a:srgbClr val="000000"/>
                </a:solidFill>
                <a:latin typeface="Calibri"/>
              </a:rPr>
              <a:t>3*. 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Добавьте пункт меню 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‘3’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, при выборе которого будет выведен узор из </a:t>
            </a:r>
            <a:r>
              <a:rPr lang="ru-RU" sz="2300" spc="-1" dirty="0">
                <a:solidFill>
                  <a:srgbClr val="000000"/>
                </a:solidFill>
                <a:latin typeface="Calibri"/>
              </a:rPr>
              <a:t>чисел, 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согласно варианта. (См. следующий слайд)</a:t>
            </a:r>
            <a:r>
              <a:rPr lang="ru-RU" sz="2300" spc="-1" dirty="0">
                <a:solidFill>
                  <a:srgbClr val="000000"/>
                </a:solidFill>
                <a:latin typeface="Calibri"/>
              </a:rPr>
              <a:t>. Номер варианта соответствует последней цифре в вашем порядковом номере в журнале. </a:t>
            </a:r>
            <a:endParaRPr lang="ru-RU" sz="23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ru-RU" sz="2300" spc="-1" dirty="0">
                <a:solidFill>
                  <a:srgbClr val="000000"/>
                </a:solidFill>
                <a:latin typeface="Calibri"/>
              </a:rPr>
              <a:t>Если вы выполнили задачу 3</a:t>
            </a:r>
            <a:r>
              <a:rPr lang="en-US" sz="2300" spc="-1" dirty="0">
                <a:solidFill>
                  <a:srgbClr val="000000"/>
                </a:solidFill>
                <a:latin typeface="Calibri"/>
              </a:rPr>
              <a:t>*</a:t>
            </a:r>
            <a:r>
              <a:rPr lang="ru-RU" sz="2300" spc="-1" dirty="0">
                <a:solidFill>
                  <a:srgbClr val="000000"/>
                </a:solidFill>
                <a:latin typeface="Calibri"/>
              </a:rPr>
              <a:t>, тогда вам нужно 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нарисуйте блок-схему для нее. Если вы не выполнили эту задачу, то вам нужно нарисовать блок-схему – для задачи 2.</a:t>
            </a:r>
          </a:p>
          <a:p>
            <a:pPr marL="457200" indent="-457200">
              <a:buClr>
                <a:srgbClr val="000000"/>
              </a:buClr>
              <a:buFont typeface="StarSymbol"/>
              <a:buAutoNum type="arabicParenR"/>
            </a:pPr>
            <a:r>
              <a:rPr lang="ru-RU" sz="2300" spc="-1" dirty="0">
                <a:solidFill>
                  <a:srgbClr val="000000"/>
                </a:solidFill>
                <a:latin typeface="Calibri"/>
              </a:rPr>
              <a:t>Задача 4*</a:t>
            </a:r>
            <a:r>
              <a:rPr lang="en-US" sz="2300" spc="-1" dirty="0">
                <a:solidFill>
                  <a:srgbClr val="000000"/>
                </a:solidFill>
                <a:latin typeface="Calibri"/>
              </a:rPr>
              <a:t>*</a:t>
            </a:r>
            <a:r>
              <a:rPr lang="ru-RU" sz="2300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Добавьте пункт меню 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‘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4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’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, при выборе которого будет выведен узор из </a:t>
            </a:r>
            <a:r>
              <a:rPr lang="ru-RU" sz="2300" spc="-1" dirty="0">
                <a:solidFill>
                  <a:srgbClr val="000000"/>
                </a:solidFill>
                <a:latin typeface="Calibri"/>
              </a:rPr>
              <a:t>чисел, 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согласно варианта. (См. соответствующий слайд)</a:t>
            </a:r>
            <a:r>
              <a:rPr lang="ru-RU" sz="2300" spc="-1" dirty="0">
                <a:solidFill>
                  <a:srgbClr val="000000"/>
                </a:solidFill>
                <a:latin typeface="Calibri"/>
              </a:rPr>
              <a:t>. Номер варианта соответствует последней цифре в вашем порядковом номере в журнале. (для реализации Задачи 4*</a:t>
            </a:r>
            <a:r>
              <a:rPr lang="en-US" sz="2300" spc="-1" dirty="0">
                <a:solidFill>
                  <a:srgbClr val="000000"/>
                </a:solidFill>
                <a:latin typeface="Calibri"/>
              </a:rPr>
              <a:t>*</a:t>
            </a:r>
            <a:r>
              <a:rPr lang="ru-RU" sz="2300" spc="-1" dirty="0">
                <a:solidFill>
                  <a:srgbClr val="000000"/>
                </a:solidFill>
                <a:latin typeface="Calibri"/>
              </a:rPr>
              <a:t> скорее всего вам понадобиться больше, чем 2 цикла)</a:t>
            </a:r>
            <a:endParaRPr lang="ru-RU" sz="23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24630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Варианты для Задачи 3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*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A51654E-791B-56CB-528F-64A87770A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0734"/>
              </p:ext>
            </p:extLst>
          </p:nvPr>
        </p:nvGraphicFramePr>
        <p:xfrm>
          <a:off x="933449" y="733425"/>
          <a:ext cx="7229476" cy="60079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8081">
                  <a:extLst>
                    <a:ext uri="{9D8B030D-6E8A-4147-A177-3AD203B41FA5}">
                      <a16:colId xmlns:a16="http://schemas.microsoft.com/office/drawing/2014/main" val="322824645"/>
                    </a:ext>
                  </a:extLst>
                </a:gridCol>
                <a:gridCol w="2296284">
                  <a:extLst>
                    <a:ext uri="{9D8B030D-6E8A-4147-A177-3AD203B41FA5}">
                      <a16:colId xmlns:a16="http://schemas.microsoft.com/office/drawing/2014/main" val="3598193500"/>
                    </a:ext>
                  </a:extLst>
                </a:gridCol>
                <a:gridCol w="1342765">
                  <a:extLst>
                    <a:ext uri="{9D8B030D-6E8A-4147-A177-3AD203B41FA5}">
                      <a16:colId xmlns:a16="http://schemas.microsoft.com/office/drawing/2014/main" val="2921396800"/>
                    </a:ext>
                  </a:extLst>
                </a:gridCol>
                <a:gridCol w="2272346">
                  <a:extLst>
                    <a:ext uri="{9D8B030D-6E8A-4147-A177-3AD203B41FA5}">
                      <a16:colId xmlns:a16="http://schemas.microsoft.com/office/drawing/2014/main" val="108295036"/>
                    </a:ext>
                  </a:extLst>
                </a:gridCol>
              </a:tblGrid>
              <a:tr h="231075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Вариант</a:t>
                      </a:r>
                      <a:endParaRPr lang="ru-RU" sz="105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Рисунок</a:t>
                      </a:r>
                      <a:endParaRPr lang="ru-RU" sz="2000"/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Вариант</a:t>
                      </a:r>
                      <a:endParaRPr lang="ru-RU" sz="105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Рисунок</a:t>
                      </a:r>
                      <a:endParaRPr lang="ru-RU" sz="2000"/>
                    </a:p>
                  </a:txBody>
                  <a:tcPr marL="65278" marR="65278" marT="0" marB="0"/>
                </a:tc>
                <a:extLst>
                  <a:ext uri="{0D108BD9-81ED-4DB2-BD59-A6C34878D82A}">
                    <a16:rowId xmlns:a16="http://schemas.microsoft.com/office/drawing/2014/main" val="3516595415"/>
                  </a:ext>
                </a:extLst>
              </a:tr>
              <a:tr h="115537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050" dirty="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5</a:t>
                      </a:r>
                      <a:endParaRPr lang="ru-RU" sz="1050">
                        <a:effectLst/>
                      </a:endParaRPr>
                    </a:p>
                    <a:p>
                      <a:r>
                        <a:rPr lang="ru-RU" sz="1200">
                          <a:effectLst/>
                        </a:rPr>
                        <a:t>4 5</a:t>
                      </a:r>
                      <a:endParaRPr lang="ru-RU" sz="1050">
                        <a:effectLst/>
                      </a:endParaRPr>
                    </a:p>
                    <a:p>
                      <a:r>
                        <a:rPr lang="ru-RU" sz="1200">
                          <a:effectLst/>
                        </a:rPr>
                        <a:t>3 4 5</a:t>
                      </a:r>
                      <a:endParaRPr lang="ru-RU" sz="1050">
                        <a:effectLst/>
                      </a:endParaRPr>
                    </a:p>
                    <a:p>
                      <a:r>
                        <a:rPr lang="ru-RU" sz="1200">
                          <a:effectLst/>
                        </a:rPr>
                        <a:t>2 3 4 5</a:t>
                      </a:r>
                      <a:endParaRPr lang="ru-RU" sz="1050">
                        <a:effectLst/>
                      </a:endParaRPr>
                    </a:p>
                    <a:p>
                      <a:r>
                        <a:rPr lang="ru-RU" sz="1200">
                          <a:effectLst/>
                        </a:rPr>
                        <a:t>1 2 3 4 5</a:t>
                      </a:r>
                      <a:endParaRPr lang="ru-RU" sz="2000"/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1</a:t>
                      </a:r>
                      <a:endParaRPr lang="ru-RU" sz="105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1 2 3 4 5</a:t>
                      </a:r>
                      <a:endParaRPr lang="ru-RU" sz="1050">
                        <a:effectLst/>
                      </a:endParaRPr>
                    </a:p>
                    <a:p>
                      <a:r>
                        <a:rPr lang="ru-RU" sz="1200">
                          <a:effectLst/>
                        </a:rPr>
                        <a:t>1 2 3 4</a:t>
                      </a:r>
                      <a:endParaRPr lang="ru-RU" sz="1050">
                        <a:effectLst/>
                      </a:endParaRPr>
                    </a:p>
                    <a:p>
                      <a:r>
                        <a:rPr lang="ru-RU" sz="1200">
                          <a:effectLst/>
                        </a:rPr>
                        <a:t>1 2 3</a:t>
                      </a:r>
                      <a:endParaRPr lang="ru-RU" sz="1050">
                        <a:effectLst/>
                      </a:endParaRPr>
                    </a:p>
                    <a:p>
                      <a:r>
                        <a:rPr lang="ru-RU" sz="1200">
                          <a:effectLst/>
                        </a:rPr>
                        <a:t>1 2</a:t>
                      </a:r>
                      <a:endParaRPr lang="ru-RU" sz="1050">
                        <a:effectLst/>
                      </a:endParaRPr>
                    </a:p>
                    <a:p>
                      <a:r>
                        <a:rPr lang="ru-RU" sz="1200">
                          <a:effectLst/>
                        </a:rPr>
                        <a:t>1</a:t>
                      </a:r>
                      <a:endParaRPr lang="ru-RU" sz="2000"/>
                    </a:p>
                  </a:txBody>
                  <a:tcPr marL="65278" marR="65278" marT="0" marB="0"/>
                </a:tc>
                <a:extLst>
                  <a:ext uri="{0D108BD9-81ED-4DB2-BD59-A6C34878D82A}">
                    <a16:rowId xmlns:a16="http://schemas.microsoft.com/office/drawing/2014/main" val="3857361623"/>
                  </a:ext>
                </a:extLst>
              </a:tr>
              <a:tr h="115537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2</a:t>
                      </a:r>
                      <a:endParaRPr lang="ru-RU" sz="1050" dirty="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1</a:t>
                      </a:r>
                      <a:endParaRPr lang="ru-RU" sz="1050">
                        <a:effectLst/>
                      </a:endParaRPr>
                    </a:p>
                    <a:p>
                      <a:r>
                        <a:rPr lang="ru-RU" sz="1200">
                          <a:effectLst/>
                        </a:rPr>
                        <a:t>1 2</a:t>
                      </a:r>
                      <a:endParaRPr lang="ru-RU" sz="1050">
                        <a:effectLst/>
                      </a:endParaRPr>
                    </a:p>
                    <a:p>
                      <a:r>
                        <a:rPr lang="ru-RU" sz="1200">
                          <a:effectLst/>
                        </a:rPr>
                        <a:t>1 2 3</a:t>
                      </a:r>
                      <a:endParaRPr lang="ru-RU" sz="1050">
                        <a:effectLst/>
                      </a:endParaRPr>
                    </a:p>
                    <a:p>
                      <a:r>
                        <a:rPr lang="ru-RU" sz="1200">
                          <a:effectLst/>
                        </a:rPr>
                        <a:t>1 2 3 4</a:t>
                      </a:r>
                      <a:endParaRPr lang="ru-RU" sz="1050">
                        <a:effectLst/>
                      </a:endParaRPr>
                    </a:p>
                    <a:p>
                      <a:r>
                        <a:rPr lang="ru-RU" sz="1200">
                          <a:effectLst/>
                        </a:rPr>
                        <a:t>1 2 3 4 5</a:t>
                      </a:r>
                      <a:endParaRPr lang="ru-RU" sz="2000"/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3</a:t>
                      </a:r>
                      <a:endParaRPr lang="ru-RU" sz="1050" dirty="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5 4 3 2 1</a:t>
                      </a:r>
                      <a:endParaRPr lang="ru-RU" sz="1050">
                        <a:effectLst/>
                      </a:endParaRPr>
                    </a:p>
                    <a:p>
                      <a:r>
                        <a:rPr lang="ru-RU" sz="1200">
                          <a:effectLst/>
                        </a:rPr>
                        <a:t>5 4 3 2</a:t>
                      </a:r>
                      <a:endParaRPr lang="ru-RU" sz="1050">
                        <a:effectLst/>
                      </a:endParaRPr>
                    </a:p>
                    <a:p>
                      <a:r>
                        <a:rPr lang="ru-RU" sz="1200">
                          <a:effectLst/>
                        </a:rPr>
                        <a:t>5 4 3</a:t>
                      </a:r>
                      <a:endParaRPr lang="ru-RU" sz="1050">
                        <a:effectLst/>
                      </a:endParaRPr>
                    </a:p>
                    <a:p>
                      <a:r>
                        <a:rPr lang="ru-RU" sz="1200">
                          <a:effectLst/>
                        </a:rPr>
                        <a:t>5 4</a:t>
                      </a:r>
                      <a:endParaRPr lang="ru-RU" sz="1050">
                        <a:effectLst/>
                      </a:endParaRPr>
                    </a:p>
                    <a:p>
                      <a:r>
                        <a:rPr lang="ru-RU" sz="1200">
                          <a:effectLst/>
                        </a:rPr>
                        <a:t>5</a:t>
                      </a:r>
                      <a:endParaRPr lang="ru-RU" sz="2000"/>
                    </a:p>
                  </a:txBody>
                  <a:tcPr marL="65278" marR="65278" marT="0" marB="0"/>
                </a:tc>
                <a:extLst>
                  <a:ext uri="{0D108BD9-81ED-4DB2-BD59-A6C34878D82A}">
                    <a16:rowId xmlns:a16="http://schemas.microsoft.com/office/drawing/2014/main" val="4019145894"/>
                  </a:ext>
                </a:extLst>
              </a:tr>
              <a:tr h="115537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4</a:t>
                      </a:r>
                      <a:endParaRPr lang="ru-RU" sz="1050" dirty="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5</a:t>
                      </a:r>
                      <a:endParaRPr lang="ru-RU" sz="1050" dirty="0">
                        <a:effectLst/>
                      </a:endParaRPr>
                    </a:p>
                    <a:p>
                      <a:r>
                        <a:rPr lang="ru-RU" sz="1200" dirty="0">
                          <a:effectLst/>
                        </a:rPr>
                        <a:t>5 4</a:t>
                      </a:r>
                      <a:endParaRPr lang="ru-RU" sz="1050" dirty="0">
                        <a:effectLst/>
                      </a:endParaRPr>
                    </a:p>
                    <a:p>
                      <a:r>
                        <a:rPr lang="ru-RU" sz="1200" dirty="0">
                          <a:effectLst/>
                        </a:rPr>
                        <a:t>5 4 3</a:t>
                      </a:r>
                      <a:endParaRPr lang="ru-RU" sz="1050" dirty="0">
                        <a:effectLst/>
                      </a:endParaRPr>
                    </a:p>
                    <a:p>
                      <a:r>
                        <a:rPr lang="ru-RU" sz="1200" dirty="0">
                          <a:effectLst/>
                        </a:rPr>
                        <a:t>5 4 3 2</a:t>
                      </a:r>
                      <a:endParaRPr lang="ru-RU" sz="1050" dirty="0">
                        <a:effectLst/>
                      </a:endParaRPr>
                    </a:p>
                    <a:p>
                      <a:r>
                        <a:rPr lang="ru-RU" sz="1200" dirty="0">
                          <a:effectLst/>
                        </a:rPr>
                        <a:t>5 4 3 2 1</a:t>
                      </a:r>
                      <a:endParaRPr lang="ru-RU" sz="2000" dirty="0"/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5</a:t>
                      </a:r>
                      <a:endParaRPr lang="ru-RU" sz="105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1 </a:t>
                      </a:r>
                      <a:endParaRPr lang="ru-RU" sz="1050" dirty="0">
                        <a:effectLst/>
                      </a:endParaRPr>
                    </a:p>
                    <a:p>
                      <a:r>
                        <a:rPr lang="ru-RU" sz="1200" dirty="0">
                          <a:effectLst/>
                        </a:rPr>
                        <a:t>2 1</a:t>
                      </a:r>
                      <a:endParaRPr lang="ru-RU" sz="1050" dirty="0">
                        <a:effectLst/>
                      </a:endParaRPr>
                    </a:p>
                    <a:p>
                      <a:r>
                        <a:rPr lang="ru-RU" sz="1200" dirty="0">
                          <a:effectLst/>
                        </a:rPr>
                        <a:t>3 2 1</a:t>
                      </a:r>
                      <a:endParaRPr lang="ru-RU" sz="1050" dirty="0">
                        <a:effectLst/>
                      </a:endParaRPr>
                    </a:p>
                    <a:p>
                      <a:r>
                        <a:rPr lang="ru-RU" sz="1200" dirty="0">
                          <a:effectLst/>
                        </a:rPr>
                        <a:t>4 3 2 1</a:t>
                      </a:r>
                      <a:endParaRPr lang="ru-RU" sz="1050" dirty="0">
                        <a:effectLst/>
                      </a:endParaRPr>
                    </a:p>
                    <a:p>
                      <a:r>
                        <a:rPr lang="ru-RU" sz="1200" dirty="0">
                          <a:effectLst/>
                        </a:rPr>
                        <a:t>5 4 3 2 1</a:t>
                      </a:r>
                      <a:endParaRPr lang="ru-RU" sz="2000" dirty="0"/>
                    </a:p>
                  </a:txBody>
                  <a:tcPr marL="65278" marR="65278" marT="0" marB="0"/>
                </a:tc>
                <a:extLst>
                  <a:ext uri="{0D108BD9-81ED-4DB2-BD59-A6C34878D82A}">
                    <a16:rowId xmlns:a16="http://schemas.microsoft.com/office/drawing/2014/main" val="2995118968"/>
                  </a:ext>
                </a:extLst>
              </a:tr>
              <a:tr h="1155372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6</a:t>
                      </a:r>
                      <a:endParaRPr lang="ru-RU" sz="105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1 2 3 4 5</a:t>
                      </a:r>
                      <a:endParaRPr lang="ru-RU" sz="1050" dirty="0">
                        <a:effectLst/>
                      </a:endParaRPr>
                    </a:p>
                    <a:p>
                      <a:r>
                        <a:rPr lang="ru-RU" sz="1200" dirty="0">
                          <a:effectLst/>
                        </a:rPr>
                        <a:t>2 3 4 5</a:t>
                      </a:r>
                      <a:endParaRPr lang="ru-RU" sz="1050" dirty="0">
                        <a:effectLst/>
                      </a:endParaRPr>
                    </a:p>
                    <a:p>
                      <a:r>
                        <a:rPr lang="ru-RU" sz="1200" dirty="0">
                          <a:effectLst/>
                        </a:rPr>
                        <a:t>3 4 5</a:t>
                      </a:r>
                      <a:endParaRPr lang="ru-RU" sz="1050" dirty="0">
                        <a:effectLst/>
                      </a:endParaRPr>
                    </a:p>
                    <a:p>
                      <a:r>
                        <a:rPr lang="ru-RU" sz="1200" dirty="0">
                          <a:effectLst/>
                        </a:rPr>
                        <a:t>4 5</a:t>
                      </a:r>
                      <a:endParaRPr lang="ru-RU" sz="1050" dirty="0">
                        <a:effectLst/>
                      </a:endParaRPr>
                    </a:p>
                    <a:p>
                      <a:r>
                        <a:rPr lang="ru-RU" sz="1200" dirty="0">
                          <a:effectLst/>
                        </a:rPr>
                        <a:t>5</a:t>
                      </a:r>
                      <a:endParaRPr lang="ru-RU" sz="1050" dirty="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7</a:t>
                      </a:r>
                      <a:endParaRPr lang="ru-RU" sz="1050" dirty="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5 5 5 5 5</a:t>
                      </a:r>
                      <a:endParaRPr lang="ru-RU" sz="1050" dirty="0">
                        <a:effectLst/>
                      </a:endParaRPr>
                    </a:p>
                    <a:p>
                      <a:r>
                        <a:rPr lang="ru-RU" sz="1200" dirty="0">
                          <a:effectLst/>
                        </a:rPr>
                        <a:t>5 5 5 5</a:t>
                      </a:r>
                      <a:endParaRPr lang="ru-RU" sz="1050" dirty="0">
                        <a:effectLst/>
                      </a:endParaRPr>
                    </a:p>
                    <a:p>
                      <a:r>
                        <a:rPr lang="ru-RU" sz="1200" dirty="0">
                          <a:effectLst/>
                        </a:rPr>
                        <a:t>5 5 5</a:t>
                      </a:r>
                      <a:endParaRPr lang="ru-RU" sz="1050" dirty="0">
                        <a:effectLst/>
                      </a:endParaRPr>
                    </a:p>
                    <a:p>
                      <a:r>
                        <a:rPr lang="ru-RU" sz="1200" dirty="0">
                          <a:effectLst/>
                        </a:rPr>
                        <a:t>5 5</a:t>
                      </a:r>
                      <a:endParaRPr lang="ru-RU" sz="1050" dirty="0">
                        <a:effectLst/>
                      </a:endParaRPr>
                    </a:p>
                    <a:p>
                      <a:r>
                        <a:rPr lang="ru-RU" sz="1200" dirty="0">
                          <a:effectLst/>
                        </a:rPr>
                        <a:t>5</a:t>
                      </a:r>
                      <a:endParaRPr lang="ru-RU" sz="1050" dirty="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extLst>
                  <a:ext uri="{0D108BD9-81ED-4DB2-BD59-A6C34878D82A}">
                    <a16:rowId xmlns:a16="http://schemas.microsoft.com/office/drawing/2014/main" val="2245159622"/>
                  </a:ext>
                </a:extLst>
              </a:tr>
              <a:tr h="1155372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8</a:t>
                      </a:r>
                      <a:endParaRPr lang="ru-RU" sz="105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5</a:t>
                      </a:r>
                      <a:endParaRPr lang="ru-RU" sz="1050">
                        <a:effectLst/>
                      </a:endParaRPr>
                    </a:p>
                    <a:p>
                      <a:r>
                        <a:rPr lang="ru-RU" sz="1200">
                          <a:effectLst/>
                        </a:rPr>
                        <a:t>5 5 </a:t>
                      </a:r>
                      <a:endParaRPr lang="ru-RU" sz="1050">
                        <a:effectLst/>
                      </a:endParaRPr>
                    </a:p>
                    <a:p>
                      <a:r>
                        <a:rPr lang="ru-RU" sz="1200">
                          <a:effectLst/>
                        </a:rPr>
                        <a:t>5 5 5</a:t>
                      </a:r>
                      <a:endParaRPr lang="ru-RU" sz="1050">
                        <a:effectLst/>
                      </a:endParaRPr>
                    </a:p>
                    <a:p>
                      <a:r>
                        <a:rPr lang="ru-RU" sz="1200">
                          <a:effectLst/>
                        </a:rPr>
                        <a:t>5 5 5 5</a:t>
                      </a:r>
                      <a:endParaRPr lang="ru-RU" sz="1050">
                        <a:effectLst/>
                      </a:endParaRPr>
                    </a:p>
                    <a:p>
                      <a:r>
                        <a:rPr lang="ru-RU" sz="1200">
                          <a:effectLst/>
                        </a:rPr>
                        <a:t>5 5 5 5 5</a:t>
                      </a:r>
                      <a:endParaRPr lang="ru-RU" sz="105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9</a:t>
                      </a:r>
                      <a:endParaRPr lang="ru-RU" sz="105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5 4 3 2 1</a:t>
                      </a:r>
                      <a:endParaRPr lang="ru-RU" sz="1050" dirty="0">
                        <a:effectLst/>
                      </a:endParaRPr>
                    </a:p>
                    <a:p>
                      <a:r>
                        <a:rPr lang="ru-RU" sz="1200" dirty="0">
                          <a:effectLst/>
                        </a:rPr>
                        <a:t>4 3 2 1</a:t>
                      </a:r>
                      <a:endParaRPr lang="ru-RU" sz="1050" dirty="0">
                        <a:effectLst/>
                      </a:endParaRPr>
                    </a:p>
                    <a:p>
                      <a:r>
                        <a:rPr lang="ru-RU" sz="1200" dirty="0">
                          <a:effectLst/>
                        </a:rPr>
                        <a:t>3 2 1</a:t>
                      </a:r>
                      <a:endParaRPr lang="ru-RU" sz="1050" dirty="0">
                        <a:effectLst/>
                      </a:endParaRPr>
                    </a:p>
                    <a:p>
                      <a:r>
                        <a:rPr lang="ru-RU" sz="1200" dirty="0">
                          <a:effectLst/>
                        </a:rPr>
                        <a:t>2 1</a:t>
                      </a:r>
                      <a:endParaRPr lang="ru-RU" sz="1050" dirty="0">
                        <a:effectLst/>
                      </a:endParaRPr>
                    </a:p>
                    <a:p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050" dirty="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extLst>
                  <a:ext uri="{0D108BD9-81ED-4DB2-BD59-A6C34878D82A}">
                    <a16:rowId xmlns:a16="http://schemas.microsoft.com/office/drawing/2014/main" val="2636994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98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Простейший цикл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WHILE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Прямоугольник 3"/>
          <p:cNvSpPr/>
          <p:nvPr/>
        </p:nvSpPr>
        <p:spPr>
          <a:xfrm>
            <a:off x="323640" y="1628640"/>
            <a:ext cx="8568720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a = 1;</a:t>
            </a: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(a &lt;= 10) {</a:t>
            </a:r>
          </a:p>
          <a:p>
            <a:pPr defTabSz="361950">
              <a:lnSpc>
                <a:spcPct val="100000"/>
              </a:lnSpc>
              <a:buNone/>
            </a:pPr>
            <a:endParaRPr lang="en-US" sz="18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a);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a = a + 1;</a:t>
            </a: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}</a:t>
            </a:r>
            <a:endParaRPr lang="en-US" sz="18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nmain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() finish\n"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03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Вывод чисел от 1 до 10 - через WHILE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05" name="Рисунок 4"/>
          <p:cNvPicPr/>
          <p:nvPr/>
        </p:nvPicPr>
        <p:blipFill>
          <a:blip r:embed="rId2"/>
          <a:stretch/>
        </p:blipFill>
        <p:spPr>
          <a:xfrm>
            <a:off x="5292000" y="970200"/>
            <a:ext cx="3672000" cy="5326560"/>
          </a:xfrm>
          <a:prstGeom prst="rect">
            <a:avLst/>
          </a:prstGeom>
          <a:ln w="0">
            <a:noFill/>
          </a:ln>
        </p:spPr>
      </p:pic>
      <p:pic>
        <p:nvPicPr>
          <p:cNvPr id="104" name="Рисунок 8"/>
          <p:cNvPicPr/>
          <p:nvPr/>
        </p:nvPicPr>
        <p:blipFill>
          <a:blip r:embed="rId3"/>
          <a:stretch/>
        </p:blipFill>
        <p:spPr>
          <a:xfrm>
            <a:off x="4649760" y="4752000"/>
            <a:ext cx="4242600" cy="1989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Пример реализации Задачи 3</a:t>
            </a:r>
            <a:r>
              <a:rPr lang="en-US" sz="3200" b="1" spc="-1" dirty="0">
                <a:solidFill>
                  <a:srgbClr val="000000"/>
                </a:solidFill>
                <a:latin typeface="Calibri"/>
              </a:rPr>
              <a:t>*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Прямоугольник 5"/>
          <p:cNvSpPr/>
          <p:nvPr/>
        </p:nvSpPr>
        <p:spPr>
          <a:xfrm>
            <a:off x="107640" y="908640"/>
            <a:ext cx="8928720" cy="50768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Ввести число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N.</a:t>
            </a:r>
          </a:p>
          <a:p>
            <a:pPr>
              <a:lnSpc>
                <a:spcPct val="100000"/>
              </a:lnSpc>
              <a:buNone/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Вывести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N 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строк по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N 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чисел в каждой. Каждое выведенное число равно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N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>
              <a:lnSpc>
                <a:spcPct val="100000"/>
              </a:lnSpc>
              <a:buNone/>
            </a:pPr>
            <a:endParaRPr lang="ru-RU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Ввод 1:</a:t>
            </a: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N = 2</a:t>
            </a: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Вывод 1:</a:t>
            </a: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2 2 </a:t>
            </a: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2 2</a:t>
            </a:r>
          </a:p>
          <a:p>
            <a:pPr>
              <a:lnSpc>
                <a:spcPct val="100000"/>
              </a:lnSpc>
              <a:buNone/>
            </a:pPr>
            <a:endParaRPr lang="ru-RU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Ввод 2:</a:t>
            </a: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N =</a:t>
            </a:r>
            <a:r>
              <a:rPr lang="ru-RU" spc="-1" dirty="0">
                <a:solidFill>
                  <a:srgbClr val="000000"/>
                </a:solidFill>
                <a:latin typeface="Calibri"/>
              </a:rPr>
              <a:t> 4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Вывод 2:</a:t>
            </a: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4 4 4 4</a:t>
            </a: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4 4 4 4</a:t>
            </a: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4 4 4 4</a:t>
            </a:r>
          </a:p>
          <a:p>
            <a:pPr>
              <a:lnSpc>
                <a:spcPct val="100000"/>
              </a:lnSpc>
              <a:buNone/>
            </a:pPr>
            <a:r>
              <a:rPr lang="ru-RU" spc="-1" dirty="0">
                <a:solidFill>
                  <a:srgbClr val="000000"/>
                </a:solidFill>
                <a:latin typeface="Calibri"/>
              </a:rPr>
              <a:t>4 4 4 4</a:t>
            </a:r>
          </a:p>
          <a:p>
            <a:pPr>
              <a:lnSpc>
                <a:spcPct val="100000"/>
              </a:lnSpc>
              <a:buNone/>
            </a:pPr>
            <a:endParaRPr lang="ru-RU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B09409-994C-FAEF-E77E-05C4F5502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587" y="2203703"/>
            <a:ext cx="3546393" cy="42344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C8F8F8-DDA5-7B5E-D6FC-AA3DAF3C2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271" y="1866203"/>
            <a:ext cx="3629532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975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Варианты для Задачи 4*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*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A9C38150-BD99-E805-1435-7DC6A2763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125219"/>
              </p:ext>
            </p:extLst>
          </p:nvPr>
        </p:nvGraphicFramePr>
        <p:xfrm>
          <a:off x="1323974" y="628650"/>
          <a:ext cx="6524625" cy="6112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2728">
                  <a:extLst>
                    <a:ext uri="{9D8B030D-6E8A-4147-A177-3AD203B41FA5}">
                      <a16:colId xmlns:a16="http://schemas.microsoft.com/office/drawing/2014/main" val="2289014190"/>
                    </a:ext>
                  </a:extLst>
                </a:gridCol>
                <a:gridCol w="2539243">
                  <a:extLst>
                    <a:ext uri="{9D8B030D-6E8A-4147-A177-3AD203B41FA5}">
                      <a16:colId xmlns:a16="http://schemas.microsoft.com/office/drawing/2014/main" val="3610667030"/>
                    </a:ext>
                  </a:extLst>
                </a:gridCol>
                <a:gridCol w="723070">
                  <a:extLst>
                    <a:ext uri="{9D8B030D-6E8A-4147-A177-3AD203B41FA5}">
                      <a16:colId xmlns:a16="http://schemas.microsoft.com/office/drawing/2014/main" val="1247259241"/>
                    </a:ext>
                  </a:extLst>
                </a:gridCol>
                <a:gridCol w="2539584">
                  <a:extLst>
                    <a:ext uri="{9D8B030D-6E8A-4147-A177-3AD203B41FA5}">
                      <a16:colId xmlns:a16="http://schemas.microsoft.com/office/drawing/2014/main" val="3593438439"/>
                    </a:ext>
                  </a:extLst>
                </a:gridCol>
              </a:tblGrid>
              <a:tr h="1486876"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solidFill>
                            <a:srgbClr val="1F497D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0</a:t>
                      </a:r>
                      <a:endParaRPr lang="ru-RU" sz="800" dirty="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5871" marR="45871" marT="0" marB="0" anchor="ctr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5</a:t>
                      </a:r>
                      <a:endParaRPr lang="ru-RU" sz="8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4 5</a:t>
                      </a:r>
                      <a:endParaRPr lang="ru-RU" sz="8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3 4 5</a:t>
                      </a:r>
                      <a:endParaRPr lang="ru-RU" sz="8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2 3 4 5</a:t>
                      </a:r>
                      <a:endParaRPr lang="ru-RU" sz="8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1 2 3 4 5</a:t>
                      </a:r>
                      <a:endParaRPr lang="ru-RU" sz="8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2 3 4 5</a:t>
                      </a:r>
                      <a:endParaRPr lang="ru-RU" sz="8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3 4 5</a:t>
                      </a:r>
                      <a:endParaRPr lang="ru-RU" sz="8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4 5</a:t>
                      </a:r>
                      <a:endParaRPr lang="ru-RU" sz="8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5</a:t>
                      </a:r>
                      <a:endParaRPr lang="ru-RU" sz="80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5871" marR="4587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solidFill>
                            <a:srgbClr val="1F497D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5</a:t>
                      </a:r>
                      <a:endParaRPr lang="ru-RU" sz="800" dirty="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5871" marR="45871" marT="0" marB="0" anchor="ctr"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1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2 1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3 2 1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4 3 2 1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5 4 3 2 1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4 3 2 1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3 2 1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2 1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1</a:t>
                      </a:r>
                      <a:endParaRPr lang="ru-RU" sz="800" dirty="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5871" marR="45871" marT="0" marB="0"/>
                </a:tc>
                <a:extLst>
                  <a:ext uri="{0D108BD9-81ED-4DB2-BD59-A6C34878D82A}">
                    <a16:rowId xmlns:a16="http://schemas.microsoft.com/office/drawing/2014/main" val="2965810205"/>
                  </a:ext>
                </a:extLst>
              </a:tr>
              <a:tr h="826042"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solidFill>
                            <a:srgbClr val="1F497D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1</a:t>
                      </a:r>
                      <a:endParaRPr lang="ru-RU" sz="800" dirty="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5871" marR="45871" marT="0" marB="0" anchor="ctr"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1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1 2 1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1 2 3 2 1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1 2 3 4 3 2 1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1 2 3 4 5 4 3 2 1</a:t>
                      </a:r>
                      <a:endParaRPr lang="ru-RU" sz="800" dirty="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5871" marR="4587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solidFill>
                            <a:srgbClr val="1F497D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6</a:t>
                      </a:r>
                      <a:endParaRPr lang="ru-RU" sz="800" dirty="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5871" marR="45871" marT="0" marB="0" anchor="ctr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5</a:t>
                      </a:r>
                      <a:endParaRPr lang="ru-RU" sz="8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4 5 4</a:t>
                      </a:r>
                      <a:endParaRPr lang="ru-RU" sz="8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3 4 5 4 3</a:t>
                      </a:r>
                      <a:endParaRPr lang="ru-RU" sz="8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2 3 4 5 4 3 2</a:t>
                      </a:r>
                      <a:endParaRPr lang="ru-RU" sz="8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1 2 3 4 5 4 3 2 1</a:t>
                      </a:r>
                      <a:endParaRPr lang="ru-RU" sz="80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5871" marR="45871" marT="0" marB="0"/>
                </a:tc>
                <a:extLst>
                  <a:ext uri="{0D108BD9-81ED-4DB2-BD59-A6C34878D82A}">
                    <a16:rowId xmlns:a16="http://schemas.microsoft.com/office/drawing/2014/main" val="2011351122"/>
                  </a:ext>
                </a:extLst>
              </a:tr>
              <a:tr h="826042"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solidFill>
                            <a:srgbClr val="1F497D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2</a:t>
                      </a:r>
                      <a:endParaRPr lang="ru-RU" sz="800" dirty="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5871" marR="45871" marT="0" marB="0" anchor="ctr"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1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2 1 2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3 2 1 2 3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4 3 2 1 2 3 4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5 4 3 2 1 2 3 4 5</a:t>
                      </a:r>
                      <a:endParaRPr lang="ru-RU" sz="800" dirty="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5871" marR="4587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solidFill>
                            <a:srgbClr val="1F497D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7</a:t>
                      </a:r>
                      <a:endParaRPr lang="ru-RU" sz="800" dirty="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5871" marR="45871" marT="0" marB="0" anchor="ctr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5</a:t>
                      </a:r>
                      <a:endParaRPr lang="ru-RU" sz="8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5 4 5</a:t>
                      </a:r>
                      <a:endParaRPr lang="ru-RU" sz="8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5 4 3 4 5</a:t>
                      </a:r>
                      <a:endParaRPr lang="ru-RU" sz="8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5 4 3 2 3 4 5</a:t>
                      </a:r>
                      <a:endParaRPr lang="ru-RU" sz="8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5 4 3 2 1 2 3 4 5</a:t>
                      </a:r>
                      <a:endParaRPr lang="ru-RU" sz="80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5871" marR="45871" marT="0" marB="0"/>
                </a:tc>
                <a:extLst>
                  <a:ext uri="{0D108BD9-81ED-4DB2-BD59-A6C34878D82A}">
                    <a16:rowId xmlns:a16="http://schemas.microsoft.com/office/drawing/2014/main" val="3257078794"/>
                  </a:ext>
                </a:extLst>
              </a:tr>
              <a:tr h="1486876"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solidFill>
                            <a:srgbClr val="1F497D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3</a:t>
                      </a:r>
                      <a:endParaRPr lang="ru-RU" sz="800" dirty="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5871" marR="45871" marT="0" marB="0" anchor="ctr"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5 4 3 2 1 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5 4 3 2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5 4 3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5 4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5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5 4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5 4 3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5 4 3 2 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5 4 3 2 1</a:t>
                      </a:r>
                      <a:endParaRPr lang="ru-RU" sz="800" dirty="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5871" marR="4587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solidFill>
                            <a:srgbClr val="1F497D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8</a:t>
                      </a:r>
                      <a:endParaRPr lang="ru-RU" sz="800" dirty="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5871" marR="45871" marT="0" marB="0" anchor="ctr"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1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1 2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1 2 3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1 2 3 4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1 2 3 4 5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2 3 4 5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3 4 5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4 5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5</a:t>
                      </a:r>
                      <a:endParaRPr lang="ru-RU" sz="800" dirty="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5871" marR="45871" marT="0" marB="0"/>
                </a:tc>
                <a:extLst>
                  <a:ext uri="{0D108BD9-81ED-4DB2-BD59-A6C34878D82A}">
                    <a16:rowId xmlns:a16="http://schemas.microsoft.com/office/drawing/2014/main" val="721846647"/>
                  </a:ext>
                </a:extLst>
              </a:tr>
              <a:tr h="1486876"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solidFill>
                            <a:srgbClr val="1F497D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4</a:t>
                      </a:r>
                      <a:endParaRPr lang="ru-RU" sz="800" dirty="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5871" marR="45871" marT="0" marB="0" anchor="ctr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1 2 3 4 5</a:t>
                      </a:r>
                      <a:endParaRPr lang="ru-RU" sz="8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2 3 4 5</a:t>
                      </a:r>
                      <a:endParaRPr lang="ru-RU" sz="8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3 4 5</a:t>
                      </a:r>
                      <a:endParaRPr lang="ru-RU" sz="8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4 5</a:t>
                      </a:r>
                      <a:endParaRPr lang="ru-RU" sz="8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5</a:t>
                      </a:r>
                      <a:endParaRPr lang="ru-RU" sz="8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4 5</a:t>
                      </a:r>
                      <a:endParaRPr lang="ru-RU" sz="8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3 4 5</a:t>
                      </a:r>
                      <a:endParaRPr lang="ru-RU" sz="8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2 3 4 5</a:t>
                      </a:r>
                      <a:endParaRPr lang="ru-RU" sz="8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1 2 3 4 5</a:t>
                      </a:r>
                      <a:endParaRPr lang="ru-RU" sz="80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5871" marR="4587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solidFill>
                            <a:srgbClr val="1F497D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9</a:t>
                      </a:r>
                      <a:endParaRPr lang="ru-RU" sz="800" dirty="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5871" marR="45871" marT="0" marB="0" anchor="ctr"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1 2 3 4 5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1 2 3 4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1 2 3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1 2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1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1 2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1 2 3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1 2 3 4</a:t>
                      </a:r>
                      <a:endParaRPr lang="ru-RU" sz="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9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1 2 3 4 5</a:t>
                      </a:r>
                      <a:endParaRPr lang="ru-RU" sz="800" dirty="0">
                        <a:solidFill>
                          <a:srgbClr val="1F497D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5871" marR="45871" marT="0" marB="0"/>
                </a:tc>
                <a:extLst>
                  <a:ext uri="{0D108BD9-81ED-4DB2-BD59-A6C34878D82A}">
                    <a16:rowId xmlns:a16="http://schemas.microsoft.com/office/drawing/2014/main" val="4006724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3471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854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ИТОГО по лекции 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5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Прямоугольник 3"/>
          <p:cNvSpPr/>
          <p:nvPr/>
        </p:nvSpPr>
        <p:spPr>
          <a:xfrm>
            <a:off x="179640" y="610200"/>
            <a:ext cx="8550360" cy="32763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Узнали почти всё про управление в Си – повторили про 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IF, DO WHILE, 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узнали про 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WHILE, CONTINUE, BREAK, RETURN, GOTO, SWITCH</a:t>
            </a:r>
            <a:endParaRPr lang="ru-RU" sz="23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Узнали чем плох 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GOTO</a:t>
            </a: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, и почему его не стоит использовать в ваших программах</a:t>
            </a:r>
            <a:endParaRPr lang="en-US" sz="23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Познакомились с вложенными циклами на примере </a:t>
            </a:r>
            <a:r>
              <a:rPr lang="en-US" sz="2300" b="0" strike="noStrike" spc="-1" dirty="0">
                <a:solidFill>
                  <a:srgbClr val="000000"/>
                </a:solidFill>
                <a:latin typeface="Calibri"/>
              </a:rPr>
              <a:t>DO..WHILE</a:t>
            </a:r>
            <a:endParaRPr lang="ru-RU" sz="23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Узнали как создать меню в консоли</a:t>
            </a:r>
            <a:endParaRPr lang="ru-RU" sz="23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2300" b="0" strike="noStrike" spc="-1" dirty="0">
                <a:solidFill>
                  <a:srgbClr val="000000"/>
                </a:solidFill>
                <a:latin typeface="Calibri"/>
              </a:rPr>
              <a:t>Узнали что нужно сделать в ЛР9 и ЛР10</a:t>
            </a:r>
            <a:endParaRPr lang="ru-RU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3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A758D-4E26-5CE4-FB2A-74F3F188F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7132E-34AC-B8CB-3B30-D0BA0EB6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Термины 1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38C8DBB-1EBF-8F57-FBAE-E46126479E77}"/>
              </a:ext>
            </a:extLst>
          </p:cNvPr>
          <p:cNvSpPr/>
          <p:nvPr/>
        </p:nvSpPr>
        <p:spPr>
          <a:xfrm>
            <a:off x="179512" y="610136"/>
            <a:ext cx="439248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Директива (препроцессора) - #include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Строчные комментарии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Блок кода {}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Функция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Заголовок функции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Объявление функции</a:t>
            </a:r>
          </a:p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Прототип функции</a:t>
            </a:r>
          </a:p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Сигнатура («подпись») функции</a:t>
            </a:r>
            <a:endParaRPr lang="en-US" sz="1600" dirty="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функции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Вызов функции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Формальные параметры/аргументы функции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(Фактические) параметры/аргументы функции</a:t>
            </a: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Глобальные переменные</a:t>
            </a: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Локальные переменные</a:t>
            </a: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Область видимости переменной</a:t>
            </a:r>
            <a:endParaRPr lang="ru-RU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Время жизни переменной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4535B57-861B-54F7-6D96-08256FB94B30}"/>
              </a:ext>
            </a:extLst>
          </p:cNvPr>
          <p:cNvSpPr/>
          <p:nvPr/>
        </p:nvSpPr>
        <p:spPr>
          <a:xfrm>
            <a:off x="4693600" y="610135"/>
            <a:ext cx="439248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stdio.h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i++; </a:t>
            </a:r>
            <a:r>
              <a:rPr lang="ru-RU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работает аналогично i =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ru-RU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+ 1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void main()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}</a:t>
            </a: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main() { }</a:t>
            </a:r>
            <a:endParaRPr lang="ru-RU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main()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LineTo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(HDC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hdc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int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xEnd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int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yEnd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LineTo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(HDC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hdc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int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xEnd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int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yEnd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LineTo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(HDC, int, int)</a:t>
            </a:r>
          </a:p>
          <a:p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main() { }</a:t>
            </a:r>
          </a:p>
          <a:p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LineTo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hdc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300, 100);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BOOL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LineTo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(HDC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hdc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int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xEnd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int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yEnd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LineTo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hdc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300, 100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scanf_s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"%d", &amp;n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a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 main() {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c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10;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("main: a=%d c=%d\n", a, c);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Глобальная – весь файл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Локальная – блок кода</a:t>
            </a:r>
          </a:p>
          <a:p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Глобальная – время работы программы</a:t>
            </a:r>
          </a:p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Локальная – время работы блока кода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578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Термины 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451408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Точка входа в пользовательский код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Функция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Неименованные целочисленные константы 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Неименованные строковые константы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Escape-последовательности - \t, \n, \" и др.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Стандартные типы данных – Целый тип 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Функция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Функция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scanf_s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Строка форматирования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scanf_s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Функция </a:t>
            </a:r>
            <a:r>
              <a:rPr lang="en-US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SetConsoleCP</a:t>
            </a:r>
            <a:endParaRPr lang="en-US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Функция </a:t>
            </a:r>
            <a:r>
              <a:rPr lang="en-US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SetConsoleOutputCP</a:t>
            </a:r>
            <a:endParaRPr lang="ru-RU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9F83F3E-872D-6EB2-7074-3E6A4A77B434}"/>
              </a:ext>
            </a:extLst>
          </p:cNvPr>
          <p:cNvSpPr/>
          <p:nvPr/>
        </p:nvSpPr>
        <p:spPr>
          <a:xfrm>
            <a:off x="4693600" y="610135"/>
            <a:ext cx="419888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main() { return 0; }</a:t>
            </a: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main() { return 0; }</a:t>
            </a:r>
          </a:p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LineTo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hdc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300, 100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"2^%d = %d\n"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("2^%d = %d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res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 1;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("Hello! It is main()!\n");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scanf_s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("%f", &amp;s);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"2^%d = %d\n"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defTabSz="357188"/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SetConsoleCP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(1251);</a:t>
            </a:r>
            <a:endParaRPr lang="ru-RU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SetConsoleOutputCP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(1251);</a:t>
            </a:r>
            <a:endParaRPr lang="ru-RU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3718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8A2F8-22FF-CE32-54A3-3CE6EAD16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8BC50-F000-5B84-4D23-DD5129F0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Термины </a:t>
            </a:r>
            <a:r>
              <a:rPr lang="en-US" sz="3200" b="1" dirty="0"/>
              <a:t>3</a:t>
            </a:r>
            <a:endParaRPr lang="ru-RU" sz="32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6746ECD-4D04-CB4B-4DDD-AAA684CB87D0}"/>
              </a:ext>
            </a:extLst>
          </p:cNvPr>
          <p:cNvSpPr/>
          <p:nvPr/>
        </p:nvSpPr>
        <p:spPr>
          <a:xfrm>
            <a:off x="179512" y="610136"/>
            <a:ext cx="45140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Идентификатор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переменных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Инициализация переменных</a:t>
            </a: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Выражения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Оператор присваивания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Операторы сравнения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Арифметические операторы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- * / %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Оператор &amp; (взятие адреса)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Оператор инкремента - постфиксный </a:t>
            </a:r>
            <a:r>
              <a:rPr lang="ru-RU" sz="16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префиксный</a:t>
            </a: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0B5A5D2-6277-1EE0-7E91-C7C8E3ADA6CD}"/>
              </a:ext>
            </a:extLst>
          </p:cNvPr>
          <p:cNvSpPr/>
          <p:nvPr/>
        </p:nvSpPr>
        <p:spPr>
          <a:xfrm>
            <a:off x="4693600" y="610135"/>
            <a:ext cx="41988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s-E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x1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10,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s-E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100;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x1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10, </a:t>
            </a:r>
            <a:r>
              <a:rPr lang="es-E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y1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100;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x1 = 10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y1 = 100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y2 =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y2 + 10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y2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y2 + 10;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 0; do {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++;  } while (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16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y2 = y2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10; </a:t>
            </a:r>
          </a:p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scanf_s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("%d",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n);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res = res *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; //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постфиксный инкремент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res = res *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; //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префиксный инкремент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1000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2617F-C624-E483-0BBC-FE7783459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683155-0ABA-930B-AF07-8CF19CF29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Термины 4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A020B86-B16A-C82B-3FE7-E99CA7A3BBBC}"/>
              </a:ext>
            </a:extLst>
          </p:cNvPr>
          <p:cNvSpPr/>
          <p:nvPr/>
        </p:nvSpPr>
        <p:spPr>
          <a:xfrm>
            <a:off x="179512" y="610136"/>
            <a:ext cx="45140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Инструкция Цикл DO WHILE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Инструкция Развилка IF ELSE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Инструкция RETURN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Инструкция Цикл WHILE</a:t>
            </a:r>
            <a:endParaRPr lang="en-US" sz="16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Метка</a:t>
            </a:r>
          </a:p>
          <a:p>
            <a:r>
              <a:rPr lang="ru-RU" sz="1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Инструкция безусловного перехода </a:t>
            </a:r>
            <a:r>
              <a:rPr lang="en-US" sz="1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GOTO</a:t>
            </a:r>
            <a:endParaRPr lang="ru-RU" sz="16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Инструкция </a:t>
            </a:r>
            <a:r>
              <a:rPr lang="en-US" sz="1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</a:t>
            </a:r>
          </a:p>
          <a:p>
            <a:endParaRPr lang="ru-RU" sz="16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Инструкция </a:t>
            </a:r>
            <a:r>
              <a:rPr lang="en-US" sz="1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</a:p>
          <a:p>
            <a:endParaRPr lang="en-US" sz="16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Инструкция </a:t>
            </a:r>
            <a:r>
              <a:rPr lang="en-US" sz="1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CONTINUE</a:t>
            </a:r>
            <a:endParaRPr lang="ru-RU" sz="16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6D3A7B8-4959-9A25-6139-DD0207D24C75}"/>
              </a:ext>
            </a:extLst>
          </p:cNvPr>
          <p:cNvSpPr/>
          <p:nvPr/>
        </p:nvSpPr>
        <p:spPr>
          <a:xfrm>
            <a:off x="4693600" y="610135"/>
            <a:ext cx="419888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{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++; 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while (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16);</a:t>
            </a: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(x &lt; 0)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return -x;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else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return x;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int main() {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0;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defTabSz="361950">
              <a:lnSpc>
                <a:spcPct val="100000"/>
              </a:lnSpc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= 1;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(a &lt;= 10) {</a:t>
            </a:r>
            <a:r>
              <a:rPr lang="ru-RU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("%d ", a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++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label_do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u-RU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("%d ", a);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++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&lt;= 10)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label_do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 (n) {</a:t>
            </a:r>
          </a:p>
          <a:p>
            <a:pPr defTabSz="361950"/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case 1: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Вы ввели ПН\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n"); break;</a:t>
            </a:r>
          </a:p>
          <a:p>
            <a:pPr defTabSz="361950">
              <a:lnSpc>
                <a:spcPct val="100000"/>
              </a:lnSpc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case 2: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("Вы ввели ВТ\n");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break;</a:t>
            </a:r>
          </a:p>
          <a:p>
            <a:pPr defTabSz="361950">
              <a:lnSpc>
                <a:spcPct val="100000"/>
              </a:lnSpc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case 3: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("Вы ввели СР\n");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break;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defTabSz="361950">
              <a:lnSpc>
                <a:spcPct val="100000"/>
              </a:lnSpc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int a = 1999;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while (a++ &lt; 2030) {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if (a % 4 == 0)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("%d ", a);</a:t>
            </a:r>
          </a:p>
          <a:p>
            <a:pPr defTabSz="361950">
              <a:lnSpc>
                <a:spcPct val="100000"/>
              </a:lnSpc>
              <a:buNone/>
            </a:pP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defTabSz="361950">
              <a:lnSpc>
                <a:spcPct val="100000"/>
              </a:lnSpc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61950">
              <a:lnSpc>
                <a:spcPct val="100000"/>
              </a:lnSpc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5055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88D77-C233-7F2F-377D-8CE3C9DA9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DD489-F083-FA80-6F73-E962A2A4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Термины </a:t>
            </a:r>
            <a:r>
              <a:rPr lang="en-US" sz="3200" b="1" dirty="0"/>
              <a:t>5</a:t>
            </a:r>
            <a:endParaRPr lang="ru-RU" sz="32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571EC0D-1830-7E5D-B13A-526AE8F8ADD9}"/>
              </a:ext>
            </a:extLst>
          </p:cNvPr>
          <p:cNvSpPr/>
          <p:nvPr/>
        </p:nvSpPr>
        <p:spPr>
          <a:xfrm>
            <a:off x="179512" y="610136"/>
            <a:ext cx="451408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Вложенные циклы</a:t>
            </a:r>
            <a:endParaRPr lang="en-US" sz="16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7EB877B-89F8-0439-E18B-6415144CFFDA}"/>
              </a:ext>
            </a:extLst>
          </p:cNvPr>
          <p:cNvSpPr/>
          <p:nvPr/>
        </p:nvSpPr>
        <p:spPr>
          <a:xfrm>
            <a:off x="4693600" y="610135"/>
            <a:ext cx="41988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 1;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defTabSz="357188"/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{</a:t>
            </a:r>
          </a:p>
          <a:p>
            <a:pPr defTabSz="357188"/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 	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j = 1;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defTabSz="357188"/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 {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defTabSz="357188"/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("%d ", j);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defTabSz="357188"/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defTabSz="357188"/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while (j &lt;= 4);</a:t>
            </a:r>
          </a:p>
          <a:p>
            <a:pPr defTabSz="357188"/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 	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("\n");</a:t>
            </a:r>
          </a:p>
          <a:p>
            <a:pPr defTabSz="357188"/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 	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++;</a:t>
            </a:r>
          </a:p>
          <a:p>
            <a:pPr defTabSz="357188"/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while (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&lt;= 3);</a:t>
            </a:r>
          </a:p>
          <a:p>
            <a:pPr defTabSz="357188"/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57188"/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57188"/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57188"/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57188"/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62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Простейший цикл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WHILE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Прямоугольник 3"/>
          <p:cNvSpPr/>
          <p:nvPr/>
        </p:nvSpPr>
        <p:spPr>
          <a:xfrm>
            <a:off x="323640" y="1628640"/>
            <a:ext cx="8568720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a = 1;</a:t>
            </a: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(a &lt;= 10) {</a:t>
            </a:r>
          </a:p>
          <a:p>
            <a:pPr defTabSz="361950">
              <a:lnSpc>
                <a:spcPct val="100000"/>
              </a:lnSpc>
              <a:buNone/>
            </a:pPr>
            <a:endParaRPr lang="en-US" sz="18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a);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a = a + 1;</a:t>
            </a: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}</a:t>
            </a:r>
            <a:endParaRPr lang="en-US" sz="1800" b="0" strike="noStrike" spc="-1" dirty="0">
              <a:solidFill>
                <a:srgbClr val="000000"/>
              </a:solidFill>
              <a:latin typeface="Consolas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nmain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() finish\n"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03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Вывод чисел от 1 до 10 - через WHILE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05" name="Рисунок 4"/>
          <p:cNvPicPr/>
          <p:nvPr/>
        </p:nvPicPr>
        <p:blipFill>
          <a:blip r:embed="rId2"/>
          <a:stretch/>
        </p:blipFill>
        <p:spPr>
          <a:xfrm>
            <a:off x="5292000" y="970200"/>
            <a:ext cx="3672000" cy="53265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73947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Простейший цикл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WHILE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Прямоугольник 3"/>
          <p:cNvSpPr/>
          <p:nvPr/>
        </p:nvSpPr>
        <p:spPr>
          <a:xfrm>
            <a:off x="323640" y="1628640"/>
            <a:ext cx="8568720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	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a =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8000"/>
                </a:solid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(a &lt;= 10) {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pc="-1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pc="-1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pc="-1" dirty="0" err="1">
                <a:solidFill>
                  <a:srgbClr val="008000"/>
                </a:solidFill>
                <a:latin typeface="Consolas"/>
              </a:rPr>
              <a:t>label_while</a:t>
            </a:r>
            <a:r>
              <a:rPr lang="en-US" spc="-1" dirty="0">
                <a:solidFill>
                  <a:srgbClr val="008000"/>
                </a:solidFill>
                <a:latin typeface="Consolas"/>
              </a:rPr>
              <a:t>:</a:t>
            </a:r>
            <a:endParaRPr lang="ru-RU" spc="-1" dirty="0">
              <a:solidFill>
                <a:srgbClr val="008000"/>
              </a:solidFill>
              <a:latin typeface="Consolas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pc="-1" dirty="0">
                <a:solidFill>
                  <a:srgbClr val="008000"/>
                </a:solidFill>
                <a:latin typeface="Consolas"/>
              </a:rPr>
              <a:t>//	if (a &lt;= 10) {</a:t>
            </a:r>
            <a:endParaRPr lang="ru-RU" spc="-1" dirty="0">
              <a:solidFill>
                <a:srgbClr val="008000"/>
              </a:solidFill>
              <a:latin typeface="Consolas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a);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	a = a + 1;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pc="-1" dirty="0">
                <a:solidFill>
                  <a:srgbClr val="008000"/>
                </a:solidFill>
                <a:latin typeface="Consolas"/>
              </a:rPr>
              <a:t>//		</a:t>
            </a:r>
            <a:r>
              <a:rPr lang="en-US" spc="-1" dirty="0" err="1">
                <a:solidFill>
                  <a:srgbClr val="008000"/>
                </a:solidFill>
                <a:latin typeface="Consolas"/>
              </a:rPr>
              <a:t>goto</a:t>
            </a:r>
            <a:r>
              <a:rPr lang="en-US" spc="-1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pc="-1" dirty="0" err="1">
                <a:solidFill>
                  <a:srgbClr val="008000"/>
                </a:solidFill>
                <a:latin typeface="Consolas"/>
              </a:rPr>
              <a:t>label_while</a:t>
            </a:r>
            <a:r>
              <a:rPr lang="en-US" spc="-1" dirty="0">
                <a:solidFill>
                  <a:srgbClr val="008000"/>
                </a:solidFill>
                <a:latin typeface="Consolas"/>
              </a:rPr>
              <a:t>;</a:t>
            </a:r>
            <a:endParaRPr lang="ru-RU" spc="-1" dirty="0">
              <a:solidFill>
                <a:srgbClr val="008000"/>
              </a:solidFill>
              <a:latin typeface="Consolas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nmain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() finish\n"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 defTabSz="361950"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03" name="TextBox 6"/>
          <p:cNvSpPr/>
          <p:nvPr/>
        </p:nvSpPr>
        <p:spPr>
          <a:xfrm>
            <a:off x="323640" y="919080"/>
            <a:ext cx="712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Вывод чисел от 1 до 10 - через WHILE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05" name="Рисунок 4"/>
          <p:cNvPicPr/>
          <p:nvPr/>
        </p:nvPicPr>
        <p:blipFill>
          <a:blip r:embed="rId2"/>
          <a:stretch/>
        </p:blipFill>
        <p:spPr>
          <a:xfrm>
            <a:off x="5292000" y="970200"/>
            <a:ext cx="3672000" cy="53265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41285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6173</TotalTime>
  <Words>7898</Words>
  <Application>Microsoft Office PowerPoint</Application>
  <PresentationFormat>Экран (4:3)</PresentationFormat>
  <Paragraphs>1507</Paragraphs>
  <Slides>78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78</vt:i4>
      </vt:variant>
    </vt:vector>
  </HeadingPairs>
  <TitlesOfParts>
    <vt:vector size="88" baseType="lpstr">
      <vt:lpstr>Arial</vt:lpstr>
      <vt:lpstr>Calibri</vt:lpstr>
      <vt:lpstr>Consolas</vt:lpstr>
      <vt:lpstr>Courier New</vt:lpstr>
      <vt:lpstr>StarSymbol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Где прочитать про управление в Си?</vt:lpstr>
      <vt:lpstr>Простейшая программа (естественно, на Си)</vt:lpstr>
      <vt:lpstr>Простейший цикл DO WHILE</vt:lpstr>
      <vt:lpstr>Простейший цикл DO WHILE</vt:lpstr>
      <vt:lpstr>DO WHILE vs GOTO</vt:lpstr>
      <vt:lpstr>Простейший цикл WHILE</vt:lpstr>
      <vt:lpstr>Простейший цикл WHILE</vt:lpstr>
      <vt:lpstr>Простейший цикл WHILE</vt:lpstr>
      <vt:lpstr>GOTO vs WHILE</vt:lpstr>
      <vt:lpstr>WHILE</vt:lpstr>
      <vt:lpstr>WHILE vs WHILE</vt:lpstr>
      <vt:lpstr>CONTINUE</vt:lpstr>
      <vt:lpstr>WHILE &amp; CONTINUE vs GOTO</vt:lpstr>
      <vt:lpstr>WHILE &amp; CONTINUE vs GOTO</vt:lpstr>
      <vt:lpstr>WHILE &amp; CONTINUE vs GOTO</vt:lpstr>
      <vt:lpstr>WHILE &amp; CONTINUE vs GOTO</vt:lpstr>
      <vt:lpstr>WHILE &amp; CONTINUE vs GOTO</vt:lpstr>
      <vt:lpstr>RETURN</vt:lpstr>
      <vt:lpstr>RETURN</vt:lpstr>
      <vt:lpstr>RETURN</vt:lpstr>
      <vt:lpstr>RETURN</vt:lpstr>
      <vt:lpstr>RETURN</vt:lpstr>
      <vt:lpstr>RETURN vs GOTO</vt:lpstr>
      <vt:lpstr>RETURN vs GOTO</vt:lpstr>
      <vt:lpstr>RETURN со значением</vt:lpstr>
      <vt:lpstr>RETURN со значением</vt:lpstr>
      <vt:lpstr>Вызов функции в WHILE</vt:lpstr>
      <vt:lpstr>BREAK vs GOTO</vt:lpstr>
      <vt:lpstr>BREAK vs GOTO</vt:lpstr>
      <vt:lpstr>BREAK vs GOTO</vt:lpstr>
      <vt:lpstr>BREAK vs RETURN</vt:lpstr>
      <vt:lpstr>BREAK vs RETURN</vt:lpstr>
      <vt:lpstr>BREAK vs RETURN</vt:lpstr>
      <vt:lpstr>BREAK vs RETURN</vt:lpstr>
      <vt:lpstr>SWITCH (1)</vt:lpstr>
      <vt:lpstr>SWITCH (2)</vt:lpstr>
      <vt:lpstr>SWITCH (3)</vt:lpstr>
      <vt:lpstr>SWITCH (3’)</vt:lpstr>
      <vt:lpstr>SWITCH (3’’)</vt:lpstr>
      <vt:lpstr>SWITCH в Win приложении</vt:lpstr>
      <vt:lpstr>SWITCH в Win приложении (2)</vt:lpstr>
      <vt:lpstr>Реализация консольного меню при помощи SWITCH (1)</vt:lpstr>
      <vt:lpstr>Реализация консольного меню при помощи SWITCH (2)</vt:lpstr>
      <vt:lpstr>Реализация консольного меню при помощи SWITCH (3)</vt:lpstr>
      <vt:lpstr>Презентация PowerPoint</vt:lpstr>
      <vt:lpstr>Лабораторная работа №9</vt:lpstr>
      <vt:lpstr>Задача 1. Сделать меню для управления</vt:lpstr>
      <vt:lpstr>Задача 2. Добавить вычисления через WHILE</vt:lpstr>
      <vt:lpstr>Задача 3. 1000 900 800 … 100</vt:lpstr>
      <vt:lpstr>Задача 4*. Рост суммы на счете</vt:lpstr>
      <vt:lpstr>ЛР9: Задания на закрепление и отработку</vt:lpstr>
      <vt:lpstr>Презентация PowerPoint</vt:lpstr>
      <vt:lpstr>Вложенные циклы</vt:lpstr>
      <vt:lpstr>Пример с вложенными DO WHILE</vt:lpstr>
      <vt:lpstr>Пример с вложенными DO WHILE  - реализация</vt:lpstr>
      <vt:lpstr>Пример с вложенными DO WHILE - трассировка</vt:lpstr>
      <vt:lpstr>Пример с вложенными DO WHILE – трассировка (2)</vt:lpstr>
      <vt:lpstr>Пример 2  </vt:lpstr>
      <vt:lpstr>Пример 2 - реализация </vt:lpstr>
      <vt:lpstr>Пример 2 - трассировка </vt:lpstr>
      <vt:lpstr>Презентация PowerPoint</vt:lpstr>
      <vt:lpstr>Лабораторная работа №10</vt:lpstr>
      <vt:lpstr>Задача 0 </vt:lpstr>
      <vt:lpstr>Задача 1 </vt:lpstr>
      <vt:lpstr>Задача 1. Блок-схема </vt:lpstr>
      <vt:lpstr>Задача 2 </vt:lpstr>
      <vt:lpstr>ЛР10: Задания на закрепление и отработку</vt:lpstr>
      <vt:lpstr>Варианты для Задачи 3*</vt:lpstr>
      <vt:lpstr>Пример реализации Задачи 3* </vt:lpstr>
      <vt:lpstr>Варианты для Задачи 4**</vt:lpstr>
      <vt:lpstr>Презентация PowerPoint</vt:lpstr>
      <vt:lpstr>ИТОГО по лекции 5</vt:lpstr>
      <vt:lpstr>Термины 1</vt:lpstr>
      <vt:lpstr>Термины 2</vt:lpstr>
      <vt:lpstr>Термины 3</vt:lpstr>
      <vt:lpstr>Термины 4</vt:lpstr>
      <vt:lpstr>Термины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subject/>
  <dc:creator>Oleg</dc:creator>
  <dc:description/>
  <cp:lastModifiedBy>Oleg</cp:lastModifiedBy>
  <cp:revision>271</cp:revision>
  <dcterms:created xsi:type="dcterms:W3CDTF">2015-09-02T18:56:24Z</dcterms:created>
  <dcterms:modified xsi:type="dcterms:W3CDTF">2024-09-29T17:28:03Z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56</vt:i4>
  </property>
</Properties>
</file>