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39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5"/>
  </p:notesMasterIdLst>
  <p:sldIdLst>
    <p:sldId id="64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641" r:id="rId28"/>
    <p:sldId id="282" r:id="rId29"/>
    <p:sldId id="642" r:id="rId30"/>
    <p:sldId id="341" r:id="rId31"/>
    <p:sldId id="283" r:id="rId32"/>
    <p:sldId id="284" r:id="rId33"/>
    <p:sldId id="285" r:id="rId34"/>
    <p:sldId id="286" r:id="rId35"/>
    <p:sldId id="287" r:id="rId36"/>
    <p:sldId id="635" r:id="rId37"/>
    <p:sldId id="636" r:id="rId38"/>
    <p:sldId id="638" r:id="rId39"/>
    <p:sldId id="637" r:id="rId40"/>
    <p:sldId id="639" r:id="rId41"/>
    <p:sldId id="379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378" r:id="rId51"/>
    <p:sldId id="342" r:id="rId52"/>
    <p:sldId id="343" r:id="rId53"/>
    <p:sldId id="344" r:id="rId54"/>
    <p:sldId id="345" r:id="rId55"/>
    <p:sldId id="296" r:id="rId56"/>
    <p:sldId id="297" r:id="rId57"/>
    <p:sldId id="298" r:id="rId58"/>
    <p:sldId id="299" r:id="rId59"/>
    <p:sldId id="346" r:id="rId60"/>
    <p:sldId id="300" r:id="rId61"/>
    <p:sldId id="301" r:id="rId62"/>
    <p:sldId id="302" r:id="rId63"/>
    <p:sldId id="303" r:id="rId64"/>
    <p:sldId id="304" r:id="rId65"/>
    <p:sldId id="305" r:id="rId66"/>
    <p:sldId id="306" r:id="rId67"/>
    <p:sldId id="307" r:id="rId68"/>
    <p:sldId id="308" r:id="rId69"/>
    <p:sldId id="309" r:id="rId70"/>
    <p:sldId id="310" r:id="rId71"/>
    <p:sldId id="380" r:id="rId72"/>
    <p:sldId id="381" r:id="rId73"/>
    <p:sldId id="382" r:id="rId74"/>
    <p:sldId id="311" r:id="rId75"/>
    <p:sldId id="312" r:id="rId76"/>
    <p:sldId id="313" r:id="rId77"/>
    <p:sldId id="314" r:id="rId78"/>
    <p:sldId id="383" r:id="rId79"/>
    <p:sldId id="385" r:id="rId80"/>
    <p:sldId id="386" r:id="rId81"/>
    <p:sldId id="387" r:id="rId82"/>
    <p:sldId id="384" r:id="rId83"/>
    <p:sldId id="315" r:id="rId84"/>
    <p:sldId id="316" r:id="rId85"/>
    <p:sldId id="317" r:id="rId86"/>
    <p:sldId id="318" r:id="rId87"/>
    <p:sldId id="319" r:id="rId88"/>
    <p:sldId id="390" r:id="rId89"/>
    <p:sldId id="391" r:id="rId90"/>
    <p:sldId id="392" r:id="rId91"/>
    <p:sldId id="393" r:id="rId92"/>
    <p:sldId id="395" r:id="rId93"/>
    <p:sldId id="321" r:id="rId94"/>
    <p:sldId id="394" r:id="rId95"/>
    <p:sldId id="323" r:id="rId96"/>
    <p:sldId id="324" r:id="rId97"/>
    <p:sldId id="397" r:id="rId98"/>
    <p:sldId id="396" r:id="rId99"/>
    <p:sldId id="398" r:id="rId100"/>
    <p:sldId id="399" r:id="rId101"/>
    <p:sldId id="400" r:id="rId102"/>
    <p:sldId id="401" r:id="rId103"/>
    <p:sldId id="402" r:id="rId104"/>
    <p:sldId id="325" r:id="rId105"/>
    <p:sldId id="326" r:id="rId106"/>
    <p:sldId id="327" r:id="rId107"/>
    <p:sldId id="349" r:id="rId108"/>
    <p:sldId id="350" r:id="rId109"/>
    <p:sldId id="403" r:id="rId110"/>
    <p:sldId id="404" r:id="rId111"/>
    <p:sldId id="348" r:id="rId112"/>
    <p:sldId id="356" r:id="rId113"/>
    <p:sldId id="357" r:id="rId114"/>
    <p:sldId id="358" r:id="rId115"/>
    <p:sldId id="359" r:id="rId116"/>
    <p:sldId id="405" r:id="rId117"/>
    <p:sldId id="360" r:id="rId118"/>
    <p:sldId id="361" r:id="rId119"/>
    <p:sldId id="362" r:id="rId120"/>
    <p:sldId id="363" r:id="rId121"/>
    <p:sldId id="364" r:id="rId122"/>
    <p:sldId id="365" r:id="rId123"/>
    <p:sldId id="366" r:id="rId124"/>
    <p:sldId id="367" r:id="rId125"/>
    <p:sldId id="368" r:id="rId126"/>
    <p:sldId id="406" r:id="rId127"/>
    <p:sldId id="371" r:id="rId128"/>
    <p:sldId id="372" r:id="rId129"/>
    <p:sldId id="373" r:id="rId130"/>
    <p:sldId id="374" r:id="rId131"/>
    <p:sldId id="375" r:id="rId132"/>
    <p:sldId id="376" r:id="rId133"/>
    <p:sldId id="377" r:id="rId134"/>
    <p:sldId id="339" r:id="rId135"/>
    <p:sldId id="1154" r:id="rId136"/>
    <p:sldId id="1142" r:id="rId137"/>
    <p:sldId id="1143" r:id="rId138"/>
    <p:sldId id="1144" r:id="rId139"/>
    <p:sldId id="1145" r:id="rId140"/>
    <p:sldId id="1149" r:id="rId141"/>
    <p:sldId id="1146" r:id="rId142"/>
    <p:sldId id="1148" r:id="rId143"/>
    <p:sldId id="1151" r:id="rId144"/>
    <p:sldId id="1150" r:id="rId145"/>
    <p:sldId id="1153" r:id="rId146"/>
    <p:sldId id="1152" r:id="rId147"/>
    <p:sldId id="643" r:id="rId148"/>
    <p:sldId id="644" r:id="rId149"/>
    <p:sldId id="340" r:id="rId150"/>
    <p:sldId id="629" r:id="rId151"/>
    <p:sldId id="633" r:id="rId152"/>
    <p:sldId id="634" r:id="rId153"/>
    <p:sldId id="632" r:id="rId154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-15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54" Type="http://schemas.openxmlformats.org/officeDocument/2006/relationships/slide" Target="slides/slide152.xml"/><Relationship Id="rId159" Type="http://schemas.openxmlformats.org/officeDocument/2006/relationships/tableStyles" Target="tableStyle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slide" Target="slides/slide142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53" Type="http://schemas.openxmlformats.org/officeDocument/2006/relationships/slide" Target="slides/slide1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51" Type="http://schemas.openxmlformats.org/officeDocument/2006/relationships/slide" Target="slides/slide149.xml"/><Relationship Id="rId156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35CA6-B2D4-4884-8B4B-EF22D2C6FC1D}" type="datetimeFigureOut">
              <a:rPr lang="ru-RU" smtClean="0"/>
              <a:pPr/>
              <a:t>11.10.2024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3EFC1-F030-4C09-930D-A3F533E18D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3589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3ED38EAA-367F-4D9F-9336-F6A0688C61F2}" type="slidenum">
              <a:rPr lang="ru-RU" sz="1400" b="0" strike="noStrike" spc="-1" smtClean="0">
                <a:latin typeface="Times New Roman"/>
              </a:rPr>
              <a:pPr algn="r">
                <a:buNone/>
              </a:pPr>
              <a:t>144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941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F7B8A25-2E60-4FFF-8788-E44EE29F2A7A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41E0815-1872-4D60-B7E1-AED511CD38D0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8F1143-57CE-494E-A1E4-07CFEAC6FB34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0FA5339-BD70-44A1-B623-7FF7DCF9C4C4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pPr/>
              <a:t>11.10.2024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1674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FF67D8F-40C7-45E9-A18C-8447990A2DA6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581BBD-ABDD-4225-A254-2EE51BD4B42D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376BE7C-7ABE-408A-8401-BE2D22319306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2163651-B3BB-4819-AFF6-FF2BEDB3297A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7CE71A4-C915-4AFD-B051-D28DFD18BB1C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B2305AF-5B72-46E8-B09E-9251E62C6581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142CE5A-D59A-4DE8-A44E-43F19F6C0A5D}" type="slidenum">
              <a:rPr/>
              <a:pPr/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AFA3F0E-3461-40D7-AA67-1B702BE1D1D7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4B589DA-AB30-4788-87CF-9F5929064C5E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D1DEF65-EFF7-4159-A977-065C77DDAA68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06B038A-9E50-4B01-A2CB-115D5FAE6A4B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926C172-C9D2-435C-BF64-018C2FCF18E5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3E3F469-2034-4D46-92D5-23B7396F6D26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pPr/>
              <a:t>11.10.2024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5785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19B096A-B420-416D-94A6-EC614FA441D4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E759A46-478E-45E4-AB1C-E6CE5DB2D77B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E24B06E-FE53-4770-B65D-490ADFBB7710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399909C-909E-4E6A-A4A7-C5CAA3A8E4F7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5EA3564-5DB4-4C22-BFB4-25D3F048A9A4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4A90F0-2A7E-48CD-8380-0CB3D7A9C9E7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D1E4A7-4158-4103-A0E4-F9266C8B0755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56FC6C-24E3-489A-AB10-ABF50F00169A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  <a:buNone/>
              </a:p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4E5786-3A18-45B3-BAF7-647102A87740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  <a:buNone/>
              </a:p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2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5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olov-lib.ru/books/bsp/v14/ch2_3.htm" TargetMode="External"/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4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7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4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cpp.ru/funkcii/stdlibh" TargetMode="External"/><Relationship Id="rId2" Type="http://schemas.openxmlformats.org/officeDocument/2006/relationships/hyperlink" Target="https://www.c-cpp.ru/content/srand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c-cpp.ru/funkcii/timeh" TargetMode="External"/><Relationship Id="rId5" Type="http://schemas.openxmlformats.org/officeDocument/2006/relationships/hyperlink" Target="https://www.c-cpp.ru/content/time" TargetMode="External"/><Relationship Id="rId4" Type="http://schemas.openxmlformats.org/officeDocument/2006/relationships/hyperlink" Target="https://www.c-cpp.ru/content/rand" TargetMode="Externa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7;&#1080;&#1089;&#1090;&#1077;&#1084;&#1072;_&#1090;&#1080;&#1087;&#1086;&#1074;_&#1057;&#1080;" TargetMode="External"/><Relationship Id="rId2" Type="http://schemas.openxmlformats.org/officeDocument/2006/relationships/hyperlink" Target="https://dfe.petrsu.ru/koi/posob/c/c.htm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givi.olnd.ru/kr2/02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u.wikipedia.org/wiki/%D0%9F%D1%80%D0%BE%D0%B3%D1%80%D0%B0%D0%BC%D0%BC%D0%BD%D0%BE%D0%B5_%D0%BE%D0%B1%D0%B5%D1%81%D0%BF%D0%B5%D1%87%D0%B5%D0%BD%D0%B8%D0%B5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zaurtl.ru/UkVT/UKVT3.html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&#1055;&#1088;&#1086;&#1094;&#1077;&#1089;&#1089;&#1086;&#1088;" TargetMode="External"/><Relationship Id="rId3" Type="http://schemas.openxmlformats.org/officeDocument/2006/relationships/hyperlink" Target="https://ru.wikipedia.org/wiki/&#1040;&#1085;&#1075;&#1083;&#1080;&#1081;&#1089;&#1082;&#1080;&#1081;_&#1103;&#1079;&#1099;&#1082;" TargetMode="External"/><Relationship Id="rId7" Type="http://schemas.openxmlformats.org/officeDocument/2006/relationships/hyperlink" Target="https://ru.wikipedia.org/wiki/&#1050;&#1086;&#1084;&#1087;&#1100;&#1102;&#1090;&#1077;&#1088;&#1085;&#1072;&#1103;_&#1087;&#1088;&#1086;&#1075;&#1088;&#1072;&#1084;&#1084;&#1072;" TargetMode="External"/><Relationship Id="rId2" Type="http://schemas.openxmlformats.org/officeDocument/2006/relationships/hyperlink" Target="https://ru.wikipedia.org/wiki/&#1054;&#1087;&#1077;&#1088;&#1072;&#1090;&#1080;&#1074;&#1085;&#1072;&#1103;_&#1087;&#1072;&#1084;&#1103;&#1090;&#1100;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ru.wikipedia.org/wiki/&#1050;&#1086;&#1084;&#1087;&#1100;&#1102;&#1090;&#1077;&#1088;&#1085;&#1072;&#1103;_&#1087;&#1072;&#1084;&#1103;&#1090;&#1100;" TargetMode="External"/><Relationship Id="rId5" Type="http://schemas.openxmlformats.org/officeDocument/2006/relationships/hyperlink" Target="https://ru.wikipedia.org/wiki/&#1069;&#1085;&#1077;&#1088;&#1075;&#1086;&#1079;&#1072;&#1074;&#1080;&#1089;&#1080;&#1084;&#1072;&#1103;_&#1087;&#1072;&#1084;&#1103;&#1090;&#1100;" TargetMode="External"/><Relationship Id="rId4" Type="http://schemas.openxmlformats.org/officeDocument/2006/relationships/hyperlink" Target="https://ru.wikipedia.org/wiki/&#1055;&#1088;&#1086;&#1080;&#1079;&#1074;&#1086;&#1083;&#1100;&#1085;&#1099;&#1081;_&#1076;&#1086;&#1089;&#1090;&#1091;&#1087;" TargetMode="External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ies/ruvds/articles/551216/" TargetMode="Externa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neerc.ifmo.ru/wiki/index.php?title=%D0%9F%D1%80%D0%B5%D0%B4%D1%81%D1%82%D0%B0%D0%B2%D0%BB%D0%B5%D0%BD%D0%B8%D0%B5_%D0%B2%D0%B5%D1%89%D0%B5%D1%81%D1%82%D0%B2%D0%B5%D0%BD%D0%BD%D1%8B%D1%85_%D1%87%D0%B8%D1%81%D0%B5%D0%BB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narodstream.ru/c-urok-14-preobrazovanie-tipov/" TargetMode="Externa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narodstream.ru/c-urok-14-preobrazovanie-tipov/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fe.petrsu.ru/koi/posob/c/c.htm" TargetMode="Externa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dfe.petrsu.ru/koi/posob/c/c.htm" TargetMode="Externa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dfe.petrsu.ru/koi/posob/c/c.htm" TargetMode="Externa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dfe.petrsu.ru/koi/posob/c/c.htm" TargetMode="Externa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dims.petrsu.ru/posob/c/c.htm" TargetMode="Externa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7;&#1080;&#1089;&#1090;&#1077;&#1084;&#1072;_&#1090;&#1080;&#1087;&#1086;&#1074;_&#1057;&#1080;" TargetMode="External"/><Relationship Id="rId2" Type="http://schemas.openxmlformats.org/officeDocument/2006/relationships/hyperlink" Target="https://ru.wikipedia.org/wiki/&#1069;&#1082;&#1089;&#1087;&#1086;&#1085;&#1077;&#1085;&#1094;&#1080;&#1072;&#1083;&#1100;&#1085;&#1072;&#1103;_&#1079;&#1072;&#1087;&#1080;&#1089;&#1100;" TargetMode="External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7;&#1080;&#1089;&#1090;&#1077;&#1084;&#1072;_&#1090;&#1080;&#1087;&#1086;&#1074;_&#1057;&#1080;" TargetMode="External"/><Relationship Id="rId2" Type="http://schemas.openxmlformats.org/officeDocument/2006/relationships/hyperlink" Target="https://dfe.petrsu.ru/koi/posob/c/c.htm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givi.olnd.ru/kr2/02.html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7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8708" y="1988840"/>
            <a:ext cx="7955740" cy="3539536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ru-RU" sz="3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Лекция 6</a:t>
            </a:r>
            <a:endParaRPr lang="ru-RU" sz="3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Типы данных. </a:t>
            </a:r>
          </a:p>
          <a:p>
            <a:pPr algn="l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Рисование с использованием </a:t>
            </a:r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Polyline/Polygon.</a:t>
            </a:r>
            <a:endParaRPr lang="ru-RU" sz="2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Анимация при помощи таймера </a:t>
            </a:r>
            <a:endParaRPr lang="en-US" sz="2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ЛР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ru-RU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Использование массивов в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Polyline</a:t>
            </a:r>
            <a:r>
              <a:rPr lang="ru-RU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22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Polygon</a:t>
            </a:r>
            <a:endParaRPr lang="ru-RU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ЛР 12. Использование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</a:t>
            </a:r>
            <a:r>
              <a:rPr lang="ru-RU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Анимация при помощи таймера.</a:t>
            </a:r>
          </a:p>
          <a:p>
            <a:pPr algn="l">
              <a:spcBef>
                <a:spcPts val="0"/>
              </a:spcBef>
            </a:pPr>
            <a:endParaRPr lang="ru-RU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endParaRPr lang="ru-RU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endParaRPr lang="ru-RU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endParaRPr lang="ru-RU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endParaRPr lang="ru-RU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ru-RU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3B14BECF-3D77-25C7-559C-67A19E0B1CBC}"/>
              </a:ext>
            </a:extLst>
          </p:cNvPr>
          <p:cNvSpPr txBox="1">
            <a:spLocks/>
          </p:cNvSpPr>
          <p:nvPr/>
        </p:nvSpPr>
        <p:spPr>
          <a:xfrm>
            <a:off x="575556" y="229491"/>
            <a:ext cx="8028892" cy="125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Основы алгоритмизации и программирование</a:t>
            </a:r>
            <a:b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ФИСТ УлГТУ 1 курс</a:t>
            </a:r>
          </a:p>
          <a:p>
            <a:pPr algn="l"/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Осень 2024</a:t>
            </a:r>
            <a:endParaRPr lang="ru-RU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C54C129-FC2A-61C9-6796-DDAB2F0E0E76}"/>
              </a:ext>
            </a:extLst>
          </p:cNvPr>
          <p:cNvSpPr txBox="1">
            <a:spLocks/>
          </p:cNvSpPr>
          <p:nvPr/>
        </p:nvSpPr>
        <p:spPr>
          <a:xfrm>
            <a:off x="648708" y="5733256"/>
            <a:ext cx="496855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Власенко Олег </a:t>
            </a:r>
            <a:r>
              <a:rPr lang="ru-RU" sz="24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Федосович</a:t>
            </a:r>
            <a:r>
              <a:rPr lang="ru-RU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SimbirSoft</a:t>
            </a:r>
            <a:endParaRPr lang="ru-RU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836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Polygon</a:t>
            </a: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 – прозрачная кисть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Прямоугольник 3"/>
          <p:cNvSpPr/>
          <p:nvPr/>
        </p:nvSpPr>
        <p:spPr>
          <a:xfrm>
            <a:off x="445680" y="1268640"/>
            <a:ext cx="8280720" cy="496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HBRUSH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hBrush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CreateHatchBrush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HS_CROSS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, RGB(128, 0, 128));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SelectObject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hBrush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);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Ellipse(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, 0, 0 , 160, 120);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SelectObject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GetStockObject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(NULL_BRUSH));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POINT pt[5];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pt[0].x = 100;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pt[0].y = 50;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pt[1].x = 150;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pt[1].y = 100;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pt[2].x = 150;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pt[2].y = 150;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pt[3].x = 50;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pt[3].y = 150;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pt[4].x = 50;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pt[4].y = 100;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Polygon(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, pt, 5);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04" name="Picture 2"/>
          <p:cNvPicPr/>
          <p:nvPr/>
        </p:nvPicPr>
        <p:blipFill>
          <a:blip r:embed="rId2"/>
          <a:stretch/>
        </p:blipFill>
        <p:spPr>
          <a:xfrm>
            <a:off x="5076000" y="2781000"/>
            <a:ext cx="3438000" cy="3628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1BDD9F3-BC5E-0A63-3993-235802459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D5E1774E-69BF-0303-5F84-1E8261A71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25" y="1596704"/>
            <a:ext cx="5772956" cy="3286584"/>
          </a:xfrm>
          <a:prstGeom prst="rect">
            <a:avLst/>
          </a:prstGeom>
        </p:spPr>
      </p:pic>
      <p:sp>
        <p:nvSpPr>
          <p:cNvPr id="258" name="PlaceHolder 1">
            <a:extLst>
              <a:ext uri="{FF2B5EF4-FFF2-40B4-BE49-F238E27FC236}">
                <a16:creationId xmlns:a16="http://schemas.microsoft.com/office/drawing/2014/main" xmlns="" id="{88EBAFFD-3FBF-205C-6FF4-7DDFB1A4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6*. 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Горизонтальная линия из фигур 3 и 4 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Прямоугольник 5">
            <a:extLst>
              <a:ext uri="{FF2B5EF4-FFF2-40B4-BE49-F238E27FC236}">
                <a16:creationId xmlns:a16="http://schemas.microsoft.com/office/drawing/2014/main" xmlns="" id="{62BBCB16-6579-AC8B-87B2-3E77EF0D6B0D}"/>
              </a:ext>
            </a:extLst>
          </p:cNvPr>
          <p:cNvSpPr/>
          <p:nvPr/>
        </p:nvSpPr>
        <p:spPr>
          <a:xfrm>
            <a:off x="107640" y="908640"/>
            <a:ext cx="892872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Добавить функции, которые делают горизонтальную линию из фигур 3 и 4.</a:t>
            </a: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Реализовать возможность переключения режимов, с отображением этих линий.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1D46622-31A9-E161-9F40-3B413ADE1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407" y="4738586"/>
            <a:ext cx="4143953" cy="19338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D6D82D48-CE05-F8FC-E423-BC767737665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5452" y="1724563"/>
            <a:ext cx="2167535" cy="15352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D6B85B1D-F181-5D44-3864-A8471A6233D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86152" y="2708983"/>
            <a:ext cx="2033118" cy="144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522114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57FB555-6EDB-756C-D2D5-E0598D448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>
            <a:extLst>
              <a:ext uri="{FF2B5EF4-FFF2-40B4-BE49-F238E27FC236}">
                <a16:creationId xmlns:a16="http://schemas.microsoft.com/office/drawing/2014/main" xmlns="" id="{08874732-2D1D-7DD1-723D-E8C11635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7*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*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Ряд линий из фигур </a:t>
            </a:r>
            <a:r>
              <a:rPr lang="en-US" sz="3200" b="1" spc="-1" dirty="0">
                <a:solidFill>
                  <a:srgbClr val="000000"/>
                </a:solidFill>
                <a:latin typeface="Calibri"/>
              </a:rPr>
              <a:t>3 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и 4 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Прямоугольник 5">
            <a:extLst>
              <a:ext uri="{FF2B5EF4-FFF2-40B4-BE49-F238E27FC236}">
                <a16:creationId xmlns:a16="http://schemas.microsoft.com/office/drawing/2014/main" xmlns="" id="{41FB20D9-4BC1-E8DB-8B75-9AC6FCB594A8}"/>
              </a:ext>
            </a:extLst>
          </p:cNvPr>
          <p:cNvSpPr/>
          <p:nvPr/>
        </p:nvSpPr>
        <p:spPr>
          <a:xfrm>
            <a:off x="107640" y="908640"/>
            <a:ext cx="892872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Добавить функции, которые делают ряд линии из фигур 3 и 4.</a:t>
            </a: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Реализовать возможность переключения режимов, с отображением этих линий.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57C39F0-32A2-EC70-8492-EB9A4D6F4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66" y="1828848"/>
            <a:ext cx="4327731" cy="351832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8331FE43-3D50-FEF8-1BD2-B55D8439B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988" y="1707452"/>
            <a:ext cx="3642881" cy="267252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0579D41E-B1F6-4DE4-3A51-64D4609AF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124" y="4532237"/>
            <a:ext cx="3477110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25429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F0BCB13-3222-4B75-5DE5-7DE4F3A3F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>
            <a:extLst>
              <a:ext uri="{FF2B5EF4-FFF2-40B4-BE49-F238E27FC236}">
                <a16:creationId xmlns:a16="http://schemas.microsoft.com/office/drawing/2014/main" xmlns="" id="{C97D4C4A-3C71-DF53-09D3-4084204F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8*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**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Ряд цветных линий из фигур </a:t>
            </a:r>
            <a:r>
              <a:rPr lang="en-US" sz="3200" b="1" spc="-1" dirty="0">
                <a:solidFill>
                  <a:srgbClr val="000000"/>
                </a:solidFill>
                <a:latin typeface="Calibri"/>
              </a:rPr>
              <a:t>3 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и 4 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Прямоугольник 5">
            <a:extLst>
              <a:ext uri="{FF2B5EF4-FFF2-40B4-BE49-F238E27FC236}">
                <a16:creationId xmlns:a16="http://schemas.microsoft.com/office/drawing/2014/main" xmlns="" id="{C4808C38-5DBA-76DA-F1E2-7BE4D1A7E935}"/>
              </a:ext>
            </a:extLst>
          </p:cNvPr>
          <p:cNvSpPr/>
          <p:nvPr/>
        </p:nvSpPr>
        <p:spPr>
          <a:xfrm>
            <a:off x="107640" y="908640"/>
            <a:ext cx="892872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Добавить функции, которые делают ряд цветных линии из фигур 3 и 4.</a:t>
            </a: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Реализовать возможность переключения режимов, с отображением этих линий.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6ABE1E04-B2FC-C4EC-B7B1-B80B71154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494" y="1768984"/>
            <a:ext cx="3465867" cy="26725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91E4FA42-F88A-55E1-3B0E-B03AC6C1B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23" y="1730819"/>
            <a:ext cx="3747064" cy="493515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9E5AF820-3F41-8755-85B3-8E8E280EE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820" y="5008395"/>
            <a:ext cx="4391638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38462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ЛР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1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1: Задания на закрепление и отработку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Прямоугольник 3"/>
          <p:cNvSpPr/>
          <p:nvPr/>
        </p:nvSpPr>
        <p:spPr>
          <a:xfrm>
            <a:off x="251640" y="764640"/>
            <a:ext cx="8550360" cy="62002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Доделать задачи 1-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8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ru-RU" sz="23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spc="-1" dirty="0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2300" spc="-1" dirty="0">
                <a:solidFill>
                  <a:srgbClr val="000000"/>
                </a:solidFill>
                <a:latin typeface="Calibri"/>
              </a:rPr>
              <a:t>9. 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Сделать функцию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5() в которой отрисовать следующую фигуру. Добавить эту фигуру в отрисовку при переключении режимов.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spc="-1" dirty="0">
                <a:solidFill>
                  <a:srgbClr val="000000"/>
                </a:solidFill>
                <a:latin typeface="Calibri"/>
              </a:rPr>
              <a:t>Задача 10*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. Сделать одну из следующих фигур:</a:t>
            </a: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4) </a:t>
            </a:r>
            <a:r>
              <a:rPr lang="ru-RU" sz="2300" spc="-1" dirty="0">
                <a:solidFill>
                  <a:srgbClr val="000000"/>
                </a:solidFill>
                <a:latin typeface="Calibri"/>
              </a:rPr>
              <a:t>Задача 11**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. Сделать еще две ваши собственные (уникальные) фигуры. Одну из них сделать при помощи </a:t>
            </a:r>
            <a:r>
              <a:rPr lang="ru-RU" sz="2300" b="0" strike="noStrike" spc="-1" dirty="0" err="1">
                <a:solidFill>
                  <a:srgbClr val="000000"/>
                </a:solidFill>
                <a:latin typeface="Calibri"/>
              </a:rPr>
              <a:t>Polygon</a:t>
            </a: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5) Обязательно! Принести получившийся код на занятие. Его будем использовать и переделывать на следующих лабораторных работах.</a:t>
            </a:r>
            <a:endParaRPr lang="ru-RU" sz="2300" b="0" strike="noStrike" spc="-1" dirty="0">
              <a:latin typeface="Arial"/>
            </a:endParaRPr>
          </a:p>
        </p:txBody>
      </p:sp>
      <p:pic>
        <p:nvPicPr>
          <p:cNvPr id="278" name="Рисунок 4"/>
          <p:cNvPicPr/>
          <p:nvPr/>
        </p:nvPicPr>
        <p:blipFill>
          <a:blip r:embed="rId2"/>
          <a:stretch/>
        </p:blipFill>
        <p:spPr>
          <a:xfrm>
            <a:off x="4281336" y="1914222"/>
            <a:ext cx="1367640" cy="1446480"/>
          </a:xfrm>
          <a:prstGeom prst="rect">
            <a:avLst/>
          </a:prstGeom>
          <a:ln w="0">
            <a:noFill/>
          </a:ln>
        </p:spPr>
      </p:pic>
      <p:pic>
        <p:nvPicPr>
          <p:cNvPr id="279" name="Рисунок 8"/>
          <p:cNvPicPr/>
          <p:nvPr/>
        </p:nvPicPr>
        <p:blipFill>
          <a:blip r:embed="rId3"/>
          <a:stretch/>
        </p:blipFill>
        <p:spPr>
          <a:xfrm>
            <a:off x="5474520" y="3795873"/>
            <a:ext cx="1210320" cy="1195920"/>
          </a:xfrm>
          <a:prstGeom prst="rect">
            <a:avLst/>
          </a:prstGeom>
          <a:ln w="0">
            <a:noFill/>
          </a:ln>
        </p:spPr>
      </p:pic>
      <p:pic>
        <p:nvPicPr>
          <p:cNvPr id="280" name="Рисунок 13"/>
          <p:cNvPicPr/>
          <p:nvPr/>
        </p:nvPicPr>
        <p:blipFill>
          <a:blip r:embed="rId4"/>
          <a:stretch/>
        </p:blipFill>
        <p:spPr>
          <a:xfrm>
            <a:off x="3989520" y="3756993"/>
            <a:ext cx="1224360" cy="1224360"/>
          </a:xfrm>
          <a:prstGeom prst="rect">
            <a:avLst/>
          </a:prstGeom>
          <a:ln w="0">
            <a:noFill/>
          </a:ln>
        </p:spPr>
      </p:pic>
      <p:pic>
        <p:nvPicPr>
          <p:cNvPr id="281" name="Рисунок 14"/>
          <p:cNvPicPr/>
          <p:nvPr/>
        </p:nvPicPr>
        <p:blipFill>
          <a:blip r:embed="rId5"/>
          <a:stretch/>
        </p:blipFill>
        <p:spPr>
          <a:xfrm>
            <a:off x="2553480" y="3795873"/>
            <a:ext cx="1195920" cy="120312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5"/>
          <p:cNvPicPr/>
          <p:nvPr/>
        </p:nvPicPr>
        <p:blipFill>
          <a:blip r:embed="rId6"/>
          <a:stretch/>
        </p:blipFill>
        <p:spPr>
          <a:xfrm>
            <a:off x="1132560" y="3774273"/>
            <a:ext cx="1217520" cy="1224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ИТОГО по ЛР11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Прямоугольник 3"/>
          <p:cNvSpPr/>
          <p:nvPr/>
        </p:nvSpPr>
        <p:spPr>
          <a:xfrm>
            <a:off x="179640" y="610200"/>
            <a:ext cx="8550360" cy="15066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Научились использовать 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Polyline/Polygon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. Познакомились со структурами и массивами. Познакомились с </a:t>
            </a:r>
            <a:r>
              <a:rPr lang="en-US" sz="2300" b="0" strike="noStrike" spc="-1" dirty="0" err="1">
                <a:solidFill>
                  <a:srgbClr val="000000"/>
                </a:solidFill>
                <a:latin typeface="Calibri"/>
              </a:rPr>
              <a:t>enum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– перечислением.</a:t>
            </a: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chemeClr val="accent5">
                    <a:lumMod val="75000"/>
                  </a:schemeClr>
                </a:solidFill>
                <a:latin typeface="Calibri"/>
              </a:rPr>
              <a:t>Очень важные термины</a:t>
            </a:r>
            <a:endParaRPr lang="ru-RU" sz="2800" b="0" strike="noStrike" spc="-1" dirty="0">
              <a:solidFill>
                <a:schemeClr val="accent5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134" name="Прямоугольник 3"/>
          <p:cNvSpPr/>
          <p:nvPr/>
        </p:nvSpPr>
        <p:spPr>
          <a:xfrm>
            <a:off x="107640" y="751320"/>
            <a:ext cx="8928720" cy="59386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Подпрограмма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Функция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2000" b="0" strike="noStrike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Объявление функции</a:t>
            </a:r>
            <a:r>
              <a:rPr lang="en-US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Прототип функции </a:t>
            </a:r>
            <a:r>
              <a:rPr lang="en-US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Сигнатура («подпись») функции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Определение 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Вызов функции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2000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Формальные параметры</a:t>
            </a:r>
            <a:r>
              <a:rPr lang="en-US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аргументы функции</a:t>
            </a:r>
            <a:endParaRPr lang="en-US" sz="2000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(Фактические) параметры</a:t>
            </a:r>
            <a:r>
              <a:rPr lang="en-US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аргументы 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Локальные переменные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Глобальные переменные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Область видимости переменной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Время жизни переменной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Инструкция </a:t>
            </a:r>
            <a:r>
              <a:rPr lang="en-US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2000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Точка входа в программу</a:t>
            </a:r>
            <a:endParaRPr lang="ru-RU" sz="2000" b="0" strike="noStrike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303027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chemeClr val="accent5">
                    <a:lumMod val="75000"/>
                  </a:schemeClr>
                </a:solidFill>
                <a:latin typeface="Calibri"/>
              </a:rPr>
              <a:t>Очень важные термины</a:t>
            </a:r>
            <a:endParaRPr lang="ru-RU" sz="2800" b="0" strike="noStrike" spc="-1" dirty="0">
              <a:solidFill>
                <a:schemeClr val="accent5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134" name="Прямоугольник 3"/>
          <p:cNvSpPr/>
          <p:nvPr/>
        </p:nvSpPr>
        <p:spPr>
          <a:xfrm>
            <a:off x="107640" y="751320"/>
            <a:ext cx="8928720" cy="59386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Подпрограмма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Функция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2000" b="0" strike="noStrike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Объявление функции</a:t>
            </a:r>
            <a:r>
              <a:rPr lang="en-US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Прототип функции </a:t>
            </a:r>
            <a:r>
              <a:rPr lang="en-US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Сигнатура («подпись») функции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Определение 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Вызов функции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2000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b="1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Формальные параметры</a:t>
            </a:r>
            <a:r>
              <a:rPr lang="en-US" sz="2000" b="1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2000" b="1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аргументы функции</a:t>
            </a:r>
            <a:endParaRPr lang="en-US" sz="2000" b="1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(Фактические) параметры</a:t>
            </a:r>
            <a:r>
              <a:rPr lang="en-US" sz="2000" b="1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2000" b="1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аргументы 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Локальные переменные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Глобальные переменные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Область видимости переменной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Время жизни переменной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Инструкция </a:t>
            </a:r>
            <a:r>
              <a:rPr lang="en-US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2000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Точка входа в программу</a:t>
            </a:r>
            <a:endParaRPr lang="ru-RU" sz="2000" b="0" strike="noStrike" spc="-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881259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2D29CDB-F9F3-449D-3940-B6D302BD2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>
            <a:extLst>
              <a:ext uri="{FF2B5EF4-FFF2-40B4-BE49-F238E27FC236}">
                <a16:creationId xmlns:a16="http://schemas.microsoft.com/office/drawing/2014/main" xmlns="" id="{7A986960-6E97-D38A-354B-CC9B7159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Пример 2. Отрисовка треугольника 0 в цвете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Прямоугольник 5">
            <a:extLst>
              <a:ext uri="{FF2B5EF4-FFF2-40B4-BE49-F238E27FC236}">
                <a16:creationId xmlns:a16="http://schemas.microsoft.com/office/drawing/2014/main" xmlns="" id="{30C98DA7-1063-5E15-C626-614A9714BF9A}"/>
              </a:ext>
            </a:extLst>
          </p:cNvPr>
          <p:cNvSpPr/>
          <p:nvPr/>
        </p:nvSpPr>
        <p:spPr>
          <a:xfrm>
            <a:off x="107640" y="908640"/>
            <a:ext cx="892872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Функци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я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Test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Image0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()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рисующая треугольник вершиной вниз: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sp>
        <p:nvSpPr>
          <p:cNvPr id="254" name="TextBox 6">
            <a:extLst>
              <a:ext uri="{FF2B5EF4-FFF2-40B4-BE49-F238E27FC236}">
                <a16:creationId xmlns:a16="http://schemas.microsoft.com/office/drawing/2014/main" xmlns="" id="{327B568D-A256-35FF-5E5E-BE303293EF2C}"/>
              </a:ext>
            </a:extLst>
          </p:cNvPr>
          <p:cNvSpPr/>
          <p:nvPr/>
        </p:nvSpPr>
        <p:spPr>
          <a:xfrm>
            <a:off x="182880" y="1772640"/>
            <a:ext cx="6193286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Image0(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COLORREF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2,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p[4] = {</a:t>
            </a:r>
          </a:p>
          <a:p>
            <a:pPr defTabSz="357188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   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+ 20,</a:t>
            </a:r>
          </a:p>
          <a:p>
            <a:pPr defTabSz="357188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+ 20,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- 20,</a:t>
            </a:r>
          </a:p>
          <a:p>
            <a:pPr defTabSz="357188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- 20,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- 20,</a:t>
            </a:r>
          </a:p>
          <a:p>
            <a:pPr defTabSz="357188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   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+ 20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Polyline(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p, 4);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56" name="Рисунок 10">
            <a:extLst>
              <a:ext uri="{FF2B5EF4-FFF2-40B4-BE49-F238E27FC236}">
                <a16:creationId xmlns:a16="http://schemas.microsoft.com/office/drawing/2014/main" xmlns="" id="{667464DE-CAB4-6DEA-6321-AE5D7C9CEF9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470760" y="4132800"/>
            <a:ext cx="1640736" cy="1472472"/>
          </a:xfrm>
          <a:prstGeom prst="rect">
            <a:avLst/>
          </a:prstGeom>
          <a:ln w="0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DBE83C5-B1FF-070E-51F9-3690E741B424}"/>
              </a:ext>
            </a:extLst>
          </p:cNvPr>
          <p:cNvSpPr txBox="1"/>
          <p:nvPr/>
        </p:nvSpPr>
        <p:spPr>
          <a:xfrm>
            <a:off x="5330952" y="4018468"/>
            <a:ext cx="388407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WM_PAINT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ru-RU" sz="11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PAINTSTRUCT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1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BeginPaint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Image0(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, 40, 40, </a:t>
            </a:r>
            <a:r>
              <a:rPr lang="de-DE" sz="11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(255, 0, 0));</a:t>
            </a:r>
          </a:p>
          <a:p>
            <a:pPr defTabSz="357188"/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	Image0(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, 140, 40, </a:t>
            </a:r>
            <a:r>
              <a:rPr lang="de-DE" sz="11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(0, 255, 0));</a:t>
            </a:r>
          </a:p>
          <a:p>
            <a:pPr defTabSz="357188"/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	Image0(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, 240, 40, </a:t>
            </a:r>
            <a:r>
              <a:rPr lang="de-DE" sz="11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(0, 0, 255));</a:t>
            </a:r>
          </a:p>
          <a:p>
            <a:pPr defTabSz="357188"/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	Image0(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, 240, 240, </a:t>
            </a:r>
            <a:r>
              <a:rPr lang="de-DE" sz="11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(255, 255, 0));</a:t>
            </a:r>
          </a:p>
          <a:p>
            <a:pPr defTabSz="357188"/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	Image0(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, 40, 240, </a:t>
            </a:r>
            <a:r>
              <a:rPr lang="de-DE" sz="11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(255, 0, 255));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EndPaint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1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495D19AC-282D-7164-AB01-821BA8EF3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765" y="1166463"/>
            <a:ext cx="2531831" cy="274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213317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A4D48B-C715-8A12-B9A2-CD3F69518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>
            <a:extLst>
              <a:ext uri="{FF2B5EF4-FFF2-40B4-BE49-F238E27FC236}">
                <a16:creationId xmlns:a16="http://schemas.microsoft.com/office/drawing/2014/main" xmlns="" id="{F914DBEF-8716-2887-1014-71407E6D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Пример 2. Отрисовка треугольника 0 в цвете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Прямоугольник 5">
            <a:extLst>
              <a:ext uri="{FF2B5EF4-FFF2-40B4-BE49-F238E27FC236}">
                <a16:creationId xmlns:a16="http://schemas.microsoft.com/office/drawing/2014/main" xmlns="" id="{11115AF1-0C6A-BC8C-65B9-B3AE8CA6B16A}"/>
              </a:ext>
            </a:extLst>
          </p:cNvPr>
          <p:cNvSpPr/>
          <p:nvPr/>
        </p:nvSpPr>
        <p:spPr>
          <a:xfrm>
            <a:off x="107640" y="908640"/>
            <a:ext cx="892872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Функци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я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Test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Image0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()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рисующая треугольник вершиной вниз: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sp>
        <p:nvSpPr>
          <p:cNvPr id="254" name="TextBox 6">
            <a:extLst>
              <a:ext uri="{FF2B5EF4-FFF2-40B4-BE49-F238E27FC236}">
                <a16:creationId xmlns:a16="http://schemas.microsoft.com/office/drawing/2014/main" xmlns="" id="{9080AC56-490C-3CFC-5233-BC6E89C7B315}"/>
              </a:ext>
            </a:extLst>
          </p:cNvPr>
          <p:cNvSpPr/>
          <p:nvPr/>
        </p:nvSpPr>
        <p:spPr>
          <a:xfrm>
            <a:off x="182880" y="1772640"/>
            <a:ext cx="6193286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Image0(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p1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p2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p3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COLORREF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p4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2,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p4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p1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p[4] = {</a:t>
            </a:r>
          </a:p>
          <a:p>
            <a:pPr defTabSz="357188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p2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   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p3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+ 20,</a:t>
            </a:r>
          </a:p>
          <a:p>
            <a:pPr defTabSz="357188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p2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+ 20,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p3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- 20,</a:t>
            </a:r>
          </a:p>
          <a:p>
            <a:pPr defTabSz="357188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p2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- 20,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p3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- 20,</a:t>
            </a:r>
          </a:p>
          <a:p>
            <a:pPr defTabSz="357188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p2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   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p4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+ 20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Polyline(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p1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p, 4);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56" name="Рисунок 10">
            <a:extLst>
              <a:ext uri="{FF2B5EF4-FFF2-40B4-BE49-F238E27FC236}">
                <a16:creationId xmlns:a16="http://schemas.microsoft.com/office/drawing/2014/main" xmlns="" id="{35199903-EC6B-5D26-70A1-AC6B92DBD9F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470760" y="4132800"/>
            <a:ext cx="1640736" cy="1472472"/>
          </a:xfrm>
          <a:prstGeom prst="rect">
            <a:avLst/>
          </a:prstGeom>
          <a:ln w="0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6C86396-60B8-3731-7999-7C45DB357321}"/>
              </a:ext>
            </a:extLst>
          </p:cNvPr>
          <p:cNvSpPr txBox="1"/>
          <p:nvPr/>
        </p:nvSpPr>
        <p:spPr>
          <a:xfrm>
            <a:off x="5330952" y="4018468"/>
            <a:ext cx="388407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WM_PAINT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ru-RU" sz="11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PAINTSTRUCT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1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BeginPaint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Image0(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, 40, 40, </a:t>
            </a:r>
            <a:r>
              <a:rPr lang="de-DE" sz="11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(255, 0, 0));</a:t>
            </a:r>
          </a:p>
          <a:p>
            <a:pPr defTabSz="357188"/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	Image0(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, 140, 40, </a:t>
            </a:r>
            <a:r>
              <a:rPr lang="de-DE" sz="11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(0, 255, 0));</a:t>
            </a:r>
          </a:p>
          <a:p>
            <a:pPr defTabSz="357188"/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	Image0(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, 240, 40, </a:t>
            </a:r>
            <a:r>
              <a:rPr lang="de-DE" sz="11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(0, 0, 255));</a:t>
            </a:r>
          </a:p>
          <a:p>
            <a:pPr defTabSz="357188"/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	Image0(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, 240, 240, </a:t>
            </a:r>
            <a:r>
              <a:rPr lang="de-DE" sz="11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(255, 255, 0));</a:t>
            </a:r>
          </a:p>
          <a:p>
            <a:pPr defTabSz="357188"/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	Image0(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, 40, 240, </a:t>
            </a:r>
            <a:r>
              <a:rPr lang="de-DE" sz="11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(255, 0, 255));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EndPaint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1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566036F8-BE3F-F9ED-3B54-621C46F2E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765" y="1166463"/>
            <a:ext cx="2531831" cy="274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310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Polyline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Picture 2"/>
          <p:cNvPicPr/>
          <p:nvPr/>
        </p:nvPicPr>
        <p:blipFill>
          <a:blip r:embed="rId2"/>
          <a:stretch/>
        </p:blipFill>
        <p:spPr>
          <a:xfrm>
            <a:off x="5940000" y="1777320"/>
            <a:ext cx="2650680" cy="2920320"/>
          </a:xfrm>
          <a:prstGeom prst="rect">
            <a:avLst/>
          </a:prstGeom>
          <a:ln w="0">
            <a:noFill/>
          </a:ln>
        </p:spPr>
      </p:pic>
      <p:sp>
        <p:nvSpPr>
          <p:cNvPr id="107" name="Прямоугольник 4"/>
          <p:cNvSpPr/>
          <p:nvPr/>
        </p:nvSpPr>
        <p:spPr>
          <a:xfrm>
            <a:off x="971640" y="1748520"/>
            <a:ext cx="4571640" cy="374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POINT pt[5];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pt[0].x = 100;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pt[0].y = 50;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pt[1].x = 150;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pt[1].y = 100;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pt[2].x = 150;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pt[2].y = 150;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pt[3].x = 50;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pt[3].y = 150;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pt[4].x = 50;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pt[4].y = 100;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Polyline(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, pt, 5);</a:t>
            </a:r>
            <a:endParaRPr lang="ru-RU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1669212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79640" y="242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 dirty="0">
                <a:latin typeface="Calibri"/>
              </a:rPr>
              <a:t>Лабораторная работа №12</a:t>
            </a:r>
            <a:endParaRPr lang="ru-RU" sz="4400" b="0" strike="noStrike" spc="-1" dirty="0">
              <a:latin typeface="Calibri"/>
            </a:endParaRPr>
          </a:p>
        </p:txBody>
      </p:sp>
      <p:sp>
        <p:nvSpPr>
          <p:cNvPr id="216" name="Заголовок 1"/>
          <p:cNvSpPr/>
          <p:nvPr/>
        </p:nvSpPr>
        <p:spPr>
          <a:xfrm>
            <a:off x="149760" y="3789000"/>
            <a:ext cx="82292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70C0"/>
                </a:solidFill>
                <a:latin typeface="Calibri"/>
              </a:rPr>
              <a:t>Использование </a:t>
            </a:r>
            <a:r>
              <a:rPr lang="en-US" sz="3200" b="1" strike="noStrike" spc="-1" dirty="0">
                <a:solidFill>
                  <a:srgbClr val="0070C0"/>
                </a:solidFill>
                <a:latin typeface="Calibri"/>
              </a:rPr>
              <a:t>struct</a:t>
            </a:r>
            <a:r>
              <a:rPr lang="ru-RU" sz="3200" b="1" strike="noStrike" spc="-1" dirty="0">
                <a:solidFill>
                  <a:srgbClr val="0070C0"/>
                </a:solidFill>
                <a:latin typeface="Calibri"/>
              </a:rPr>
              <a:t>. </a:t>
            </a:r>
            <a:endParaRPr lang="en-US" sz="3200" b="1" strike="noStrike" spc="-1" dirty="0">
              <a:solidFill>
                <a:srgbClr val="0070C0"/>
              </a:solidFill>
              <a:latin typeface="Calibri"/>
            </a:endParaRPr>
          </a:p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70C0"/>
                </a:solidFill>
                <a:latin typeface="Calibri"/>
              </a:rPr>
              <a:t>Анимация при помощи таймера.</a:t>
            </a:r>
            <a:endParaRPr lang="ru-RU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0. Создать заготовку для ЛР1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2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Прямоугольник 5"/>
          <p:cNvSpPr/>
          <p:nvPr/>
        </p:nvSpPr>
        <p:spPr>
          <a:xfrm>
            <a:off x="107640" y="908640"/>
            <a:ext cx="8928720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Нужно создать новый проект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Windows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Добавить в файл исходного 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кода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функции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Image0(), Image1(), Image2()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и т.п.</a:t>
            </a: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Убедиться что все собирается и работает – на примере отрисовки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Image0()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pic>
        <p:nvPicPr>
          <p:cNvPr id="219" name="Рисунок 3"/>
          <p:cNvPicPr/>
          <p:nvPr/>
        </p:nvPicPr>
        <p:blipFill>
          <a:blip r:embed="rId2" cstate="print"/>
          <a:stretch/>
        </p:blipFill>
        <p:spPr>
          <a:xfrm>
            <a:off x="1547640" y="2493000"/>
            <a:ext cx="4858920" cy="243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1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Добавить самодвижущуюся фигуру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Прямоугольник 5"/>
          <p:cNvSpPr/>
          <p:nvPr/>
        </p:nvSpPr>
        <p:spPr>
          <a:xfrm>
            <a:off x="107640" y="908640"/>
            <a:ext cx="8928720" cy="447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Добавить в код определение структуры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Image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im1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имеющую тип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struct Image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Задать переменной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im1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положение фигуры в центре окна (примерно) , и задать ей перемещение вправо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Добавить таймер в программу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По таймеру изменять координаты фигуры  и вызывать перерисовку фигуры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Image0()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im1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283464" y="274680"/>
            <a:ext cx="864108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1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Добавить самодвижущуюся фигуру (1)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Прямоугольник 5"/>
          <p:cNvSpPr/>
          <p:nvPr/>
        </p:nvSpPr>
        <p:spPr>
          <a:xfrm>
            <a:off x="107640" y="908640"/>
            <a:ext cx="8928720" cy="53538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B050"/>
                </a:solidFill>
                <a:latin typeface="Calibri"/>
              </a:rPr>
              <a:t>Добавить в код определение структуры </a:t>
            </a:r>
            <a:r>
              <a:rPr lang="en-US" sz="1800" b="0" strike="noStrike" spc="-1" dirty="0">
                <a:solidFill>
                  <a:srgbClr val="00B050"/>
                </a:solidFill>
                <a:latin typeface="Calibri"/>
              </a:rPr>
              <a:t>Image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B05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 dirty="0">
                <a:solidFill>
                  <a:srgbClr val="00B050"/>
                </a:solidFill>
                <a:latin typeface="Calibri"/>
              </a:rPr>
              <a:t>im1 </a:t>
            </a:r>
            <a:r>
              <a:rPr lang="ru-RU" sz="1800" b="0" strike="noStrike" spc="-1" dirty="0">
                <a:solidFill>
                  <a:srgbClr val="00B050"/>
                </a:solidFill>
                <a:latin typeface="Calibri"/>
              </a:rPr>
              <a:t>имеющую тип </a:t>
            </a:r>
            <a:r>
              <a:rPr lang="en-US" sz="1800" b="0" strike="noStrike" spc="-1" dirty="0">
                <a:solidFill>
                  <a:srgbClr val="00B050"/>
                </a:solidFill>
                <a:latin typeface="Calibri"/>
              </a:rPr>
              <a:t>struct Image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B050"/>
                </a:solidFill>
                <a:latin typeface="Calibri"/>
              </a:rPr>
              <a:t>Задать переменной </a:t>
            </a:r>
            <a:r>
              <a:rPr lang="en-US" sz="1800" b="0" strike="noStrike" spc="-1" dirty="0">
                <a:solidFill>
                  <a:srgbClr val="00B050"/>
                </a:solidFill>
                <a:latin typeface="Calibri"/>
              </a:rPr>
              <a:t>im1 </a:t>
            </a:r>
            <a:r>
              <a:rPr lang="ru-RU" sz="1800" b="0" strike="noStrike" spc="-1" dirty="0">
                <a:solidFill>
                  <a:srgbClr val="00B050"/>
                </a:solidFill>
                <a:latin typeface="Calibri"/>
              </a:rPr>
              <a:t>положение фигуры (примерно) в центре окна, и задать ей перемещение вправо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Добавить таймер в программу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По таймеру изменять координаты фигуры  и вызывать перерисовку фигуры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Image0()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im1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Image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x;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координата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X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y;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координата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Y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vx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изменение координаты X = скорость по X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vy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изменение координаты Y = скорость по Y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COLORREF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color;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цвет фигуры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Image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im1 = { 100, 200, 10, 0 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(128, 128, 0) };</a:t>
            </a: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B5B5361-7821-BB21-DF0D-3FCAF09E1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>
            <a:extLst>
              <a:ext uri="{FF2B5EF4-FFF2-40B4-BE49-F238E27FC236}">
                <a16:creationId xmlns:a16="http://schemas.microsoft.com/office/drawing/2014/main" xmlns="" id="{52C61BC1-DBAC-3C3F-043A-7F5483FD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274680"/>
            <a:ext cx="864108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1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Добавить самодвижущуюся фигуру (1)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Прямоугольник 5">
            <a:extLst>
              <a:ext uri="{FF2B5EF4-FFF2-40B4-BE49-F238E27FC236}">
                <a16:creationId xmlns:a16="http://schemas.microsoft.com/office/drawing/2014/main" xmlns="" id="{C8570746-B5BE-BB09-56E3-238822459633}"/>
              </a:ext>
            </a:extLst>
          </p:cNvPr>
          <p:cNvSpPr/>
          <p:nvPr/>
        </p:nvSpPr>
        <p:spPr>
          <a:xfrm>
            <a:off x="107640" y="908640"/>
            <a:ext cx="8928720" cy="53538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B050"/>
                </a:solidFill>
                <a:latin typeface="Calibri"/>
              </a:rPr>
              <a:t>Добавить в код определение структуры </a:t>
            </a:r>
            <a:r>
              <a:rPr lang="en-US" sz="1800" b="0" strike="noStrike" spc="-1" dirty="0">
                <a:solidFill>
                  <a:srgbClr val="00B050"/>
                </a:solidFill>
                <a:latin typeface="Calibri"/>
              </a:rPr>
              <a:t>Image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B05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 dirty="0">
                <a:solidFill>
                  <a:srgbClr val="00B050"/>
                </a:solidFill>
                <a:latin typeface="Calibri"/>
              </a:rPr>
              <a:t>im1 </a:t>
            </a:r>
            <a:r>
              <a:rPr lang="ru-RU" sz="1800" b="0" strike="noStrike" spc="-1" dirty="0">
                <a:solidFill>
                  <a:srgbClr val="00B050"/>
                </a:solidFill>
                <a:latin typeface="Calibri"/>
              </a:rPr>
              <a:t>имеющую тип </a:t>
            </a:r>
            <a:r>
              <a:rPr lang="en-US" sz="1800" b="0" strike="noStrike" spc="-1" dirty="0">
                <a:solidFill>
                  <a:srgbClr val="00B050"/>
                </a:solidFill>
                <a:latin typeface="Calibri"/>
              </a:rPr>
              <a:t>struct Image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B050"/>
                </a:solidFill>
                <a:latin typeface="Calibri"/>
              </a:rPr>
              <a:t>Задать переменной </a:t>
            </a:r>
            <a:r>
              <a:rPr lang="en-US" sz="1800" b="0" strike="noStrike" spc="-1" dirty="0">
                <a:solidFill>
                  <a:srgbClr val="00B050"/>
                </a:solidFill>
                <a:latin typeface="Calibri"/>
              </a:rPr>
              <a:t>im1 </a:t>
            </a:r>
            <a:r>
              <a:rPr lang="ru-RU" sz="1800" b="0" strike="noStrike" spc="-1" dirty="0">
                <a:solidFill>
                  <a:srgbClr val="00B050"/>
                </a:solidFill>
                <a:latin typeface="Calibri"/>
              </a:rPr>
              <a:t>положение фигуры (примерно) в центре окна, и задать ей перемещение вправо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Добавить таймер в программу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По таймеру изменять координаты фигуры  и вызывать перерисовку фигуры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Image0()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im1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Image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x;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координата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X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y;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координата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Y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vx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изменение координаты X = скорость по X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vy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изменение координаты Y = скорость по Y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COLORREF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color;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цвет фигуры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Image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im1 = { 100, 200, 10, 0 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(128, 128, 0) };</a:t>
            </a: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4E1261AE-23ED-FADA-AF65-60F38EF1D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752" y="3090672"/>
            <a:ext cx="2907792" cy="366137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33EDF69-7A1D-8A4B-898A-71A7A017E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019" y="3429000"/>
            <a:ext cx="2653973" cy="154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836895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256032" y="274680"/>
            <a:ext cx="8622792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1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Добавить самодвижущуюся фигуру (2)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Прямоугольник 5"/>
          <p:cNvSpPr/>
          <p:nvPr/>
        </p:nvSpPr>
        <p:spPr>
          <a:xfrm>
            <a:off x="107640" y="908640"/>
            <a:ext cx="8928720" cy="475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Добавить в код определение структуры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Image</a:t>
            </a:r>
            <a:endParaRPr lang="ru-RU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Добавить переменную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im1 </a:t>
            </a: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имеющую тип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struct Image</a:t>
            </a:r>
            <a:endParaRPr lang="ru-RU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Задать переменной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im1 </a:t>
            </a: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положение фигуры (примерно) в центре окна, и задать ей перемещение вправо</a:t>
            </a:r>
            <a:endParaRPr lang="ru-RU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B050"/>
                </a:solidFill>
                <a:latin typeface="Calibri"/>
              </a:rPr>
              <a:t>Добавить таймер в программу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По таймеру изменять координаты фигуры  и вызывать перерисовку фигуры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Image0()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im1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6F008A"/>
                </a:solidFill>
                <a:latin typeface="Consolas"/>
              </a:rPr>
              <a:t>WM_CREATE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: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nb-NO" sz="1800" b="0" strike="noStrike" spc="-1" dirty="0">
                <a:solidFill>
                  <a:srgbClr val="000000"/>
                </a:solidFill>
                <a:latin typeface="Consolas"/>
              </a:rPr>
              <a:t>SetTimer(</a:t>
            </a:r>
            <a:r>
              <a:rPr lang="nb-NO" sz="1800" b="0" strike="noStrike" spc="-1" dirty="0">
                <a:solidFill>
                  <a:srgbClr val="808080"/>
                </a:solidFill>
                <a:latin typeface="Consolas"/>
              </a:rPr>
              <a:t>hWnd</a:t>
            </a:r>
            <a:r>
              <a:rPr lang="nb-NO" sz="1800" b="0" strike="noStrike" spc="-1" dirty="0">
                <a:solidFill>
                  <a:srgbClr val="000000"/>
                </a:solidFill>
                <a:latin typeface="Consolas"/>
              </a:rPr>
              <a:t>, 1, 500, 0);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6288D32A-6E52-8233-68F2-6C9E8B3CF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691" y="3560032"/>
            <a:ext cx="2089257" cy="1219263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210312" y="274680"/>
            <a:ext cx="8659368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1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Добавить самодвижущуюся фигуру (3)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Прямоугольник 5"/>
          <p:cNvSpPr/>
          <p:nvPr/>
        </p:nvSpPr>
        <p:spPr>
          <a:xfrm>
            <a:off x="107640" y="908640"/>
            <a:ext cx="8928720" cy="530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Добавить в код определение структуры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Image</a:t>
            </a:r>
            <a:endParaRPr lang="ru-RU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Добавить переменную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im1 </a:t>
            </a: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имеющую тип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struct Image</a:t>
            </a:r>
            <a:endParaRPr lang="ru-RU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Задать переменной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im1 </a:t>
            </a: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положение фигуры (примерно) в центре окна, и задать ей перемещение вправо</a:t>
            </a:r>
            <a:endParaRPr lang="ru-RU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Добавить таймер в программу</a:t>
            </a:r>
            <a:endParaRPr lang="ru-RU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B050"/>
                </a:solidFill>
                <a:latin typeface="Calibri"/>
              </a:rPr>
              <a:t>По таймеру изменять координаты фигуры  и вызывать перерисовку фигуры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Image0()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im1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6F008A"/>
                </a:solidFill>
                <a:latin typeface="Consolas"/>
              </a:rPr>
              <a:t>WM_TIMER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: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im1.x += im1.vx;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im1.y += im1.vy;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InvalidateRect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 dirty="0">
                <a:solidFill>
                  <a:srgbClr val="6F008A"/>
                </a:solidFill>
                <a:latin typeface="Consolas"/>
              </a:rPr>
              <a:t>TRUE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BE2793E2-3F10-2261-52E0-2FDEE67C1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659" y="3429000"/>
            <a:ext cx="2388797" cy="1394071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4108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1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Добавить самодвижущуюся фигуру (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4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Прямоугольник 5"/>
          <p:cNvSpPr/>
          <p:nvPr/>
        </p:nvSpPr>
        <p:spPr>
          <a:xfrm>
            <a:off x="107640" y="908640"/>
            <a:ext cx="8928720" cy="639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Добавить в код определение структуры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Image</a:t>
            </a:r>
            <a:endParaRPr lang="ru-RU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Добавить переменную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im1 </a:t>
            </a: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имеющую тип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struct Image</a:t>
            </a:r>
            <a:endParaRPr lang="ru-RU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Задать переменной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im1 </a:t>
            </a: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положение фигуры (примерно) в центре окна, и задать ей перемещение вправо</a:t>
            </a:r>
            <a:endParaRPr lang="ru-RU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Добавить таймер в программу</a:t>
            </a:r>
            <a:endParaRPr lang="ru-RU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По таймеру изменять координаты фигуры  и вызывать перерисовку фигуры</a:t>
            </a:r>
            <a:endParaRPr lang="ru-RU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B050"/>
                </a:solidFill>
                <a:latin typeface="Calibri"/>
              </a:rPr>
              <a:t>В обработчик </a:t>
            </a:r>
            <a:r>
              <a:rPr lang="en-US" sz="1800" b="0" strike="noStrike" spc="-1" dirty="0">
                <a:solidFill>
                  <a:srgbClr val="00B050"/>
                </a:solidFill>
                <a:latin typeface="Calibri"/>
              </a:rPr>
              <a:t>WM_PAINT </a:t>
            </a:r>
            <a:r>
              <a:rPr lang="ru-RU" sz="1800" b="0" strike="noStrike" spc="-1" dirty="0">
                <a:solidFill>
                  <a:srgbClr val="00B05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 dirty="0">
                <a:solidFill>
                  <a:srgbClr val="00B050"/>
                </a:solidFill>
                <a:latin typeface="Calibri"/>
              </a:rPr>
              <a:t>Image0() </a:t>
            </a:r>
            <a:r>
              <a:rPr lang="ru-RU" sz="1800" b="0" strike="noStrike" spc="-1" dirty="0">
                <a:solidFill>
                  <a:srgbClr val="00B05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 dirty="0">
                <a:solidFill>
                  <a:srgbClr val="00B050"/>
                </a:solidFill>
                <a:latin typeface="Calibri"/>
              </a:rPr>
              <a:t>im1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6F008A"/>
                </a:solidFill>
                <a:latin typeface="Consolas"/>
              </a:rPr>
              <a:t>WM_PAINT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: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2B91AF"/>
                </a:solidFill>
                <a:latin typeface="Consolas"/>
              </a:rPr>
              <a:t>	PAINTSTRUCT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2B91AF"/>
                </a:solidFill>
                <a:latin typeface="Consolas"/>
              </a:rPr>
              <a:t>	HDC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hdc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BeginPaint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&amp;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 dirty="0">
                <a:solidFill>
                  <a:srgbClr val="000000"/>
                </a:solidFill>
                <a:latin typeface="Consolas"/>
              </a:rPr>
              <a:t>	Image0(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nsolas"/>
              </a:rPr>
              <a:t>hdc</a:t>
            </a:r>
            <a:r>
              <a:rPr lang="de-DE" sz="1800" b="0" strike="noStrike" spc="-1" dirty="0">
                <a:solidFill>
                  <a:srgbClr val="000000"/>
                </a:solidFill>
                <a:latin typeface="Consolas"/>
              </a:rPr>
              <a:t>, im1.x, im1.y, im1.color);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EndPaint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&amp;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break;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06ACC78D-B242-BCCE-8160-94E41B14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563" y="3429000"/>
            <a:ext cx="2535101" cy="1479452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2.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Добавить еще одну самодвижущуюся фигуру (</a:t>
            </a:r>
            <a:r>
              <a:rPr lang="en-US" sz="3200" b="1" spc="-1" dirty="0">
                <a:solidFill>
                  <a:srgbClr val="000000"/>
                </a:solidFill>
                <a:latin typeface="Calibri"/>
              </a:rPr>
              <a:t>0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Прямоугольник 5"/>
          <p:cNvSpPr/>
          <p:nvPr/>
        </p:nvSpPr>
        <p:spPr>
          <a:xfrm>
            <a:off x="107640" y="1124640"/>
            <a:ext cx="8928720" cy="3968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pc="-1" dirty="0">
                <a:latin typeface="Calibri"/>
              </a:rPr>
              <a:t>Добавить определение «псевдонима типа» </a:t>
            </a:r>
            <a:r>
              <a:rPr lang="en-US" spc="-1" dirty="0">
                <a:latin typeface="Calibri"/>
              </a:rPr>
              <a:t>IMAGE. </a:t>
            </a: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 dirty="0">
                <a:latin typeface="Calibri"/>
              </a:rPr>
              <a:t>Добавить переменную </a:t>
            </a:r>
            <a:r>
              <a:rPr lang="en-US" sz="1800" b="0" strike="noStrike" spc="-1" dirty="0" err="1">
                <a:latin typeface="Calibri"/>
              </a:rPr>
              <a:t>im</a:t>
            </a:r>
            <a:r>
              <a:rPr lang="ru-RU" sz="1800" b="0" strike="noStrike" spc="-1" dirty="0">
                <a:latin typeface="Calibri"/>
              </a:rPr>
              <a:t>2</a:t>
            </a:r>
            <a:r>
              <a:rPr lang="en-US" sz="1800" b="0" strike="noStrike" spc="-1" dirty="0">
                <a:latin typeface="Calibri"/>
              </a:rPr>
              <a:t> </a:t>
            </a:r>
            <a:r>
              <a:rPr lang="ru-RU" sz="1800" b="0" strike="noStrike" spc="-1" dirty="0">
                <a:latin typeface="Calibri"/>
              </a:rPr>
              <a:t>имеющую тип </a:t>
            </a:r>
            <a:r>
              <a:rPr lang="en-US" sz="1800" b="0" strike="noStrike" spc="-1" dirty="0">
                <a:latin typeface="Calibri"/>
              </a:rPr>
              <a:t>IMAGE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 dirty="0">
                <a:latin typeface="Calibri"/>
              </a:rPr>
              <a:t>Задать переменной </a:t>
            </a:r>
            <a:r>
              <a:rPr lang="en-US" sz="1800" b="0" strike="noStrike" spc="-1" dirty="0">
                <a:latin typeface="Calibri"/>
              </a:rPr>
              <a:t>im2 </a:t>
            </a:r>
            <a:r>
              <a:rPr lang="ru-RU" sz="1800" b="0" strike="noStrike" spc="-1" dirty="0">
                <a:latin typeface="Calibri"/>
              </a:rPr>
              <a:t>положение фигуры (примерно) в правой части окна, и задать ей перемещение влево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latin typeface="Calibri"/>
              </a:rPr>
              <a:t>В обработчик таймера добавить изменение координат фигуры  </a:t>
            </a:r>
            <a:r>
              <a:rPr lang="en-US" sz="1800" b="0" strike="noStrike" spc="-1" dirty="0">
                <a:latin typeface="Calibri"/>
              </a:rPr>
              <a:t>im2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latin typeface="Calibri"/>
              </a:rPr>
              <a:t>В обработчик </a:t>
            </a:r>
            <a:r>
              <a:rPr lang="en-US" sz="1800" b="0" strike="noStrike" spc="-1" dirty="0">
                <a:latin typeface="Calibri"/>
              </a:rPr>
              <a:t>WM_PAINT </a:t>
            </a:r>
            <a:r>
              <a:rPr lang="ru-RU" sz="1800" b="0" strike="noStrike" spc="-1" dirty="0">
                <a:latin typeface="Calibri"/>
              </a:rPr>
              <a:t>добавить код отрисовки фигуры </a:t>
            </a:r>
            <a:r>
              <a:rPr lang="en-US" sz="1800" b="0" strike="noStrike" spc="-1" dirty="0">
                <a:latin typeface="Calibri"/>
              </a:rPr>
              <a:t>Image1() </a:t>
            </a:r>
            <a:r>
              <a:rPr lang="ru-RU" sz="1800" b="0" strike="noStrike" spc="-1" dirty="0">
                <a:latin typeface="Calibri"/>
              </a:rPr>
              <a:t>по координатам заданным в </a:t>
            </a:r>
            <a:r>
              <a:rPr lang="en-US" sz="1800" b="0" strike="noStrike" spc="-1" dirty="0">
                <a:latin typeface="Calibri"/>
              </a:rPr>
              <a:t>im2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Источники информации</a:t>
            </a: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http://www.frolov-lib.ru/books/bsp/v14/ch2_3.htm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-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Рисование геометрических фигур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2.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Добавить еще одну самодвижущуюся фигуру (1)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Прямоугольник 5"/>
          <p:cNvSpPr/>
          <p:nvPr/>
        </p:nvSpPr>
        <p:spPr>
          <a:xfrm>
            <a:off x="107640" y="1124640"/>
            <a:ext cx="8928720" cy="36918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pc="-1" dirty="0">
                <a:solidFill>
                  <a:srgbClr val="00B050"/>
                </a:solidFill>
                <a:latin typeface="Calibri"/>
              </a:rPr>
              <a:t>Добавить определение «псевдонима типа» </a:t>
            </a:r>
            <a:r>
              <a:rPr lang="en-US" spc="-1" dirty="0">
                <a:solidFill>
                  <a:srgbClr val="00B050"/>
                </a:solidFill>
                <a:latin typeface="Calibri"/>
              </a:rPr>
              <a:t>IMAGE. </a:t>
            </a: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B05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 dirty="0" err="1">
                <a:solidFill>
                  <a:srgbClr val="00B050"/>
                </a:solidFill>
                <a:latin typeface="Calibri"/>
              </a:rPr>
              <a:t>im</a:t>
            </a:r>
            <a:r>
              <a:rPr lang="ru-RU" sz="1800" b="0" strike="noStrike" spc="-1" dirty="0">
                <a:solidFill>
                  <a:srgbClr val="00B050"/>
                </a:solidFill>
                <a:latin typeface="Calibri"/>
              </a:rPr>
              <a:t>2</a:t>
            </a:r>
            <a:r>
              <a:rPr lang="en-US" sz="1800" b="0" strike="noStrike" spc="-1" dirty="0">
                <a:solidFill>
                  <a:srgbClr val="00B050"/>
                </a:solidFill>
                <a:latin typeface="Calibri"/>
              </a:rPr>
              <a:t> </a:t>
            </a:r>
            <a:r>
              <a:rPr lang="ru-RU" sz="1800" b="0" strike="noStrike" spc="-1" dirty="0">
                <a:solidFill>
                  <a:srgbClr val="00B050"/>
                </a:solidFill>
                <a:latin typeface="Calibri"/>
              </a:rPr>
              <a:t>имеющую тип </a:t>
            </a:r>
            <a:r>
              <a:rPr lang="en-US" sz="1800" b="0" strike="noStrike" spc="-1" dirty="0">
                <a:solidFill>
                  <a:srgbClr val="00B050"/>
                </a:solidFill>
                <a:latin typeface="Calibri"/>
              </a:rPr>
              <a:t>IMAGE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B050"/>
                </a:solidFill>
                <a:latin typeface="Calibri"/>
              </a:rPr>
              <a:t>Задать переменной </a:t>
            </a:r>
            <a:r>
              <a:rPr lang="en-US" sz="1800" b="0" strike="noStrike" spc="-1" dirty="0">
                <a:solidFill>
                  <a:srgbClr val="00B050"/>
                </a:solidFill>
                <a:latin typeface="Calibri"/>
              </a:rPr>
              <a:t>im2 </a:t>
            </a:r>
            <a:r>
              <a:rPr lang="ru-RU" sz="1800" b="0" strike="noStrike" spc="-1" dirty="0">
                <a:solidFill>
                  <a:srgbClr val="00B050"/>
                </a:solidFill>
                <a:latin typeface="Calibri"/>
              </a:rPr>
              <a:t>положение фигуры (примерно) в правой части окна, и задать ей перемещение влево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В обработчик таймера добавить изменение координат фигуры 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im2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Image1()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im2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solidFill>
                <a:srgbClr val="2B91AF"/>
              </a:solidFill>
              <a:latin typeface="Consolas"/>
            </a:endParaRPr>
          </a:p>
          <a:p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typedef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2B91AF"/>
                </a:solidFill>
                <a:latin typeface="Consolas"/>
              </a:rPr>
              <a:t>Image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2B91AF"/>
                </a:solidFill>
                <a:latin typeface="Consolas"/>
              </a:rPr>
              <a:t>IMAGE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pc="-1" dirty="0">
              <a:solidFill>
                <a:srgbClr val="2B91AF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 dirty="0">
                <a:solidFill>
                  <a:srgbClr val="2B91AF"/>
                </a:solidFill>
                <a:latin typeface="Consolas"/>
              </a:rPr>
              <a:t>IMAGE</a:t>
            </a:r>
            <a:r>
              <a:rPr lang="de-DE" sz="1800" b="0" strike="noStrike" spc="-1" dirty="0">
                <a:solidFill>
                  <a:srgbClr val="000000"/>
                </a:solidFill>
                <a:latin typeface="Consolas"/>
              </a:rPr>
              <a:t> im2 = { 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4</a:t>
            </a:r>
            <a:r>
              <a:rPr lang="de-DE" sz="1800" b="0" strike="noStrike" spc="-1" dirty="0">
                <a:solidFill>
                  <a:srgbClr val="000000"/>
                </a:solidFill>
                <a:latin typeface="Consolas"/>
              </a:rPr>
              <a:t>00, 200, 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-10</a:t>
            </a:r>
            <a:r>
              <a:rPr lang="de-DE" sz="1800" b="0" strike="noStrike" spc="-1" dirty="0">
                <a:solidFill>
                  <a:srgbClr val="000000"/>
                </a:solidFill>
                <a:latin typeface="Consolas"/>
              </a:rPr>
              <a:t>, 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(0, 100, 0)</a:t>
            </a:r>
            <a:r>
              <a:rPr lang="de-D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800" b="0" strike="noStrike" spc="-1" dirty="0">
                <a:solidFill>
                  <a:srgbClr val="000000"/>
                </a:solidFill>
                <a:latin typeface="Consolas"/>
              </a:rPr>
              <a:t>};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8DE8F70-192D-D37A-1178-8E7D772EA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510" y="5032865"/>
            <a:ext cx="2935930" cy="159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142401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2.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Добавить еще одну самодвижущуюся фигуру (2)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Прямоугольник 5"/>
          <p:cNvSpPr/>
          <p:nvPr/>
        </p:nvSpPr>
        <p:spPr>
          <a:xfrm>
            <a:off x="107640" y="1124640"/>
            <a:ext cx="8928720" cy="53538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Добавить определение «псевдонима типа»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IMAGE. </a:t>
            </a: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Добавить переменную </a:t>
            </a:r>
            <a:r>
              <a:rPr lang="en-US" sz="1800" b="0" strike="noStrike" spc="-1" dirty="0" err="1">
                <a:solidFill>
                  <a:schemeClr val="bg1">
                    <a:lumMod val="50000"/>
                  </a:schemeClr>
                </a:solidFill>
                <a:latin typeface="Calibri"/>
              </a:rPr>
              <a:t>im</a:t>
            </a: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2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 </a:t>
            </a: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имеющую тип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IMAGE</a:t>
            </a:r>
            <a:endParaRPr lang="ru-RU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Задать переменной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im2 </a:t>
            </a: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положение фигуры (примерно) в правой части окна, и задать ей перемещение влево</a:t>
            </a:r>
            <a:endParaRPr lang="ru-RU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B050"/>
                </a:solidFill>
                <a:latin typeface="Calibri"/>
              </a:rPr>
              <a:t>В обработчик таймера добавить изменение координат фигуры  </a:t>
            </a:r>
            <a:r>
              <a:rPr lang="en-US" sz="1800" b="0" strike="noStrike" spc="-1" dirty="0">
                <a:solidFill>
                  <a:srgbClr val="00B050"/>
                </a:solidFill>
                <a:latin typeface="Calibri"/>
              </a:rPr>
              <a:t>im2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Image1()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im2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case WM_TIMER:</a:t>
            </a:r>
            <a:endParaRPr lang="ru-RU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im1.x += im1.vx;</a:t>
            </a:r>
            <a:endParaRPr lang="ru-RU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im1.y += im1.vy;</a:t>
            </a:r>
            <a:endParaRPr lang="ru-RU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im2.x += im2.vx;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im2.y += im2.vy;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chemeClr val="bg1">
                    <a:lumMod val="50000"/>
                  </a:schemeClr>
                </a:solidFill>
                <a:latin typeface="Consolas"/>
              </a:rPr>
              <a:t>InvalidateRect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chemeClr val="bg1">
                    <a:lumMod val="50000"/>
                  </a:schemeClr>
                </a:solidFill>
                <a:latin typeface="Consolas"/>
              </a:rPr>
              <a:t>hWnd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, NULL, TRUE);</a:t>
            </a:r>
            <a:endParaRPr lang="ru-RU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break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;</a:t>
            </a: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9BDA055B-861C-0526-638D-1ACD967C3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103" y="4976203"/>
            <a:ext cx="2260901" cy="122529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02974C21-4C97-DCF6-1D34-570B00F21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103" y="3332424"/>
            <a:ext cx="2195626" cy="1281339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2.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Добавить еще одну самодвижущуюся фигуру (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3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Прямоугольник 5"/>
          <p:cNvSpPr/>
          <p:nvPr/>
        </p:nvSpPr>
        <p:spPr>
          <a:xfrm>
            <a:off x="107640" y="1124640"/>
            <a:ext cx="8928720" cy="56308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Добавить определение «псевдонима типа»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IMAGE. </a:t>
            </a: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Добавить переменную </a:t>
            </a:r>
            <a:r>
              <a:rPr lang="en-US" sz="1800" b="0" strike="noStrike" spc="-1" dirty="0" err="1">
                <a:solidFill>
                  <a:schemeClr val="bg1">
                    <a:lumMod val="50000"/>
                  </a:schemeClr>
                </a:solidFill>
                <a:latin typeface="Calibri"/>
              </a:rPr>
              <a:t>im</a:t>
            </a: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2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 </a:t>
            </a: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имеющую тип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IMAGE</a:t>
            </a:r>
            <a:endParaRPr lang="ru-RU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Задать переменной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im2 </a:t>
            </a: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положение фигуры (примерно) в правой части окна, и задать ей перемещение влево</a:t>
            </a:r>
            <a:endParaRPr lang="ru-RU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В обработчик таймера добавить изменение координат фигуры 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im2</a:t>
            </a:r>
            <a:endParaRPr lang="ru-RU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B050"/>
                </a:solidFill>
                <a:latin typeface="Calibri"/>
              </a:rPr>
              <a:t>В обработчик </a:t>
            </a:r>
            <a:r>
              <a:rPr lang="en-US" sz="1800" b="0" strike="noStrike" spc="-1" dirty="0">
                <a:solidFill>
                  <a:srgbClr val="00B050"/>
                </a:solidFill>
                <a:latin typeface="Calibri"/>
              </a:rPr>
              <a:t>WM_PAINT </a:t>
            </a:r>
            <a:r>
              <a:rPr lang="ru-RU" sz="1800" b="0" strike="noStrike" spc="-1" dirty="0">
                <a:solidFill>
                  <a:srgbClr val="00B05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 dirty="0">
                <a:solidFill>
                  <a:srgbClr val="00B050"/>
                </a:solidFill>
                <a:latin typeface="Calibri"/>
              </a:rPr>
              <a:t>Image1() </a:t>
            </a:r>
            <a:r>
              <a:rPr lang="ru-RU" sz="1800" b="0" strike="noStrike" spc="-1" dirty="0">
                <a:solidFill>
                  <a:srgbClr val="00B05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 dirty="0">
                <a:solidFill>
                  <a:srgbClr val="00B050"/>
                </a:solidFill>
                <a:latin typeface="Calibri"/>
              </a:rPr>
              <a:t>im2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case WM_PAINT:</a:t>
            </a:r>
            <a:endParaRPr lang="ru-RU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{</a:t>
            </a:r>
            <a:endParaRPr lang="ru-RU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	PAINTSTRUCT </a:t>
            </a:r>
            <a:r>
              <a:rPr lang="en-US" sz="1800" b="0" strike="noStrike" spc="-1" dirty="0" err="1">
                <a:solidFill>
                  <a:schemeClr val="bg1">
                    <a:lumMod val="50000"/>
                  </a:schemeClr>
                </a:solidFill>
                <a:latin typeface="Consolas"/>
              </a:rPr>
              <a:t>ps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;</a:t>
            </a:r>
            <a:endParaRPr lang="ru-RU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	HDC </a:t>
            </a:r>
            <a:r>
              <a:rPr lang="en-US" sz="1800" b="0" strike="noStrike" spc="-1" dirty="0" err="1">
                <a:solidFill>
                  <a:schemeClr val="bg1">
                    <a:lumMod val="50000"/>
                  </a:schemeClr>
                </a:solidFill>
                <a:latin typeface="Consolas"/>
              </a:rPr>
              <a:t>hdc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 = </a:t>
            </a:r>
            <a:r>
              <a:rPr lang="en-US" sz="1800" b="0" strike="noStrike" spc="-1" dirty="0" err="1">
                <a:solidFill>
                  <a:schemeClr val="bg1">
                    <a:lumMod val="50000"/>
                  </a:schemeClr>
                </a:solidFill>
                <a:latin typeface="Consolas"/>
              </a:rPr>
              <a:t>BeginPaint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chemeClr val="bg1">
                    <a:lumMod val="50000"/>
                  </a:schemeClr>
                </a:solidFill>
                <a:latin typeface="Consolas"/>
              </a:rPr>
              <a:t>hWnd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, &amp;</a:t>
            </a:r>
            <a:r>
              <a:rPr lang="en-US" sz="1800" b="0" strike="noStrike" spc="-1" dirty="0" err="1">
                <a:solidFill>
                  <a:schemeClr val="bg1">
                    <a:lumMod val="50000"/>
                  </a:schemeClr>
                </a:solidFill>
                <a:latin typeface="Consolas"/>
              </a:rPr>
              <a:t>ps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);</a:t>
            </a:r>
            <a:endParaRPr lang="ru-RU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	Image0(</a:t>
            </a:r>
            <a:r>
              <a:rPr lang="de-DE" sz="1800" b="0" strike="noStrike" spc="-1" dirty="0" err="1">
                <a:solidFill>
                  <a:schemeClr val="bg1">
                    <a:lumMod val="50000"/>
                  </a:schemeClr>
                </a:solidFill>
                <a:latin typeface="Consolas"/>
              </a:rPr>
              <a:t>hdc</a:t>
            </a:r>
            <a:r>
              <a:rPr lang="de-DE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, im1.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x, im1.y, im1.color);</a:t>
            </a:r>
            <a:endParaRPr lang="ru-RU" spc="-1" dirty="0">
              <a:solidFill>
                <a:schemeClr val="bg1">
                  <a:lumMod val="50000"/>
                </a:schemeClr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 dirty="0">
                <a:solidFill>
                  <a:srgbClr val="000000"/>
                </a:solidFill>
                <a:latin typeface="Consolas"/>
              </a:rPr>
              <a:t>	Image1(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nsolas"/>
              </a:rPr>
              <a:t>hdc</a:t>
            </a:r>
            <a:r>
              <a:rPr lang="de-DE" sz="1800" b="0" strike="noStrike" spc="-1" dirty="0">
                <a:solidFill>
                  <a:srgbClr val="000000"/>
                </a:solidFill>
                <a:latin typeface="Consolas"/>
              </a:rPr>
              <a:t>, im2.x, im2.y</a:t>
            </a:r>
            <a:r>
              <a:rPr lang="de-DE" spc="-1" dirty="0">
                <a:solidFill>
                  <a:srgbClr val="000000"/>
                </a:solidFill>
                <a:latin typeface="Consolas"/>
              </a:rPr>
              <a:t>, im2.color</a:t>
            </a:r>
            <a:r>
              <a:rPr lang="de-DE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chemeClr val="bg1">
                    <a:lumMod val="50000"/>
                  </a:schemeClr>
                </a:solidFill>
                <a:latin typeface="Consolas"/>
              </a:rPr>
              <a:t>EndPaint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chemeClr val="bg1">
                    <a:lumMod val="50000"/>
                  </a:schemeClr>
                </a:solidFill>
                <a:latin typeface="Consolas"/>
              </a:rPr>
              <a:t>hWnd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, &amp;</a:t>
            </a:r>
            <a:r>
              <a:rPr lang="en-US" sz="1800" b="0" strike="noStrike" spc="-1" dirty="0" err="1">
                <a:solidFill>
                  <a:schemeClr val="bg1">
                    <a:lumMod val="50000"/>
                  </a:schemeClr>
                </a:solidFill>
                <a:latin typeface="Consolas"/>
              </a:rPr>
              <a:t>ps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);</a:t>
            </a:r>
            <a:endParaRPr lang="ru-RU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}</a:t>
            </a:r>
            <a:endParaRPr lang="ru-RU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break;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24843F0D-4701-73EE-4D6E-7EC19F207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59" y="5413371"/>
            <a:ext cx="2260901" cy="122529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1FBFF5B2-7A6D-370B-057A-EBFA0AB4C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734" y="3299398"/>
            <a:ext cx="2195626" cy="1281339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3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Добавить еще одну самодвижущуюся фигуру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Прямоугольник 5"/>
          <p:cNvSpPr/>
          <p:nvPr/>
        </p:nvSpPr>
        <p:spPr>
          <a:xfrm>
            <a:off x="107640" y="1124640"/>
            <a:ext cx="89287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im3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имеющую тип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Задать переменной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im3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положение фигуры (примерно) в верхней части окна, и задать ей перемещение вниз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таймера добавить изменение координат фигуры 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2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()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4.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Добавить еще одну самодвижущуюся фигуру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Прямоугольник 5"/>
          <p:cNvSpPr/>
          <p:nvPr/>
        </p:nvSpPr>
        <p:spPr>
          <a:xfrm>
            <a:off x="107640" y="1124640"/>
            <a:ext cx="89287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im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4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имеющую тип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IMAGE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Задать переменной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im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4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положение фигуры (примерно) в 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нижней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части окна, и задать ей перемещение вверх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В обработчик таймера добавить изменение координат фигуры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im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4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3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()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im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4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79B9365-38B1-C9F9-C1A1-C3130BE4A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>
            <a:extLst>
              <a:ext uri="{FF2B5EF4-FFF2-40B4-BE49-F238E27FC236}">
                <a16:creationId xmlns:a16="http://schemas.microsoft.com/office/drawing/2014/main" xmlns="" id="{D033EC43-F5AD-E36E-BD84-08473BBC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5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Добавить 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массив из 3 самодвижущихся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фигур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Прямоугольник 5">
            <a:extLst>
              <a:ext uri="{FF2B5EF4-FFF2-40B4-BE49-F238E27FC236}">
                <a16:creationId xmlns:a16="http://schemas.microsoft.com/office/drawing/2014/main" xmlns="" id="{BE014B71-28B5-7627-75EF-DA619F8617EC}"/>
              </a:ext>
            </a:extLst>
          </p:cNvPr>
          <p:cNvSpPr/>
          <p:nvPr/>
        </p:nvSpPr>
        <p:spPr>
          <a:xfrm>
            <a:off x="107640" y="1124640"/>
            <a:ext cx="8928720" cy="3968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Добавить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im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5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–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массив из 3 элементов, каждый из которых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IMAGE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Задать всем элементам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im5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одни и те же начальные координаты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В обработчик таймера добавить изменение координат каждого из элементом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im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5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4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()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im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5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A54FCD7-CFA2-7524-FD2E-3B24E5A2B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6" y="2953624"/>
            <a:ext cx="4944165" cy="14194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71F48A73-7477-7728-BFFA-A7CF9869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9" y="4482047"/>
            <a:ext cx="5468113" cy="9716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1F788D66-8176-D6C0-BF80-A529FC5F9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828" y="3208021"/>
            <a:ext cx="2562583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918007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6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*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. Массив фигур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Прямоугольник 5"/>
          <p:cNvSpPr/>
          <p:nvPr/>
        </p:nvSpPr>
        <p:spPr>
          <a:xfrm>
            <a:off x="107640" y="1124640"/>
            <a:ext cx="89287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имеющую тип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массив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Задать всем элементам массива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координаты и направления перемещение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таймера добавить изменение координат элементов массива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код отрисовки всех элементов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через вызов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Рисунок 8"/>
          <p:cNvPicPr/>
          <p:nvPr/>
        </p:nvPicPr>
        <p:blipFill>
          <a:blip r:embed="rId2" cstate="print"/>
          <a:stretch/>
        </p:blipFill>
        <p:spPr>
          <a:xfrm>
            <a:off x="6096600" y="4986720"/>
            <a:ext cx="2976840" cy="1492560"/>
          </a:xfrm>
          <a:prstGeom prst="rect">
            <a:avLst/>
          </a:prstGeom>
          <a:ln w="0">
            <a:noFill/>
          </a:ln>
        </p:spPr>
      </p:pic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6*. Массив фигур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 (1)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Прямоугольник 5"/>
          <p:cNvSpPr/>
          <p:nvPr/>
        </p:nvSpPr>
        <p:spPr>
          <a:xfrm>
            <a:off x="107640" y="1124640"/>
            <a:ext cx="89287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имеющую тип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массив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Задать всем элементам массива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координаты и направления перемещение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таймера добавить изменение координат элементов массива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код отрисовки всех элементов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через вызов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248" name="Рисунок 6"/>
          <p:cNvPicPr/>
          <p:nvPr/>
        </p:nvPicPr>
        <p:blipFill>
          <a:blip r:embed="rId3" cstate="print"/>
          <a:stretch/>
        </p:blipFill>
        <p:spPr>
          <a:xfrm>
            <a:off x="5940000" y="4425120"/>
            <a:ext cx="2901960" cy="1454760"/>
          </a:xfrm>
          <a:prstGeom prst="rect">
            <a:avLst/>
          </a:prstGeom>
          <a:ln w="0">
            <a:noFill/>
          </a:ln>
        </p:spPr>
      </p:pic>
      <p:pic>
        <p:nvPicPr>
          <p:cNvPr id="249" name="Рисунок 10"/>
          <p:cNvPicPr/>
          <p:nvPr/>
        </p:nvPicPr>
        <p:blipFill>
          <a:blip r:embed="rId4" cstate="print"/>
          <a:stretch/>
        </p:blipFill>
        <p:spPr>
          <a:xfrm>
            <a:off x="5580000" y="3720960"/>
            <a:ext cx="2976840" cy="1492560"/>
          </a:xfrm>
          <a:prstGeom prst="rect">
            <a:avLst/>
          </a:prstGeom>
          <a:ln w="0">
            <a:noFill/>
          </a:ln>
        </p:spPr>
      </p:pic>
      <p:pic>
        <p:nvPicPr>
          <p:cNvPr id="250" name="Рисунок 12"/>
          <p:cNvPicPr/>
          <p:nvPr/>
        </p:nvPicPr>
        <p:blipFill>
          <a:blip r:embed="rId5" cstate="print"/>
          <a:stretch/>
        </p:blipFill>
        <p:spPr>
          <a:xfrm>
            <a:off x="5205600" y="3012120"/>
            <a:ext cx="2976840" cy="1492560"/>
          </a:xfrm>
          <a:prstGeom prst="rect">
            <a:avLst/>
          </a:prstGeom>
          <a:ln w="0"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E5E81F53-8A50-6C9C-4BBB-91E8811695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0480" y="2343168"/>
            <a:ext cx="2697027" cy="145476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2CAABE84-EDD1-FF15-B82A-4B644551EA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207" y="3236976"/>
            <a:ext cx="4628576" cy="3311352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6*. Массив фигур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 (2)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Прямоугольник 5"/>
          <p:cNvSpPr/>
          <p:nvPr/>
        </p:nvSpPr>
        <p:spPr>
          <a:xfrm>
            <a:off x="107640" y="1124640"/>
            <a:ext cx="89287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Добавить переменную </a:t>
            </a:r>
            <a:r>
              <a:rPr lang="en-US" sz="18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imA</a:t>
            </a:r>
            <a:r>
              <a:rPr lang="en-US" sz="1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ru-RU" sz="1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имеющую тип</a:t>
            </a:r>
            <a:r>
              <a:rPr lang="en-US" sz="1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ru-RU" sz="1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массив </a:t>
            </a:r>
            <a:r>
              <a:rPr lang="en-US" sz="1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IMAGE</a:t>
            </a:r>
            <a:endParaRPr lang="ru-RU" sz="1800" b="0" strike="noStrike" spc="-1" dirty="0">
              <a:solidFill>
                <a:schemeClr val="bg1">
                  <a:lumMod val="75000"/>
                </a:schemeClr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Задать всем элементам массива </a:t>
            </a:r>
            <a:r>
              <a:rPr lang="en-US" sz="18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imA</a:t>
            </a:r>
            <a:r>
              <a:rPr lang="en-US" sz="1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ru-RU" sz="1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координаты и направления перемещение</a:t>
            </a:r>
            <a:endParaRPr lang="ru-RU" sz="1800" b="0" strike="noStrike" spc="-1" dirty="0">
              <a:solidFill>
                <a:schemeClr val="bg1">
                  <a:lumMod val="75000"/>
                </a:schemeClr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B050"/>
                </a:solidFill>
                <a:latin typeface="Calibri"/>
              </a:rPr>
              <a:t>В обработчик таймера добавить изменение координат элементов массива </a:t>
            </a:r>
            <a:r>
              <a:rPr lang="en-US" sz="1800" b="0" strike="noStrike" spc="-1" dirty="0" err="1">
                <a:solidFill>
                  <a:srgbClr val="00B050"/>
                </a:solidFill>
                <a:latin typeface="Calibri"/>
              </a:rPr>
              <a:t>imA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добавить код отрисовки всех элементов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imA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через вызов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5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()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pic>
        <p:nvPicPr>
          <p:cNvPr id="253" name="Рисунок 4"/>
          <p:cNvPicPr/>
          <p:nvPr/>
        </p:nvPicPr>
        <p:blipFill>
          <a:blip r:embed="rId2"/>
          <a:stretch/>
        </p:blipFill>
        <p:spPr>
          <a:xfrm>
            <a:off x="395640" y="3232440"/>
            <a:ext cx="4638960" cy="1933560"/>
          </a:xfrm>
          <a:prstGeom prst="rect">
            <a:avLst/>
          </a:prstGeom>
          <a:ln w="0"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22F8EA6A-333C-795A-8A04-F5323B17B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746" y="3378461"/>
            <a:ext cx="3313978" cy="1787539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6*. Массив фигур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 (3)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Прямоугольник 5"/>
          <p:cNvSpPr/>
          <p:nvPr/>
        </p:nvSpPr>
        <p:spPr>
          <a:xfrm>
            <a:off x="107640" y="1124640"/>
            <a:ext cx="89287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Добавить переменную </a:t>
            </a:r>
            <a:r>
              <a:rPr lang="en-US" sz="18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imA</a:t>
            </a:r>
            <a:r>
              <a:rPr lang="en-US" sz="1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ru-RU" sz="1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имеющую тип</a:t>
            </a:r>
            <a:r>
              <a:rPr lang="en-US" sz="1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ru-RU" sz="1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массив </a:t>
            </a:r>
            <a:r>
              <a:rPr lang="en-US" sz="1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IMAGE</a:t>
            </a:r>
            <a:endParaRPr lang="ru-RU" sz="1800" b="0" strike="noStrike" spc="-1" dirty="0">
              <a:solidFill>
                <a:schemeClr val="bg1">
                  <a:lumMod val="75000"/>
                </a:schemeClr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Задать всем элементам массива </a:t>
            </a:r>
            <a:r>
              <a:rPr lang="en-US" sz="18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imA</a:t>
            </a:r>
            <a:r>
              <a:rPr lang="en-US" sz="1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ru-RU" sz="1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координаты и направления перемещение</a:t>
            </a:r>
            <a:endParaRPr lang="ru-RU" sz="1800" b="0" strike="noStrike" spc="-1" dirty="0">
              <a:solidFill>
                <a:schemeClr val="bg1">
                  <a:lumMod val="75000"/>
                </a:schemeClr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В обработчик таймера добавить изменение координат элементов массива </a:t>
            </a:r>
            <a:r>
              <a:rPr lang="en-US" sz="18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imA</a:t>
            </a:r>
            <a:endParaRPr lang="ru-RU" sz="1800" b="0" strike="noStrike" spc="-1" dirty="0">
              <a:solidFill>
                <a:schemeClr val="bg1">
                  <a:lumMod val="75000"/>
                </a:schemeClr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00B050"/>
                </a:solidFill>
                <a:latin typeface="Calibri"/>
              </a:rPr>
              <a:t>В обработчик </a:t>
            </a:r>
            <a:r>
              <a:rPr lang="en-US" sz="1800" b="0" strike="noStrike" spc="-1" dirty="0">
                <a:solidFill>
                  <a:srgbClr val="00B050"/>
                </a:solidFill>
                <a:latin typeface="Calibri"/>
              </a:rPr>
              <a:t>WM_PAINT </a:t>
            </a:r>
            <a:r>
              <a:rPr lang="ru-RU" sz="1800" b="0" strike="noStrike" spc="-1" dirty="0">
                <a:solidFill>
                  <a:srgbClr val="00B050"/>
                </a:solidFill>
                <a:latin typeface="Calibri"/>
              </a:rPr>
              <a:t>добавить код отрисовки всех элементов </a:t>
            </a:r>
            <a:r>
              <a:rPr lang="en-US" sz="1800" b="0" strike="noStrike" spc="-1" dirty="0" err="1">
                <a:solidFill>
                  <a:srgbClr val="00B050"/>
                </a:solidFill>
                <a:latin typeface="Calibri"/>
              </a:rPr>
              <a:t>imA</a:t>
            </a:r>
            <a:r>
              <a:rPr lang="en-US" sz="1800" b="0" strike="noStrike" spc="-1" dirty="0">
                <a:solidFill>
                  <a:srgbClr val="00B050"/>
                </a:solidFill>
                <a:latin typeface="Calibri"/>
              </a:rPr>
              <a:t> </a:t>
            </a:r>
            <a:r>
              <a:rPr lang="ru-RU" sz="1800" b="0" strike="noStrike" spc="-1" dirty="0">
                <a:solidFill>
                  <a:srgbClr val="00B050"/>
                </a:solidFill>
                <a:latin typeface="Calibri"/>
              </a:rPr>
              <a:t>через вызов </a:t>
            </a:r>
            <a:r>
              <a:rPr lang="en-US" sz="1800" b="0" strike="noStrike" spc="-1" dirty="0">
                <a:solidFill>
                  <a:srgbClr val="00B050"/>
                </a:solidFill>
                <a:latin typeface="Calibri"/>
              </a:rPr>
              <a:t>Image</a:t>
            </a:r>
            <a:r>
              <a:rPr lang="ru-RU" sz="1800" b="0" strike="noStrike" spc="-1" dirty="0">
                <a:solidFill>
                  <a:srgbClr val="00B050"/>
                </a:solidFill>
                <a:latin typeface="Calibri"/>
              </a:rPr>
              <a:t>5</a:t>
            </a:r>
            <a:r>
              <a:rPr lang="en-US" sz="1800" b="0" strike="noStrike" spc="-1" dirty="0">
                <a:solidFill>
                  <a:srgbClr val="00B050"/>
                </a:solidFill>
                <a:latin typeface="Calibri"/>
              </a:rPr>
              <a:t>()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AF5C04C4-4360-16A8-C024-8A325E79E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282" y="4982421"/>
            <a:ext cx="2748246" cy="148238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42513AEB-72F3-60D2-9FC1-5D53F1A35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56164"/>
            <a:ext cx="5772956" cy="14098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ЛР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1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2: Задания на закрепление и отработку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Прямоугольник 3"/>
          <p:cNvSpPr/>
          <p:nvPr/>
        </p:nvSpPr>
        <p:spPr>
          <a:xfrm>
            <a:off x="251640" y="764640"/>
            <a:ext cx="8550360" cy="433819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Доделать задачи 1-6.</a:t>
            </a:r>
            <a:endParaRPr lang="ru-RU" sz="23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Задача 7*. Добавить еще один массив фигур – в количестве 1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0-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20 штук. Фигуры из этого массива перемещаются красивым </a:t>
            </a:r>
            <a:r>
              <a:rPr lang="ru-RU" sz="2300" b="0" strike="noStrike" spc="-1" dirty="0" err="1">
                <a:solidFill>
                  <a:srgbClr val="000000"/>
                </a:solidFill>
                <a:latin typeface="Calibri"/>
              </a:rPr>
              <a:t>предзаданным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 способом.</a:t>
            </a: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3) </a:t>
            </a:r>
            <a:r>
              <a:rPr lang="ru-RU" sz="23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 Задача 8**. Сделать так, чтобы фигуры сталкиваясь с краем окна разворачивались и двигались после столкновения в обратную сторону (от границы окна).</a:t>
            </a: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ИТОГО по ЛР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1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2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Прямоугольник 3"/>
          <p:cNvSpPr/>
          <p:nvPr/>
        </p:nvSpPr>
        <p:spPr>
          <a:xfrm>
            <a:off x="179640" y="610200"/>
            <a:ext cx="8550360" cy="11527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Познакомились с таймером.</a:t>
            </a:r>
            <a:endParaRPr lang="ru-RU" sz="23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Применили массивы к отрисовке множества объектов.</a:t>
            </a: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79640" y="242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latin typeface="Calibri"/>
              </a:rPr>
              <a:t>Псевдослучайные числа*</a:t>
            </a:r>
            <a:r>
              <a:rPr lang="ru-RU" sz="4400" b="1" strike="noStrike" spc="-1" dirty="0">
                <a:latin typeface="Calibri"/>
              </a:rPr>
              <a:t/>
            </a:r>
            <a:br>
              <a:rPr lang="ru-RU" sz="4400" b="1" strike="noStrike" spc="-1" dirty="0">
                <a:latin typeface="Calibri"/>
              </a:rPr>
            </a:br>
            <a:r>
              <a:rPr lang="ru-RU" sz="4400" b="1" strike="noStrike" spc="-1">
                <a:latin typeface="Calibri"/>
              </a:rPr>
              <a:t>Отладочный режим*</a:t>
            </a:r>
            <a:endParaRPr lang="ru-RU" sz="4400" b="0" strike="noStrike" spc="-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481959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4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Работа с псевдослучайными числами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694CB13-567B-0CDB-123E-BABFF19310AC}"/>
              </a:ext>
            </a:extLst>
          </p:cNvPr>
          <p:cNvSpPr txBox="1"/>
          <p:nvPr/>
        </p:nvSpPr>
        <p:spPr>
          <a:xfrm>
            <a:off x="1037768" y="838018"/>
            <a:ext cx="7502725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void </a:t>
            </a:r>
            <a:r>
              <a:rPr lang="en-US" b="1" dirty="0" err="1"/>
              <a:t>srand</a:t>
            </a:r>
            <a:r>
              <a:rPr lang="en-US" b="1" dirty="0"/>
              <a:t>(unsigned seed)          </a:t>
            </a:r>
            <a:r>
              <a:rPr lang="ru-RU" b="1" dirty="0"/>
              <a:t> </a:t>
            </a:r>
            <a:r>
              <a:rPr lang="en-US" dirty="0"/>
              <a:t> </a:t>
            </a:r>
            <a:r>
              <a:rPr lang="en-US" dirty="0" err="1">
                <a:hlinkClick r:id="rId2"/>
              </a:rPr>
              <a:t>ht</a:t>
            </a:r>
            <a:r>
              <a:rPr lang="ru-RU" dirty="0">
                <a:hlinkClick r:id="rId2"/>
              </a:rPr>
              <a:t>tps://www.c-cpp.ru/content/srand</a:t>
            </a:r>
            <a:endParaRPr lang="en-US" dirty="0"/>
          </a:p>
          <a:p>
            <a:endParaRPr lang="en-US" dirty="0"/>
          </a:p>
          <a:p>
            <a:r>
              <a:rPr lang="ru-RU" sz="1400" b="1" i="1" dirty="0"/>
              <a:t>Прототип</a:t>
            </a:r>
            <a:r>
              <a:rPr lang="ru-RU" sz="1400" i="1" dirty="0"/>
              <a:t>: </a:t>
            </a:r>
          </a:p>
          <a:p>
            <a:r>
              <a:rPr lang="ru-RU" sz="1400" dirty="0" err="1">
                <a:hlinkClick r:id="rId3"/>
              </a:rPr>
              <a:t>stdlib.h</a:t>
            </a:r>
            <a:endParaRPr lang="ru-RU" sz="1400" dirty="0"/>
          </a:p>
          <a:p>
            <a:r>
              <a:rPr lang="ru-RU" sz="1400" b="1" i="1" dirty="0"/>
              <a:t>Описание</a:t>
            </a:r>
            <a:r>
              <a:rPr lang="ru-RU" sz="1400" i="1" dirty="0"/>
              <a:t>: </a:t>
            </a:r>
          </a:p>
          <a:p>
            <a:r>
              <a:rPr lang="ru-RU" sz="1400" dirty="0"/>
              <a:t>Функция </a:t>
            </a:r>
            <a:r>
              <a:rPr lang="ru-RU" sz="1400" dirty="0" err="1"/>
              <a:t>srand</a:t>
            </a:r>
            <a:r>
              <a:rPr lang="ru-RU" sz="1400" dirty="0"/>
              <a:t>() используется для установки начала последовательности, генерируемой функ­цией </a:t>
            </a:r>
            <a:r>
              <a:rPr lang="ru-RU" sz="1400" b="1" dirty="0" err="1"/>
              <a:t>rand</a:t>
            </a:r>
            <a:r>
              <a:rPr lang="ru-RU" sz="1400" b="1" dirty="0"/>
              <a:t>()</a:t>
            </a:r>
            <a:r>
              <a:rPr lang="ru-RU" sz="1400" dirty="0"/>
              <a:t> (функция </a:t>
            </a:r>
            <a:r>
              <a:rPr lang="ru-RU" sz="1400" dirty="0" err="1"/>
              <a:t>rand</a:t>
            </a:r>
            <a:r>
              <a:rPr lang="ru-RU" sz="1400" dirty="0"/>
              <a:t>() возвращает псевдослучайные числа). </a:t>
            </a:r>
          </a:p>
          <a:p>
            <a:r>
              <a:rPr lang="ru-RU" sz="1400" dirty="0"/>
              <a:t>Функция </a:t>
            </a:r>
            <a:r>
              <a:rPr lang="ru-RU" sz="1400" dirty="0" err="1"/>
              <a:t>srand</a:t>
            </a:r>
            <a:r>
              <a:rPr lang="ru-RU" sz="1400" dirty="0"/>
              <a:t>() позволяет запускать программу несколько раз с различными последователь­ностями псевдослучайных чисел.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795CCA-C81E-C656-9517-9812BF2097E2}"/>
              </a:ext>
            </a:extLst>
          </p:cNvPr>
          <p:cNvSpPr txBox="1"/>
          <p:nvPr/>
        </p:nvSpPr>
        <p:spPr>
          <a:xfrm>
            <a:off x="1037767" y="3182778"/>
            <a:ext cx="7502725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 rand(void)                                      </a:t>
            </a:r>
            <a:r>
              <a:rPr lang="en-US" dirty="0">
                <a:hlinkClick r:id="rId4"/>
              </a:rPr>
              <a:t>https://www.c-cpp.ru/content/rand</a:t>
            </a:r>
            <a:r>
              <a:rPr lang="en-US" dirty="0"/>
              <a:t> </a:t>
            </a:r>
          </a:p>
          <a:p>
            <a:endParaRPr lang="en-US" sz="1400" b="1" i="1" dirty="0"/>
          </a:p>
          <a:p>
            <a:r>
              <a:rPr lang="ru-RU" sz="1400" b="1" i="1" dirty="0"/>
              <a:t>Прототип</a:t>
            </a:r>
            <a:r>
              <a:rPr lang="ru-RU" sz="1400" i="1" dirty="0"/>
              <a:t>: </a:t>
            </a:r>
          </a:p>
          <a:p>
            <a:r>
              <a:rPr lang="ru-RU" sz="1400" dirty="0" err="1">
                <a:hlinkClick r:id="rId3"/>
              </a:rPr>
              <a:t>stdlib.h</a:t>
            </a:r>
            <a:endParaRPr lang="ru-RU" sz="1400" dirty="0"/>
          </a:p>
          <a:p>
            <a:r>
              <a:rPr lang="ru-RU" sz="1400" b="1" i="1" dirty="0"/>
              <a:t>Описание</a:t>
            </a:r>
            <a:r>
              <a:rPr lang="ru-RU" sz="1400" i="1" dirty="0"/>
              <a:t>: </a:t>
            </a:r>
          </a:p>
          <a:p>
            <a:r>
              <a:rPr lang="ru-RU" sz="1400" dirty="0"/>
              <a:t>Функция </a:t>
            </a:r>
            <a:r>
              <a:rPr lang="ru-RU" sz="1400" dirty="0" err="1"/>
              <a:t>rand</a:t>
            </a:r>
            <a:r>
              <a:rPr lang="ru-RU" sz="1400" dirty="0"/>
              <a:t>() генерирует последовательность псевдослучайных чисел. Всякий раз при ее вы­зове возвращается число в интервале от 0 до RAND_MAX.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D743414-E60A-72E8-8B83-96BDAE12C6A6}"/>
              </a:ext>
            </a:extLst>
          </p:cNvPr>
          <p:cNvSpPr txBox="1"/>
          <p:nvPr/>
        </p:nvSpPr>
        <p:spPr>
          <a:xfrm>
            <a:off x="1037767" y="5061117"/>
            <a:ext cx="7502725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time_t</a:t>
            </a:r>
            <a:r>
              <a:rPr lang="en-US" b="1" dirty="0"/>
              <a:t> time(</a:t>
            </a:r>
            <a:r>
              <a:rPr lang="en-US" b="1" dirty="0" err="1"/>
              <a:t>time_t</a:t>
            </a:r>
            <a:r>
              <a:rPr lang="en-US" b="1" dirty="0"/>
              <a:t> *time)                   </a:t>
            </a:r>
            <a:r>
              <a:rPr lang="en-US" dirty="0">
                <a:hlinkClick r:id="rId5"/>
              </a:rPr>
              <a:t>https://www.c-cpp.ru/content/time</a:t>
            </a:r>
            <a:r>
              <a:rPr lang="en-US" dirty="0"/>
              <a:t> </a:t>
            </a:r>
          </a:p>
          <a:p>
            <a:endParaRPr lang="en-US" sz="1400" b="1" i="1" dirty="0"/>
          </a:p>
          <a:p>
            <a:r>
              <a:rPr lang="ru-RU" sz="1400" b="1" i="1" dirty="0"/>
              <a:t>Прототип</a:t>
            </a:r>
            <a:r>
              <a:rPr lang="ru-RU" sz="1400" i="1" dirty="0"/>
              <a:t>: </a:t>
            </a:r>
          </a:p>
          <a:p>
            <a:r>
              <a:rPr lang="en-US" sz="1400" dirty="0" err="1">
                <a:hlinkClick r:id="rId6"/>
              </a:rPr>
              <a:t>time.h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ru-RU" sz="1400" b="1" i="1" dirty="0"/>
              <a:t>Описание</a:t>
            </a:r>
            <a:r>
              <a:rPr lang="ru-RU" sz="1400" i="1" dirty="0"/>
              <a:t>: </a:t>
            </a:r>
          </a:p>
          <a:p>
            <a:r>
              <a:rPr lang="ru-RU" sz="1400" dirty="0"/>
              <a:t>Функция </a:t>
            </a:r>
            <a:r>
              <a:rPr lang="ru-RU" sz="1400" dirty="0" err="1"/>
              <a:t>time</a:t>
            </a:r>
            <a:r>
              <a:rPr lang="ru-RU" sz="1400" dirty="0"/>
              <a:t>() возвращает текущее календарное время системы. </a:t>
            </a:r>
            <a:endParaRPr lang="en-US" sz="1400" dirty="0"/>
          </a:p>
          <a:p>
            <a:r>
              <a:rPr lang="ru-RU" sz="1400" dirty="0" err="1"/>
              <a:t>time</a:t>
            </a:r>
            <a:r>
              <a:rPr lang="ru-RU" sz="1400" dirty="0"/>
              <a:t>( NULL ) возвращает текущее время в секундах с 1 января 1970 года </a:t>
            </a:r>
          </a:p>
        </p:txBody>
      </p:sp>
    </p:spTree>
    <p:extLst>
      <p:ext uri="{BB962C8B-B14F-4D97-AF65-F5344CB8AC3E}">
        <p14:creationId xmlns:p14="http://schemas.microsoft.com/office/powerpoint/2010/main" xmlns="" val="346336332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4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Работа с псевдослучайными числами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A0DAA97-B2E8-59C4-4C43-79A4680C4DF1}"/>
              </a:ext>
            </a:extLst>
          </p:cNvPr>
          <p:cNvSpPr txBox="1"/>
          <p:nvPr/>
        </p:nvSpPr>
        <p:spPr>
          <a:xfrm>
            <a:off x="949088" y="1086643"/>
            <a:ext cx="75639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WM_CREATE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Перезапуск генератора случайных чисел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функция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time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() объявлена в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time.h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(time(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SetTimer(hWnd, 1, 500, 0);</a:t>
            </a:r>
          </a:p>
          <a:p>
            <a:r>
              <a:rPr lang="nb-NO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SetTimer(hWnd, 2, 2000, 0);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1534897-4111-4077-4619-1561E0047A1A}"/>
              </a:ext>
            </a:extLst>
          </p:cNvPr>
          <p:cNvSpPr txBox="1"/>
          <p:nvPr/>
        </p:nvSpPr>
        <p:spPr>
          <a:xfrm>
            <a:off x="949088" y="4294029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ChangeDirection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	im2.vx =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() % 6 + 2;</a:t>
            </a:r>
          </a:p>
          <a:p>
            <a:pPr defTabSz="357188"/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	im2.vy =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() % 11 - 5; 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1895584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4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Работа с псевдослучайными числами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A0DAA97-B2E8-59C4-4C43-79A4680C4DF1}"/>
              </a:ext>
            </a:extLst>
          </p:cNvPr>
          <p:cNvSpPr txBox="1"/>
          <p:nvPr/>
        </p:nvSpPr>
        <p:spPr>
          <a:xfrm>
            <a:off x="949088" y="1086643"/>
            <a:ext cx="75639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WM_CREATE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Перезапуск генератора случайных чисел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функция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time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() объявлена в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time.h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(time(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SetTimer(hWnd, 1, 500, 0);</a:t>
            </a:r>
          </a:p>
          <a:p>
            <a:r>
              <a:rPr lang="nb-NO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SetTimer(hWnd, 2, 2000, 0);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1534897-4111-4077-4619-1561E0047A1A}"/>
              </a:ext>
            </a:extLst>
          </p:cNvPr>
          <p:cNvSpPr txBox="1"/>
          <p:nvPr/>
        </p:nvSpPr>
        <p:spPr>
          <a:xfrm>
            <a:off x="949088" y="4294029"/>
            <a:ext cx="8229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ChangeDirection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im2.vx =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() % 6 + 2;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(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rand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() % 6) дает числа от 0 до 5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im2.vy =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() % 11 - 5;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(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rand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() % 11) дает числа от 0 до 10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31403263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4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Работа с псевдослучайными числами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A0DAA97-B2E8-59C4-4C43-79A4680C4DF1}"/>
              </a:ext>
            </a:extLst>
          </p:cNvPr>
          <p:cNvSpPr txBox="1"/>
          <p:nvPr/>
        </p:nvSpPr>
        <p:spPr>
          <a:xfrm>
            <a:off x="949088" y="1086643"/>
            <a:ext cx="75639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WM_CREATE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Перезапуск генератора случайных чисел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функция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time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() объявлена в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time.h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(time(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SetTimer(hWnd, 1, 500, 0);</a:t>
            </a:r>
          </a:p>
          <a:p>
            <a:r>
              <a:rPr lang="nb-NO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SetTimer(hWnd, 2, 2000, 0);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1534897-4111-4077-4619-1561E0047A1A}"/>
              </a:ext>
            </a:extLst>
          </p:cNvPr>
          <p:cNvSpPr txBox="1"/>
          <p:nvPr/>
        </p:nvSpPr>
        <p:spPr>
          <a:xfrm>
            <a:off x="949088" y="4294029"/>
            <a:ext cx="8229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ChangeDirection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im2.vx =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() % 6 + 2;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(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rand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() % 6 + 2) дает числа </a:t>
            </a:r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от 2 до 7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im2.vy =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() % 11 - 5;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(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rand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() % 11 - 5) дает числа </a:t>
            </a:r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от -5 до 5</a:t>
            </a:r>
            <a:endParaRPr lang="ru-RU" sz="18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40113591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4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Режим ОТЛАДКИ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677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Типы данных в Си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4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Режим ОТЛАДКИ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EC975A43-8B19-8356-970D-0FFBF469D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40059"/>
            <a:ext cx="8686800" cy="41567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35434B0-DD60-0725-2445-EE86AAB9CB27}"/>
              </a:ext>
            </a:extLst>
          </p:cNvPr>
          <p:cNvSpPr txBox="1"/>
          <p:nvPr/>
        </p:nvSpPr>
        <p:spPr>
          <a:xfrm>
            <a:off x="457200" y="5616608"/>
            <a:ext cx="85039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макрос DEBUG_GAME определен, то будет показана зона захвата каждого героя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DEBUG_GAME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7630482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4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Режим ОТЛАДКИ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05B0B62-97EB-5C64-67D1-82F48E5677DA}"/>
              </a:ext>
            </a:extLst>
          </p:cNvPr>
          <p:cNvSpPr txBox="1"/>
          <p:nvPr/>
        </p:nvSpPr>
        <p:spPr>
          <a:xfrm>
            <a:off x="457200" y="960480"/>
            <a:ext cx="8229240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Image3(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COLORREF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1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HPEN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2,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1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p[5] = {</a:t>
            </a:r>
          </a:p>
          <a:p>
            <a:pPr defTabSz="357188"/>
            <a:r>
              <a:rPr lang="ru-RU" sz="11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- 20,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- 20,</a:t>
            </a:r>
          </a:p>
          <a:p>
            <a:pPr defTabSz="357188"/>
            <a:r>
              <a:rPr lang="ru-RU" sz="11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,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defTabSz="357188"/>
            <a:r>
              <a:rPr lang="ru-RU" sz="11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+ 20,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- 20,</a:t>
            </a:r>
          </a:p>
          <a:p>
            <a:pPr defTabSz="357188"/>
            <a:r>
              <a:rPr lang="ru-RU" sz="11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+ 20,</a:t>
            </a:r>
          </a:p>
          <a:p>
            <a:pPr defTabSz="357188"/>
            <a:r>
              <a:rPr lang="ru-RU" sz="11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- 20,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- 20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};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Polyline(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p, 5);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#ifdef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DEBUG_GAME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	// Зона захвата 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1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HPEN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hPenZone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(0, 0, 0));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hPenZone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GetStockObject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NULL_BRUSH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Rectangle(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- 20,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- 20,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+ 20,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+ 20);</a:t>
            </a:r>
          </a:p>
          <a:p>
            <a:pPr defTabSz="357188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MoveToEx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- 40,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LineTo(</a:t>
            </a:r>
            <a:r>
              <a:rPr lang="it-IT" sz="1100" dirty="0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1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+ 40, </a:t>
            </a:r>
            <a:r>
              <a:rPr lang="it-IT" sz="11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MoveToEx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- 40,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LineTo(</a:t>
            </a:r>
            <a:r>
              <a:rPr lang="it-IT" sz="1100" dirty="0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1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1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+ 40);</a:t>
            </a:r>
          </a:p>
          <a:p>
            <a:pPr defTabSz="357188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hPenZone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xmlns="" val="305265073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4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Режим ОТЛАДКИ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35434B0-DD60-0725-2445-EE86AAB9CB27}"/>
              </a:ext>
            </a:extLst>
          </p:cNvPr>
          <p:cNvSpPr txBox="1"/>
          <p:nvPr/>
        </p:nvSpPr>
        <p:spPr>
          <a:xfrm>
            <a:off x="457200" y="5616608"/>
            <a:ext cx="85039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макрос DEBUG_GAME определен, то будет показана зона захвата каждого героя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//#define DEBUG_GAME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ABE9E999-49C3-F1E3-8BFD-EE24BE934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80" y="886145"/>
            <a:ext cx="8229240" cy="431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029946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4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Режим ОТЛАДКИ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05B0B62-97EB-5C64-67D1-82F48E5677DA}"/>
              </a:ext>
            </a:extLst>
          </p:cNvPr>
          <p:cNvSpPr txBox="1"/>
          <p:nvPr/>
        </p:nvSpPr>
        <p:spPr>
          <a:xfrm>
            <a:off x="457200" y="960480"/>
            <a:ext cx="8229240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Image3(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COLORREF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1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HPEN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2,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1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p[5] = {</a:t>
            </a:r>
          </a:p>
          <a:p>
            <a:pPr defTabSz="357188"/>
            <a:r>
              <a:rPr lang="ru-RU" sz="11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- 20,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- 20,</a:t>
            </a:r>
          </a:p>
          <a:p>
            <a:pPr defTabSz="357188"/>
            <a:r>
              <a:rPr lang="ru-RU" sz="11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,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defTabSz="357188"/>
            <a:r>
              <a:rPr lang="ru-RU" sz="11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+ 20,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- 20,</a:t>
            </a:r>
          </a:p>
          <a:p>
            <a:pPr defTabSz="357188"/>
            <a:r>
              <a:rPr lang="ru-RU" sz="11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+ 20,</a:t>
            </a:r>
          </a:p>
          <a:p>
            <a:pPr defTabSz="357188"/>
            <a:r>
              <a:rPr lang="ru-RU" sz="11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- 20,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- 20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};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Polyline(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p, 5);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#ifdef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DEBUG_GAME</a:t>
            </a:r>
          </a:p>
          <a:p>
            <a:pPr defTabSz="357188"/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ru-RU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Зона захвата </a:t>
            </a:r>
          </a:p>
          <a:p>
            <a:pPr defTabSz="357188"/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HPEN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hPenZone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CreatePen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(PS_SOLID, 1, RGB(0, 0, 0));</a:t>
            </a:r>
          </a:p>
          <a:p>
            <a:pPr defTabSz="357188"/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SelectObject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hPenZone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SelectObject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GetStockObject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(NULL_BRUSH));</a:t>
            </a:r>
          </a:p>
          <a:p>
            <a:pPr defTabSz="357188"/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Rectangle(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cx - 20, cy - 20, cx + 20, cy + 20);</a:t>
            </a:r>
          </a:p>
          <a:p>
            <a:pPr defTabSz="357188"/>
            <a:endParaRPr lang="ru-RU" sz="11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MoveToEx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cx - 40, cy, NULL);</a:t>
            </a:r>
          </a:p>
          <a:p>
            <a:pPr defTabSz="357188"/>
            <a:r>
              <a:rPr lang="it-IT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LineTo(hdc, cx + 40, cy);</a:t>
            </a:r>
          </a:p>
          <a:p>
            <a:pPr defTabSz="357188"/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MoveToEx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cx, cy - 40, NULL);</a:t>
            </a:r>
          </a:p>
          <a:p>
            <a:pPr defTabSz="357188"/>
            <a:r>
              <a:rPr lang="it-IT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LineTo(hdc, cx, cy + 40);</a:t>
            </a:r>
          </a:p>
          <a:p>
            <a:pPr defTabSz="357188"/>
            <a:endParaRPr lang="ru-RU" sz="11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DeleteObject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hPenZone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xmlns="" val="398107073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4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Режим ОТЛАДКИ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05B0B62-97EB-5C64-67D1-82F48E5677DA}"/>
              </a:ext>
            </a:extLst>
          </p:cNvPr>
          <p:cNvSpPr txBox="1"/>
          <p:nvPr/>
        </p:nvSpPr>
        <p:spPr>
          <a:xfrm>
            <a:off x="457200" y="960480"/>
            <a:ext cx="8229240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Image3(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COLORREF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1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HPEN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2,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1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p[5] = {</a:t>
            </a:r>
          </a:p>
          <a:p>
            <a:pPr defTabSz="357188"/>
            <a:r>
              <a:rPr lang="ru-RU" sz="11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- 20,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- 20,</a:t>
            </a:r>
          </a:p>
          <a:p>
            <a:pPr defTabSz="357188"/>
            <a:r>
              <a:rPr lang="ru-RU" sz="11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,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defTabSz="357188"/>
            <a:r>
              <a:rPr lang="ru-RU" sz="11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+ 20,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- 20,</a:t>
            </a:r>
          </a:p>
          <a:p>
            <a:pPr defTabSz="357188"/>
            <a:r>
              <a:rPr lang="ru-RU" sz="11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+ 20,</a:t>
            </a:r>
          </a:p>
          <a:p>
            <a:pPr defTabSz="357188"/>
            <a:r>
              <a:rPr lang="ru-RU" sz="11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- 20,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- 20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};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Polyline(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p, 5);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#ifdef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DEBUG_GAME</a:t>
            </a:r>
          </a:p>
          <a:p>
            <a:pPr defTabSz="357188"/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ru-RU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Зона захвата </a:t>
            </a:r>
          </a:p>
          <a:p>
            <a:pPr defTabSz="357188"/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HPEN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hPenZone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CreatePen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(PS_SOLID, 1, RGB(0, 0, 0));</a:t>
            </a:r>
          </a:p>
          <a:p>
            <a:pPr defTabSz="357188"/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SelectObject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hPenZone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SelectObject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GetStockObject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(NULL_BRUSH));</a:t>
            </a:r>
          </a:p>
          <a:p>
            <a:pPr defTabSz="357188"/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Rectangle(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cx - 20, cy - 20, cx + 20, cy + 20);</a:t>
            </a:r>
          </a:p>
          <a:p>
            <a:pPr defTabSz="357188"/>
            <a:endParaRPr lang="ru-RU" sz="11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MoveToEx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cx - 40, cy, NULL);</a:t>
            </a:r>
          </a:p>
          <a:p>
            <a:pPr defTabSz="357188"/>
            <a:r>
              <a:rPr lang="it-IT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LineTo(hdc, cx + 40, cy);</a:t>
            </a:r>
          </a:p>
          <a:p>
            <a:pPr defTabSz="357188"/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MoveToEx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cx, cy - 40, NULL);</a:t>
            </a:r>
          </a:p>
          <a:p>
            <a:pPr defTabSz="357188"/>
            <a:r>
              <a:rPr lang="it-IT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LineTo(hdc, cx, cy + 40);</a:t>
            </a:r>
          </a:p>
          <a:p>
            <a:pPr defTabSz="357188"/>
            <a:endParaRPr lang="ru-RU" sz="11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DeleteObject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hPenZone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1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2CB12308-01E3-C270-46C8-F0F87FE84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820" y="2057673"/>
            <a:ext cx="4371397" cy="219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009223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4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Режим ОТЛАДКИ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05B0B62-97EB-5C64-67D1-82F48E5677DA}"/>
              </a:ext>
            </a:extLst>
          </p:cNvPr>
          <p:cNvSpPr txBox="1"/>
          <p:nvPr/>
        </p:nvSpPr>
        <p:spPr>
          <a:xfrm>
            <a:off x="457200" y="960480"/>
            <a:ext cx="8229240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Image3(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COLORREF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1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HPEN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2,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1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p[5] = {</a:t>
            </a:r>
          </a:p>
          <a:p>
            <a:pPr defTabSz="357188"/>
            <a:r>
              <a:rPr lang="ru-RU" sz="11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- 20,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- 20,</a:t>
            </a:r>
          </a:p>
          <a:p>
            <a:pPr defTabSz="357188"/>
            <a:r>
              <a:rPr lang="ru-RU" sz="11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,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defTabSz="357188"/>
            <a:r>
              <a:rPr lang="ru-RU" sz="11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+ 20,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- 20,</a:t>
            </a:r>
          </a:p>
          <a:p>
            <a:pPr defTabSz="357188"/>
            <a:r>
              <a:rPr lang="ru-RU" sz="11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+ 20,</a:t>
            </a:r>
          </a:p>
          <a:p>
            <a:pPr defTabSz="357188"/>
            <a:r>
              <a:rPr lang="ru-RU" sz="11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- 20,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- 20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};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Polyline(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p, 5);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#ifdef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DEBUG_GAME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	// Зона захвата 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1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HPEN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hPenZone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(0, 0, 0));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hPenZone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GetStockObject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NULL_BRUSH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Rectangle(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- 20,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- 20,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+ 20,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+ 20);</a:t>
            </a:r>
          </a:p>
          <a:p>
            <a:pPr defTabSz="357188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MoveToEx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- 40,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LineTo(</a:t>
            </a:r>
            <a:r>
              <a:rPr lang="it-IT" sz="1100" dirty="0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1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+ 40, </a:t>
            </a:r>
            <a:r>
              <a:rPr lang="it-IT" sz="11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MoveToEx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- 40,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LineTo(</a:t>
            </a:r>
            <a:r>
              <a:rPr lang="it-IT" sz="1100" dirty="0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1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1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+ 40);</a:t>
            </a:r>
          </a:p>
          <a:p>
            <a:pPr defTabSz="357188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hPenZone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1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76A9EFFD-E5D0-E764-2D77-18FBF238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819" y="2057673"/>
            <a:ext cx="4371397" cy="219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351686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7961366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0951276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ИТОГО по лекции 6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Прямоугольник 3"/>
          <p:cNvSpPr/>
          <p:nvPr/>
        </p:nvSpPr>
        <p:spPr>
          <a:xfrm>
            <a:off x="179640" y="610200"/>
            <a:ext cx="8550360" cy="32763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Узнали практически всё про типы в Си – базовые: целые, вещественные, </a:t>
            </a:r>
            <a:r>
              <a:rPr lang="ru-RU" sz="2300" spc="-1" dirty="0">
                <a:solidFill>
                  <a:srgbClr val="000000"/>
                </a:solidFill>
                <a:latin typeface="Calibri"/>
              </a:rPr>
              <a:t>структурированные типы данных: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 указатели, массивы,  структуры и перечисления.</a:t>
            </a:r>
            <a:endParaRPr lang="ru-RU" sz="23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Узнали как при помощи 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Polyline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Polygon 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рисовать сложные фигуры.</a:t>
            </a: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spc="-1" dirty="0">
                <a:solidFill>
                  <a:srgbClr val="000000"/>
                </a:solidFill>
                <a:latin typeface="Calibri"/>
              </a:rPr>
              <a:t>Узнали про таймер и про то, как при его помощи сделать анимацию.</a:t>
            </a:r>
            <a:endParaRPr lang="ru-RU" sz="23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Узнали что нужно сделать в ЛР11 и ЛР12.</a:t>
            </a: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B5A758D-4E26-5CE4-FB2A-74F3F188F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027132E-34AC-B8CB-3B30-D0BA0EB6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2800" b="1" dirty="0"/>
              <a:t>Термины 1 – Общая информатика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838C8DBB-1EBF-8F57-FBAE-E46126479E77}"/>
              </a:ext>
            </a:extLst>
          </p:cNvPr>
          <p:cNvSpPr/>
          <p:nvPr/>
        </p:nvSpPr>
        <p:spPr>
          <a:xfrm>
            <a:off x="179512" y="610136"/>
            <a:ext cx="43924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Программное обеспечение (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Операционная система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Программа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Оборудование (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Процессор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Оперативная память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Внешние устройства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Внешняя память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Устройства ввода-вывода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BIOS</a:t>
            </a: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Шестнадцатиричная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система счисления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4157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Какие типы есть в Си?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3FDEB58A-454F-0D0E-16BE-1DC07CCBA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840223"/>
            <a:ext cx="4686300" cy="5937226"/>
          </a:xfrm>
          <a:prstGeom prst="rect">
            <a:avLst/>
          </a:prstGeom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7CAF72B-1F8D-F45C-4D6B-CF447BF49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A4D006B-4A10-5880-19E4-D3B8511D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2800" b="1" dirty="0"/>
              <a:t>Термины 2 – Базовые типы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E5964C64-7602-BB29-7274-C1D13F7F007B}"/>
              </a:ext>
            </a:extLst>
          </p:cNvPr>
          <p:cNvSpPr/>
          <p:nvPr/>
        </p:nvSpPr>
        <p:spPr>
          <a:xfrm>
            <a:off x="179512" y="610136"/>
            <a:ext cx="439248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Типы в Си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Ц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елые.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Типы в Си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Ц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елые.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Типы в Си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Ц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елые.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Типы в Си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Ц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елые.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Типы в Си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Ц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елые.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Типы в Си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Ц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елые.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signed 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Типы в Си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Ц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елые.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unsigned</a:t>
            </a: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Типы в Си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Вещественные.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float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Типы в Си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Вещественные.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Типы в Си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Вещественные.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double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Неявное преобразование/приведение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типов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Явное преобразование/приведение типов</a:t>
            </a:r>
          </a:p>
          <a:p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спецификаторы ввода/вывода – целые числа -  %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hhi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%hi %hu %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%d %u %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%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ld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%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%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%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lld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%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llu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спецификаторы ввода/вывода – вещественные числа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%f %g %e %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Lf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%Lg %Lg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B7E5C1BB-61CD-9837-84AA-5504A5F6760A}"/>
              </a:ext>
            </a:extLst>
          </p:cNvPr>
          <p:cNvSpPr/>
          <p:nvPr/>
        </p:nvSpPr>
        <p:spPr>
          <a:xfrm>
            <a:off x="4572000" y="610135"/>
            <a:ext cx="451408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 0;</a:t>
            </a: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x = 40;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y = 40;</a:t>
            </a: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fact = 1,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prevFact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 1;</a:t>
            </a: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fact = 1,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prevFact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 1;</a:t>
            </a: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 = 1;</a:t>
            </a:r>
          </a:p>
          <a:p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signed char </a:t>
            </a:r>
            <a:r>
              <a:rPr lang="en-US" sz="1600" spc="-1" dirty="0" err="1">
                <a:latin typeface="Calibri"/>
              </a:rPr>
              <a:t>chS</a:t>
            </a:r>
            <a:r>
              <a:rPr lang="en-US" sz="1600" spc="-1" dirty="0">
                <a:latin typeface="Calibri"/>
              </a:rPr>
              <a:t>; </a:t>
            </a: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unsigned char </a:t>
            </a:r>
            <a:r>
              <a:rPr lang="en-US" sz="1600" b="0" strike="noStrike" spc="-1" dirty="0" err="1">
                <a:latin typeface="Calibri"/>
              </a:rPr>
              <a:t>chU</a:t>
            </a:r>
            <a:r>
              <a:rPr lang="en-US" sz="1600" b="0" strike="noStrike" spc="-1" dirty="0">
                <a:latin typeface="Calibri"/>
              </a:rPr>
              <a:t>;</a:t>
            </a:r>
          </a:p>
          <a:p>
            <a:endParaRPr lang="en-US" sz="1600" spc="-1" dirty="0">
              <a:latin typeface="Calibri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 </a:t>
            </a:r>
            <a:r>
              <a:rPr lang="en-US" sz="1600" spc="-1" dirty="0">
                <a:latin typeface="Calibri"/>
              </a:rPr>
              <a:t>f = 1.23456789012345678901234567890;</a:t>
            </a: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</a:t>
            </a:r>
            <a:r>
              <a:rPr lang="en-US" sz="1600" spc="-1" dirty="0">
                <a:latin typeface="Calibri"/>
              </a:rPr>
              <a:t>f = 1.23456789012345678901234567890;</a:t>
            </a: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 double </a:t>
            </a:r>
            <a:r>
              <a:rPr lang="en-US" sz="1600" spc="-1" dirty="0">
                <a:latin typeface="Calibri"/>
              </a:rPr>
              <a:t>f =</a:t>
            </a:r>
            <a:endParaRPr lang="ru-RU" sz="1600" spc="-1" dirty="0">
              <a:latin typeface="Calibri"/>
            </a:endParaRPr>
          </a:p>
          <a:p>
            <a:r>
              <a:rPr lang="ru-RU" sz="1600" spc="-1" dirty="0">
                <a:latin typeface="Calibri"/>
              </a:rPr>
              <a:t>	</a:t>
            </a:r>
            <a:r>
              <a:rPr lang="en-US" sz="1600" spc="-1" dirty="0">
                <a:latin typeface="Calibri"/>
              </a:rPr>
              <a:t>1.23456789012345678901234567890;</a:t>
            </a:r>
            <a:r>
              <a:rPr lang="ru-RU" sz="1600" spc="-1" dirty="0">
                <a:latin typeface="Arial"/>
              </a:rPr>
              <a:t>	</a:t>
            </a:r>
          </a:p>
          <a:p>
            <a:r>
              <a:rPr lang="nn-NO" sz="1600" spc="-1" dirty="0">
                <a:latin typeface="Calibri"/>
              </a:rPr>
              <a:t>int val; </a:t>
            </a:r>
            <a:r>
              <a:rPr lang="nn-NO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 = 1 + 2.1; </a:t>
            </a:r>
            <a:r>
              <a:rPr lang="nn-NO" sz="1600" spc="-1" dirty="0">
                <a:latin typeface="Calibri"/>
              </a:rPr>
              <a:t>printf("val = %d", val);</a:t>
            </a:r>
            <a:endParaRPr lang="ru-RU" sz="1600" spc="-1" dirty="0">
              <a:latin typeface="Calibri"/>
            </a:endParaRPr>
          </a:p>
          <a:p>
            <a:r>
              <a:rPr lang="ru-RU" sz="1600" spc="-1" dirty="0" err="1">
                <a:latin typeface="Calibri"/>
              </a:rPr>
              <a:t>mode</a:t>
            </a:r>
            <a:r>
              <a:rPr lang="ru-RU" sz="1600" spc="-1" dirty="0">
                <a:latin typeface="Calibri"/>
              </a:rPr>
              <a:t> = </a:t>
            </a:r>
            <a:r>
              <a:rPr lang="ru-RU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enum</a:t>
            </a:r>
            <a:r>
              <a:rPr lang="ru-RU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Modes</a:t>
            </a:r>
            <a:r>
              <a:rPr lang="ru-RU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ru-RU" sz="1600" spc="-1" dirty="0">
                <a:latin typeface="Calibri"/>
              </a:rPr>
              <a:t>(</a:t>
            </a:r>
            <a:r>
              <a:rPr lang="en-US" sz="1600" spc="-1" dirty="0">
                <a:latin typeface="Calibri"/>
              </a:rPr>
              <a:t>m</a:t>
            </a:r>
            <a:r>
              <a:rPr lang="ru-RU" sz="1600" spc="-1" dirty="0" err="1">
                <a:latin typeface="Calibri"/>
              </a:rPr>
              <a:t>ode</a:t>
            </a:r>
            <a:r>
              <a:rPr lang="ru-RU" sz="1600" spc="-1" dirty="0">
                <a:latin typeface="Calibri"/>
              </a:rPr>
              <a:t> + 1);</a:t>
            </a:r>
            <a:endParaRPr lang="en-US" sz="1600" spc="-1" dirty="0">
              <a:latin typeface="Calibri"/>
            </a:endParaRPr>
          </a:p>
          <a:p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n-NO" sz="1600" spc="-1" dirty="0">
                <a:latin typeface="Calibri"/>
              </a:rPr>
              <a:t>printf("&lt;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lli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" dirty="0">
                <a:latin typeface="Calibri"/>
              </a:rPr>
              <a:t>(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%d!</a:t>
            </a:r>
            <a:r>
              <a:rPr lang="en-US" sz="1600" spc="-1" dirty="0">
                <a:latin typeface="Calibri"/>
              </a:rPr>
              <a:t>)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%d</a:t>
            </a:r>
            <a:r>
              <a:rPr lang="en-US" sz="1600" spc="-1" dirty="0">
                <a:latin typeface="Calibri"/>
              </a:rPr>
              <a:t>&gt;\n", fact, n, (fact / </a:t>
            </a:r>
            <a:r>
              <a:rPr lang="en-US" sz="1600" spc="-1" dirty="0" err="1">
                <a:latin typeface="Calibri"/>
              </a:rPr>
              <a:t>prevFact</a:t>
            </a:r>
            <a:r>
              <a:rPr lang="en-US" sz="1600" spc="-1" dirty="0">
                <a:latin typeface="Calibri"/>
              </a:rPr>
              <a:t>));</a:t>
            </a:r>
          </a:p>
          <a:p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spc="-1" dirty="0">
                <a:latin typeface="Calibri"/>
              </a:rPr>
              <a:t>printf("&lt;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%60.30f</a:t>
            </a:r>
            <a:r>
              <a:rPr lang="pt-BR" sz="1600" spc="-1" dirty="0">
                <a:latin typeface="Calibri"/>
              </a:rPr>
              <a:t> (%d)&gt;\n", f, i);</a:t>
            </a:r>
            <a:endParaRPr lang="en-US" sz="1600" spc="-1" dirty="0">
              <a:latin typeface="Calibri"/>
            </a:endParaRPr>
          </a:p>
          <a:p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849305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A8E5BFA-CE9E-320F-3B43-470784116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542E95B-B2A5-25E5-43F6-2360E371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2800" b="1" dirty="0"/>
              <a:t>Термины 3 – Структурированные типы данных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8288F95B-0BD2-F853-04A2-76A198325BFE}"/>
              </a:ext>
            </a:extLst>
          </p:cNvPr>
          <p:cNvSpPr/>
          <p:nvPr/>
        </p:nvSpPr>
        <p:spPr>
          <a:xfrm>
            <a:off x="179512" y="610136"/>
            <a:ext cx="439248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Указатели в Си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Указатель на функцию</a:t>
            </a: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Перечисления –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Массивы</a:t>
            </a: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Структуры –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Псевдоним для типа -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typedef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91252BED-C979-2135-E8F9-EB2063F9669F}"/>
              </a:ext>
            </a:extLst>
          </p:cNvPr>
          <p:cNvSpPr/>
          <p:nvPr/>
        </p:nvSpPr>
        <p:spPr>
          <a:xfrm>
            <a:off x="4693600" y="610135"/>
            <a:ext cx="439248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600" spc="-1" dirty="0">
                <a:latin typeface="Calibri"/>
              </a:rPr>
              <a:t>int a = 10;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int* </a:t>
            </a:r>
            <a:r>
              <a:rPr lang="en-US" sz="1600" spc="-1" dirty="0">
                <a:latin typeface="Calibri"/>
              </a:rPr>
              <a:t>pa = &amp;a; *pa = 30;</a:t>
            </a:r>
          </a:p>
          <a:p>
            <a:pPr defTabSz="357188"/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7188"/>
            <a:r>
              <a:rPr lang="en-US" sz="1600" spc="-1" dirty="0">
                <a:latin typeface="Calibri"/>
              </a:rPr>
              <a:t>void Image4(HDC </a:t>
            </a:r>
            <a:r>
              <a:rPr lang="en-US" sz="1600" spc="-1" dirty="0" err="1">
                <a:latin typeface="Calibri"/>
              </a:rPr>
              <a:t>hdc</a:t>
            </a:r>
            <a:r>
              <a:rPr lang="en-US" sz="1600" spc="-1" dirty="0">
                <a:latin typeface="Calibri"/>
              </a:rPr>
              <a:t>, int cx, int cy) {...}</a:t>
            </a:r>
          </a:p>
          <a:p>
            <a:pPr defTabSz="357188"/>
            <a:r>
              <a:rPr lang="en-US" sz="1600" spc="-1" dirty="0">
                <a:latin typeface="Calibri"/>
              </a:rPr>
              <a:t>void </a:t>
            </a:r>
            <a:r>
              <a:rPr lang="en-US" sz="1600" spc="-1" dirty="0" err="1">
                <a:latin typeface="Calibri"/>
              </a:rPr>
              <a:t>PictureFLineY</a:t>
            </a:r>
            <a:r>
              <a:rPr lang="en-US" sz="1600" spc="-1" dirty="0">
                <a:latin typeface="Calibri"/>
              </a:rPr>
              <a:t>(HDC </a:t>
            </a:r>
            <a:r>
              <a:rPr lang="en-US" sz="1600" spc="-1" dirty="0" err="1">
                <a:latin typeface="Calibri"/>
              </a:rPr>
              <a:t>hdc</a:t>
            </a:r>
            <a:r>
              <a:rPr lang="en-US" sz="1600" spc="-1" dirty="0">
                <a:latin typeface="Calibri"/>
              </a:rPr>
              <a:t>, </a:t>
            </a:r>
          </a:p>
          <a:p>
            <a:pPr defTabSz="357188"/>
            <a:r>
              <a:rPr lang="en-US" sz="1600" spc="-1" dirty="0">
                <a:latin typeface="Calibri"/>
              </a:rPr>
              <a:t>	void(*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pfImage</a:t>
            </a:r>
            <a:r>
              <a:rPr lang="en-US" sz="1600" spc="-1" dirty="0">
                <a:latin typeface="Calibri"/>
              </a:rPr>
              <a:t>)(HDC </a:t>
            </a:r>
            <a:r>
              <a:rPr lang="en-US" sz="1600" spc="-1" dirty="0" err="1">
                <a:latin typeface="Calibri"/>
              </a:rPr>
              <a:t>hdc</a:t>
            </a:r>
            <a:r>
              <a:rPr lang="en-US" sz="1600" spc="-1" dirty="0">
                <a:latin typeface="Calibri"/>
              </a:rPr>
              <a:t>, int cx, int cy)) {</a:t>
            </a:r>
          </a:p>
          <a:p>
            <a:pPr defTabSz="357188"/>
            <a:r>
              <a:rPr lang="en-US" sz="1600" spc="-1" dirty="0">
                <a:latin typeface="Calibri"/>
              </a:rPr>
              <a:t>	...</a:t>
            </a:r>
          </a:p>
          <a:p>
            <a:pPr defTabSz="357188"/>
            <a:r>
              <a:rPr lang="en-US" sz="1600" spc="-1" dirty="0">
                <a:latin typeface="Calibri"/>
              </a:rPr>
              <a:t>	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pfImage</a:t>
            </a:r>
            <a:r>
              <a:rPr lang="en-US" sz="1600" spc="-1" dirty="0">
                <a:latin typeface="Calibri"/>
              </a:rPr>
              <a:t>(</a:t>
            </a:r>
            <a:r>
              <a:rPr lang="en-US" sz="1600" spc="-1" dirty="0" err="1">
                <a:latin typeface="Calibri"/>
              </a:rPr>
              <a:t>hdc</a:t>
            </a:r>
            <a:r>
              <a:rPr lang="en-US" sz="1600" spc="-1" dirty="0">
                <a:latin typeface="Calibri"/>
              </a:rPr>
              <a:t>, x, y);</a:t>
            </a:r>
          </a:p>
          <a:p>
            <a:pPr defTabSz="357188"/>
            <a:r>
              <a:rPr lang="en-US" sz="1600" spc="-1" dirty="0">
                <a:latin typeface="Calibri"/>
              </a:rPr>
              <a:t>	...</a:t>
            </a:r>
          </a:p>
          <a:p>
            <a:pPr defTabSz="357188"/>
            <a:r>
              <a:rPr lang="en-US" sz="1600" spc="-1" dirty="0">
                <a:latin typeface="Calibri"/>
              </a:rPr>
              <a:t>}</a:t>
            </a:r>
          </a:p>
          <a:p>
            <a:pPr defTabSz="357188"/>
            <a:r>
              <a:rPr lang="en-US" sz="1600" spc="-1" dirty="0">
                <a:latin typeface="Calibri"/>
              </a:rPr>
              <a:t>void f() {</a:t>
            </a:r>
          </a:p>
          <a:p>
            <a:pPr defTabSz="357188"/>
            <a:r>
              <a:rPr lang="en-US" sz="1600" spc="-1" dirty="0">
                <a:latin typeface="Calibri"/>
              </a:rPr>
              <a:t>	...</a:t>
            </a:r>
          </a:p>
          <a:p>
            <a:pPr defTabSz="357188"/>
            <a:r>
              <a:rPr lang="en-US" sz="1600" spc="-1" dirty="0">
                <a:latin typeface="Calibri"/>
              </a:rPr>
              <a:t>	</a:t>
            </a:r>
            <a:r>
              <a:rPr lang="en-US" sz="1600" spc="-1" dirty="0" err="1">
                <a:latin typeface="Calibri"/>
              </a:rPr>
              <a:t>PictureFLineY</a:t>
            </a:r>
            <a:r>
              <a:rPr lang="en-US" sz="1600" spc="-1" dirty="0">
                <a:latin typeface="Calibri"/>
              </a:rPr>
              <a:t>(</a:t>
            </a:r>
            <a:r>
              <a:rPr lang="en-US" sz="1600" spc="-1" dirty="0" err="1">
                <a:latin typeface="Calibri"/>
              </a:rPr>
              <a:t>hdc</a:t>
            </a:r>
            <a:r>
              <a:rPr lang="en-US" sz="1600" spc="-1" dirty="0">
                <a:latin typeface="Calibri"/>
              </a:rPr>
              <a:t>,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Image4</a:t>
            </a:r>
            <a:r>
              <a:rPr lang="en-US" sz="1600" spc="-1" dirty="0">
                <a:latin typeface="Calibri"/>
              </a:rPr>
              <a:t>);</a:t>
            </a:r>
          </a:p>
          <a:p>
            <a:pPr defTabSz="357188"/>
            <a:r>
              <a:rPr lang="en-US" sz="1600" spc="-1" dirty="0">
                <a:latin typeface="Calibri"/>
              </a:rPr>
              <a:t>	...</a:t>
            </a:r>
          </a:p>
          <a:p>
            <a:pPr defTabSz="357188"/>
            <a:r>
              <a:rPr lang="en-US" sz="1600" spc="-1" dirty="0">
                <a:latin typeface="Calibri"/>
              </a:rPr>
              <a:t>}</a:t>
            </a:r>
          </a:p>
          <a:p>
            <a:pPr defTabSz="357188"/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7188"/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enum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Modes </a:t>
            </a:r>
            <a:r>
              <a:rPr lang="en-US" sz="1600" spc="-1" dirty="0">
                <a:latin typeface="Calibri"/>
              </a:rPr>
              <a:t>{ START,GAME,VICTORY,LOSS,FINAL};</a:t>
            </a:r>
          </a:p>
          <a:p>
            <a:pPr defTabSz="357188"/>
            <a:endParaRPr lang="en-US" sz="1600" spc="-1" dirty="0">
              <a:latin typeface="Calibri"/>
            </a:endParaRPr>
          </a:p>
          <a:p>
            <a:pPr defTabSz="357188"/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b[5] </a:t>
            </a:r>
            <a:r>
              <a:rPr lang="en-US" sz="1600" spc="-1" dirty="0">
                <a:latin typeface="Calibri"/>
              </a:rPr>
              <a:t>= {2, 20, 200, 2000, 20000};</a:t>
            </a:r>
          </a:p>
          <a:p>
            <a:pPr defTabSz="357188"/>
            <a:endParaRPr lang="en-US" sz="1600" spc="-1" dirty="0"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tagPOINT</a:t>
            </a:r>
            <a:r>
              <a:rPr lang="ru-RU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spc="-1" dirty="0">
                <a:latin typeface="Calibri"/>
              </a:rPr>
              <a:t>{ </a:t>
            </a:r>
            <a:r>
              <a:rPr lang="en-US" sz="1600" spc="-1" dirty="0">
                <a:latin typeface="Calibri"/>
              </a:rPr>
              <a:t>LONG  x</a:t>
            </a:r>
            <a:r>
              <a:rPr lang="ru-RU" sz="1600" spc="-1" dirty="0">
                <a:latin typeface="Calibri"/>
              </a:rPr>
              <a:t>,</a:t>
            </a:r>
            <a:r>
              <a:rPr lang="en-US" sz="1600" spc="-1" dirty="0">
                <a:latin typeface="Calibri"/>
              </a:rPr>
              <a:t> y;</a:t>
            </a:r>
            <a:r>
              <a:rPr lang="ru-RU" sz="1600" spc="-1" dirty="0">
                <a:latin typeface="Calibri"/>
              </a:rPr>
              <a:t> </a:t>
            </a:r>
            <a:r>
              <a:rPr lang="en-US" sz="1600" spc="-1" dirty="0">
                <a:latin typeface="Calibri"/>
              </a:rPr>
              <a:t>};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spc="-1" dirty="0"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typedef</a:t>
            </a:r>
            <a:r>
              <a:rPr lang="en-US" sz="1600" spc="-1" dirty="0">
                <a:latin typeface="Calibri"/>
              </a:rPr>
              <a:t> struct </a:t>
            </a:r>
            <a:r>
              <a:rPr lang="en-US" sz="1600" spc="-1" dirty="0" err="1">
                <a:latin typeface="Calibri"/>
              </a:rPr>
              <a:t>tagPOINT</a:t>
            </a:r>
            <a:r>
              <a:rPr lang="en-US" sz="1600" spc="-1" dirty="0">
                <a:latin typeface="Calibri"/>
              </a:rPr>
              <a:t> </a:t>
            </a:r>
            <a:r>
              <a:rPr lang="ru-RU" sz="1600" spc="-1" dirty="0">
                <a:latin typeface="Calibri"/>
              </a:rPr>
              <a:t>{</a:t>
            </a:r>
            <a:r>
              <a:rPr lang="en-US" sz="1600" spc="-1" dirty="0">
                <a:latin typeface="Calibri"/>
              </a:rPr>
              <a:t> LONG  x</a:t>
            </a:r>
            <a:r>
              <a:rPr lang="ru-RU" sz="1600" spc="-1" dirty="0">
                <a:latin typeface="Calibri"/>
              </a:rPr>
              <a:t>,</a:t>
            </a:r>
            <a:r>
              <a:rPr lang="en-US" sz="1600" spc="-1" dirty="0">
                <a:latin typeface="Calibri"/>
              </a:rPr>
              <a:t> y; }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</a:t>
            </a:r>
            <a:r>
              <a:rPr lang="en-US" sz="1600" spc="-1" dirty="0">
                <a:latin typeface="Calibri"/>
              </a:rPr>
              <a:t>;</a:t>
            </a:r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7188"/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661075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70B8CE2-B6F8-335E-13AD-965B84F61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D880B0D-33D7-5690-B8A0-B05EB118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Термины </a:t>
            </a:r>
            <a:r>
              <a:rPr lang="en-US" sz="3200" b="1" dirty="0"/>
              <a:t>4</a:t>
            </a:r>
            <a:endParaRPr lang="ru-RU" sz="32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C257C2E2-8667-2DF1-9465-085949C29E66}"/>
              </a:ext>
            </a:extLst>
          </p:cNvPr>
          <p:cNvSpPr/>
          <p:nvPr/>
        </p:nvSpPr>
        <p:spPr>
          <a:xfrm>
            <a:off x="179512" y="610136"/>
            <a:ext cx="43924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сообщение WM_PAINT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сообщение WM_KEYDOWN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сообщение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WM_CREATE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сообщение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WM_TIMER</a:t>
            </a: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SetTimer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Polygon()</a:t>
            </a: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Polyline()</a:t>
            </a:r>
          </a:p>
          <a:p>
            <a:endParaRPr lang="en-US" sz="16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GetStockObject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(NULL_BRUSH)</a:t>
            </a:r>
          </a:p>
          <a:p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GetClientRect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600" dirty="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COLORREF</a:t>
            </a: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AE05BE0C-2F5F-9430-43C2-0939F76E30AA}"/>
              </a:ext>
            </a:extLst>
          </p:cNvPr>
          <p:cNvSpPr/>
          <p:nvPr/>
        </p:nvSpPr>
        <p:spPr>
          <a:xfrm>
            <a:off x="4693600" y="610135"/>
            <a:ext cx="439248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case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WM_PAINT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defTabSz="357188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case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WM_KEYDOWN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defTabSz="357188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case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WM_CREATE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defTabSz="357188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case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WM_TIMER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defTabSz="357188"/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7188"/>
            <a:r>
              <a:rPr lang="nb-NO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SetTimer(hWnd, 1, 500, 0);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7188"/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7188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POINT p[4]; …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Polygon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hdc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p, 4);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7188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POINT p[4]; …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Polyline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hdc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p, 4);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7188"/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7188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SelectObject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hdc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GetStockObject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(NULL_BRUSH)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7188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RECT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rect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GetClientRect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hWnd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&amp;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rect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7188"/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7188"/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rect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GetClientRect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hWnd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&amp;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rect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7188"/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p[4]; … Polyline(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hdc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p, 4);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7188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7188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void Image0(HDC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hdc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int cx, int cy, </a:t>
            </a:r>
          </a:p>
          <a:p>
            <a:pPr defTabSz="357188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COLORREF color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defTabSz="357188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HPEN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hPen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defTabSz="357188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hPen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CreatePen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(PS_SOLID, 2, color);</a:t>
            </a:r>
          </a:p>
          <a:p>
            <a:pPr defTabSz="357188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SelectObject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hdc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hPen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);	</a:t>
            </a:r>
          </a:p>
          <a:p>
            <a:pPr defTabSz="357188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…</a:t>
            </a:r>
          </a:p>
          <a:p>
            <a:pPr defTabSz="357188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defTabSz="357188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Image0(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hdc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x, y,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RGB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(255, 0, 0));</a:t>
            </a:r>
          </a:p>
        </p:txBody>
      </p:sp>
    </p:spTree>
    <p:extLst>
      <p:ext uri="{BB962C8B-B14F-4D97-AF65-F5344CB8AC3E}">
        <p14:creationId xmlns:p14="http://schemas.microsoft.com/office/powerpoint/2010/main" xmlns="" val="3342708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Где прочитать про типы данных в Си?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67640" y="859320"/>
            <a:ext cx="8568720" cy="530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1" i="1" strike="noStrike" spc="-1" dirty="0">
                <a:solidFill>
                  <a:srgbClr val="000000"/>
                </a:solidFill>
                <a:latin typeface="Calibri"/>
              </a:rPr>
              <a:t>С.Ю. </a:t>
            </a:r>
            <a:r>
              <a:rPr lang="ru-RU" sz="1800" b="1" i="1" strike="noStrike" spc="-1" dirty="0" err="1">
                <a:solidFill>
                  <a:srgbClr val="000000"/>
                </a:solidFill>
                <a:latin typeface="Calibri"/>
              </a:rPr>
              <a:t>Курсков</a:t>
            </a:r>
            <a:r>
              <a:rPr lang="ru-RU" sz="1800" b="1" i="1" strike="noStrike" spc="-1" dirty="0">
                <a:solidFill>
                  <a:srgbClr val="000000"/>
                </a:solidFill>
                <a:latin typeface="Calibri"/>
              </a:rPr>
              <a:t>      Введение в язык Си</a:t>
            </a: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Типы данных - </a:t>
            </a:r>
            <a:r>
              <a:rPr lang="ru-RU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https://dfe.petrsu.ru/koi/posob/c/c.htm#g1.2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Указатели и операции с ними - </a:t>
            </a:r>
            <a:r>
              <a:rPr lang="ru-RU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https://dfe.petrsu.ru/koi/posob/c/c.htm#g2.3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Массивы - 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https://dfe.petrsu.ru/koi/posob/c/c.htm#g3.1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Структуры - </a:t>
            </a:r>
            <a:r>
              <a:rPr lang="ru-RU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https://dfe.petrsu.ru/koi/posob/c/c.htm#g3.3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Битовые поля - </a:t>
            </a:r>
            <a:r>
              <a:rPr lang="ru-RU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https://dfe.petrsu.ru/koi/posob/c/c.htm#g3.5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Объединение (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Calibri"/>
              </a:rPr>
              <a:t>union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) -  </a:t>
            </a:r>
            <a:r>
              <a:rPr lang="ru-RU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https://dfe.petrsu.ru/koi/posob/c/c.htm#g3.6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Перечислимый тип данных - </a:t>
            </a:r>
            <a:r>
              <a:rPr lang="ru-RU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https://dfe.petrsu.ru/koi/posob/c/c.htm#g3.7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Указатели на функции - </a:t>
            </a:r>
            <a:r>
              <a:rPr lang="ru-RU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https://dfe.petrsu.ru/koi/posob/c/c.htm#g4.3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Преобразование типов («приведение») -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hlinkClick r:id="rId2"/>
              </a:rPr>
              <a:t>https://dfe.petrsu.ru/koi/posob/c/c.htm#g2.2</a:t>
            </a:r>
            <a:r>
              <a:rPr lang="ru-RU" sz="1800" spc="-1" dirty="0">
                <a:solidFill>
                  <a:srgbClr val="000000"/>
                </a:solidFill>
                <a:latin typeface="Calibri"/>
              </a:rPr>
              <a:t> </a:t>
            </a: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i="1" strike="noStrike" spc="-1" dirty="0">
                <a:solidFill>
                  <a:srgbClr val="000000"/>
                </a:solidFill>
                <a:latin typeface="Calibri"/>
              </a:rPr>
              <a:t>**</a:t>
            </a:r>
            <a:r>
              <a:rPr lang="ru-RU" sz="1800" b="0" i="1" strike="noStrike" spc="-1" dirty="0">
                <a:solidFill>
                  <a:srgbClr val="000000"/>
                </a:solidFill>
                <a:latin typeface="Calibri"/>
              </a:rPr>
              <a:t>Система типов Си -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https://ru.wikipedia.org/wiki/%D0%A1%D0%B8%D1%81%D1%82%D0%B5%D0%BC%D0%B0_%D1%82%D0%B8%D0%BF%D0%BE%D0%B2_%D0%A1%D0%B8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i="1" strike="noStrike" spc="-1" dirty="0">
                <a:solidFill>
                  <a:srgbClr val="000000"/>
                </a:solidFill>
                <a:latin typeface="Calibri"/>
              </a:rPr>
              <a:t>****</a:t>
            </a:r>
            <a:r>
              <a:rPr lang="ru-RU" sz="1800" b="0" i="1" strike="noStrike" spc="-1" dirty="0">
                <a:solidFill>
                  <a:srgbClr val="000000"/>
                </a:solidFill>
                <a:latin typeface="Calibri"/>
              </a:rPr>
              <a:t>Б. </a:t>
            </a:r>
            <a:r>
              <a:rPr lang="ru-RU" sz="1800" b="0" i="1" strike="noStrike" spc="-1" dirty="0" err="1">
                <a:solidFill>
                  <a:srgbClr val="000000"/>
                </a:solidFill>
                <a:latin typeface="Calibri"/>
              </a:rPr>
              <a:t>Керниган</a:t>
            </a:r>
            <a:r>
              <a:rPr lang="ru-RU" sz="1800" b="0" i="1" strike="noStrike" spc="-1" dirty="0">
                <a:solidFill>
                  <a:srgbClr val="000000"/>
                </a:solidFill>
                <a:latin typeface="Calibri"/>
              </a:rPr>
              <a:t>, Д. </a:t>
            </a:r>
            <a:r>
              <a:rPr lang="ru-RU" sz="1800" b="0" i="1" strike="noStrike" spc="-1" dirty="0" err="1">
                <a:solidFill>
                  <a:srgbClr val="000000"/>
                </a:solidFill>
                <a:latin typeface="Calibri"/>
              </a:rPr>
              <a:t>Ритчи</a:t>
            </a:r>
            <a:r>
              <a:rPr lang="ru-RU" sz="1800" b="0" i="1" strike="noStrike" spc="-1" dirty="0">
                <a:solidFill>
                  <a:srgbClr val="000000"/>
                </a:solidFill>
                <a:latin typeface="Calibri"/>
              </a:rPr>
              <a:t>  Язык программирования Си</a:t>
            </a: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Типы и размеры данных - 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4"/>
              </a:rPr>
              <a:t>http://givi.olnd.ru/kr2/02.html#c0202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Немного теории (термины)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Программное обеспечение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Box 5"/>
          <p:cNvSpPr/>
          <p:nvPr/>
        </p:nvSpPr>
        <p:spPr>
          <a:xfrm>
            <a:off x="395640" y="980640"/>
            <a:ext cx="8064360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https://ru.wikipedia.org/wiki/%D0%9F%D1%80%D0%BE%D0%B3%D1%80%D0%B0%D0%BC%D0%BC%D0%BD%D0%BE%D0%B5_%D0%BE%D0%B1%D0%B5%D1%81%D0%BF%D0%B5%D1%87%D0%B5%D0%BD%D0%B8%D0%B5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pic>
        <p:nvPicPr>
          <p:cNvPr id="118" name="Рисунок 9"/>
          <p:cNvPicPr/>
          <p:nvPr/>
        </p:nvPicPr>
        <p:blipFill>
          <a:blip r:embed="rId3"/>
          <a:stretch/>
        </p:blipFill>
        <p:spPr>
          <a:xfrm>
            <a:off x="2988000" y="2061000"/>
            <a:ext cx="2880000" cy="427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Структура компьютера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Прямоугольник 3"/>
          <p:cNvSpPr/>
          <p:nvPr/>
        </p:nvSpPr>
        <p:spPr>
          <a:xfrm>
            <a:off x="611640" y="6035040"/>
            <a:ext cx="892872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https://www.zaurtl.ru/UkVT/UKVT3.html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</p:txBody>
      </p:sp>
      <p:pic>
        <p:nvPicPr>
          <p:cNvPr id="121" name="Рисунок 4"/>
          <p:cNvPicPr/>
          <p:nvPr/>
        </p:nvPicPr>
        <p:blipFill>
          <a:blip r:embed="rId3"/>
          <a:stretch/>
        </p:blipFill>
        <p:spPr>
          <a:xfrm>
            <a:off x="2244960" y="908640"/>
            <a:ext cx="4581720" cy="4734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Оперативная память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Box 5"/>
          <p:cNvSpPr/>
          <p:nvPr/>
        </p:nvSpPr>
        <p:spPr>
          <a:xfrm>
            <a:off x="395640" y="980640"/>
            <a:ext cx="806436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https://ru.wikipedia.org/wiki/%D0%9E%D0%BF%D0%B5%D1%80%D0%B0%D1%82%D0%B8%D0%B2%D0%BD%D0%B0%D1%8F_%D0%BF%D0%B0%D0%BC%D1%8F%D1%82%D1%8C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1" strike="noStrike" spc="-1" dirty="0" err="1">
                <a:solidFill>
                  <a:srgbClr val="000000"/>
                </a:solidFill>
                <a:latin typeface="Calibri"/>
              </a:rPr>
              <a:t>Операти́вная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Calibri"/>
              </a:rPr>
              <a:t>па́мять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ru-RU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англ.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 </a:t>
            </a:r>
            <a:r>
              <a:rPr lang="ru-RU" sz="1800" b="0" i="1" strike="noStrike" spc="-1" dirty="0" err="1">
                <a:solidFill>
                  <a:srgbClr val="000000"/>
                </a:solidFill>
                <a:latin typeface="Calibri"/>
              </a:rPr>
              <a:t>Random</a:t>
            </a:r>
            <a:r>
              <a:rPr lang="ru-RU" sz="1800" b="0" i="1" strike="noStrike" spc="-1" dirty="0">
                <a:solidFill>
                  <a:srgbClr val="000000"/>
                </a:solidFill>
                <a:latin typeface="Calibri"/>
              </a:rPr>
              <a:t> Access Memory, RAM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 — память с </a:t>
            </a:r>
            <a:r>
              <a:rPr lang="ru-RU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4"/>
              </a:rPr>
              <a:t>произвольным доступом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) — в большинстве случаев </a:t>
            </a:r>
            <a:r>
              <a:rPr lang="ru-RU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5"/>
              </a:rPr>
              <a:t>энергозависимая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часть системы </a:t>
            </a:r>
            <a:r>
              <a:rPr lang="ru-RU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6"/>
              </a:rPr>
              <a:t>компьютерной памяти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, в которой во время работы компьютера хранится выполняемый машинный код (</a:t>
            </a:r>
            <a:r>
              <a:rPr lang="ru-RU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7"/>
              </a:rPr>
              <a:t>программы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), а также входные, выходные и промежуточные данные, обрабатываемые </a:t>
            </a:r>
            <a:r>
              <a:rPr lang="ru-RU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8"/>
              </a:rPr>
              <a:t>процессором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pic>
        <p:nvPicPr>
          <p:cNvPr id="124" name="Рисунок 7"/>
          <p:cNvPicPr/>
          <p:nvPr/>
        </p:nvPicPr>
        <p:blipFill>
          <a:blip r:embed="rId9"/>
          <a:stretch/>
        </p:blipFill>
        <p:spPr>
          <a:xfrm>
            <a:off x="5738040" y="3789000"/>
            <a:ext cx="3009960" cy="2647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Оперативная память во время работы компьютера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6" name="Рисунок 6"/>
          <p:cNvPicPr/>
          <p:nvPr/>
        </p:nvPicPr>
        <p:blipFill>
          <a:blip r:embed="rId2"/>
          <a:stretch/>
        </p:blipFill>
        <p:spPr>
          <a:xfrm>
            <a:off x="3172680" y="908640"/>
            <a:ext cx="2798280" cy="5682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Размещение переменных в оперативной памяти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Рисунок 6"/>
          <p:cNvPicPr/>
          <p:nvPr/>
        </p:nvPicPr>
        <p:blipFill>
          <a:blip r:embed="rId2"/>
          <a:stretch/>
        </p:blipFill>
        <p:spPr>
          <a:xfrm>
            <a:off x="1475640" y="1268640"/>
            <a:ext cx="2232000" cy="5110560"/>
          </a:xfrm>
          <a:prstGeom prst="rect">
            <a:avLst/>
          </a:prstGeom>
          <a:ln w="0">
            <a:noFill/>
          </a:ln>
        </p:spPr>
      </p:pic>
      <p:pic>
        <p:nvPicPr>
          <p:cNvPr id="131" name="Рисунок 8"/>
          <p:cNvPicPr/>
          <p:nvPr/>
        </p:nvPicPr>
        <p:blipFill>
          <a:blip r:embed="rId3"/>
          <a:stretch/>
        </p:blipFill>
        <p:spPr>
          <a:xfrm>
            <a:off x="4932000" y="2565000"/>
            <a:ext cx="3130920" cy="1811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Шестнадцатиричная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система счисления  (16СС)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3" name="Рисунок 5"/>
          <p:cNvPicPr/>
          <p:nvPr/>
        </p:nvPicPr>
        <p:blipFill>
          <a:blip r:embed="rId2"/>
          <a:stretch/>
        </p:blipFill>
        <p:spPr>
          <a:xfrm>
            <a:off x="3204000" y="742320"/>
            <a:ext cx="2664000" cy="5466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Размещение переменных в оперативной памяти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Рисунок 8"/>
          <p:cNvPicPr/>
          <p:nvPr/>
        </p:nvPicPr>
        <p:blipFill>
          <a:blip r:embed="rId2"/>
          <a:stretch/>
        </p:blipFill>
        <p:spPr>
          <a:xfrm>
            <a:off x="4932000" y="2565000"/>
            <a:ext cx="3130920" cy="1811520"/>
          </a:xfrm>
          <a:prstGeom prst="rect">
            <a:avLst/>
          </a:prstGeom>
          <a:ln w="0">
            <a:noFill/>
          </a:ln>
        </p:spPr>
      </p:pic>
      <p:pic>
        <p:nvPicPr>
          <p:cNvPr id="136" name="Рисунок 5"/>
          <p:cNvPicPr/>
          <p:nvPr/>
        </p:nvPicPr>
        <p:blipFill>
          <a:blip r:embed="rId3"/>
          <a:stretch/>
        </p:blipFill>
        <p:spPr>
          <a:xfrm>
            <a:off x="1403640" y="751320"/>
            <a:ext cx="2610000" cy="5686920"/>
          </a:xfrm>
          <a:prstGeom prst="rect">
            <a:avLst/>
          </a:prstGeom>
          <a:ln w="0">
            <a:noFill/>
          </a:ln>
        </p:spPr>
      </p:pic>
      <p:sp>
        <p:nvSpPr>
          <p:cNvPr id="137" name="TextBox 9"/>
          <p:cNvSpPr/>
          <p:nvPr/>
        </p:nvSpPr>
        <p:spPr>
          <a:xfrm>
            <a:off x="4320360" y="5517360"/>
            <a:ext cx="4571640" cy="8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* ОБЫЧНО адреса в памяти отображаются в 16СС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Целые типы в Си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39" name="Таблица 3"/>
          <p:cNvGraphicFramePr/>
          <p:nvPr>
            <p:extLst>
              <p:ext uri="{D42A27DB-BD31-4B8C-83A1-F6EECF244321}">
                <p14:modId xmlns:p14="http://schemas.microsoft.com/office/powerpoint/2010/main" xmlns="" val="46806055"/>
              </p:ext>
            </p:extLst>
          </p:nvPr>
        </p:nvGraphicFramePr>
        <p:xfrm>
          <a:off x="352440" y="838872"/>
          <a:ext cx="8539920" cy="221784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7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786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41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Тип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i="1" strike="noStrike" spc="-1">
                          <a:solidFill>
                            <a:srgbClr val="7030A0"/>
                          </a:solidFill>
                          <a:latin typeface="Calibri"/>
                        </a:rPr>
                        <a:t>sizeof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Количество бит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char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7030A0"/>
                          </a:solidFill>
                          <a:latin typeface="Calibri"/>
                        </a:rPr>
                        <a:t>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</a:rPr>
                        <a:t> -128 ***</a:t>
                      </a:r>
                      <a:endParaRPr lang="ru-RU" sz="1600" b="0" strike="noStrike" spc="-1">
                        <a:solidFill>
                          <a:schemeClr val="accent2">
                            <a:lumMod val="75000"/>
                          </a:schemeClr>
                        </a:solidFill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</a:rPr>
                        <a:t> +127 ***</a:t>
                      </a:r>
                      <a:endParaRPr lang="ru-RU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short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7030A0"/>
                          </a:solidFill>
                          <a:latin typeface="Calibri"/>
                        </a:rPr>
                        <a:t>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−32768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+32767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 dirty="0">
                          <a:solidFill>
                            <a:srgbClr val="7030A0"/>
                          </a:solidFill>
                          <a:latin typeface="Calibri"/>
                        </a:rPr>
                        <a:t>4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−2 147 483 648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+2 147 483 647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 long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 dirty="0">
                          <a:solidFill>
                            <a:srgbClr val="7030A0"/>
                          </a:solidFill>
                          <a:latin typeface="Calibri"/>
                        </a:rPr>
                        <a:t>8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−9 223 372 036 854 775 808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+9 223 372 036 854 775 807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1" strike="noStrike" spc="-1">
                          <a:solidFill>
                            <a:srgbClr val="00B050"/>
                          </a:solidFill>
                          <a:latin typeface="Calibri"/>
                        </a:rPr>
                        <a:t>int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B050"/>
                          </a:solidFill>
                          <a:latin typeface="Calibri"/>
                        </a:rPr>
                        <a:t>???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B050"/>
                          </a:solidFill>
                          <a:latin typeface="Calibri"/>
                        </a:rPr>
                        <a:t>???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 dirty="0">
                          <a:solidFill>
                            <a:srgbClr val="00B050"/>
                          </a:solidFill>
                          <a:latin typeface="Calibri"/>
                        </a:rPr>
                        <a:t>???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 dirty="0">
                          <a:solidFill>
                            <a:srgbClr val="00B050"/>
                          </a:solidFill>
                          <a:latin typeface="Calibri"/>
                        </a:rPr>
                        <a:t>???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0" name="TextBox 7"/>
          <p:cNvSpPr/>
          <p:nvPr/>
        </p:nvSpPr>
        <p:spPr>
          <a:xfrm>
            <a:off x="352440" y="3223224"/>
            <a:ext cx="7776360" cy="342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</a:rPr>
              <a:t>sizeof</a:t>
            </a:r>
            <a:r>
              <a:rPr lang="en-US" sz="2400" b="0" strike="noStrike" spc="-1" dirty="0">
                <a:solidFill>
                  <a:srgbClr val="7030A0"/>
                </a:solidFill>
                <a:latin typeface="Calibri"/>
              </a:rPr>
              <a:t> (</a:t>
            </a:r>
            <a:r>
              <a:rPr lang="ru-RU" sz="2400" b="0" strike="noStrike" spc="-1" dirty="0">
                <a:solidFill>
                  <a:srgbClr val="7030A0"/>
                </a:solidFill>
                <a:latin typeface="Calibri"/>
              </a:rPr>
              <a:t>тип</a:t>
            </a:r>
            <a:r>
              <a:rPr lang="en-US" sz="2400" b="0" strike="noStrike" spc="-1" dirty="0">
                <a:solidFill>
                  <a:srgbClr val="7030A0"/>
                </a:solidFill>
                <a:latin typeface="Calibri"/>
              </a:rPr>
              <a:t>)</a:t>
            </a:r>
            <a:r>
              <a:rPr lang="ru-RU" sz="2400" b="0" strike="noStrike" spc="-1" dirty="0">
                <a:solidFill>
                  <a:srgbClr val="7030A0"/>
                </a:solidFill>
                <a:latin typeface="Calibri"/>
              </a:rPr>
              <a:t> или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</a:rPr>
              <a:t>sizeof</a:t>
            </a:r>
            <a:r>
              <a:rPr lang="en-US" sz="2400" b="0" strike="noStrike" spc="-1" dirty="0">
                <a:solidFill>
                  <a:srgbClr val="7030A0"/>
                </a:solidFill>
                <a:latin typeface="Calibri"/>
              </a:rPr>
              <a:t> (</a:t>
            </a:r>
            <a:r>
              <a:rPr lang="ru-RU" sz="2400" b="0" strike="noStrike" spc="-1" dirty="0">
                <a:solidFill>
                  <a:srgbClr val="7030A0"/>
                </a:solidFill>
                <a:latin typeface="Calibri"/>
              </a:rPr>
              <a:t>переменная</a:t>
            </a:r>
            <a:r>
              <a:rPr lang="en-US" sz="2400" b="0" strike="noStrike" spc="-1" dirty="0">
                <a:solidFill>
                  <a:srgbClr val="7030A0"/>
                </a:solidFill>
                <a:latin typeface="Calibri"/>
              </a:rPr>
              <a:t>)</a:t>
            </a:r>
            <a:r>
              <a:rPr lang="ru-RU" sz="2400" b="0" strike="noStrike" spc="-1" dirty="0">
                <a:solidFill>
                  <a:srgbClr val="7030A0"/>
                </a:solidFill>
                <a:latin typeface="Calibri"/>
              </a:rPr>
              <a:t> – сколько памяти в байтах занимает переменная  </a:t>
            </a:r>
          </a:p>
          <a:p>
            <a:pPr>
              <a:lnSpc>
                <a:spcPct val="100000"/>
              </a:lnSpc>
              <a:buNone/>
            </a:pPr>
            <a:endParaRPr lang="ru-RU" sz="1050" spc="-1" dirty="0">
              <a:solidFill>
                <a:srgbClr val="7030A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i="1" spc="-1" dirty="0" err="1">
                <a:latin typeface="Calibri"/>
              </a:rPr>
              <a:t>s</a:t>
            </a:r>
            <a:r>
              <a:rPr lang="en-US" sz="2400" b="0" i="1" strike="noStrike" spc="-1" dirty="0" err="1">
                <a:latin typeface="Calibri"/>
              </a:rPr>
              <a:t>izeof</a:t>
            </a:r>
            <a:r>
              <a:rPr lang="en-US" sz="2400" b="0" i="1" strike="noStrike" spc="-1" dirty="0">
                <a:latin typeface="Calibri"/>
              </a:rPr>
              <a:t>(</a:t>
            </a:r>
            <a:r>
              <a:rPr lang="en-US" sz="2400" i="1" spc="-1" dirty="0">
                <a:latin typeface="Calibri"/>
              </a:rPr>
              <a:t>char</a:t>
            </a:r>
            <a:r>
              <a:rPr lang="en-US" sz="2400" b="0" i="1" strike="noStrike" spc="-1" dirty="0">
                <a:latin typeface="Calibri"/>
              </a:rPr>
              <a:t>) == 1</a:t>
            </a:r>
          </a:p>
          <a:p>
            <a:pPr>
              <a:lnSpc>
                <a:spcPct val="100000"/>
              </a:lnSpc>
              <a:buNone/>
            </a:pPr>
            <a:endParaRPr lang="en-US" sz="1000" i="1" spc="-1" dirty="0"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i="1" spc="-1" dirty="0">
                <a:latin typeface="Calibri"/>
              </a:rPr>
              <a:t>l</a:t>
            </a:r>
            <a:r>
              <a:rPr lang="en-US" sz="2400" b="0" i="1" strike="noStrike" spc="-1" dirty="0">
                <a:latin typeface="Calibri"/>
              </a:rPr>
              <a:t>ong var;</a:t>
            </a:r>
          </a:p>
          <a:p>
            <a:pPr>
              <a:lnSpc>
                <a:spcPct val="100000"/>
              </a:lnSpc>
              <a:buNone/>
            </a:pPr>
            <a:r>
              <a:rPr lang="en-US" sz="2400" i="1" spc="-1" dirty="0" err="1">
                <a:latin typeface="Calibri"/>
              </a:rPr>
              <a:t>sizeof</a:t>
            </a:r>
            <a:r>
              <a:rPr lang="en-US" sz="2400" i="1" spc="-1" dirty="0">
                <a:latin typeface="Calibri"/>
              </a:rPr>
              <a:t>(var) == 4</a:t>
            </a:r>
            <a:endParaRPr lang="ru-RU" sz="2400" b="0" i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Целые типы в Си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39" name="Таблица 3"/>
          <p:cNvGraphicFramePr/>
          <p:nvPr/>
        </p:nvGraphicFramePr>
        <p:xfrm>
          <a:off x="352440" y="838872"/>
          <a:ext cx="8539920" cy="221784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7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786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41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Тип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i="1" strike="noStrike" spc="-1">
                          <a:solidFill>
                            <a:srgbClr val="7030A0"/>
                          </a:solidFill>
                          <a:latin typeface="Calibri"/>
                        </a:rPr>
                        <a:t>sizeof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Количество бит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char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7030A0"/>
                          </a:solidFill>
                          <a:latin typeface="Calibri"/>
                        </a:rPr>
                        <a:t>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</a:rPr>
                        <a:t> -128 ***</a:t>
                      </a:r>
                      <a:endParaRPr lang="ru-RU" sz="1600" b="0" strike="noStrike" spc="-1">
                        <a:solidFill>
                          <a:schemeClr val="accent2">
                            <a:lumMod val="75000"/>
                          </a:schemeClr>
                        </a:solidFill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</a:rPr>
                        <a:t> +127 ***</a:t>
                      </a:r>
                      <a:endParaRPr lang="ru-RU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short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7030A0"/>
                          </a:solidFill>
                          <a:latin typeface="Calibri"/>
                        </a:rPr>
                        <a:t>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−32768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+32767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 dirty="0">
                          <a:solidFill>
                            <a:srgbClr val="7030A0"/>
                          </a:solidFill>
                          <a:latin typeface="Calibri"/>
                        </a:rPr>
                        <a:t>4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−2 147 483 648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+2 147 483 647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 long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 dirty="0">
                          <a:solidFill>
                            <a:srgbClr val="7030A0"/>
                          </a:solidFill>
                          <a:latin typeface="Calibri"/>
                        </a:rPr>
                        <a:t>8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−9 223 372 036 854 775 808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+9 223 372 036 854 775 807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1" strike="noStrike" spc="-1">
                          <a:solidFill>
                            <a:srgbClr val="00B050"/>
                          </a:solidFill>
                          <a:latin typeface="Calibri"/>
                        </a:rPr>
                        <a:t>int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B050"/>
                          </a:solidFill>
                          <a:latin typeface="Calibri"/>
                        </a:rPr>
                        <a:t>???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B050"/>
                          </a:solidFill>
                          <a:latin typeface="Calibri"/>
                        </a:rPr>
                        <a:t>???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 dirty="0">
                          <a:solidFill>
                            <a:srgbClr val="00B050"/>
                          </a:solidFill>
                          <a:latin typeface="Calibri"/>
                        </a:rPr>
                        <a:t>???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 dirty="0">
                          <a:solidFill>
                            <a:srgbClr val="00B050"/>
                          </a:solidFill>
                          <a:latin typeface="Calibri"/>
                        </a:rPr>
                        <a:t>???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0" name="TextBox 7"/>
          <p:cNvSpPr/>
          <p:nvPr/>
        </p:nvSpPr>
        <p:spPr>
          <a:xfrm>
            <a:off x="352440" y="3223224"/>
            <a:ext cx="7776360" cy="342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 dirty="0">
                <a:solidFill>
                  <a:srgbClr val="00B050"/>
                </a:solidFill>
                <a:latin typeface="Calibri"/>
              </a:rPr>
              <a:t>“</a:t>
            </a:r>
            <a:r>
              <a:rPr lang="en-US" sz="2400" b="1" strike="noStrike" spc="-1" dirty="0">
                <a:solidFill>
                  <a:srgbClr val="00B050"/>
                </a:solidFill>
                <a:latin typeface="Calibri"/>
              </a:rPr>
              <a:t>int</a:t>
            </a:r>
            <a:r>
              <a:rPr lang="en-US" sz="2400" b="0" strike="noStrike" spc="-1" dirty="0">
                <a:solidFill>
                  <a:srgbClr val="00B050"/>
                </a:solidFill>
                <a:latin typeface="Calibri"/>
              </a:rPr>
              <a:t>” – </a:t>
            </a:r>
            <a:r>
              <a:rPr lang="ru-RU" sz="2400" b="0" strike="noStrike" spc="-1" dirty="0">
                <a:solidFill>
                  <a:srgbClr val="00B050"/>
                </a:solidFill>
                <a:latin typeface="Calibri"/>
              </a:rPr>
              <a:t>это либо </a:t>
            </a:r>
            <a:r>
              <a:rPr lang="en-US" sz="2400" b="0" strike="noStrike" spc="-1" dirty="0">
                <a:solidFill>
                  <a:srgbClr val="00B050"/>
                </a:solidFill>
                <a:latin typeface="Calibri"/>
              </a:rPr>
              <a:t>“</a:t>
            </a:r>
            <a:r>
              <a:rPr lang="en-US" sz="2400" b="1" strike="noStrike" spc="-1" dirty="0">
                <a:solidFill>
                  <a:srgbClr val="00B050"/>
                </a:solidFill>
                <a:latin typeface="Calibri"/>
              </a:rPr>
              <a:t>short</a:t>
            </a:r>
            <a:r>
              <a:rPr lang="en-US" sz="2400" b="0" strike="noStrike" spc="-1" dirty="0">
                <a:solidFill>
                  <a:srgbClr val="00B050"/>
                </a:solidFill>
                <a:latin typeface="Calibri"/>
              </a:rPr>
              <a:t>”</a:t>
            </a:r>
            <a:r>
              <a:rPr lang="ru-RU" sz="2400" b="0" strike="noStrike" spc="-1" dirty="0">
                <a:solidFill>
                  <a:srgbClr val="00B050"/>
                </a:solidFill>
                <a:latin typeface="Calibri"/>
              </a:rPr>
              <a:t>, либо </a:t>
            </a:r>
            <a:r>
              <a:rPr lang="en-US" sz="2400" b="0" strike="noStrike" spc="-1" dirty="0">
                <a:solidFill>
                  <a:srgbClr val="00B050"/>
                </a:solidFill>
                <a:latin typeface="Calibri"/>
              </a:rPr>
              <a:t>“</a:t>
            </a:r>
            <a:r>
              <a:rPr lang="en-US" sz="2400" b="1" strike="noStrike" spc="-1" dirty="0">
                <a:solidFill>
                  <a:srgbClr val="00B050"/>
                </a:solidFill>
                <a:latin typeface="Calibri"/>
              </a:rPr>
              <a:t>long</a:t>
            </a:r>
            <a:r>
              <a:rPr lang="en-US" sz="2400" b="0" strike="noStrike" spc="-1" dirty="0">
                <a:solidFill>
                  <a:srgbClr val="00B050"/>
                </a:solidFill>
                <a:latin typeface="Calibri"/>
              </a:rPr>
              <a:t>”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400" b="0" strike="noStrike" spc="-1" dirty="0">
                <a:solidFill>
                  <a:srgbClr val="00B050"/>
                </a:solidFill>
                <a:latin typeface="Calibri"/>
              </a:rPr>
              <a:t>в </a:t>
            </a:r>
            <a:r>
              <a:rPr lang="en-US" sz="2400" b="0" strike="noStrike" spc="-1" dirty="0">
                <a:solidFill>
                  <a:srgbClr val="00B050"/>
                </a:solidFill>
                <a:latin typeface="Calibri"/>
              </a:rPr>
              <a:t>MS VS </a:t>
            </a:r>
            <a:r>
              <a:rPr lang="en-US" sz="2400" b="1" strike="noStrike" spc="-1" dirty="0">
                <a:solidFill>
                  <a:srgbClr val="00B050"/>
                </a:solidFill>
                <a:latin typeface="Calibri"/>
              </a:rPr>
              <a:t>int</a:t>
            </a:r>
            <a:r>
              <a:rPr lang="en-US" sz="2400" b="0" strike="noStrike" spc="-1" dirty="0">
                <a:solidFill>
                  <a:srgbClr val="00B050"/>
                </a:solidFill>
                <a:latin typeface="Calibri"/>
              </a:rPr>
              <a:t> = </a:t>
            </a:r>
            <a:r>
              <a:rPr lang="en-US" sz="2400" b="1" strike="noStrike" spc="-1" dirty="0">
                <a:solidFill>
                  <a:srgbClr val="00B050"/>
                </a:solidFill>
                <a:latin typeface="Calibri"/>
              </a:rPr>
              <a:t>long</a:t>
            </a:r>
            <a:r>
              <a:rPr lang="en-US" sz="2400" b="0" strike="noStrike" spc="-1" dirty="0">
                <a:solidFill>
                  <a:srgbClr val="00B050"/>
                </a:solidFill>
                <a:latin typeface="Calibri"/>
              </a:rPr>
              <a:t> 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</a:rPr>
              <a:t>sizeof</a:t>
            </a:r>
            <a:r>
              <a:rPr lang="en-US" sz="2400" b="0" strike="noStrike" spc="-1" dirty="0">
                <a:solidFill>
                  <a:srgbClr val="7030A0"/>
                </a:solidFill>
                <a:latin typeface="Calibri"/>
              </a:rPr>
              <a:t> (</a:t>
            </a:r>
            <a:r>
              <a:rPr lang="ru-RU" sz="2400" b="0" strike="noStrike" spc="-1" dirty="0">
                <a:solidFill>
                  <a:srgbClr val="7030A0"/>
                </a:solidFill>
                <a:latin typeface="Calibri"/>
              </a:rPr>
              <a:t>тип</a:t>
            </a:r>
            <a:r>
              <a:rPr lang="en-US" sz="2400" b="0" strike="noStrike" spc="-1" dirty="0">
                <a:solidFill>
                  <a:srgbClr val="7030A0"/>
                </a:solidFill>
                <a:latin typeface="Calibri"/>
              </a:rPr>
              <a:t>)</a:t>
            </a:r>
            <a:r>
              <a:rPr lang="ru-RU" sz="2400" b="0" strike="noStrike" spc="-1" dirty="0">
                <a:solidFill>
                  <a:srgbClr val="7030A0"/>
                </a:solidFill>
                <a:latin typeface="Calibri"/>
              </a:rPr>
              <a:t> или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</a:rPr>
              <a:t>sizeof</a:t>
            </a:r>
            <a:r>
              <a:rPr lang="en-US" sz="2400" b="0" strike="noStrike" spc="-1" dirty="0">
                <a:solidFill>
                  <a:srgbClr val="7030A0"/>
                </a:solidFill>
                <a:latin typeface="Calibri"/>
              </a:rPr>
              <a:t> (</a:t>
            </a:r>
            <a:r>
              <a:rPr lang="ru-RU" sz="2400" b="0" strike="noStrike" spc="-1" dirty="0">
                <a:solidFill>
                  <a:srgbClr val="7030A0"/>
                </a:solidFill>
                <a:latin typeface="Calibri"/>
              </a:rPr>
              <a:t>переменная</a:t>
            </a:r>
            <a:r>
              <a:rPr lang="en-US" sz="2400" b="0" strike="noStrike" spc="-1" dirty="0">
                <a:solidFill>
                  <a:srgbClr val="7030A0"/>
                </a:solidFill>
                <a:latin typeface="Calibri"/>
              </a:rPr>
              <a:t>)</a:t>
            </a:r>
            <a:r>
              <a:rPr lang="ru-RU" sz="2400" b="0" strike="noStrike" spc="-1" dirty="0">
                <a:solidFill>
                  <a:srgbClr val="7030A0"/>
                </a:solidFill>
                <a:latin typeface="Calibri"/>
              </a:rPr>
              <a:t> – сколько памяти в байтах занимает переменная  </a:t>
            </a:r>
          </a:p>
          <a:p>
            <a:pPr>
              <a:lnSpc>
                <a:spcPct val="100000"/>
              </a:lnSpc>
              <a:buNone/>
            </a:pPr>
            <a:endParaRPr lang="ru-RU" sz="1050" spc="-1" dirty="0">
              <a:solidFill>
                <a:srgbClr val="7030A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i="1" spc="-1" dirty="0" err="1">
                <a:latin typeface="Calibri"/>
              </a:rPr>
              <a:t>s</a:t>
            </a:r>
            <a:r>
              <a:rPr lang="en-US" sz="2400" b="0" i="1" strike="noStrike" spc="-1" dirty="0" err="1">
                <a:latin typeface="Calibri"/>
              </a:rPr>
              <a:t>izeof</a:t>
            </a:r>
            <a:r>
              <a:rPr lang="en-US" sz="2400" b="0" i="1" strike="noStrike" spc="-1" dirty="0">
                <a:latin typeface="Calibri"/>
              </a:rPr>
              <a:t>(</a:t>
            </a:r>
            <a:r>
              <a:rPr lang="en-US" sz="2400" i="1" spc="-1" dirty="0">
                <a:latin typeface="Calibri"/>
              </a:rPr>
              <a:t>char</a:t>
            </a:r>
            <a:r>
              <a:rPr lang="en-US" sz="2400" b="0" i="1" strike="noStrike" spc="-1" dirty="0">
                <a:latin typeface="Calibri"/>
              </a:rPr>
              <a:t>) == 1</a:t>
            </a:r>
          </a:p>
          <a:p>
            <a:pPr>
              <a:lnSpc>
                <a:spcPct val="100000"/>
              </a:lnSpc>
              <a:buNone/>
            </a:pPr>
            <a:endParaRPr lang="en-US" sz="1000" i="1" spc="-1" dirty="0"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i="1" spc="-1" dirty="0">
                <a:latin typeface="Calibri"/>
              </a:rPr>
              <a:t>l</a:t>
            </a:r>
            <a:r>
              <a:rPr lang="en-US" sz="2400" b="0" i="1" strike="noStrike" spc="-1" dirty="0">
                <a:latin typeface="Calibri"/>
              </a:rPr>
              <a:t>ong var;</a:t>
            </a:r>
          </a:p>
          <a:p>
            <a:pPr>
              <a:lnSpc>
                <a:spcPct val="100000"/>
              </a:lnSpc>
              <a:buNone/>
            </a:pPr>
            <a:r>
              <a:rPr lang="en-US" sz="2400" i="1" spc="-1" dirty="0" err="1">
                <a:latin typeface="Calibri"/>
              </a:rPr>
              <a:t>sizeof</a:t>
            </a:r>
            <a:r>
              <a:rPr lang="en-US" sz="2400" i="1" spc="-1" dirty="0">
                <a:latin typeface="Calibri"/>
              </a:rPr>
              <a:t>(var) == 4</a:t>
            </a:r>
            <a:endParaRPr lang="ru-RU" sz="2400" b="0" i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1599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“signed” VS “unsigned”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43" name="Таблица 2"/>
          <p:cNvGraphicFramePr/>
          <p:nvPr/>
        </p:nvGraphicFramePr>
        <p:xfrm>
          <a:off x="179640" y="1052640"/>
          <a:ext cx="8784720" cy="4105080"/>
        </p:xfrm>
        <a:graphic>
          <a:graphicData uri="http://schemas.openxmlformats.org/drawingml/2006/table">
            <a:tbl>
              <a:tblPr/>
              <a:tblGrid>
                <a:gridCol w="165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647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60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Тип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7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sizeof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Количество бит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7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7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signed char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-128 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+127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char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8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?????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?????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char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+255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signed short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−32768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+32767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short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+65535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signed long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−2 147 483 648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+2 147 483 647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long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+4 294 967 295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signed long long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−9 223 372 036 854 775 808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+9 223 372 036 854 775 807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35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long long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+18 446 744 073 709 551 615</a:t>
                      </a:r>
                      <a:endParaRPr lang="ru-RU" sz="1700" b="0" strike="noStrike" spc="-1" dirty="0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“signed” VS “unsigned”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Box 7"/>
          <p:cNvSpPr/>
          <p:nvPr/>
        </p:nvSpPr>
        <p:spPr>
          <a:xfrm>
            <a:off x="467640" y="5205240"/>
            <a:ext cx="8424720" cy="8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“char” </a:t>
            </a:r>
            <a:r>
              <a:rPr lang="ru-RU" sz="2400" b="0" strike="noStrike" spc="-1">
                <a:solidFill>
                  <a:srgbClr val="FF0000"/>
                </a:solidFill>
                <a:latin typeface="Calibri"/>
              </a:rPr>
              <a:t>не определен явно ни как </a:t>
            </a: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“signed” </a:t>
            </a:r>
            <a:r>
              <a:rPr lang="ru-RU" sz="2400" b="0" strike="noStrike" spc="-1">
                <a:solidFill>
                  <a:srgbClr val="FF0000"/>
                </a:solidFill>
                <a:latin typeface="Calibri"/>
              </a:rPr>
              <a:t>ни как </a:t>
            </a: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“unsigned”. </a:t>
            </a:r>
            <a:r>
              <a:rPr lang="ru-RU" sz="2400" b="0" strike="noStrike" spc="-1">
                <a:solidFill>
                  <a:srgbClr val="FF0000"/>
                </a:solidFill>
                <a:latin typeface="Calibri"/>
              </a:rPr>
              <a:t>Знаковый он или беззнаковый зависит от компилятора.</a:t>
            </a:r>
            <a:endParaRPr lang="ru-RU" sz="2400" b="0" strike="noStrike" spc="-1">
              <a:latin typeface="Arial"/>
            </a:endParaRPr>
          </a:p>
        </p:txBody>
      </p:sp>
      <p:graphicFrame>
        <p:nvGraphicFramePr>
          <p:cNvPr id="143" name="Таблица 2"/>
          <p:cNvGraphicFramePr/>
          <p:nvPr/>
        </p:nvGraphicFramePr>
        <p:xfrm>
          <a:off x="179640" y="1052640"/>
          <a:ext cx="8784720" cy="4105080"/>
        </p:xfrm>
        <a:graphic>
          <a:graphicData uri="http://schemas.openxmlformats.org/drawingml/2006/table">
            <a:tbl>
              <a:tblPr/>
              <a:tblGrid>
                <a:gridCol w="165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647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60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Тип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7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sizeof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Количество бит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7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7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signed char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-128 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+127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char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8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?????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?????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char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+255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signed short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−32768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+32767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short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+65535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signed long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−2 147 483 648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+2 147 483 647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long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+4 294 967 295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signed long long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−9 223 372 036 854 775 808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+9 223 372 036 854 775 807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35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long long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+18 446 744 073 709 551 615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90608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“signed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</a:rPr>
              <a:t>char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” VS “unsigned char”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Box 7"/>
          <p:cNvSpPr/>
          <p:nvPr/>
        </p:nvSpPr>
        <p:spPr>
          <a:xfrm>
            <a:off x="359640" y="1236744"/>
            <a:ext cx="3261384" cy="41535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spc="-1" dirty="0">
                <a:latin typeface="Calibri"/>
              </a:rPr>
              <a:t>u</a:t>
            </a:r>
            <a:r>
              <a:rPr lang="en-US" sz="2400" b="0" strike="noStrike" spc="-1" dirty="0">
                <a:latin typeface="Calibri"/>
              </a:rPr>
              <a:t>nsigned char </a:t>
            </a:r>
            <a:r>
              <a:rPr lang="en-US" sz="2400" b="0" strike="noStrike" spc="-1" dirty="0" err="1">
                <a:latin typeface="Calibri"/>
              </a:rPr>
              <a:t>chU</a:t>
            </a:r>
            <a:r>
              <a:rPr lang="en-US" sz="2400" b="0" strike="noStrike" spc="-1" dirty="0">
                <a:latin typeface="Calibri"/>
              </a:rPr>
              <a:t>;</a:t>
            </a:r>
          </a:p>
          <a:p>
            <a:r>
              <a:rPr lang="en-US" sz="2400" spc="-1" dirty="0">
                <a:latin typeface="Calibri"/>
              </a:rPr>
              <a:t>signed char </a:t>
            </a:r>
            <a:r>
              <a:rPr lang="en-US" sz="2400" spc="-1" dirty="0" err="1">
                <a:latin typeface="Calibri"/>
              </a:rPr>
              <a:t>chS</a:t>
            </a:r>
            <a:r>
              <a:rPr lang="en-US" sz="2400" spc="-1" dirty="0">
                <a:latin typeface="Calibri"/>
              </a:rPr>
              <a:t>; </a:t>
            </a:r>
          </a:p>
          <a:p>
            <a:pPr>
              <a:lnSpc>
                <a:spcPct val="100000"/>
              </a:lnSpc>
              <a:buNone/>
            </a:pPr>
            <a:endParaRPr lang="en-US" sz="2400" b="0" strike="noStrike" spc="-1" dirty="0">
              <a:latin typeface="Calibri"/>
            </a:endParaRPr>
          </a:p>
          <a:p>
            <a:pPr defTabSz="763588">
              <a:lnSpc>
                <a:spcPct val="100000"/>
              </a:lnSpc>
              <a:buNone/>
            </a:pPr>
            <a:r>
              <a:rPr lang="en-US" sz="2400" b="0" strike="noStrike" spc="-1" dirty="0" err="1">
                <a:latin typeface="Calibri"/>
              </a:rPr>
              <a:t>chU</a:t>
            </a:r>
            <a:r>
              <a:rPr lang="en-US" sz="2400" b="0" strike="noStrike" spc="-1" dirty="0">
                <a:latin typeface="Calibri"/>
              </a:rPr>
              <a:t> = 0; 	</a:t>
            </a:r>
            <a:r>
              <a:rPr lang="en-US" sz="2400" spc="-1" dirty="0" err="1">
                <a:latin typeface="Calibri"/>
              </a:rPr>
              <a:t>chS</a:t>
            </a:r>
            <a:r>
              <a:rPr lang="en-US" sz="2400" spc="-1" dirty="0">
                <a:latin typeface="Calibri"/>
              </a:rPr>
              <a:t> = 0;</a:t>
            </a:r>
          </a:p>
          <a:p>
            <a:pPr defTabSz="763588"/>
            <a:r>
              <a:rPr lang="en-US" sz="2400" b="0" strike="noStrike" spc="-1" dirty="0" err="1">
                <a:latin typeface="Calibri"/>
              </a:rPr>
              <a:t>chU</a:t>
            </a:r>
            <a:r>
              <a:rPr lang="en-US" sz="2400" b="0" strike="noStrike" spc="-1" dirty="0">
                <a:latin typeface="Calibri"/>
              </a:rPr>
              <a:t> = 1; 	</a:t>
            </a:r>
            <a:r>
              <a:rPr lang="en-US" sz="2400" spc="-1" dirty="0" err="1">
                <a:latin typeface="Calibri"/>
              </a:rPr>
              <a:t>chS</a:t>
            </a:r>
            <a:r>
              <a:rPr lang="en-US" sz="2400" spc="-1" dirty="0">
                <a:latin typeface="Calibri"/>
              </a:rPr>
              <a:t> = 1;</a:t>
            </a:r>
          </a:p>
          <a:p>
            <a:pPr defTabSz="763588"/>
            <a:r>
              <a:rPr lang="en-US" sz="2400" b="0" strike="noStrike" spc="-1" dirty="0" err="1">
                <a:latin typeface="Calibri"/>
              </a:rPr>
              <a:t>chU</a:t>
            </a:r>
            <a:r>
              <a:rPr lang="en-US" sz="2400" b="0" strike="noStrike" spc="-1" dirty="0">
                <a:latin typeface="Calibri"/>
              </a:rPr>
              <a:t> = 10; 	</a:t>
            </a:r>
            <a:r>
              <a:rPr lang="en-US" sz="2400" spc="-1" dirty="0" err="1">
                <a:latin typeface="Calibri"/>
              </a:rPr>
              <a:t>chS</a:t>
            </a:r>
            <a:r>
              <a:rPr lang="en-US" sz="2400" spc="-1" dirty="0">
                <a:latin typeface="Calibri"/>
              </a:rPr>
              <a:t> = 10;</a:t>
            </a:r>
          </a:p>
          <a:p>
            <a:pPr defTabSz="763588"/>
            <a:r>
              <a:rPr lang="en-US" sz="2400" b="0" strike="noStrike" spc="-1" dirty="0" err="1">
                <a:latin typeface="Calibri"/>
              </a:rPr>
              <a:t>chU</a:t>
            </a:r>
            <a:r>
              <a:rPr lang="en-US" sz="2400" b="0" strike="noStrike" spc="-1" dirty="0">
                <a:latin typeface="Calibri"/>
              </a:rPr>
              <a:t> = 100; 	</a:t>
            </a:r>
            <a:r>
              <a:rPr lang="en-US" sz="2400" spc="-1" dirty="0" err="1">
                <a:latin typeface="Calibri"/>
              </a:rPr>
              <a:t>chS</a:t>
            </a:r>
            <a:r>
              <a:rPr lang="en-US" sz="2400" spc="-1" dirty="0">
                <a:latin typeface="Calibri"/>
              </a:rPr>
              <a:t> = 100;</a:t>
            </a:r>
          </a:p>
          <a:p>
            <a:pPr defTabSz="763588"/>
            <a:r>
              <a:rPr lang="en-US" sz="2400" b="0" strike="noStrike" spc="-1" dirty="0" err="1">
                <a:latin typeface="Calibri"/>
              </a:rPr>
              <a:t>chU</a:t>
            </a:r>
            <a:r>
              <a:rPr lang="en-US" sz="2400" b="0" strike="noStrike" spc="-1" dirty="0">
                <a:latin typeface="Calibri"/>
              </a:rPr>
              <a:t> = 127; 	</a:t>
            </a:r>
            <a:r>
              <a:rPr lang="en-US" sz="2400" spc="-1" dirty="0" err="1">
                <a:latin typeface="Calibri"/>
              </a:rPr>
              <a:t>chS</a:t>
            </a:r>
            <a:r>
              <a:rPr lang="en-US" sz="2400" spc="-1" dirty="0">
                <a:latin typeface="Calibri"/>
              </a:rPr>
              <a:t> = 127;</a:t>
            </a:r>
          </a:p>
          <a:p>
            <a:pPr defTabSz="763588"/>
            <a:r>
              <a:rPr lang="en-US" sz="2400" b="0" strike="noStrike" spc="-1" dirty="0" err="1">
                <a:latin typeface="Calibri"/>
              </a:rPr>
              <a:t>chU</a:t>
            </a:r>
            <a:r>
              <a:rPr lang="en-US" sz="2400" b="0" strike="noStrike" spc="-1" dirty="0">
                <a:latin typeface="Calibri"/>
              </a:rPr>
              <a:t> = 128; 	</a:t>
            </a:r>
            <a:r>
              <a:rPr lang="en-US" sz="2400" spc="-1" dirty="0" err="1">
                <a:latin typeface="Calibri"/>
              </a:rPr>
              <a:t>chS</a:t>
            </a:r>
            <a:r>
              <a:rPr lang="en-US" sz="2400" spc="-1" dirty="0">
                <a:latin typeface="Calibri"/>
              </a:rPr>
              <a:t> = -128;</a:t>
            </a:r>
          </a:p>
          <a:p>
            <a:pPr defTabSz="763588"/>
            <a:r>
              <a:rPr lang="en-US" sz="2400" b="0" strike="noStrike" spc="-1" dirty="0" err="1">
                <a:latin typeface="Calibri"/>
              </a:rPr>
              <a:t>chU</a:t>
            </a:r>
            <a:r>
              <a:rPr lang="en-US" sz="2400" b="0" strike="noStrike" spc="-1" dirty="0">
                <a:latin typeface="Calibri"/>
              </a:rPr>
              <a:t> = 200; 	</a:t>
            </a:r>
            <a:r>
              <a:rPr lang="en-US" sz="2400" spc="-1" dirty="0" err="1">
                <a:latin typeface="Calibri"/>
              </a:rPr>
              <a:t>chS</a:t>
            </a:r>
            <a:r>
              <a:rPr lang="en-US" sz="2400" spc="-1" dirty="0">
                <a:latin typeface="Calibri"/>
              </a:rPr>
              <a:t> = -56;</a:t>
            </a:r>
          </a:p>
          <a:p>
            <a:pPr defTabSz="763588"/>
            <a:r>
              <a:rPr lang="en-US" sz="2400" b="0" strike="noStrike" spc="-1" dirty="0" err="1">
                <a:latin typeface="Calibri"/>
              </a:rPr>
              <a:t>chU</a:t>
            </a:r>
            <a:r>
              <a:rPr lang="en-US" sz="2400" b="0" strike="noStrike" spc="-1" dirty="0">
                <a:latin typeface="Calibri"/>
              </a:rPr>
              <a:t> = 255; 	</a:t>
            </a:r>
            <a:r>
              <a:rPr lang="en-US" sz="2400" spc="-1" dirty="0" err="1">
                <a:latin typeface="Calibri"/>
              </a:rPr>
              <a:t>chS</a:t>
            </a:r>
            <a:r>
              <a:rPr lang="en-US" sz="2400" spc="-1" dirty="0">
                <a:latin typeface="Calibri"/>
              </a:rPr>
              <a:t> = -1;</a:t>
            </a: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xmlns="" id="{4086DCA3-36C2-2894-0F82-57AAEEAAF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76174263"/>
              </p:ext>
            </p:extLst>
          </p:nvPr>
        </p:nvGraphicFramePr>
        <p:xfrm>
          <a:off x="3467100" y="1509154"/>
          <a:ext cx="55626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650">
                  <a:extLst>
                    <a:ext uri="{9D8B030D-6E8A-4147-A177-3AD203B41FA5}">
                      <a16:colId xmlns:a16="http://schemas.microsoft.com/office/drawing/2014/main" xmlns="" val="1272368688"/>
                    </a:ext>
                  </a:extLst>
                </a:gridCol>
                <a:gridCol w="1383284">
                  <a:extLst>
                    <a:ext uri="{9D8B030D-6E8A-4147-A177-3AD203B41FA5}">
                      <a16:colId xmlns:a16="http://schemas.microsoft.com/office/drawing/2014/main" xmlns="" val="2627396140"/>
                    </a:ext>
                  </a:extLst>
                </a:gridCol>
                <a:gridCol w="1398016">
                  <a:extLst>
                    <a:ext uri="{9D8B030D-6E8A-4147-A177-3AD203B41FA5}">
                      <a16:colId xmlns:a16="http://schemas.microsoft.com/office/drawing/2014/main" xmlns="" val="3731281742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xmlns="" val="448116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char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signed char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Двоичная 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Шестнадцатиричная</a:t>
                      </a:r>
                      <a:r>
                        <a:rPr lang="ru-RU" dirty="0"/>
                        <a:t> СС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557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000 0000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271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ru-R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97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ru-R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000 1010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2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110 0100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216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127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127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111 1111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7F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190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128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-128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000 0000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80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792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-56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100 1000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C8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4668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255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111 1111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2771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7907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Polygon / Polyline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Все целые типы Си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(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все синонимы)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Box 7"/>
          <p:cNvSpPr/>
          <p:nvPr/>
        </p:nvSpPr>
        <p:spPr>
          <a:xfrm>
            <a:off x="467640" y="4581000"/>
            <a:ext cx="8424720" cy="191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“char” </a:t>
            </a:r>
            <a:r>
              <a:rPr lang="ru-RU" sz="2400" b="0" strike="noStrike" spc="-1">
                <a:solidFill>
                  <a:srgbClr val="FF0000"/>
                </a:solidFill>
                <a:latin typeface="Calibri"/>
              </a:rPr>
              <a:t>не определен явно ни как </a:t>
            </a: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“signed” </a:t>
            </a:r>
            <a:r>
              <a:rPr lang="ru-RU" sz="2400" b="0" strike="noStrike" spc="-1">
                <a:solidFill>
                  <a:srgbClr val="FF0000"/>
                </a:solidFill>
                <a:latin typeface="Calibri"/>
              </a:rPr>
              <a:t>ни как </a:t>
            </a: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“unsigned”. </a:t>
            </a:r>
            <a:r>
              <a:rPr lang="ru-RU" sz="2400" b="0" strike="noStrike" spc="-1">
                <a:solidFill>
                  <a:srgbClr val="FF0000"/>
                </a:solidFill>
                <a:latin typeface="Calibri"/>
              </a:rPr>
              <a:t>Знаковый он или беззнаковый зависит от компилятора.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“int” </a:t>
            </a:r>
            <a:r>
              <a:rPr lang="ru-RU" sz="2400" b="0" strike="noStrike" spc="-1">
                <a:solidFill>
                  <a:srgbClr val="00B050"/>
                </a:solidFill>
                <a:latin typeface="Calibri"/>
              </a:rPr>
              <a:t>это либо </a:t>
            </a: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“signed short” </a:t>
            </a:r>
            <a:r>
              <a:rPr lang="ru-RU" sz="2400" b="0" strike="noStrike" spc="-1">
                <a:solidFill>
                  <a:srgbClr val="00B050"/>
                </a:solidFill>
                <a:latin typeface="Calibri"/>
              </a:rPr>
              <a:t>либо </a:t>
            </a: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“signed long”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“unsigned int” </a:t>
            </a:r>
            <a:r>
              <a:rPr lang="ru-RU" sz="2400" b="0" strike="noStrike" spc="-1">
                <a:solidFill>
                  <a:srgbClr val="00B050"/>
                </a:solidFill>
                <a:latin typeface="Calibri"/>
              </a:rPr>
              <a:t>это либо </a:t>
            </a: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“unsigned short” </a:t>
            </a:r>
            <a:r>
              <a:rPr lang="ru-RU" sz="2400" b="0" strike="noStrike" spc="-1">
                <a:solidFill>
                  <a:srgbClr val="00B050"/>
                </a:solidFill>
                <a:latin typeface="Calibri"/>
              </a:rPr>
              <a:t>либо </a:t>
            </a: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“unsigned long”</a:t>
            </a:r>
            <a:endParaRPr lang="ru-RU" sz="2400" b="0" strike="noStrike" spc="-1">
              <a:latin typeface="Arial"/>
            </a:endParaRPr>
          </a:p>
        </p:txBody>
      </p:sp>
      <p:graphicFrame>
        <p:nvGraphicFramePr>
          <p:cNvPr id="146" name="Таблица 3"/>
          <p:cNvGraphicFramePr/>
          <p:nvPr/>
        </p:nvGraphicFramePr>
        <p:xfrm>
          <a:off x="467640" y="980640"/>
          <a:ext cx="8229240" cy="4023000"/>
        </p:xfrm>
        <a:graphic>
          <a:graphicData uri="http://schemas.openxmlformats.org/drawingml/2006/table">
            <a:tbl>
              <a:tblPr/>
              <a:tblGrid>
                <a:gridCol w="2781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475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5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Тип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5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Синонимы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signed char</a:t>
                      </a:r>
                      <a:endParaRPr lang="ru-RU" sz="1500" b="0" strike="noStrike" spc="-1" dirty="0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signed char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 dirty="0">
                          <a:solidFill>
                            <a:srgbClr val="FF0000"/>
                          </a:solidFill>
                          <a:latin typeface="Calibri"/>
                        </a:rPr>
                        <a:t>char</a:t>
                      </a:r>
                      <a:endParaRPr lang="ru-RU" sz="1500" b="0" strike="noStrike" spc="-1" dirty="0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 dirty="0">
                          <a:solidFill>
                            <a:srgbClr val="FF0000"/>
                          </a:solidFill>
                          <a:latin typeface="Calibri"/>
                        </a:rPr>
                        <a:t>char</a:t>
                      </a:r>
                      <a:endParaRPr lang="ru-RU" sz="1500" b="0" strike="noStrike" spc="-1" dirty="0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char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unsigned char</a:t>
                      </a:r>
                      <a:endParaRPr lang="ru-RU" sz="1500" b="0" strike="noStrike" spc="-1" dirty="0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signed short</a:t>
                      </a:r>
                      <a:endParaRPr lang="ru-RU" sz="1500" b="0" strike="noStrike" spc="-1" dirty="0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short | short int | signed short | signed short int</a:t>
                      </a:r>
                      <a:endParaRPr lang="ru-RU" sz="1500" b="0" strike="noStrike" spc="-1" dirty="0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short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unsigned short | unsigned short int</a:t>
                      </a:r>
                      <a:endParaRPr lang="ru-RU" sz="1500" b="0" strike="noStrike" spc="-1" dirty="0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signed long</a:t>
                      </a:r>
                      <a:endParaRPr lang="ru-RU" sz="1500" b="0" strike="noStrike" spc="-1" dirty="0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 | long int | signed long | signed long int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unsigned long</a:t>
                      </a:r>
                      <a:endParaRPr lang="ru-RU" sz="1500" b="0" strike="noStrike" spc="-1" dirty="0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unsigned long | unsigned long int</a:t>
                      </a:r>
                      <a:endParaRPr lang="ru-RU" sz="1500" b="0" strike="noStrike" spc="-1" dirty="0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signed long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long</a:t>
                      </a:r>
                      <a:endParaRPr lang="ru-RU" sz="1500" b="0" strike="noStrike" spc="-1" dirty="0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long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long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| long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long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int | signed long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long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| signed long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long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int</a:t>
                      </a:r>
                      <a:endParaRPr lang="ru-RU" sz="1500" b="0" strike="noStrike" spc="-1" dirty="0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long long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unsigned long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long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| unsigned long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long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int</a:t>
                      </a:r>
                      <a:endParaRPr lang="ru-RU" sz="1500" b="0" strike="noStrike" spc="-1" dirty="0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 dirty="0">
                          <a:solidFill>
                            <a:srgbClr val="00B050"/>
                          </a:solidFill>
                          <a:latin typeface="Calibri"/>
                        </a:rPr>
                        <a:t>int</a:t>
                      </a:r>
                      <a:endParaRPr lang="ru-RU" sz="1500" b="0" strike="noStrike" spc="-1" dirty="0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B050"/>
                          </a:solidFill>
                          <a:latin typeface="Calibri"/>
                        </a:rPr>
                        <a:t>int | signed | signed int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0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B050"/>
                          </a:solidFill>
                          <a:latin typeface="Calibri"/>
                        </a:rPr>
                        <a:t>unsigned int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 dirty="0">
                          <a:solidFill>
                            <a:srgbClr val="00B050"/>
                          </a:solidFill>
                          <a:latin typeface="Calibri"/>
                        </a:rPr>
                        <a:t>unsigned | unsigned int</a:t>
                      </a:r>
                      <a:endParaRPr lang="ru-RU" sz="1500" b="0" strike="noStrike" spc="-1" dirty="0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целых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Box 5"/>
          <p:cNvSpPr/>
          <p:nvPr/>
        </p:nvSpPr>
        <p:spPr>
          <a:xfrm>
            <a:off x="467640" y="980640"/>
            <a:ext cx="639000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unsigned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l 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(l &gt; 0)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"&lt;%llu (%d)&gt;\n"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l, i);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l *= 2;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+=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l--;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	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"&lt;!!!!%llu (%d)!!!!&gt;\n"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l, i);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целых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Box 5"/>
          <p:cNvSpPr/>
          <p:nvPr/>
        </p:nvSpPr>
        <p:spPr>
          <a:xfrm>
            <a:off x="467640" y="980640"/>
            <a:ext cx="639000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unsigned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l 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(l &gt; 0)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"&lt;%llu (%d)&gt;\n"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l, i);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l *= 2;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+=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l--;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	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"&lt;!!!!%llu (%d)!!!!&gt;\n"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l, i);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151" name="Рисунок 3"/>
          <p:cNvPicPr/>
          <p:nvPr/>
        </p:nvPicPr>
        <p:blipFill>
          <a:blip r:embed="rId2"/>
          <a:stretch/>
        </p:blipFill>
        <p:spPr>
          <a:xfrm>
            <a:off x="5292000" y="865800"/>
            <a:ext cx="1857240" cy="461052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6"/>
          <p:cNvPicPr/>
          <p:nvPr/>
        </p:nvPicPr>
        <p:blipFill>
          <a:blip r:embed="rId3"/>
          <a:stretch/>
        </p:blipFill>
        <p:spPr>
          <a:xfrm>
            <a:off x="6948360" y="865800"/>
            <a:ext cx="2047680" cy="4610520"/>
          </a:xfrm>
          <a:prstGeom prst="rect">
            <a:avLst/>
          </a:prstGeom>
          <a:ln w="0">
            <a:noFill/>
          </a:ln>
        </p:spPr>
      </p:pic>
      <p:pic>
        <p:nvPicPr>
          <p:cNvPr id="153" name="Рисунок 8"/>
          <p:cNvPicPr/>
          <p:nvPr/>
        </p:nvPicPr>
        <p:blipFill>
          <a:blip r:embed="rId4"/>
          <a:stretch/>
        </p:blipFill>
        <p:spPr>
          <a:xfrm>
            <a:off x="5995800" y="5591160"/>
            <a:ext cx="3000600" cy="1266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целых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Box 5"/>
          <p:cNvSpPr/>
          <p:nvPr/>
        </p:nvSpPr>
        <p:spPr>
          <a:xfrm>
            <a:off x="467640" y="980640"/>
            <a:ext cx="639000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short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s 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(s &gt; 0)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"&lt;%d (%d)&gt;\n"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s, i);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s *= 2;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+=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s--;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	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"&lt;!!!!%d (%d)!!!!&gt;\n"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s, i);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целых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Box 5"/>
          <p:cNvSpPr/>
          <p:nvPr/>
        </p:nvSpPr>
        <p:spPr>
          <a:xfrm>
            <a:off x="467640" y="980640"/>
            <a:ext cx="639000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short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s 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(s &gt; 0)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"&lt;%d (%d)&gt;\n"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s, i);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s *= 2;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+=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s--;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	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"&lt;!!!!%d (%d)!!!!&gt;\n"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s, i);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158" name="Рисунок 3"/>
          <p:cNvPicPr/>
          <p:nvPr/>
        </p:nvPicPr>
        <p:blipFill>
          <a:blip r:embed="rId2"/>
          <a:stretch/>
        </p:blipFill>
        <p:spPr>
          <a:xfrm>
            <a:off x="6228360" y="1340640"/>
            <a:ext cx="1933560" cy="2905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D67D701-0246-C820-1A8A-5A7070349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>
            <a:extLst>
              <a:ext uri="{FF2B5EF4-FFF2-40B4-BE49-F238E27FC236}">
                <a16:creationId xmlns:a16="http://schemas.microsoft.com/office/drawing/2014/main" xmlns="" id="{7C41827C-FAE1-2575-5D99-0E7B7480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Использование целых типов – факториал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 char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Box 5">
            <a:extLst>
              <a:ext uri="{FF2B5EF4-FFF2-40B4-BE49-F238E27FC236}">
                <a16:creationId xmlns:a16="http://schemas.microsoft.com/office/drawing/2014/main" xmlns="" id="{E77AD3FD-B0CA-E1C9-AC5B-79CB4FB42524}"/>
              </a:ext>
            </a:extLst>
          </p:cNvPr>
          <p:cNvSpPr/>
          <p:nvPr/>
        </p:nvSpPr>
        <p:spPr>
          <a:xfrm>
            <a:off x="467640" y="980640"/>
            <a:ext cx="6390000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 = 1;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		fact = 1,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prevFact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(n &lt; 100)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fact = 1;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do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fact = fact 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&lt;= n);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"&lt;%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hhi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(%d!) %d&gt;\n"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fact, n, (fact /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prevFact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7188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prevFact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fact;</a:t>
            </a:r>
          </a:p>
          <a:p>
            <a:pPr defTabSz="357188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n += 1;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B59938B8-B407-1B68-7D05-99506DBE2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901" y="1069670"/>
            <a:ext cx="2503459" cy="44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1526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E43F0F8-6B2F-E840-1119-EB60A84C6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>
            <a:extLst>
              <a:ext uri="{FF2B5EF4-FFF2-40B4-BE49-F238E27FC236}">
                <a16:creationId xmlns:a16="http://schemas.microsoft.com/office/drawing/2014/main" xmlns="" id="{84B7822D-AEE2-6ED3-6511-65DFD396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Использование целых типов – факториал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 short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Box 5">
            <a:extLst>
              <a:ext uri="{FF2B5EF4-FFF2-40B4-BE49-F238E27FC236}">
                <a16:creationId xmlns:a16="http://schemas.microsoft.com/office/drawing/2014/main" xmlns="" id="{39F07D43-A6AE-FE47-F860-D16741B4185E}"/>
              </a:ext>
            </a:extLst>
          </p:cNvPr>
          <p:cNvSpPr/>
          <p:nvPr/>
        </p:nvSpPr>
        <p:spPr>
          <a:xfrm>
            <a:off x="467640" y="980640"/>
            <a:ext cx="6390000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 = 1;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short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		fact = 1,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prevFact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(n &lt; 100)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fact = 1;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do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fact = fact 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&lt;= n);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"&lt;%hi (%d!) %d&gt;\n"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fact, n, (fact /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prevFact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7188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prevFact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fact;</a:t>
            </a:r>
          </a:p>
          <a:p>
            <a:pPr defTabSz="357188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n += 1;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4DF7E8CB-5145-B0A4-4BF7-20B81A4F2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901" y="1069670"/>
            <a:ext cx="2503459" cy="447884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15DE18BA-707B-6F5C-3FA9-A11B83CDC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901" y="1069669"/>
            <a:ext cx="2503459" cy="44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1029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B89018C-75C6-F213-2F54-E1EBA23A9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>
            <a:extLst>
              <a:ext uri="{FF2B5EF4-FFF2-40B4-BE49-F238E27FC236}">
                <a16:creationId xmlns:a16="http://schemas.microsoft.com/office/drawing/2014/main" xmlns="" id="{CABB03B7-1E40-2C23-5777-6E9A56BB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Использование целых типов – факториал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 int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Box 5">
            <a:extLst>
              <a:ext uri="{FF2B5EF4-FFF2-40B4-BE49-F238E27FC236}">
                <a16:creationId xmlns:a16="http://schemas.microsoft.com/office/drawing/2014/main" xmlns="" id="{A01E788D-6A86-70BA-3415-426E67E217FF}"/>
              </a:ext>
            </a:extLst>
          </p:cNvPr>
          <p:cNvSpPr/>
          <p:nvPr/>
        </p:nvSpPr>
        <p:spPr>
          <a:xfrm>
            <a:off x="467640" y="980640"/>
            <a:ext cx="6390000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 = 1;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			fact = 1,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prevFact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(n &lt; 100)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fact = 1;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do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fact = fact 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&lt;= n);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"&lt;%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(%d!) %d&gt;\n"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fact, n, (fact /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prevFact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7188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prevFact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fact;</a:t>
            </a:r>
          </a:p>
          <a:p>
            <a:pPr defTabSz="357188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n += 1;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FDA3D72-B3A0-634E-F912-277B0A36F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901" y="1069670"/>
            <a:ext cx="2503459" cy="447884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8B5CE80F-E7AF-B872-D990-A98848D57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901" y="1069669"/>
            <a:ext cx="2503459" cy="44788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3B5047DA-3554-C20E-6C17-75699B52E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901" y="1069668"/>
            <a:ext cx="2503459" cy="44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908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83463E6-7676-0F4B-6805-03A0854CA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>
            <a:extLst>
              <a:ext uri="{FF2B5EF4-FFF2-40B4-BE49-F238E27FC236}">
                <a16:creationId xmlns:a16="http://schemas.microsoft.com/office/drawing/2014/main" xmlns="" id="{ECED6DEB-EF79-382F-F4F2-DE8CDEA5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Использование целых типов – факториал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 long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Box 5">
            <a:extLst>
              <a:ext uri="{FF2B5EF4-FFF2-40B4-BE49-F238E27FC236}">
                <a16:creationId xmlns:a16="http://schemas.microsoft.com/office/drawing/2014/main" xmlns="" id="{99F76028-C932-E05E-B565-B0D02F2F88D0}"/>
              </a:ext>
            </a:extLst>
          </p:cNvPr>
          <p:cNvSpPr/>
          <p:nvPr/>
        </p:nvSpPr>
        <p:spPr>
          <a:xfrm>
            <a:off x="467640" y="980640"/>
            <a:ext cx="6390000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 = 1;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long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		fact = 1,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prevFact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(n &lt; 100)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fact = 1;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do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fact = fact 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&lt;= n);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"&lt;%li (%d!) %d&gt;\n"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fact, n, (fact /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prevFact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7188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prevFact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fact;</a:t>
            </a:r>
          </a:p>
          <a:p>
            <a:pPr defTabSz="357188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n += 1;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AA9DFB92-E8F4-2F42-A218-EAD5C70C6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901" y="1069670"/>
            <a:ext cx="2503459" cy="447884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572BC823-3A5D-BFA4-49B7-749EA527A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901" y="1069669"/>
            <a:ext cx="2503459" cy="44788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8AC60BBF-86B3-0EC7-A669-3036FF516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901" y="1069668"/>
            <a:ext cx="2503459" cy="44788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7BF036C6-B74A-5D29-55D1-87D998E93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901" y="1069668"/>
            <a:ext cx="2503459" cy="44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7051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6A055CC-C8B8-1615-DC4D-566E7447E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>
            <a:extLst>
              <a:ext uri="{FF2B5EF4-FFF2-40B4-BE49-F238E27FC236}">
                <a16:creationId xmlns:a16="http://schemas.microsoft.com/office/drawing/2014/main" xmlns="" id="{3AC592E3-BEDF-B385-E56B-7C407A4C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Использование целых типов – факториал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 long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alibri"/>
              </a:rPr>
              <a:t>long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Box 5">
            <a:extLst>
              <a:ext uri="{FF2B5EF4-FFF2-40B4-BE49-F238E27FC236}">
                <a16:creationId xmlns:a16="http://schemas.microsoft.com/office/drawing/2014/main" xmlns="" id="{92434CDD-5D9F-4D26-F1D2-52CBEEFF6E0B}"/>
              </a:ext>
            </a:extLst>
          </p:cNvPr>
          <p:cNvSpPr/>
          <p:nvPr/>
        </p:nvSpPr>
        <p:spPr>
          <a:xfrm>
            <a:off x="467640" y="980640"/>
            <a:ext cx="6390000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 = 1;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long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fact = 1,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prevFact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(n &lt; 100)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fact = 1;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do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fact = fact 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&lt;= n);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"&lt;%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lli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(%d!) %d&gt;\n"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fact, n, (fact /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prevFact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7188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prevFact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fact;</a:t>
            </a:r>
          </a:p>
          <a:p>
            <a:pPr defTabSz="357188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n += 1;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384D68B0-2D45-1C26-150E-BA0EC17AD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901" y="1069670"/>
            <a:ext cx="2503459" cy="447884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87460AB-69BD-4E61-8756-5ECEF3193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901" y="1069669"/>
            <a:ext cx="2503459" cy="44788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5215FFB2-F53B-6910-F97D-40ED5F4C0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901" y="1069668"/>
            <a:ext cx="2503459" cy="44788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CAE0E843-AF5C-1E6F-6FE2-8D8038DDB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901" y="1069668"/>
            <a:ext cx="2503459" cy="44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566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</a:rPr>
              <a:t>Polygon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Picture 2"/>
          <p:cNvPicPr/>
          <p:nvPr/>
        </p:nvPicPr>
        <p:blipFill>
          <a:blip r:embed="rId2"/>
          <a:stretch/>
        </p:blipFill>
        <p:spPr>
          <a:xfrm>
            <a:off x="5796000" y="2925000"/>
            <a:ext cx="2526840" cy="2615760"/>
          </a:xfrm>
          <a:prstGeom prst="rect">
            <a:avLst/>
          </a:prstGeom>
          <a:ln w="0">
            <a:noFill/>
          </a:ln>
        </p:spPr>
      </p:pic>
      <p:sp>
        <p:nvSpPr>
          <p:cNvPr id="87" name="Прямоугольник 3"/>
          <p:cNvSpPr/>
          <p:nvPr/>
        </p:nvSpPr>
        <p:spPr>
          <a:xfrm>
            <a:off x="1115640" y="1620000"/>
            <a:ext cx="6804360" cy="405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POINT pt[5];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" dirty="0">
                <a:solidFill>
                  <a:srgbClr val="8064A2"/>
                </a:solidFill>
                <a:latin typeface="Calibri"/>
              </a:rPr>
              <a:t>// Массив содержит структуры</a:t>
            </a:r>
            <a:endParaRPr lang="ru-RU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ru-RU" sz="2000" b="1" strike="noStrike" spc="-1" dirty="0">
                <a:solidFill>
                  <a:srgbClr val="8064A2"/>
                </a:solidFill>
                <a:latin typeface="Calibri"/>
              </a:rPr>
              <a:t>// т. е. каждый элемент массива — это структура</a:t>
            </a:r>
            <a:endParaRPr lang="ru-RU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pt[0].x = 100;</a:t>
            </a:r>
            <a:endParaRPr lang="ru-RU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pt[0].y = 50;</a:t>
            </a:r>
            <a:endParaRPr lang="ru-RU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pt[1].x = 150;</a:t>
            </a:r>
            <a:endParaRPr lang="ru-RU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pt[1].y = 100;</a:t>
            </a:r>
            <a:endParaRPr lang="ru-RU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pt[2].x = 150;</a:t>
            </a:r>
            <a:endParaRPr lang="ru-RU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pt[2].y = 150;</a:t>
            </a:r>
            <a:endParaRPr lang="ru-RU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pt[3].x = 50;</a:t>
            </a:r>
            <a:endParaRPr lang="ru-RU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pt[3].y = 150;</a:t>
            </a:r>
            <a:endParaRPr lang="ru-RU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pt[4].x = 50;</a:t>
            </a:r>
            <a:endParaRPr lang="ru-RU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pt[4].y = 100;</a:t>
            </a:r>
            <a:endParaRPr lang="ru-RU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Polygon(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, pt, 5);</a:t>
            </a:r>
            <a:endParaRPr lang="ru-RU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DA0129B-E870-3474-8987-4F8BABA61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>
            <a:extLst>
              <a:ext uri="{FF2B5EF4-FFF2-40B4-BE49-F238E27FC236}">
                <a16:creationId xmlns:a16="http://schemas.microsoft.com/office/drawing/2014/main" xmlns="" id="{913761D9-4A5D-A82C-DE85-126B3C2F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целых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Box 5">
            <a:extLst>
              <a:ext uri="{FF2B5EF4-FFF2-40B4-BE49-F238E27FC236}">
                <a16:creationId xmlns:a16="http://schemas.microsoft.com/office/drawing/2014/main" xmlns="" id="{DB487B47-94DD-961D-52CB-3488036076B3}"/>
              </a:ext>
            </a:extLst>
          </p:cNvPr>
          <p:cNvSpPr/>
          <p:nvPr/>
        </p:nvSpPr>
        <p:spPr>
          <a:xfrm>
            <a:off x="467640" y="980640"/>
            <a:ext cx="639000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/>
            <a:r>
              <a:rPr lang="ru-RU" b="1" dirty="0"/>
              <a:t>Свод правил по работе с целыми числами в C/C++</a:t>
            </a: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  <a:hlinkClick r:id="rId2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  <a:hlinkClick r:id="rId2"/>
              </a:rPr>
              <a:t>https://habr.com/ru/companies/ruvds/articles/551216/</a:t>
            </a:r>
            <a:r>
              <a:rPr lang="ru-RU" sz="1800" b="0" strike="noStrike" spc="-1" dirty="0"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02374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Вещественные типы в Си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Box 7"/>
          <p:cNvSpPr/>
          <p:nvPr/>
        </p:nvSpPr>
        <p:spPr>
          <a:xfrm>
            <a:off x="467640" y="3717000"/>
            <a:ext cx="7776360" cy="191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B0F0"/>
                </a:solidFill>
                <a:latin typeface="Calibri"/>
              </a:rPr>
              <a:t>“long double” – </a:t>
            </a:r>
            <a:r>
              <a:rPr lang="ru-RU" sz="2400" b="0" strike="noStrike" spc="-1">
                <a:solidFill>
                  <a:srgbClr val="00B0F0"/>
                </a:solidFill>
                <a:latin typeface="Calibri"/>
              </a:rPr>
              <a:t>либо 8 байтовое число, совпадающее с </a:t>
            </a:r>
            <a:r>
              <a:rPr lang="en-US" sz="2400" b="0" strike="noStrike" spc="-1">
                <a:solidFill>
                  <a:srgbClr val="00B0F0"/>
                </a:solidFill>
                <a:latin typeface="Calibri"/>
              </a:rPr>
              <a:t>double</a:t>
            </a:r>
            <a:r>
              <a:rPr lang="ru-RU" sz="2400" b="0" strike="noStrike" spc="-1">
                <a:solidFill>
                  <a:srgbClr val="00B0F0"/>
                </a:solidFill>
                <a:latin typeface="Calibri"/>
              </a:rPr>
              <a:t>, либо более точный 10 байтовый формат – если он реализован в системе.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B0F0"/>
                </a:solidFill>
                <a:latin typeface="Calibri"/>
              </a:rPr>
              <a:t> в </a:t>
            </a:r>
            <a:r>
              <a:rPr lang="en-US" sz="2400" b="0" strike="noStrike" spc="-1">
                <a:solidFill>
                  <a:srgbClr val="00B0F0"/>
                </a:solidFill>
                <a:latin typeface="Calibri"/>
              </a:rPr>
              <a:t>MS VS “long double” </a:t>
            </a:r>
            <a:r>
              <a:rPr lang="ru-RU" sz="2400" b="0" strike="noStrike" spc="-1">
                <a:solidFill>
                  <a:srgbClr val="00B0F0"/>
                </a:solidFill>
                <a:latin typeface="Calibri"/>
              </a:rPr>
              <a:t> = </a:t>
            </a:r>
            <a:r>
              <a:rPr lang="en-US" sz="2400" b="0" strike="noStrike" spc="-1">
                <a:solidFill>
                  <a:srgbClr val="00B0F0"/>
                </a:solidFill>
                <a:latin typeface="Calibri"/>
              </a:rPr>
              <a:t>“double”</a:t>
            </a:r>
            <a:endParaRPr lang="ru-RU" sz="2400" b="0" strike="noStrike" spc="-1">
              <a:latin typeface="Arial"/>
            </a:endParaRPr>
          </a:p>
        </p:txBody>
      </p:sp>
      <p:graphicFrame>
        <p:nvGraphicFramePr>
          <p:cNvPr id="161" name="Таблица 2"/>
          <p:cNvGraphicFramePr/>
          <p:nvPr/>
        </p:nvGraphicFramePr>
        <p:xfrm>
          <a:off x="446760" y="1163520"/>
          <a:ext cx="8373240" cy="2049120"/>
        </p:xfrm>
        <a:graphic>
          <a:graphicData uri="http://schemas.openxmlformats.org/drawingml/2006/table">
            <a:tbl>
              <a:tblPr/>
              <a:tblGrid>
                <a:gridCol w="14605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4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99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287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804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Тип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sizeof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Количество бит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float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3.4Е-38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3.4Е+38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4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double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1.7Е-308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1.7Е+308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B0F0"/>
                          </a:solidFill>
                          <a:latin typeface="Calibri"/>
                        </a:rPr>
                        <a:t>long double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B0F0"/>
                          </a:solidFill>
                          <a:latin typeface="Calibri"/>
                        </a:rPr>
                        <a:t>8 | 10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B0F0"/>
                          </a:solidFill>
                          <a:latin typeface="Calibri"/>
                        </a:rPr>
                        <a:t>64 | 80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B0F0"/>
                          </a:solidFill>
                          <a:latin typeface="Calibri"/>
                        </a:rPr>
                        <a:t>???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B0F0"/>
                          </a:solidFill>
                          <a:latin typeface="Calibri"/>
                        </a:rPr>
                        <a:t>???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вещественных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Box 3"/>
          <p:cNvSpPr/>
          <p:nvPr/>
        </p:nvSpPr>
        <p:spPr>
          <a:xfrm>
            <a:off x="395640" y="980640"/>
            <a:ext cx="8496720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float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f = 1.23456789012345678901234567890;</a:t>
            </a:r>
            <a:r>
              <a:rPr lang="ru-RU" spc="-1" dirty="0">
                <a:latin typeface="Arial"/>
              </a:rPr>
              <a:t>	</a:t>
            </a: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&lt; 1000)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"&lt;%60.30f (%d)&gt;\n"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f, i);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f *= 10;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+=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: f = %d,   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 = 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(f),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вещественных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Box 3"/>
          <p:cNvSpPr/>
          <p:nvPr/>
        </p:nvSpPr>
        <p:spPr>
          <a:xfrm>
            <a:off x="395639" y="980640"/>
            <a:ext cx="8354955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float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f = 1.23456789012345678901234567890;</a:t>
            </a:r>
            <a:endParaRPr lang="ru-RU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&lt; 1000)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"&lt;%60.30f (%d)&gt;\n"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f, i);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f *= 10;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+=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: f = %d,   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 = 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(f),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166" name="Рисунок 4"/>
          <p:cNvPicPr/>
          <p:nvPr/>
        </p:nvPicPr>
        <p:blipFill>
          <a:blip r:embed="rId2"/>
          <a:stretch/>
        </p:blipFill>
        <p:spPr>
          <a:xfrm>
            <a:off x="3707640" y="645094"/>
            <a:ext cx="5184720" cy="5781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вещественных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Box 3"/>
          <p:cNvSpPr/>
          <p:nvPr/>
        </p:nvSpPr>
        <p:spPr>
          <a:xfrm>
            <a:off x="395640" y="980640"/>
            <a:ext cx="8365588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float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f = 1.23456789012345678901234567890;</a:t>
            </a:r>
            <a:endParaRPr lang="ru-RU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Arial"/>
              </a:rPr>
              <a:t>	</a:t>
            </a:r>
            <a:r>
              <a:rPr lang="en-US" spc="-1" dirty="0">
                <a:solidFill>
                  <a:srgbClr val="0000FF"/>
                </a:solidFill>
                <a:latin typeface="Consolas"/>
              </a:rPr>
              <a:t>int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&lt; 1000)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"&lt;%60.30f (%d)&gt;\n"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f, i);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f *= 10;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+=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: f = %d,   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 = 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(f),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169" name="Рисунок 4"/>
          <p:cNvPicPr/>
          <p:nvPr/>
        </p:nvPicPr>
        <p:blipFill>
          <a:blip r:embed="rId2"/>
          <a:stretch/>
        </p:blipFill>
        <p:spPr>
          <a:xfrm>
            <a:off x="3779640" y="757080"/>
            <a:ext cx="5184720" cy="578160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5"/>
          <p:cNvPicPr/>
          <p:nvPr/>
        </p:nvPicPr>
        <p:blipFill>
          <a:blip r:embed="rId3"/>
          <a:stretch/>
        </p:blipFill>
        <p:spPr>
          <a:xfrm>
            <a:off x="611640" y="3501000"/>
            <a:ext cx="5706000" cy="1428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вещественных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TextBox 3"/>
          <p:cNvSpPr/>
          <p:nvPr/>
        </p:nvSpPr>
        <p:spPr>
          <a:xfrm>
            <a:off x="395640" y="980640"/>
            <a:ext cx="8399520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float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f = 1.23456789012345678901234567890;</a:t>
            </a:r>
            <a:endParaRPr lang="en-US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&lt; 1000)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"&lt;%60.30f (%d)&gt;\n"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f, i);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f *= 10;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+=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: f = %d,   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 = 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(f),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173" name="Рисунок 4"/>
          <p:cNvPicPr/>
          <p:nvPr/>
        </p:nvPicPr>
        <p:blipFill>
          <a:blip r:embed="rId2"/>
          <a:stretch/>
        </p:blipFill>
        <p:spPr>
          <a:xfrm>
            <a:off x="2051640" y="2709000"/>
            <a:ext cx="6743520" cy="396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вещественных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Box 3"/>
          <p:cNvSpPr/>
          <p:nvPr/>
        </p:nvSpPr>
        <p:spPr>
          <a:xfrm>
            <a:off x="395640" y="980640"/>
            <a:ext cx="8496720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double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f = 1.23456789012345678901234567890;</a:t>
            </a:r>
          </a:p>
          <a:p>
            <a:pPr defTabSz="361950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&lt; 1000)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"&lt;%60.30f (%d)&gt;\n"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f, i);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f *= 10;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+=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: f = %d,   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 = 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(f),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вещественных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Box 3"/>
          <p:cNvSpPr/>
          <p:nvPr/>
        </p:nvSpPr>
        <p:spPr>
          <a:xfrm>
            <a:off x="395639" y="980640"/>
            <a:ext cx="8610137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double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f = 1.23456789012345678901234567890;</a:t>
            </a:r>
          </a:p>
          <a:p>
            <a:pPr defTabSz="361950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&lt; 1000)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"&lt;%60.30f (%d)&gt;\n"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f, i);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f *= 10;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+=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: f = %d,   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 = 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(f),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178" name="Рисунок 4"/>
          <p:cNvPicPr/>
          <p:nvPr/>
        </p:nvPicPr>
        <p:blipFill>
          <a:blip r:embed="rId2"/>
          <a:stretch/>
        </p:blipFill>
        <p:spPr>
          <a:xfrm>
            <a:off x="2483640" y="2133000"/>
            <a:ext cx="5381280" cy="460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вещественных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Box 3"/>
          <p:cNvSpPr/>
          <p:nvPr/>
        </p:nvSpPr>
        <p:spPr>
          <a:xfrm>
            <a:off x="395640" y="980640"/>
            <a:ext cx="8323058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double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f = 1.23456789012345678901234567890;</a:t>
            </a:r>
            <a:endParaRPr lang="en-US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&lt; 1000)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"&lt;%60.30f (%d)&gt;\n"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f, i);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f *= 10;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+=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: f = %d,   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 = 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(f),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181" name="Рисунок 4"/>
          <p:cNvPicPr/>
          <p:nvPr/>
        </p:nvPicPr>
        <p:blipFill>
          <a:blip r:embed="rId2"/>
          <a:stretch/>
        </p:blipFill>
        <p:spPr>
          <a:xfrm>
            <a:off x="2483640" y="2133000"/>
            <a:ext cx="5381280" cy="460800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7"/>
          <p:cNvPicPr/>
          <p:nvPr/>
        </p:nvPicPr>
        <p:blipFill>
          <a:blip r:embed="rId3"/>
          <a:stretch/>
        </p:blipFill>
        <p:spPr>
          <a:xfrm>
            <a:off x="90000" y="4379760"/>
            <a:ext cx="8964000" cy="2181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AACD631-E0BA-40D5-5EF7-606077E9E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>
            <a:extLst>
              <a:ext uri="{FF2B5EF4-FFF2-40B4-BE49-F238E27FC236}">
                <a16:creationId xmlns:a16="http://schemas.microsoft.com/office/drawing/2014/main" xmlns="" id="{BEC6B2C8-BED6-CD88-FFD1-83B475FD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вещественных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Box 3">
            <a:extLst>
              <a:ext uri="{FF2B5EF4-FFF2-40B4-BE49-F238E27FC236}">
                <a16:creationId xmlns:a16="http://schemas.microsoft.com/office/drawing/2014/main" xmlns="" id="{2B234A26-2224-4BEA-645D-F1385037A037}"/>
              </a:ext>
            </a:extLst>
          </p:cNvPr>
          <p:cNvSpPr/>
          <p:nvPr/>
        </p:nvSpPr>
        <p:spPr>
          <a:xfrm>
            <a:off x="395640" y="980640"/>
            <a:ext cx="8323058" cy="17528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61950"/>
            <a:r>
              <a:rPr lang="ru-RU" b="1" dirty="0"/>
              <a:t>Представление вещественных чисел</a:t>
            </a: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  <a:hlinkClick r:id="rId2"/>
              </a:rPr>
              <a:t>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  <a:hlinkClick r:id="rId2"/>
              </a:rPr>
              <a:t>https://neerc.ifmo.ru/wiki/index.php?title=%D0%9F%D1%80%D0%B5%D0%B4%D1%81%D1%82%D0%B0%D0%B2%D0%BB%D0%B5%D0%BD%D0%B8%D0%B5_%D0%B2%D0%B5%D1%89%D0%B5%D1%81%D1%82%D0%B2%D0%B5%D0%BD%D0%BD%D1%8B%D1%85_%D1%87%D0%B8%D1%81%D0%B5%D0%BB</a:t>
            </a: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 </a:t>
            </a:r>
            <a:endParaRPr lang="ru-RU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980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Что такое </a:t>
            </a:r>
            <a:r>
              <a:rPr lang="en-US" sz="3200" b="0" strike="noStrike" spc="-1">
                <a:solidFill>
                  <a:srgbClr val="2B91AF"/>
                </a:solidFill>
                <a:latin typeface="Consolas"/>
              </a:rPr>
              <a:t>POINT</a:t>
            </a:r>
            <a:r>
              <a:rPr lang="ru-RU" sz="3200" b="1" strike="noStrike" spc="-1">
                <a:solidFill>
                  <a:srgbClr val="2B91AF"/>
                </a:solidFill>
                <a:latin typeface="Consolas"/>
              </a:rPr>
              <a:t>?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124640"/>
            <a:ext cx="8229240" cy="54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//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windef.h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?	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typedef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2B91AF"/>
                </a:solidFill>
                <a:latin typeface="Consolas"/>
              </a:rPr>
              <a:t>tagPOINT</a:t>
            </a: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b="0" strike="noStrike" spc="-1" dirty="0">
                <a:solidFill>
                  <a:srgbClr val="2B91AF"/>
                </a:solidFill>
                <a:latin typeface="Consolas"/>
              </a:rPr>
              <a:t>LONG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x;</a:t>
            </a: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b="0" strike="noStrike" spc="-1" dirty="0">
                <a:solidFill>
                  <a:srgbClr val="2B91AF"/>
                </a:solidFill>
                <a:latin typeface="Consolas"/>
              </a:rPr>
              <a:t>LONG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y;</a:t>
            </a: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800" b="0" strike="noStrike" spc="-1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Неявное приведение типов (1)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Box 3"/>
          <p:cNvSpPr/>
          <p:nvPr/>
        </p:nvSpPr>
        <p:spPr>
          <a:xfrm>
            <a:off x="395640" y="980640"/>
            <a:ext cx="8323058" cy="56308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61950"/>
            <a:r>
              <a:rPr lang="ru-RU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 Урок 14. Преобразование типов</a:t>
            </a:r>
          </a:p>
          <a:p>
            <a:pPr defTabSz="361950"/>
            <a:r>
              <a:rPr lang="ru-RU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1" strike="noStrike" spc="-1" dirty="0">
                <a:latin typeface="Arial"/>
                <a:hlinkClick r:id="rId2"/>
              </a:rPr>
              <a:t>https://narodstream.ru/c-urok-14-preobrazovanie-tipov/</a:t>
            </a:r>
            <a:endParaRPr lang="ru-RU" i="1" spc="-1" dirty="0">
              <a:solidFill>
                <a:srgbClr val="0000FF"/>
              </a:solidFill>
              <a:latin typeface="Consolas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solidFill>
                <a:srgbClr val="0000FF"/>
              </a:solidFill>
              <a:latin typeface="Consolas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algn="just" fontAlgn="base"/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Для того, чтобы заранее знать, какой общий тип мы получим при операции с разными типами данных, существует приоритет типов данных для операций преобразований типов. Вот перечень типов данных с убывающим приоритетом при операциях неявного приведения типов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inherit"/>
              </a:rPr>
              <a:t>long</a:t>
            </a:r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inherit"/>
              </a:rPr>
              <a:t>double</a:t>
            </a:r>
            <a:endParaRPr lang="ru-RU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inherit"/>
              </a:rPr>
              <a:t>double</a:t>
            </a:r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inherit"/>
              </a:rPr>
              <a:t>float</a:t>
            </a:r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inherit"/>
              </a:rPr>
              <a:t>unsigned</a:t>
            </a:r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inherit"/>
              </a:rPr>
              <a:t>long</a:t>
            </a:r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inherit"/>
              </a:rPr>
              <a:t>long</a:t>
            </a:r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inherit"/>
              </a:rPr>
              <a:t>long</a:t>
            </a:r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inherit"/>
              </a:rPr>
              <a:t>long</a:t>
            </a:r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inherit"/>
              </a:rPr>
              <a:t>unsigned</a:t>
            </a:r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inherit"/>
              </a:rPr>
              <a:t>long</a:t>
            </a:r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inherit"/>
              </a:rPr>
              <a:t>long</a:t>
            </a:r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inherit"/>
              </a:rPr>
              <a:t>unsigned</a:t>
            </a:r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inherit"/>
              </a:rPr>
              <a:t>int</a:t>
            </a:r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inherit"/>
              </a:rPr>
              <a:t>int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just" fontAlgn="base"/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Если в операции присутствуют операнды различных типов то компилятор вычисляет сначала операнд наивысшим приоритетом и неявно преобразовывает тип другого операнда, у которого приоритет ниже, к типу первого.</a:t>
            </a:r>
            <a:endParaRPr lang="ru-RU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02376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Неявное приведение типов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 (2)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Box 3"/>
          <p:cNvSpPr/>
          <p:nvPr/>
        </p:nvSpPr>
        <p:spPr>
          <a:xfrm>
            <a:off x="395640" y="980640"/>
            <a:ext cx="362772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 + 2.1;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= 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6946F96-D4B4-6A4D-E6CA-D9CFBF620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287" y="861768"/>
            <a:ext cx="4848225" cy="23717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546EE9F2-029C-A03E-B2BF-7FD72D347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40" y="2686193"/>
            <a:ext cx="4725059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76713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pc="-1" dirty="0">
                <a:solidFill>
                  <a:srgbClr val="000000"/>
                </a:solidFill>
                <a:latin typeface="Calibri"/>
              </a:rPr>
              <a:t>Явное </a:t>
            </a: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приведение типов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 (1)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Box 3"/>
          <p:cNvSpPr/>
          <p:nvPr/>
        </p:nvSpPr>
        <p:spPr>
          <a:xfrm>
            <a:off x="410471" y="888793"/>
            <a:ext cx="8323058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61950"/>
            <a:r>
              <a:rPr lang="ru-RU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 Урок 14. Преобразование типов</a:t>
            </a:r>
          </a:p>
          <a:p>
            <a:pPr defTabSz="361950"/>
            <a:r>
              <a:rPr lang="ru-RU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1" strike="noStrike" spc="-1" dirty="0">
                <a:latin typeface="Arial"/>
                <a:hlinkClick r:id="rId2"/>
              </a:rPr>
              <a:t>https://narodstream.ru/c-urok-14-preobrazovanie-tipov/</a:t>
            </a:r>
            <a:endParaRPr lang="ru-RU" i="1" spc="-1" dirty="0">
              <a:solidFill>
                <a:srgbClr val="0000FF"/>
              </a:solidFill>
              <a:latin typeface="Consolas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solidFill>
                <a:srgbClr val="0000FF"/>
              </a:solidFill>
              <a:latin typeface="Consolas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Явное преобразование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типов происходит тогда, когда мы применяем специальные механизмы для приведения одного типа к строго определённому другому типу. В языке C в для явного приведения типа перед переменной или выражением, значения которых мы преобразуем к другому типу, ставится в круглых скобках тип, к которому мы данное значение преобразуем, например</a:t>
            </a:r>
            <a:endParaRPr lang="ru-RU" sz="1800" b="0" strike="noStrike" spc="-1" dirty="0">
              <a:solidFill>
                <a:srgbClr val="0000FF"/>
              </a:solidFill>
              <a:latin typeface="Consola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14F61341-4B0B-F3C8-A5A7-A50296879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09" y="3195663"/>
            <a:ext cx="1724266" cy="885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9BEA22D-2414-19B6-2AF1-645D2F02E4AB}"/>
              </a:ext>
            </a:extLst>
          </p:cNvPr>
          <p:cNvSpPr txBox="1"/>
          <p:nvPr/>
        </p:nvSpPr>
        <p:spPr>
          <a:xfrm>
            <a:off x="395640" y="4400032"/>
            <a:ext cx="37008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defTabSz="357188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(1 + 2.1);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= 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49CD360D-7D0F-E933-2540-12705D752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775" y="4269838"/>
            <a:ext cx="4848225" cy="23717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1882F005-42E2-830E-D9ED-231449ED4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131" y="5892071"/>
            <a:ext cx="3931889" cy="68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76486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pc="-1" dirty="0">
                <a:solidFill>
                  <a:srgbClr val="000000"/>
                </a:solidFill>
                <a:latin typeface="Calibri"/>
              </a:rPr>
              <a:t>Явное </a:t>
            </a: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приведение типов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 (2)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Box 3"/>
          <p:cNvSpPr/>
          <p:nvPr/>
        </p:nvSpPr>
        <p:spPr>
          <a:xfrm>
            <a:off x="374471" y="750960"/>
            <a:ext cx="8323058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61950"/>
            <a:r>
              <a:rPr lang="ru-RU" b="0" u="sng" dirty="0">
                <a:solidFill>
                  <a:srgbClr val="000000"/>
                </a:solidFill>
                <a:latin typeface="Arial" panose="020B0604020202020204" pitchFamily="34" charset="0"/>
              </a:rPr>
              <a:t>Задача </a:t>
            </a:r>
          </a:p>
          <a:p>
            <a:pPr defTabSz="361950"/>
            <a:r>
              <a:rPr lang="ru-RU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Ввести через пробел оценки (от 1 до 5) </a:t>
            </a:r>
          </a:p>
          <a:p>
            <a:pPr defTabSz="361950"/>
            <a:r>
              <a:rPr lang="ru-RU" b="0" dirty="0">
                <a:solidFill>
                  <a:srgbClr val="000000"/>
                </a:solidFill>
                <a:latin typeface="Arial" panose="020B0604020202020204" pitchFamily="34" charset="0"/>
              </a:rPr>
              <a:t>В конце ввести 0.</a:t>
            </a:r>
          </a:p>
          <a:p>
            <a:pPr defTabSz="361950"/>
            <a:r>
              <a:rPr lang="ru-RU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Подсчитать и вывести среднее ари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фметическое всех введенных оценок.</a:t>
            </a:r>
            <a:endParaRPr lang="ru-RU" sz="1800" b="0" strike="noStrike" spc="-1" dirty="0">
              <a:solidFill>
                <a:srgbClr val="0000FF"/>
              </a:solidFill>
              <a:latin typeface="Consola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702BEC1-1B36-553D-01B0-6D7869F2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997" y="2223020"/>
            <a:ext cx="3810532" cy="1562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01CD3C-61D2-6C8F-139D-97C789899D55}"/>
              </a:ext>
            </a:extLst>
          </p:cNvPr>
          <p:cNvSpPr txBox="1"/>
          <p:nvPr/>
        </p:nvSpPr>
        <p:spPr>
          <a:xfrm>
            <a:off x="374470" y="1940046"/>
            <a:ext cx="534967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average;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grade;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counter = 0;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&amp;grade);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sum += grade;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counter++;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(grade != 0);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average 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)sum / (counter - 1);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"average = %f"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average);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374904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Какие типы есть в Си?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2759AD5C-6C0A-BC68-7591-9562A3161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891" y="750240"/>
            <a:ext cx="4782217" cy="6058746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Указатели в Си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Box 7"/>
          <p:cNvSpPr/>
          <p:nvPr/>
        </p:nvSpPr>
        <p:spPr>
          <a:xfrm>
            <a:off x="647640" y="836640"/>
            <a:ext cx="7776360" cy="550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Указатели - это переменные, показывающие место или адрес памяти, где расположены другие объекты (переменные, функции и др.).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Так как указатель содержит адрес некоторого объекта, то через него можно обращаться к этому объекту.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Унарная операция &amp; дает адрес объекта, поэтому оператор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1" strike="noStrike" spc="-1">
                <a:solidFill>
                  <a:srgbClr val="000000"/>
                </a:solidFill>
                <a:latin typeface="Calibri"/>
              </a:rPr>
              <a:t>     у = &amp;х;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присваивает адрес переменной х переменной у.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Унарная операция * воспринимает свой операнд как адрес некоторого объекта и использует этот адрес для выборки содержимого, поэтому оператор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1" strike="noStrike" spc="-1">
                <a:solidFill>
                  <a:srgbClr val="000000"/>
                </a:solidFill>
                <a:latin typeface="Calibri"/>
              </a:rPr>
              <a:t>     z = *y;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присваивает z значение переменной, записанной по адресу у.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Если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1" strike="noStrike" spc="-1">
                <a:solidFill>
                  <a:srgbClr val="000000"/>
                </a:solidFill>
                <a:latin typeface="Calibri"/>
              </a:rPr>
              <a:t>     y = &amp;x;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1" strike="noStrike" spc="-1">
                <a:solidFill>
                  <a:srgbClr val="000000"/>
                </a:solidFill>
                <a:latin typeface="Calibri"/>
              </a:rPr>
              <a:t>     z = *у;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то z = x.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i="1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https://dfe.petrsu.ru/koi/posob/c/c.htm#g2.3</a:t>
            </a:r>
            <a:r>
              <a:rPr lang="ru-RU" sz="1600" b="0" i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Указатели определяются в Си так:  </a:t>
            </a:r>
            <a:r>
              <a:rPr lang="ru-RU" sz="1600" b="0" i="1" strike="noStrike" spc="-1">
                <a:solidFill>
                  <a:srgbClr val="215968"/>
                </a:solidFill>
                <a:latin typeface="Calibri"/>
              </a:rPr>
              <a:t>ТИП * имя_указателя</a:t>
            </a:r>
            <a:r>
              <a:rPr lang="en-US" sz="1600" b="0" i="1" strike="noStrike" spc="-1">
                <a:solidFill>
                  <a:srgbClr val="215968"/>
                </a:solidFill>
                <a:latin typeface="Calibri"/>
              </a:rPr>
              <a:t>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Например </a:t>
            </a:r>
            <a:r>
              <a:rPr lang="en-US" sz="1600" b="1" strike="noStrike" spc="-1">
                <a:solidFill>
                  <a:srgbClr val="000000"/>
                </a:solidFill>
                <a:latin typeface="Calibri"/>
              </a:rPr>
              <a:t>int *y;  // y – </a:t>
            </a:r>
            <a:r>
              <a:rPr lang="ru-RU" sz="1600" b="1" strike="noStrike" spc="-1">
                <a:solidFill>
                  <a:srgbClr val="000000"/>
                </a:solidFill>
                <a:latin typeface="Calibri"/>
              </a:rPr>
              <a:t>указатель на </a:t>
            </a:r>
            <a:r>
              <a:rPr lang="en-US" sz="1600" b="1" strike="noStrike" spc="-1">
                <a:solidFill>
                  <a:srgbClr val="000000"/>
                </a:solidFill>
                <a:latin typeface="Calibri"/>
              </a:rPr>
              <a:t>int</a:t>
            </a:r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Пример №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1 </a:t>
            </a: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работы с указателем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8" name="Рисунок 10"/>
          <p:cNvPicPr/>
          <p:nvPr/>
        </p:nvPicPr>
        <p:blipFill>
          <a:blip r:embed="rId2"/>
          <a:stretch/>
        </p:blipFill>
        <p:spPr>
          <a:xfrm>
            <a:off x="5367960" y="1122840"/>
            <a:ext cx="3633840" cy="1928880"/>
          </a:xfrm>
          <a:prstGeom prst="rect">
            <a:avLst/>
          </a:prstGeom>
          <a:ln w="0">
            <a:noFill/>
          </a:ln>
        </p:spPr>
      </p:pic>
      <p:pic>
        <p:nvPicPr>
          <p:cNvPr id="189" name="Рисунок 14"/>
          <p:cNvPicPr/>
          <p:nvPr/>
        </p:nvPicPr>
        <p:blipFill>
          <a:blip r:embed="rId3"/>
          <a:stretch/>
        </p:blipFill>
        <p:spPr>
          <a:xfrm>
            <a:off x="5320800" y="3399840"/>
            <a:ext cx="3661920" cy="2706480"/>
          </a:xfrm>
          <a:prstGeom prst="rect">
            <a:avLst/>
          </a:prstGeom>
          <a:ln w="0">
            <a:noFill/>
          </a:ln>
        </p:spPr>
      </p:pic>
      <p:sp>
        <p:nvSpPr>
          <p:cNvPr id="190" name="TextBox 6"/>
          <p:cNvSpPr/>
          <p:nvPr/>
        </p:nvSpPr>
        <p:spPr>
          <a:xfrm>
            <a:off x="107640" y="1139760"/>
            <a:ext cx="6867318" cy="46151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4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4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a;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* pa;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a = 10;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pa = &amp;a;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400" b="0" strike="noStrike" spc="-1" dirty="0">
                <a:solidFill>
                  <a:srgbClr val="000000"/>
                </a:solidFill>
                <a:latin typeface="Consolas"/>
              </a:rPr>
              <a:t>	printf(</a:t>
            </a:r>
            <a:r>
              <a:rPr lang="pt-BR" sz="1400" b="0" strike="noStrike" spc="-1" dirty="0">
                <a:solidFill>
                  <a:srgbClr val="A31515"/>
                </a:solidFill>
                <a:latin typeface="Consolas"/>
              </a:rPr>
              <a:t>"val: a=%d *pa=%d pa=%p\n"</a:t>
            </a:r>
            <a:r>
              <a:rPr lang="pt-BR" sz="1400" b="0" strike="noStrike" spc="-1" dirty="0">
                <a:solidFill>
                  <a:srgbClr val="000000"/>
                </a:solidFill>
                <a:latin typeface="Consolas"/>
              </a:rPr>
              <a:t>, a, *pa, pa);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400" b="0" strike="noStrike" spc="-1" dirty="0">
                <a:solidFill>
                  <a:srgbClr val="000000"/>
                </a:solidFill>
                <a:latin typeface="Consolas"/>
              </a:rPr>
              <a:t>	printf(</a:t>
            </a:r>
            <a:r>
              <a:rPr lang="pt-BR" sz="1400" b="0" strike="noStrike" spc="-1" dirty="0">
                <a:solidFill>
                  <a:srgbClr val="A31515"/>
                </a:solidFill>
                <a:latin typeface="Consolas"/>
              </a:rPr>
              <a:t>"ptr: &amp;a=%p &amp;pa=%p\n"</a:t>
            </a:r>
            <a:r>
              <a:rPr lang="pt-BR" sz="1400" b="0" strike="noStrike" spc="-1" dirty="0">
                <a:solidFill>
                  <a:srgbClr val="000000"/>
                </a:solidFill>
                <a:latin typeface="Consolas"/>
              </a:rPr>
              <a:t>, &amp;a, &amp;pa);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b="0" strike="noStrike" spc="-1" dirty="0" err="1">
                <a:solidFill>
                  <a:srgbClr val="A31515"/>
                </a:solidFill>
                <a:latin typeface="Consolas"/>
              </a:rPr>
              <a:t>sizeof</a:t>
            </a:r>
            <a:r>
              <a:rPr lang="en-US" sz="1400" b="0" strike="noStrike" spc="-1" dirty="0">
                <a:solidFill>
                  <a:srgbClr val="A31515"/>
                </a:solidFill>
                <a:latin typeface="Consolas"/>
              </a:rPr>
              <a:t>: %d %d\n"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0" strike="noStrike" spc="-1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a, </a:t>
            </a:r>
            <a:r>
              <a:rPr lang="en-US" sz="1400" b="0" strike="noStrike" spc="-1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(pa));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*pa = 30;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400" b="0" strike="noStrike" spc="-1" dirty="0">
                <a:solidFill>
                  <a:srgbClr val="000000"/>
                </a:solidFill>
                <a:latin typeface="Consolas"/>
              </a:rPr>
              <a:t>	printf(</a:t>
            </a:r>
            <a:r>
              <a:rPr lang="pt-BR" sz="1400" b="0" strike="noStrike" spc="-1" dirty="0">
                <a:solidFill>
                  <a:srgbClr val="A31515"/>
                </a:solidFill>
                <a:latin typeface="Consolas"/>
              </a:rPr>
              <a:t>"val: a=%d *pa=%d pa=%p\n"</a:t>
            </a:r>
            <a:r>
              <a:rPr lang="pt-BR" sz="1400" b="0" strike="noStrike" spc="-1" dirty="0">
                <a:solidFill>
                  <a:srgbClr val="000000"/>
                </a:solidFill>
                <a:latin typeface="Consolas"/>
              </a:rPr>
              <a:t>, a, *pa, pa);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Пример №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2 </a:t>
            </a: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работы с указателем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TextBox 6"/>
          <p:cNvSpPr/>
          <p:nvPr/>
        </p:nvSpPr>
        <p:spPr>
          <a:xfrm>
            <a:off x="107640" y="1139760"/>
            <a:ext cx="5328360" cy="569241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4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4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8000"/>
                </a:solidFill>
                <a:latin typeface="Consolas"/>
              </a:rPr>
              <a:t>// В функции f вычисляется сумма a + b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8000"/>
                </a:solidFill>
                <a:latin typeface="Consolas"/>
              </a:rPr>
              <a:t>// Результат вычисления помещается по адресу,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400" b="0" strike="noStrike" spc="-1" dirty="0">
                <a:solidFill>
                  <a:srgbClr val="008000"/>
                </a:solidFill>
                <a:latin typeface="Consolas"/>
              </a:rPr>
              <a:t> заданному в аргументе </a:t>
            </a:r>
            <a:r>
              <a:rPr lang="ru-RU" sz="1400" b="0" strike="noStrike" spc="-1" dirty="0" err="1">
                <a:solidFill>
                  <a:srgbClr val="008000"/>
                </a:solidFill>
                <a:latin typeface="Consolas"/>
              </a:rPr>
              <a:t>ps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f(</a:t>
            </a: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sz="1400" b="0" strike="noStrike" spc="-1" dirty="0" err="1">
                <a:solidFill>
                  <a:srgbClr val="808080"/>
                </a:solidFill>
                <a:latin typeface="Consolas"/>
              </a:rPr>
              <a:t>ps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b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) {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*</a:t>
            </a:r>
            <a:r>
              <a:rPr lang="en-US" sz="1400" b="0" strike="noStrike" spc="-1" dirty="0" err="1">
                <a:solidFill>
                  <a:srgbClr val="808080"/>
                </a:solidFill>
                <a:latin typeface="Consolas"/>
              </a:rPr>
              <a:t>ps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b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i1, i2, i3;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i1 = 10;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i2 = 20;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i3 = 30;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nn-NO" sz="1400" b="0" strike="noStrike" spc="-1" dirty="0">
                <a:solidFill>
                  <a:srgbClr val="000000"/>
                </a:solidFill>
                <a:latin typeface="Consolas"/>
              </a:rPr>
              <a:t>	printf(</a:t>
            </a:r>
            <a:r>
              <a:rPr lang="nn-NO" sz="1400" b="0" strike="noStrike" spc="-1" dirty="0">
                <a:solidFill>
                  <a:srgbClr val="A31515"/>
                </a:solidFill>
                <a:latin typeface="Consolas"/>
              </a:rPr>
              <a:t>"i1=%d i2=%d i3=%d\n"</a:t>
            </a:r>
            <a:r>
              <a:rPr lang="nn-NO" sz="1400" b="0" strike="noStrike" spc="-1" dirty="0">
                <a:solidFill>
                  <a:srgbClr val="000000"/>
                </a:solidFill>
                <a:latin typeface="Consolas"/>
              </a:rPr>
              <a:t>, i1, i2, i3);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f(&amp;i1, i2, i3);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nn-NO" sz="1400" b="0" strike="noStrike" spc="-1" dirty="0">
                <a:solidFill>
                  <a:srgbClr val="000000"/>
                </a:solidFill>
                <a:latin typeface="Consolas"/>
              </a:rPr>
              <a:t>	printf(</a:t>
            </a:r>
            <a:r>
              <a:rPr lang="nn-NO" sz="1400" b="0" strike="noStrike" spc="-1" dirty="0">
                <a:solidFill>
                  <a:srgbClr val="A31515"/>
                </a:solidFill>
                <a:latin typeface="Consolas"/>
              </a:rPr>
              <a:t>"i1=%d i2=%d i3=%d\n"</a:t>
            </a:r>
            <a:r>
              <a:rPr lang="nn-NO" sz="1400" b="0" strike="noStrike" spc="-1" dirty="0">
                <a:solidFill>
                  <a:srgbClr val="000000"/>
                </a:solidFill>
                <a:latin typeface="Consolas"/>
              </a:rPr>
              <a:t>, i1, i2, i3);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 dirty="0">
              <a:latin typeface="Arial"/>
            </a:endParaRPr>
          </a:p>
        </p:txBody>
      </p:sp>
      <p:pic>
        <p:nvPicPr>
          <p:cNvPr id="193" name="Рисунок 3"/>
          <p:cNvPicPr/>
          <p:nvPr/>
        </p:nvPicPr>
        <p:blipFill>
          <a:blip r:embed="rId2"/>
          <a:stretch/>
        </p:blipFill>
        <p:spPr>
          <a:xfrm>
            <a:off x="5302800" y="1139760"/>
            <a:ext cx="3810240" cy="1571400"/>
          </a:xfrm>
          <a:prstGeom prst="rect">
            <a:avLst/>
          </a:prstGeom>
          <a:ln w="0">
            <a:noFill/>
          </a:ln>
        </p:spPr>
      </p:pic>
      <p:pic>
        <p:nvPicPr>
          <p:cNvPr id="194" name="Рисунок 5"/>
          <p:cNvPicPr/>
          <p:nvPr/>
        </p:nvPicPr>
        <p:blipFill>
          <a:blip r:embed="rId3"/>
          <a:stretch/>
        </p:blipFill>
        <p:spPr>
          <a:xfrm>
            <a:off x="4812840" y="3311640"/>
            <a:ext cx="4300200" cy="2408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Пример №</a:t>
            </a:r>
            <a:r>
              <a:rPr lang="en-US" sz="2800" b="1" spc="-1" dirty="0">
                <a:solidFill>
                  <a:srgbClr val="000000"/>
                </a:solidFill>
                <a:latin typeface="Calibri"/>
              </a:rPr>
              <a:t>3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работы с указателем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Box 3"/>
          <p:cNvSpPr/>
          <p:nvPr/>
        </p:nvSpPr>
        <p:spPr>
          <a:xfrm>
            <a:off x="374471" y="750960"/>
            <a:ext cx="8323058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61950"/>
            <a:r>
              <a:rPr lang="ru-RU" b="0" u="sng" dirty="0">
                <a:solidFill>
                  <a:srgbClr val="000000"/>
                </a:solidFill>
                <a:latin typeface="Arial" panose="020B0604020202020204" pitchFamily="34" charset="0"/>
              </a:rPr>
              <a:t>Задача </a:t>
            </a:r>
          </a:p>
          <a:p>
            <a:pPr defTabSz="361950"/>
            <a:r>
              <a:rPr lang="ru-RU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Ввести через пробел оценки (от 1 до 5) </a:t>
            </a:r>
          </a:p>
          <a:p>
            <a:pPr defTabSz="361950"/>
            <a:r>
              <a:rPr lang="ru-RU" b="0" dirty="0">
                <a:solidFill>
                  <a:srgbClr val="000000"/>
                </a:solidFill>
                <a:latin typeface="Arial" panose="020B0604020202020204" pitchFamily="34" charset="0"/>
              </a:rPr>
              <a:t>В конце ввести 0.</a:t>
            </a:r>
          </a:p>
          <a:p>
            <a:pPr defTabSz="361950"/>
            <a:r>
              <a:rPr lang="ru-RU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Подсчитать и вывести среднее ари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фметическое всех введенных оценок.</a:t>
            </a:r>
            <a:endParaRPr lang="ru-RU" sz="1800" b="0" strike="noStrike" spc="-1" dirty="0">
              <a:solidFill>
                <a:srgbClr val="0000FF"/>
              </a:solidFill>
              <a:latin typeface="Consola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702BEC1-1B36-553D-01B0-6D7869F2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997" y="2223020"/>
            <a:ext cx="3810532" cy="1562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01CD3C-61D2-6C8F-139D-97C789899D55}"/>
              </a:ext>
            </a:extLst>
          </p:cNvPr>
          <p:cNvSpPr txBox="1"/>
          <p:nvPr/>
        </p:nvSpPr>
        <p:spPr>
          <a:xfrm>
            <a:off x="374470" y="1940046"/>
            <a:ext cx="534967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average;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grade;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counter = 0;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&amp;grade);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sum += grade;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counter++;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(grade != 0);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average 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)sum / (counter - 1);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"average = %f"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average);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34813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Пример №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4 </a:t>
            </a: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работы с указателем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 (1) 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3A3B61D5-08E8-DA29-A750-1238AEBD6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79" y="1076400"/>
            <a:ext cx="3725105" cy="20782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5FA459C-7519-92EF-7B01-76CB063E4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78" y="3703321"/>
            <a:ext cx="3725105" cy="20620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9926FCFC-A109-89E1-4549-377B7B0A917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26210" y="1302750"/>
            <a:ext cx="4361040" cy="21866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EDBEF6F9-8509-AFF4-ABCC-6F3ADA1C2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822" y="1086426"/>
            <a:ext cx="3269444" cy="166510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F1082FC4-9217-298D-98F3-5A09135215C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31320" y="3976758"/>
            <a:ext cx="4361040" cy="218667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1E0E123A-F344-367E-39EB-5CD79EA634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1351" y="3703321"/>
            <a:ext cx="3298915" cy="16651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Polygon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/>
          <a:stretch/>
        </p:blipFill>
        <p:spPr>
          <a:xfrm>
            <a:off x="5796000" y="2925000"/>
            <a:ext cx="2526840" cy="2615760"/>
          </a:xfrm>
          <a:prstGeom prst="rect">
            <a:avLst/>
          </a:prstGeom>
          <a:ln w="0">
            <a:noFill/>
          </a:ln>
        </p:spPr>
      </p:pic>
      <p:sp>
        <p:nvSpPr>
          <p:cNvPr id="92" name="Прямоугольник 3"/>
          <p:cNvSpPr/>
          <p:nvPr/>
        </p:nvSpPr>
        <p:spPr>
          <a:xfrm>
            <a:off x="1115640" y="1739880"/>
            <a:ext cx="5616360" cy="374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POINT pt[5];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">
                <a:solidFill>
                  <a:srgbClr val="8064A2"/>
                </a:solidFill>
                <a:latin typeface="Calibri"/>
              </a:rPr>
              <a:t>// Массив содержит структуры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pt[0].x = 100;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pt[0].y = 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pt[1].x = 150;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pt[1].y = 100;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pt[2].x = 150;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pt[2].y = 150;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pt[3].x = 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pt[3].y = 150;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pt[4].x = 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pt[4].y = 100;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Polygon(hdc, pt, 5);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Пример №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4 </a:t>
            </a: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работы с указателем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 (2) 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Box 7"/>
          <p:cNvSpPr/>
          <p:nvPr/>
        </p:nvSpPr>
        <p:spPr>
          <a:xfrm>
            <a:off x="395640" y="1076400"/>
            <a:ext cx="8496720" cy="209142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PictureFLineY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pfImage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cx,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cy,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COLORREF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color)) {</a:t>
            </a:r>
          </a:p>
          <a:p>
            <a:pPr defTabSz="357188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	short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x = 40;</a:t>
            </a:r>
          </a:p>
          <a:p>
            <a:pPr defTabSz="357188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	short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y = 40;</a:t>
            </a:r>
          </a:p>
          <a:p>
            <a:pPr defTabSz="357188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&lt; 6) {</a:t>
            </a:r>
          </a:p>
          <a:p>
            <a:pPr defTabSz="357188"/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pfImage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x, y, </a:t>
            </a:r>
            <a:r>
              <a:rPr lang="en-US" sz="13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(255, 0, 0));</a:t>
            </a:r>
          </a:p>
          <a:p>
            <a:pPr defTabSz="357188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		y += 50;</a:t>
            </a:r>
          </a:p>
          <a:p>
            <a:pPr defTabSz="357188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300" b="0" strike="noStrike" spc="-1" dirty="0">
              <a:latin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516EA604-516C-4258-AF6B-C0FA049AC05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640" y="4523024"/>
            <a:ext cx="4361040" cy="218667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F7A7895E-B81F-2990-367E-20B01F3538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91160" y="4523023"/>
            <a:ext cx="4361040" cy="21866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1BE6133D-3917-3A19-C91E-6A176C47E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004" y="4174056"/>
            <a:ext cx="2987077" cy="15420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84FEFD18-8D43-6A3D-D34A-22C0311DD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9384" y="4174056"/>
            <a:ext cx="3008523" cy="1542086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Массивы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TextBox 7"/>
          <p:cNvSpPr/>
          <p:nvPr/>
        </p:nvSpPr>
        <p:spPr>
          <a:xfrm>
            <a:off x="395640" y="1076400"/>
            <a:ext cx="8496720" cy="527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https://dfe.petrsu.ru/koi/posob/c/c.htm#g3.1</a:t>
            </a: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Массив состоит из элементов одного и того же типа.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Ко всему массиву целиком можно обращаться по имени. Кроме того, можно выбирать любой элемент массива. Для этого необходимо задать индекс, который указывает на его относительную позицию.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Если массив объявлен, то к любому его элементу можно обратиться следующим образом: указать имя массива и индекс элемента в квадратных скобках.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Массивы определяются так же, как и переменные: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     int a[100];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     char b[20];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     float d[50];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 первой строке объявлен массив а из 100 элементов целого типа: а[0], а[1], ..., а[99] (индексация всегда начинается с нуля). Во второй строке элементы массива b имеют тип c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h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ar, а в третьей - float.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Массивы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–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пример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1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Box 7"/>
          <p:cNvSpPr/>
          <p:nvPr/>
        </p:nvSpPr>
        <p:spPr>
          <a:xfrm>
            <a:off x="395640" y="1076400"/>
            <a:ext cx="849672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12" name="TextBox 3"/>
          <p:cNvSpPr/>
          <p:nvPr/>
        </p:nvSpPr>
        <p:spPr>
          <a:xfrm>
            <a:off x="395640" y="1076400"/>
            <a:ext cx="8496720" cy="50768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 a[4];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	a[0] = 1;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	a[1] = 10;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	a[2] = 100;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	a[3] = 1000;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b="0" strike="noStrike" spc="-1" dirty="0">
                <a:solidFill>
                  <a:srgbClr val="000000"/>
                </a:solidFill>
                <a:latin typeface="Consolas"/>
              </a:rPr>
              <a:t>	printf(</a:t>
            </a:r>
            <a:r>
              <a:rPr lang="pt-BR" b="0" strike="noStrike" spc="-1" dirty="0">
                <a:solidFill>
                  <a:srgbClr val="A31515"/>
                </a:solidFill>
                <a:latin typeface="Consolas"/>
              </a:rPr>
              <a:t>"%d %d %d %d\n"</a:t>
            </a:r>
            <a:r>
              <a:rPr lang="pt-BR" b="0" strike="noStrike" spc="-1" dirty="0">
                <a:solidFill>
                  <a:srgbClr val="000000"/>
                </a:solidFill>
                <a:latin typeface="Consolas"/>
              </a:rPr>
              <a:t>, a[0], a[1], a[2], a[3]);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 b[5] = {2, 20, 200, 2000, 20000};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b="0" strike="noStrike" spc="-1" dirty="0">
                <a:solidFill>
                  <a:srgbClr val="000000"/>
                </a:solidFill>
                <a:latin typeface="Consolas"/>
              </a:rPr>
              <a:t>	printf(</a:t>
            </a:r>
            <a:r>
              <a:rPr lang="pt-BR" b="0" strike="noStrike" spc="-1" dirty="0">
                <a:solidFill>
                  <a:srgbClr val="A31515"/>
                </a:solidFill>
                <a:latin typeface="Consolas"/>
              </a:rPr>
              <a:t>"%d %d %d %d %d\n"</a:t>
            </a:r>
            <a:r>
              <a:rPr lang="pt-BR" b="0" strike="noStrike" spc="-1" dirty="0">
                <a:solidFill>
                  <a:srgbClr val="000000"/>
                </a:solidFill>
                <a:latin typeface="Consolas"/>
              </a:rPr>
              <a:t>, b[0], b[1], b[2], b[3], b[4]);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b="0" strike="noStrike" spc="-1" dirty="0">
              <a:latin typeface="Arial"/>
            </a:endParaRPr>
          </a:p>
        </p:txBody>
      </p:sp>
      <p:pic>
        <p:nvPicPr>
          <p:cNvPr id="213" name="Рисунок 4"/>
          <p:cNvPicPr/>
          <p:nvPr/>
        </p:nvPicPr>
        <p:blipFill>
          <a:blip r:embed="rId2"/>
          <a:stretch/>
        </p:blipFill>
        <p:spPr>
          <a:xfrm>
            <a:off x="5140440" y="1076400"/>
            <a:ext cx="3751560" cy="158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Массивы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–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пример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2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TextBox 7"/>
          <p:cNvSpPr/>
          <p:nvPr/>
        </p:nvSpPr>
        <p:spPr>
          <a:xfrm>
            <a:off x="395640" y="1076400"/>
            <a:ext cx="849672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16" name="TextBox 3"/>
          <p:cNvSpPr/>
          <p:nvPr/>
        </p:nvSpPr>
        <p:spPr>
          <a:xfrm>
            <a:off x="395640" y="1076400"/>
            <a:ext cx="8496720" cy="52615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4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4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a[4];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a[0] = 1;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a[1] = 10;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a[2] = 100;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a[3] = 1000;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 = 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1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 &lt; 4) {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, a[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]);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++;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400" b="1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strike="noStrike" spc="-1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b[5] = {2, 20, 200, 2000, 20000};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 = 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1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 &lt; 5) {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, b[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]);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++;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400" b="1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strike="noStrike" spc="-1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 dirty="0">
              <a:latin typeface="Arial"/>
            </a:endParaRPr>
          </a:p>
        </p:txBody>
      </p:sp>
      <p:pic>
        <p:nvPicPr>
          <p:cNvPr id="217" name="Рисунок 4"/>
          <p:cNvPicPr/>
          <p:nvPr/>
        </p:nvPicPr>
        <p:blipFill>
          <a:blip r:embed="rId2"/>
          <a:stretch/>
        </p:blipFill>
        <p:spPr>
          <a:xfrm>
            <a:off x="5140440" y="1076400"/>
            <a:ext cx="3751560" cy="158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Структуры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TextBox 7"/>
          <p:cNvSpPr/>
          <p:nvPr/>
        </p:nvSpPr>
        <p:spPr>
          <a:xfrm>
            <a:off x="395640" y="1076400"/>
            <a:ext cx="8496720" cy="527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https://dfe.petrsu.ru/koi/posob/c/c.htm#g3.3</a:t>
            </a: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Структура - это объединение одного или нескольких объектов (переменных, массивов, указателей, других структур и т.д.).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Как и массив, она представляет собой совокупность данных. Отличием является то, что к ее элементам необходимо обращаться по имени и что различные элементы структуры не обязательно должны принадлежать одному типу.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Объявление структуры осуществляется с помощью ключевого слова struct, за которым идет ее тип и далее список элементов, заключенных в фигурные скобки: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    struct тип {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                 тип элемента_1 имя элемента_1;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                   .........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                 тип элемента_n имя элемента_n;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    };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Структура - пример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TextBox 3"/>
          <p:cNvSpPr/>
          <p:nvPr/>
        </p:nvSpPr>
        <p:spPr>
          <a:xfrm>
            <a:off x="395640" y="1076400"/>
            <a:ext cx="8496720" cy="530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2B91AF"/>
                </a:solidFill>
                <a:latin typeface="Consolas"/>
              </a:rPr>
              <a:t>date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d, m, y; };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struct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2B91AF"/>
                </a:solidFill>
                <a:latin typeface="Consolas"/>
              </a:rPr>
              <a:t>date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d1;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d1.d = 11;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d1.m = 3;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d1.y = 2022;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struct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2B91AF"/>
                </a:solidFill>
                <a:latin typeface="Consolas"/>
              </a:rPr>
              <a:t>date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d2 = { 31, 12, 2021 };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"(%02d.%02d.%d)\n"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d1.d, d1.m, d1.y);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"(%02d.%02d.%d)\n"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d2.d, d2.m, d2.y);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typedef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TextBox 7"/>
          <p:cNvSpPr/>
          <p:nvPr/>
        </p:nvSpPr>
        <p:spPr>
          <a:xfrm>
            <a:off x="395640" y="1076400"/>
            <a:ext cx="8496720" cy="39380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https://dfe.petrsu.ru/koi/posob/c/c.htm#g3.4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1" strike="noStrike" spc="-1" dirty="0">
                <a:solidFill>
                  <a:srgbClr val="000000"/>
                </a:solidFill>
                <a:latin typeface="Calibri"/>
              </a:rPr>
              <a:t>В язык Си введено специальное средство, позволяющее назначать имена типам данных (переименовывать). Таким средством является оператор </a:t>
            </a:r>
            <a:r>
              <a:rPr lang="ru-RU" sz="1400" b="1" strike="noStrike" spc="-1" dirty="0" err="1">
                <a:solidFill>
                  <a:srgbClr val="000000"/>
                </a:solidFill>
                <a:latin typeface="Calibri"/>
              </a:rPr>
              <a:t>typedef</a:t>
            </a:r>
            <a:r>
              <a:rPr lang="ru-RU" sz="1400" b="1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Он записывается в следующем виде: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     </a:t>
            </a:r>
            <a:r>
              <a:rPr lang="ru-RU" sz="1400" b="0" strike="noStrike" spc="-1" dirty="0" err="1">
                <a:solidFill>
                  <a:srgbClr val="000000"/>
                </a:solidFill>
                <a:latin typeface="Calibri"/>
              </a:rPr>
              <a:t>typedef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 тип имя; 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Здесь "тип" - любой разрешенный тип данных и "имя" - любой разрешенный идентификатор.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Рассмотрим пример: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1" strike="noStrike" spc="-1" dirty="0">
                <a:solidFill>
                  <a:srgbClr val="000000"/>
                </a:solidFill>
                <a:latin typeface="Calibri"/>
              </a:rPr>
              <a:t>     </a:t>
            </a:r>
            <a:r>
              <a:rPr lang="ru-RU" sz="1400" b="1" strike="noStrike" spc="-1" dirty="0" err="1">
                <a:solidFill>
                  <a:srgbClr val="000000"/>
                </a:solidFill>
                <a:latin typeface="Calibri"/>
              </a:rPr>
              <a:t>typedef</a:t>
            </a:r>
            <a:r>
              <a:rPr lang="ru-RU" sz="14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1" strike="noStrike" spc="-1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ru-RU" sz="1400" b="1" strike="noStrike" spc="-1" dirty="0">
                <a:solidFill>
                  <a:srgbClr val="000000"/>
                </a:solidFill>
                <a:latin typeface="Calibri"/>
              </a:rPr>
              <a:t> INTEGER; 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После этого можно сделать объявление: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     </a:t>
            </a:r>
            <a:r>
              <a:rPr lang="ru-RU" sz="1400" b="1" strike="noStrike" spc="-1" dirty="0">
                <a:solidFill>
                  <a:srgbClr val="000000"/>
                </a:solidFill>
                <a:latin typeface="Calibri"/>
              </a:rPr>
              <a:t>INTEGER а, b; 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Оно будет выполнять то же самое, что и привычное объявление </a:t>
            </a:r>
            <a:r>
              <a:rPr lang="ru-RU" sz="1400" b="0" strike="noStrike" spc="-1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 dirty="0" err="1">
                <a:solidFill>
                  <a:srgbClr val="000000"/>
                </a:solidFill>
                <a:latin typeface="Calibri"/>
              </a:rPr>
              <a:t>a,b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;. Другими словами, INTEGER можно использовать как синоним ключевого слова </a:t>
            </a:r>
            <a:r>
              <a:rPr lang="ru-RU" sz="1400" b="0" strike="noStrike" spc="-1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ru-RU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struct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и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typedef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 – пример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(RECT)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57200" y="1124640"/>
            <a:ext cx="8229240" cy="54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 lnSpcReduction="10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//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windef.h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?	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70C0"/>
                </a:solidFill>
                <a:latin typeface="Calibri"/>
              </a:rPr>
              <a:t>typedef struct </a:t>
            </a:r>
            <a:r>
              <a:rPr lang="en-US" sz="2000" b="1" strike="noStrike" spc="-1" dirty="0" err="1">
                <a:solidFill>
                  <a:srgbClr val="0070C0"/>
                </a:solidFill>
                <a:latin typeface="Calibri"/>
              </a:rPr>
              <a:t>tagRECT</a:t>
            </a: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2000" b="1" strike="noStrike" spc="-1" dirty="0">
                <a:solidFill>
                  <a:srgbClr val="0070C0"/>
                </a:solidFill>
                <a:latin typeface="Calibri"/>
              </a:rPr>
              <a:t>{</a:t>
            </a: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70C0"/>
                </a:solidFill>
                <a:latin typeface="Calibri"/>
              </a:rPr>
              <a:t>    LONG    left;</a:t>
            </a: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70C0"/>
                </a:solidFill>
                <a:latin typeface="Calibri"/>
              </a:rPr>
              <a:t>    LONG    top;</a:t>
            </a: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70C0"/>
                </a:solidFill>
                <a:latin typeface="Calibri"/>
              </a:rPr>
              <a:t>    LONG    right;</a:t>
            </a: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70C0"/>
                </a:solidFill>
                <a:latin typeface="Calibri"/>
              </a:rPr>
              <a:t>    LONG    bottom;</a:t>
            </a: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70C0"/>
                </a:solidFill>
                <a:latin typeface="Calibri"/>
              </a:rPr>
              <a:t>} RECT</a:t>
            </a:r>
            <a:r>
              <a:rPr lang="en-US" sz="2000" b="0" strike="noStrike" spc="-1" dirty="0">
                <a:solidFill>
                  <a:srgbClr val="0070C0"/>
                </a:solidFill>
                <a:latin typeface="Calibri"/>
              </a:rPr>
              <a:t>;</a:t>
            </a: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…</a:t>
            </a: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// RECT - Структура, в которой хранятся параметры прямоугольника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70C0"/>
                </a:solidFill>
                <a:latin typeface="Calibri"/>
              </a:rPr>
              <a:t>RECT </a:t>
            </a:r>
            <a:r>
              <a:rPr lang="en-US" sz="2000" b="1" strike="noStrike" spc="-1" dirty="0" err="1">
                <a:solidFill>
                  <a:srgbClr val="0070C0"/>
                </a:solidFill>
                <a:latin typeface="Calibri"/>
              </a:rPr>
              <a:t>rect</a:t>
            </a:r>
            <a:r>
              <a:rPr lang="en-US" sz="2000" b="1" strike="noStrike" spc="-1" dirty="0">
                <a:solidFill>
                  <a:srgbClr val="7030A0"/>
                </a:solidFill>
                <a:latin typeface="Calibri"/>
              </a:rPr>
              <a:t>;</a:t>
            </a:r>
            <a:r>
              <a:rPr lang="ru-RU" sz="2000" b="1" strike="noStrike" spc="-1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US" sz="2000" b="1" strike="noStrike" spc="-1" dirty="0">
                <a:solidFill>
                  <a:srgbClr val="00B050"/>
                </a:solidFill>
                <a:latin typeface="Calibri"/>
              </a:rPr>
              <a:t>// struct </a:t>
            </a:r>
            <a:r>
              <a:rPr lang="en-US" sz="2000" b="1" strike="noStrike" spc="-1" dirty="0" err="1">
                <a:solidFill>
                  <a:srgbClr val="00B050"/>
                </a:solidFill>
                <a:latin typeface="Calibri"/>
              </a:rPr>
              <a:t>tagRECT</a:t>
            </a:r>
            <a:r>
              <a:rPr lang="en-US" sz="2000" b="1" strike="noStrike" spc="-1" dirty="0">
                <a:solidFill>
                  <a:srgbClr val="00B050"/>
                </a:solidFill>
                <a:latin typeface="Calibri"/>
              </a:rPr>
              <a:t> </a:t>
            </a:r>
            <a:r>
              <a:rPr lang="en-US" sz="2000" b="1" strike="noStrike" spc="-1" dirty="0" err="1">
                <a:solidFill>
                  <a:srgbClr val="00B050"/>
                </a:solidFill>
                <a:latin typeface="Calibri"/>
              </a:rPr>
              <a:t>rect</a:t>
            </a:r>
            <a:r>
              <a:rPr lang="en-US" sz="2000" b="1" strike="noStrike" spc="-1" dirty="0">
                <a:solidFill>
                  <a:srgbClr val="00B050"/>
                </a:solidFill>
                <a:latin typeface="Calibri"/>
              </a:rPr>
              <a:t>;</a:t>
            </a: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//Определяем размер клиентской области окна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GetClientRect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hWnd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, &amp;</a:t>
            </a:r>
            <a:r>
              <a:rPr lang="en-US" sz="2000" b="1" strike="noStrike" spc="-1" dirty="0" err="1">
                <a:solidFill>
                  <a:srgbClr val="0070C0"/>
                </a:solidFill>
                <a:latin typeface="Calibri"/>
              </a:rPr>
              <a:t>rect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);</a:t>
            </a: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// Рисуем прямоугольник по границам клиентской области окна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Rectangle(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000" b="1" strike="noStrike" spc="-1" dirty="0" err="1">
                <a:solidFill>
                  <a:srgbClr val="0070C0"/>
                </a:solidFill>
                <a:latin typeface="Calibri"/>
              </a:rPr>
              <a:t>rect.left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000" b="1" strike="noStrike" spc="-1" dirty="0" err="1">
                <a:solidFill>
                  <a:srgbClr val="0070C0"/>
                </a:solidFill>
                <a:latin typeface="Calibri"/>
              </a:rPr>
              <a:t>rect.top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,</a:t>
            </a:r>
            <a:r>
              <a:rPr lang="en-US" sz="2000" b="1" strike="noStrike" spc="-1" dirty="0">
                <a:solidFill>
                  <a:srgbClr val="0070C0"/>
                </a:solidFill>
                <a:latin typeface="Calibri"/>
              </a:rPr>
              <a:t> </a:t>
            </a:r>
            <a:r>
              <a:rPr lang="en-US" sz="2000" b="1" strike="noStrike" spc="-1" dirty="0" err="1">
                <a:solidFill>
                  <a:srgbClr val="0070C0"/>
                </a:solidFill>
                <a:latin typeface="Calibri"/>
              </a:rPr>
              <a:t>rect.right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000" b="1" strike="noStrike" spc="-1" dirty="0" err="1">
                <a:solidFill>
                  <a:srgbClr val="0070C0"/>
                </a:solidFill>
                <a:latin typeface="Calibri"/>
              </a:rPr>
              <a:t>rect.bottom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);</a:t>
            </a: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6" name="Рисунок 4"/>
          <p:cNvPicPr/>
          <p:nvPr/>
        </p:nvPicPr>
        <p:blipFill>
          <a:blip r:embed="rId2"/>
          <a:stretch/>
        </p:blipFill>
        <p:spPr>
          <a:xfrm>
            <a:off x="6516360" y="1196640"/>
            <a:ext cx="2194200" cy="2228040"/>
          </a:xfrm>
          <a:prstGeom prst="rect">
            <a:avLst/>
          </a:prstGeom>
          <a:ln w="0">
            <a:noFill/>
          </a:ln>
        </p:spPr>
      </p:pic>
      <p:pic>
        <p:nvPicPr>
          <p:cNvPr id="227" name="Рисунок 6"/>
          <p:cNvPicPr/>
          <p:nvPr/>
        </p:nvPicPr>
        <p:blipFill>
          <a:blip r:embed="rId3"/>
          <a:stretch/>
        </p:blipFill>
        <p:spPr>
          <a:xfrm>
            <a:off x="3924000" y="1196640"/>
            <a:ext cx="2423160" cy="2223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Рисуем много линий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из центра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Прямоугольник 3"/>
          <p:cNvSpPr/>
          <p:nvPr/>
        </p:nvSpPr>
        <p:spPr>
          <a:xfrm>
            <a:off x="179640" y="751320"/>
            <a:ext cx="8550360" cy="55693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case WM_PAINT:</a:t>
            </a:r>
            <a:endParaRPr lang="ru-RU" sz="20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{</a:t>
            </a:r>
            <a:endParaRPr lang="ru-RU" sz="20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PAINTSTRUCT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ps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;</a:t>
            </a:r>
            <a:endParaRPr lang="ru-RU" sz="20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	HDC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BeginPaint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hWnd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, &amp;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ps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);</a:t>
            </a:r>
            <a:endParaRPr lang="ru-RU" sz="20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endParaRPr lang="ru-RU" sz="20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pc="-1" dirty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2B91AF"/>
                </a:solidFill>
                <a:latin typeface="Consolas"/>
              </a:rPr>
              <a:t>RECT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strike="noStrike" spc="-1" dirty="0" err="1">
                <a:solidFill>
                  <a:srgbClr val="8064A2"/>
                </a:solidFill>
                <a:latin typeface="Consolas"/>
              </a:rPr>
              <a:t>rect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GetClientRect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&amp;</a:t>
            </a:r>
            <a:r>
              <a:rPr lang="en-US" sz="1800" b="1" strike="noStrike" spc="-1" dirty="0" err="1">
                <a:solidFill>
                  <a:srgbClr val="8064A2"/>
                </a:solidFill>
                <a:latin typeface="Consolas"/>
              </a:rPr>
              <a:t>rect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cx = </a:t>
            </a:r>
            <a:r>
              <a:rPr lang="en-US" sz="1800" b="1" strike="noStrike" spc="-1" dirty="0" err="1">
                <a:solidFill>
                  <a:srgbClr val="8064A2"/>
                </a:solidFill>
                <a:latin typeface="Consolas"/>
              </a:rPr>
              <a:t>rect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.right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/ 2;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cy = </a:t>
            </a:r>
            <a:r>
              <a:rPr lang="en-US" sz="1800" b="1" strike="noStrike" spc="-1" dirty="0" err="1">
                <a:solidFill>
                  <a:srgbClr val="8064A2"/>
                </a:solidFill>
                <a:latin typeface="Consolas"/>
              </a:rPr>
              <a:t>rect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.bottom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/ 2;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  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x = 0;</a:t>
            </a:r>
            <a:endParaRPr lang="en-US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Arial"/>
              </a:rPr>
              <a:t>	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(x &lt; </a:t>
            </a:r>
            <a:r>
              <a:rPr lang="en-US" sz="1800" b="1" strike="noStrike" spc="-1" dirty="0" err="1">
                <a:solidFill>
                  <a:srgbClr val="8064A2"/>
                </a:solidFill>
                <a:latin typeface="Consolas"/>
              </a:rPr>
              <a:t>rect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.right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MoveToEx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hdc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cx, cy, </a:t>
            </a:r>
            <a:r>
              <a:rPr lang="en-US" sz="1800" b="0" strike="noStrike" spc="-1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LineTo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hdc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x, 5);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x += 20;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EndPaint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hWnd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, &amp;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ps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);</a:t>
            </a:r>
            <a:endParaRPr lang="ru-RU" sz="20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}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230" name="Picture 2"/>
          <p:cNvPicPr/>
          <p:nvPr/>
        </p:nvPicPr>
        <p:blipFill>
          <a:blip r:embed="rId2"/>
          <a:stretch/>
        </p:blipFill>
        <p:spPr>
          <a:xfrm>
            <a:off x="6012000" y="908640"/>
            <a:ext cx="2561760" cy="3009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Использование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POINT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124640"/>
            <a:ext cx="8229240" cy="54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//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windef.h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?	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typedef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2B91AF"/>
                </a:solidFill>
                <a:latin typeface="Consolas"/>
              </a:rPr>
              <a:t>tagPOINT</a:t>
            </a: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b="0" strike="noStrike" spc="-1" dirty="0">
                <a:solidFill>
                  <a:srgbClr val="2B91AF"/>
                </a:solidFill>
                <a:latin typeface="Consolas"/>
              </a:rPr>
              <a:t>LONG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x;</a:t>
            </a: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b="0" strike="noStrike" spc="-1" dirty="0">
                <a:solidFill>
                  <a:srgbClr val="2B91AF"/>
                </a:solidFill>
                <a:latin typeface="Consolas"/>
              </a:rPr>
              <a:t>LONG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y;</a:t>
            </a: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800" b="0" strike="noStrike" spc="-1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…</a:t>
            </a: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p1;</a:t>
            </a: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p1.x = 10;</a:t>
            </a: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p1.y = 10;</a:t>
            </a: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p2 = { 300, 10 };</a:t>
            </a: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MoveToEx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hdc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p1.x, p1.y, </a:t>
            </a:r>
            <a:r>
              <a:rPr lang="en-US" sz="1800" b="0" strike="noStrike" spc="-1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s-ES" sz="1800" b="0" strike="noStrike" spc="-1" dirty="0">
                <a:solidFill>
                  <a:srgbClr val="000000"/>
                </a:solidFill>
                <a:latin typeface="Consolas"/>
              </a:rPr>
              <a:t>LineTo(hdc, p2.x, p2.y);</a:t>
            </a: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3" name="Рисунок 9"/>
          <p:cNvPicPr/>
          <p:nvPr/>
        </p:nvPicPr>
        <p:blipFill>
          <a:blip r:embed="rId2"/>
          <a:stretch/>
        </p:blipFill>
        <p:spPr>
          <a:xfrm>
            <a:off x="5868000" y="4005000"/>
            <a:ext cx="2258280" cy="1931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Polygon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Прямоугольник 3"/>
          <p:cNvSpPr/>
          <p:nvPr/>
        </p:nvSpPr>
        <p:spPr>
          <a:xfrm>
            <a:off x="1115640" y="1739880"/>
            <a:ext cx="4571640" cy="374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POINT pt[5];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pt[0].x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pt[0].y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Polygon(hdc, pt, 4);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95" name="Picture 2"/>
          <p:cNvPicPr/>
          <p:nvPr/>
        </p:nvPicPr>
        <p:blipFill>
          <a:blip r:embed="rId2"/>
          <a:stretch/>
        </p:blipFill>
        <p:spPr>
          <a:xfrm>
            <a:off x="5687640" y="1628640"/>
            <a:ext cx="2592000" cy="3021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2DA8004-DA1D-3EF7-947A-959885A2A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>
            <a:extLst>
              <a:ext uri="{FF2B5EF4-FFF2-40B4-BE49-F238E27FC236}">
                <a16:creationId xmlns:a16="http://schemas.microsoft.com/office/drawing/2014/main" xmlns="" id="{19AD613A-991A-5FD9-3B26-336CDDBD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Структура – пример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 2 (1)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TextBox 3">
            <a:extLst>
              <a:ext uri="{FF2B5EF4-FFF2-40B4-BE49-F238E27FC236}">
                <a16:creationId xmlns:a16="http://schemas.microsoft.com/office/drawing/2014/main" xmlns="" id="{A1FB53A7-F0DA-7A88-0C6E-203ADE625E85}"/>
              </a:ext>
            </a:extLst>
          </p:cNvPr>
          <p:cNvSpPr/>
          <p:nvPr/>
        </p:nvSpPr>
        <p:spPr>
          <a:xfrm>
            <a:off x="395640" y="1076400"/>
            <a:ext cx="8496720" cy="53538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Image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x;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координата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X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y;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координата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Y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vx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изменение координаты X = скорость по X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vy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изменение координаты Y = скорость по Y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COLORREF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color;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цвет фигуры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Image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IMAGE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Image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im1 = { 100, 200, 10, 0 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(128, 128, 0) };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de-DE" sz="1800" dirty="0">
                <a:solidFill>
                  <a:srgbClr val="2B91AF"/>
                </a:solidFill>
                <a:latin typeface="Consolas" panose="020B0609020204030204" pitchFamily="49" charset="0"/>
              </a:rPr>
              <a:t>IMAGE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im2 = { 200, 200, 0, 20 , </a:t>
            </a:r>
            <a:r>
              <a:rPr lang="de-DE" sz="18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(0, 100, 0) };</a:t>
            </a:r>
          </a:p>
          <a:p>
            <a:pPr defTabSz="357188"/>
            <a:endParaRPr lang="de-DE" b="0" strike="noStrike" spc="-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IMAGE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im7[3] =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{500, 100, 10, 5,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(100, 100, 100)},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{500, 100, 0, 10,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(150, 150, 150)},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{500, 100, -10, 5,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(200, 200, 200)}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18890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D346182-8824-C3C4-CA5C-08DD73832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>
            <a:extLst>
              <a:ext uri="{FF2B5EF4-FFF2-40B4-BE49-F238E27FC236}">
                <a16:creationId xmlns:a16="http://schemas.microsoft.com/office/drawing/2014/main" xmlns="" id="{FD7920DD-47D6-9FC0-E9FC-F75F1E08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Структура – пример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 2 (2)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TextBox 3">
            <a:extLst>
              <a:ext uri="{FF2B5EF4-FFF2-40B4-BE49-F238E27FC236}">
                <a16:creationId xmlns:a16="http://schemas.microsoft.com/office/drawing/2014/main" xmlns="" id="{EF873BB6-D6F7-066C-7973-99191C89B57B}"/>
              </a:ext>
            </a:extLst>
          </p:cNvPr>
          <p:cNvSpPr/>
          <p:nvPr/>
        </p:nvSpPr>
        <p:spPr>
          <a:xfrm>
            <a:off x="395640" y="1076400"/>
            <a:ext cx="8496720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im1.x += im1.vx;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im1.y += im1.vy;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im2.x += im2.vx;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im2.y += im2.vy;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im7[0].x += im7[0].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im7[0].y += im7[0].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im7[1].x += im7[1].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im7[1].y += im7[1].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im7[2].x += im7[2].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im7[2].y += im7[2].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05080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7CBFC84-467D-79B9-E7E2-F68933944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>
            <a:extLst>
              <a:ext uri="{FF2B5EF4-FFF2-40B4-BE49-F238E27FC236}">
                <a16:creationId xmlns:a16="http://schemas.microsoft.com/office/drawing/2014/main" xmlns="" id="{57A44818-C0DF-3BB5-392F-C06EBE3A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Структура – пример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 2 (</a:t>
            </a:r>
            <a:r>
              <a:rPr lang="en-US" sz="2800" b="1" spc="-1" dirty="0">
                <a:solidFill>
                  <a:srgbClr val="000000"/>
                </a:solidFill>
                <a:latin typeface="Calibri"/>
              </a:rPr>
              <a:t>3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TextBox 3">
            <a:extLst>
              <a:ext uri="{FF2B5EF4-FFF2-40B4-BE49-F238E27FC236}">
                <a16:creationId xmlns:a16="http://schemas.microsoft.com/office/drawing/2014/main" xmlns="" id="{298F1FEC-A060-4CA7-BEDE-98047D030874}"/>
              </a:ext>
            </a:extLst>
          </p:cNvPr>
          <p:cNvSpPr/>
          <p:nvPr/>
        </p:nvSpPr>
        <p:spPr>
          <a:xfrm>
            <a:off x="395640" y="1076400"/>
            <a:ext cx="8496720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drawAll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	Image0(</a:t>
            </a:r>
            <a:r>
              <a:rPr lang="de-DE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, im1.x, im1.y, im1.color);</a:t>
            </a:r>
          </a:p>
          <a:p>
            <a:pPr defTabSz="357188"/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	Image1(</a:t>
            </a:r>
            <a:r>
              <a:rPr lang="de-DE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, im2.x, im2.y, im2.color);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	Image6(</a:t>
            </a:r>
            <a:r>
              <a:rPr lang="de-DE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, im7[0].x, im7[0].y, im7[0].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	Image6(</a:t>
            </a:r>
            <a:r>
              <a:rPr lang="de-DE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, im7[1].x, im7[1].y, im7[1].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	Image6(</a:t>
            </a:r>
            <a:r>
              <a:rPr lang="de-DE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, im7[2].x, im7[2].y, im7[2].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de-DE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36857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Массивы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&amp;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Структуры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–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пример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-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Polygon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TextBox 7"/>
          <p:cNvSpPr/>
          <p:nvPr/>
        </p:nvSpPr>
        <p:spPr>
          <a:xfrm>
            <a:off x="395640" y="1076400"/>
            <a:ext cx="849672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36" name="TextBox 3"/>
          <p:cNvSpPr/>
          <p:nvPr/>
        </p:nvSpPr>
        <p:spPr>
          <a:xfrm>
            <a:off x="323640" y="751320"/>
            <a:ext cx="8496720" cy="588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HBRUSH hBrush = CreateHatchBrush(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HS_CROSS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, RGB(128, 0, 128));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SelectObject(hdc, hBrush);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Ellipse(hdc, 0, 0 , 160, 120);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HBRUSH hBrush2 = CreateHatchBrush(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HS_DIAGCROSS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, RGB(128, 0, 128));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SelectObject(hdc, hBrush2);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POINT pt[5];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pt[0].x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pt[0].y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pt[1].x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pt[1].y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pt[2].x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pt[2].y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pt[3].x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pt[3].y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pt[4].x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pt[4].y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Polygon(hdc,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, 5);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237" name="Picture 2"/>
          <p:cNvPicPr/>
          <p:nvPr/>
        </p:nvPicPr>
        <p:blipFill>
          <a:blip r:embed="rId2"/>
          <a:stretch/>
        </p:blipFill>
        <p:spPr>
          <a:xfrm>
            <a:off x="5508000" y="3086280"/>
            <a:ext cx="3218040" cy="3259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Массивы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&amp;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Структуры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–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размещение в памяти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TextBox 7"/>
          <p:cNvSpPr/>
          <p:nvPr/>
        </p:nvSpPr>
        <p:spPr>
          <a:xfrm>
            <a:off x="395640" y="1076400"/>
            <a:ext cx="849672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40" name="TextBox 3"/>
          <p:cNvSpPr/>
          <p:nvPr/>
        </p:nvSpPr>
        <p:spPr>
          <a:xfrm>
            <a:off x="323640" y="751320"/>
            <a:ext cx="8496720" cy="60925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70C0"/>
                </a:solidFill>
                <a:latin typeface="Calibri"/>
              </a:rPr>
              <a:t>POINT pt[5];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70C0"/>
                </a:solidFill>
                <a:latin typeface="Calibri"/>
              </a:rPr>
              <a:t>pt[0].x = 100;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70C0"/>
                </a:solidFill>
                <a:latin typeface="Calibri"/>
              </a:rPr>
              <a:t>pt[0].y = 50;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70C0"/>
                </a:solidFill>
                <a:latin typeface="Calibri"/>
              </a:rPr>
              <a:t>pt[1].x = 150;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70C0"/>
                </a:solidFill>
                <a:latin typeface="Calibri"/>
              </a:rPr>
              <a:t>pt[1].y = 100;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70C0"/>
                </a:solidFill>
                <a:latin typeface="Calibri"/>
              </a:rPr>
              <a:t>pt[2].x = 150;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70C0"/>
                </a:solidFill>
                <a:latin typeface="Calibri"/>
              </a:rPr>
              <a:t>pt[2].y = 150;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70C0"/>
                </a:solidFill>
                <a:latin typeface="Calibri"/>
              </a:rPr>
              <a:t>pt[3].x = 50;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70C0"/>
                </a:solidFill>
                <a:latin typeface="Calibri"/>
              </a:rPr>
              <a:t>pt[3].y = 150;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70C0"/>
                </a:solidFill>
                <a:latin typeface="Calibri"/>
              </a:rPr>
              <a:t>pt[4].x = 50;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70C0"/>
                </a:solidFill>
                <a:latin typeface="Calibri"/>
              </a:rPr>
              <a:t>pt[4].y = 100;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Polygon(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000" b="1" strike="noStrike" spc="-1" dirty="0">
                <a:solidFill>
                  <a:srgbClr val="0070C0"/>
                </a:solidFill>
                <a:latin typeface="Calibri"/>
              </a:rPr>
              <a:t>pt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, 5);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241" name="Рисунок 4"/>
          <p:cNvPicPr/>
          <p:nvPr/>
        </p:nvPicPr>
        <p:blipFill>
          <a:blip r:embed="rId2"/>
          <a:stretch/>
        </p:blipFill>
        <p:spPr>
          <a:xfrm>
            <a:off x="3909960" y="3069000"/>
            <a:ext cx="4905720" cy="3276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D4DB0B6-E719-A8CF-1537-52A46B029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>
            <a:extLst>
              <a:ext uri="{FF2B5EF4-FFF2-40B4-BE49-F238E27FC236}">
                <a16:creationId xmlns:a16="http://schemas.microsoft.com/office/drawing/2014/main" xmlns="" id="{AFDF999F-3FC8-FDE4-C024-EB66D5CD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pc="-1" dirty="0">
                <a:solidFill>
                  <a:srgbClr val="000000"/>
                </a:solidFill>
                <a:latin typeface="Calibri"/>
              </a:rPr>
              <a:t>Перечисления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TextBox 3">
            <a:extLst>
              <a:ext uri="{FF2B5EF4-FFF2-40B4-BE49-F238E27FC236}">
                <a16:creationId xmlns:a16="http://schemas.microsoft.com/office/drawing/2014/main" xmlns="" id="{3962D98D-F9B8-9980-7B2E-0ECAAECCAAD0}"/>
              </a:ext>
            </a:extLst>
          </p:cNvPr>
          <p:cNvSpPr/>
          <p:nvPr/>
        </p:nvSpPr>
        <p:spPr>
          <a:xfrm>
            <a:off x="395640" y="1076400"/>
            <a:ext cx="8496720" cy="36918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/>
            <a:r>
              <a:rPr lang="ru-RU" sz="1800" u="sng" dirty="0">
                <a:latin typeface="Consolas" panose="020B0609020204030204" pitchFamily="49" charset="0"/>
              </a:rPr>
              <a:t>Перечислимый тип данных </a:t>
            </a:r>
            <a:r>
              <a:rPr lang="ru-RU" sz="1800" dirty="0">
                <a:latin typeface="Consolas" panose="020B0609020204030204" pitchFamily="49" charset="0"/>
              </a:rPr>
              <a:t>-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https://dims.petrsu.ru/posob/c/c.htm#g3.7</a:t>
            </a:r>
            <a:r>
              <a:rPr lang="ru-RU" sz="1800" dirty="0">
                <a:latin typeface="Consolas" panose="020B0609020204030204" pitchFamily="49" charset="0"/>
              </a:rPr>
              <a:t> </a:t>
            </a:r>
          </a:p>
          <a:p>
            <a:pPr defTabSz="357188"/>
            <a:endParaRPr lang="ru-RU" sz="1800" dirty="0"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latin typeface="Consolas" panose="020B0609020204030204" pitchFamily="49" charset="0"/>
              </a:rPr>
              <a:t>Перечислимый тип данных предназначен для описания объектов из некоторого заданного множества. Он задается ключевым словом </a:t>
            </a:r>
            <a:r>
              <a:rPr lang="ru-RU" sz="1800" b="1" dirty="0" err="1">
                <a:latin typeface="Consolas" panose="020B0609020204030204" pitchFamily="49" charset="0"/>
              </a:rPr>
              <a:t>enum</a:t>
            </a:r>
            <a:r>
              <a:rPr lang="ru-RU" sz="1800" dirty="0">
                <a:latin typeface="Consolas" panose="020B0609020204030204" pitchFamily="49" charset="0"/>
              </a:rPr>
              <a:t>. Рассмотрим пример:</a:t>
            </a:r>
          </a:p>
          <a:p>
            <a:pPr defTabSz="357188"/>
            <a:r>
              <a:rPr lang="ru-RU" sz="1800" b="1" dirty="0" err="1">
                <a:latin typeface="Consolas" panose="020B0609020204030204" pitchFamily="49" charset="0"/>
              </a:rPr>
              <a:t>enum</a:t>
            </a:r>
            <a:r>
              <a:rPr lang="ru-RU" sz="1800" b="1" dirty="0">
                <a:latin typeface="Consolas" panose="020B0609020204030204" pitchFamily="49" charset="0"/>
              </a:rPr>
              <a:t> </a:t>
            </a:r>
            <a:r>
              <a:rPr lang="ru-RU" sz="1800" b="1" dirty="0" err="1">
                <a:latin typeface="Consolas" panose="020B0609020204030204" pitchFamily="49" charset="0"/>
              </a:rPr>
              <a:t>seasons</a:t>
            </a:r>
            <a:r>
              <a:rPr lang="ru-RU" sz="1800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{ </a:t>
            </a:r>
            <a:r>
              <a:rPr lang="ru-RU" sz="1800" b="1" dirty="0" err="1">
                <a:latin typeface="Consolas" panose="020B0609020204030204" pitchFamily="49" charset="0"/>
              </a:rPr>
              <a:t>spring</a:t>
            </a:r>
            <a:r>
              <a:rPr lang="ru-RU" sz="1800" b="1" dirty="0">
                <a:latin typeface="Consolas" panose="020B0609020204030204" pitchFamily="49" charset="0"/>
              </a:rPr>
              <a:t>, </a:t>
            </a:r>
            <a:r>
              <a:rPr lang="ru-RU" sz="1800" b="1" dirty="0" err="1">
                <a:latin typeface="Consolas" panose="020B0609020204030204" pitchFamily="49" charset="0"/>
              </a:rPr>
              <a:t>summer</a:t>
            </a:r>
            <a:r>
              <a:rPr lang="ru-RU" sz="1800" b="1" dirty="0">
                <a:latin typeface="Consolas" panose="020B0609020204030204" pitchFamily="49" charset="0"/>
              </a:rPr>
              <a:t>, </a:t>
            </a:r>
            <a:r>
              <a:rPr lang="ru-RU" sz="1800" b="1" dirty="0" err="1">
                <a:latin typeface="Consolas" panose="020B0609020204030204" pitchFamily="49" charset="0"/>
              </a:rPr>
              <a:t>autumn</a:t>
            </a:r>
            <a:r>
              <a:rPr lang="ru-RU" sz="1800" b="1" dirty="0">
                <a:latin typeface="Consolas" panose="020B0609020204030204" pitchFamily="49" charset="0"/>
              </a:rPr>
              <a:t>, </a:t>
            </a:r>
            <a:r>
              <a:rPr lang="ru-RU" sz="1800" b="1" dirty="0" err="1">
                <a:latin typeface="Consolas" panose="020B0609020204030204" pitchFamily="49" charset="0"/>
              </a:rPr>
              <a:t>winter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}</a:t>
            </a:r>
            <a:r>
              <a:rPr lang="ru-RU" sz="1800" b="1" dirty="0">
                <a:latin typeface="Consolas" panose="020B0609020204030204" pitchFamily="49" charset="0"/>
              </a:rPr>
              <a:t>;</a:t>
            </a:r>
            <a:endParaRPr lang="en-US" sz="1800" b="1" dirty="0">
              <a:latin typeface="Consolas" panose="020B0609020204030204" pitchFamily="49" charset="0"/>
            </a:endParaRPr>
          </a:p>
          <a:p>
            <a:pPr defTabSz="357188"/>
            <a:r>
              <a:rPr lang="ru-RU" sz="1800" b="1" dirty="0">
                <a:latin typeface="Consolas" panose="020B0609020204030204" pitchFamily="49" charset="0"/>
              </a:rPr>
              <a:t> </a:t>
            </a:r>
          </a:p>
          <a:p>
            <a:pPr defTabSz="357188"/>
            <a:r>
              <a:rPr lang="ru-RU" sz="1800" dirty="0">
                <a:latin typeface="Consolas" panose="020B0609020204030204" pitchFamily="49" charset="0"/>
              </a:rPr>
              <a:t>Здесь введен новый тип данных </a:t>
            </a:r>
            <a:r>
              <a:rPr lang="ru-RU" sz="1800" dirty="0" err="1">
                <a:latin typeface="Consolas" panose="020B0609020204030204" pitchFamily="49" charset="0"/>
              </a:rPr>
              <a:t>seasons</a:t>
            </a:r>
            <a:r>
              <a:rPr lang="ru-RU" sz="1800" dirty="0">
                <a:latin typeface="Consolas" panose="020B0609020204030204" pitchFamily="49" charset="0"/>
              </a:rPr>
              <a:t>. Теперь можно определить переменные этого типа:</a:t>
            </a:r>
          </a:p>
          <a:p>
            <a:pPr defTabSz="357188"/>
            <a:r>
              <a:rPr lang="ru-RU" sz="1800" b="1" dirty="0" err="1">
                <a:latin typeface="Consolas" panose="020B0609020204030204" pitchFamily="49" charset="0"/>
              </a:rPr>
              <a:t>enum</a:t>
            </a:r>
            <a:r>
              <a:rPr lang="ru-RU" sz="1800" b="1" dirty="0">
                <a:latin typeface="Consolas" panose="020B0609020204030204" pitchFamily="49" charset="0"/>
              </a:rPr>
              <a:t> </a:t>
            </a:r>
            <a:r>
              <a:rPr lang="ru-RU" sz="1800" b="1" dirty="0" err="1">
                <a:latin typeface="Consolas" panose="020B0609020204030204" pitchFamily="49" charset="0"/>
              </a:rPr>
              <a:t>seasons</a:t>
            </a:r>
            <a:r>
              <a:rPr lang="ru-RU" sz="1800" b="1" dirty="0">
                <a:latin typeface="Consolas" panose="020B0609020204030204" pitchFamily="49" charset="0"/>
              </a:rPr>
              <a:t> а, b, с; </a:t>
            </a:r>
            <a:endParaRPr lang="en-US" sz="1800" b="1" dirty="0">
              <a:latin typeface="Consolas" panose="020B0609020204030204" pitchFamily="49" charset="0"/>
            </a:endParaRPr>
          </a:p>
          <a:p>
            <a:pPr defTabSz="357188"/>
            <a:endParaRPr lang="ru-RU" sz="1800" b="1" dirty="0"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latin typeface="Consolas" panose="020B0609020204030204" pitchFamily="49" charset="0"/>
              </a:rPr>
              <a:t>Каждая из них (а, b, c) может принимать одно из четырех значений: </a:t>
            </a:r>
            <a:r>
              <a:rPr lang="ru-RU" sz="1800" b="1" dirty="0" err="1">
                <a:latin typeface="Consolas" panose="020B0609020204030204" pitchFamily="49" charset="0"/>
              </a:rPr>
              <a:t>spring</a:t>
            </a:r>
            <a:r>
              <a:rPr lang="ru-RU" sz="1800" b="1" dirty="0">
                <a:latin typeface="Consolas" panose="020B0609020204030204" pitchFamily="49" charset="0"/>
              </a:rPr>
              <a:t>, </a:t>
            </a:r>
            <a:r>
              <a:rPr lang="ru-RU" sz="1800" b="1" dirty="0" err="1">
                <a:latin typeface="Consolas" panose="020B0609020204030204" pitchFamily="49" charset="0"/>
              </a:rPr>
              <a:t>summer</a:t>
            </a:r>
            <a:r>
              <a:rPr lang="ru-RU" sz="1800" b="1" dirty="0">
                <a:latin typeface="Consolas" panose="020B0609020204030204" pitchFamily="49" charset="0"/>
              </a:rPr>
              <a:t>, </a:t>
            </a:r>
            <a:r>
              <a:rPr lang="ru-RU" sz="1800" b="1" dirty="0" err="1">
                <a:latin typeface="Consolas" panose="020B0609020204030204" pitchFamily="49" charset="0"/>
              </a:rPr>
              <a:t>autumn</a:t>
            </a:r>
            <a:r>
              <a:rPr lang="ru-RU" sz="1800" b="1" dirty="0">
                <a:latin typeface="Consolas" panose="020B0609020204030204" pitchFamily="49" charset="0"/>
              </a:rPr>
              <a:t> и </a:t>
            </a:r>
            <a:r>
              <a:rPr lang="ru-RU" sz="1800" b="1" dirty="0" err="1">
                <a:latin typeface="Consolas" panose="020B0609020204030204" pitchFamily="49" charset="0"/>
              </a:rPr>
              <a:t>winter</a:t>
            </a:r>
            <a:r>
              <a:rPr lang="ru-RU" sz="1800" dirty="0">
                <a:latin typeface="Consolas" panose="020B0609020204030204" pitchFamily="49" charset="0"/>
              </a:rPr>
              <a:t>. </a:t>
            </a:r>
            <a:endParaRPr lang="ru-RU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52237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DA2880C-F736-A345-2473-2CECC64BC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>
            <a:extLst>
              <a:ext uri="{FF2B5EF4-FFF2-40B4-BE49-F238E27FC236}">
                <a16:creationId xmlns:a16="http://schemas.microsoft.com/office/drawing/2014/main" xmlns="" id="{C6499A8E-2F3E-5EB5-2434-11D2DC68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pc="-1" dirty="0">
                <a:solidFill>
                  <a:srgbClr val="000000"/>
                </a:solidFill>
                <a:latin typeface="Calibri"/>
              </a:rPr>
              <a:t>Перечисления – пример (1)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TextBox 3">
            <a:extLst>
              <a:ext uri="{FF2B5EF4-FFF2-40B4-BE49-F238E27FC236}">
                <a16:creationId xmlns:a16="http://schemas.microsoft.com/office/drawing/2014/main" xmlns="" id="{8FE01D82-C773-CB0F-4885-0D5911947E1C}"/>
              </a:ext>
            </a:extLst>
          </p:cNvPr>
          <p:cNvSpPr/>
          <p:nvPr/>
        </p:nvSpPr>
        <p:spPr>
          <a:xfrm>
            <a:off x="395640" y="1076400"/>
            <a:ext cx="8496720" cy="42458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2651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Состояние игры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51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51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Перечисление, описывающее возможные режимы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5113"/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Modes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265113"/>
            <a:r>
              <a:rPr lang="ru-RU" sz="1800" dirty="0">
                <a:solidFill>
                  <a:srgbClr val="2F4F4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старт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5113"/>
            <a:r>
              <a:rPr lang="ru-RU" sz="1800" dirty="0">
                <a:solidFill>
                  <a:srgbClr val="2F4F4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игра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5113"/>
            <a:r>
              <a:rPr lang="ru-RU" sz="1800" dirty="0">
                <a:solidFill>
                  <a:srgbClr val="2F4F4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VICTORY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победа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5113"/>
            <a:r>
              <a:rPr lang="ru-RU" sz="1800" dirty="0">
                <a:solidFill>
                  <a:srgbClr val="2F4F4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LOSS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проигрыш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5113"/>
            <a:r>
              <a:rPr lang="ru-RU" sz="1800" dirty="0">
                <a:solidFill>
                  <a:srgbClr val="2F4F4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FINAL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Завершение!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51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2651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51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51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Глобальная переменная, хранящая номер режима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5113"/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Modes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mode = </a:t>
            </a:r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651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72680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38E85A4-C7F2-9A53-D045-F2E3EA04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>
            <a:extLst>
              <a:ext uri="{FF2B5EF4-FFF2-40B4-BE49-F238E27FC236}">
                <a16:creationId xmlns:a16="http://schemas.microsoft.com/office/drawing/2014/main" xmlns="" id="{81351174-BFB6-9F95-F8C1-89E24475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pc="-1" dirty="0">
                <a:solidFill>
                  <a:srgbClr val="000000"/>
                </a:solidFill>
                <a:latin typeface="Calibri"/>
              </a:rPr>
              <a:t>Перечисления – пример (2)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TextBox 3">
            <a:extLst>
              <a:ext uri="{FF2B5EF4-FFF2-40B4-BE49-F238E27FC236}">
                <a16:creationId xmlns:a16="http://schemas.microsoft.com/office/drawing/2014/main" xmlns="" id="{FEAEEECD-5D17-8533-DF91-26364E2C6DA2}"/>
              </a:ext>
            </a:extLst>
          </p:cNvPr>
          <p:cNvSpPr/>
          <p:nvPr/>
        </p:nvSpPr>
        <p:spPr>
          <a:xfrm>
            <a:off x="395640" y="1076400"/>
            <a:ext cx="8496720" cy="550774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Сообщение "Таймер сработал"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WM_TIMER: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если игра идет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mode == GAME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RandomMoveFox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MoveKhifeFlying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ContactFoxAndKhifeFlying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ContactFoxAndHedgehog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HedgehogHelth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LOSS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Игра закончена. Мы проиграли!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mode == VICTORY || mode == LOSS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step++;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(step &gt; 10)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mode = FINAL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Заставляем все перерисовать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hWnd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NULL, TRUE);</a:t>
            </a: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49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Polygon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Прямоугольник 3"/>
          <p:cNvSpPr/>
          <p:nvPr/>
        </p:nvSpPr>
        <p:spPr>
          <a:xfrm>
            <a:off x="1115640" y="1739880"/>
            <a:ext cx="4571640" cy="374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POINT pt[5];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pt[0].x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pt[0].y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Polygon(hdc, pt, 3);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98" name="Picture 2"/>
          <p:cNvPicPr/>
          <p:nvPr/>
        </p:nvPicPr>
        <p:blipFill>
          <a:blip r:embed="rId2"/>
          <a:stretch/>
        </p:blipFill>
        <p:spPr>
          <a:xfrm>
            <a:off x="5174640" y="1913400"/>
            <a:ext cx="3247560" cy="343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6982954-4A03-3AF1-BD05-4D8D8C678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>
            <a:extLst>
              <a:ext uri="{FF2B5EF4-FFF2-40B4-BE49-F238E27FC236}">
                <a16:creationId xmlns:a16="http://schemas.microsoft.com/office/drawing/2014/main" xmlns="" id="{123AEE0F-48DB-8EB6-E699-7B590450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pc="-1" dirty="0">
                <a:solidFill>
                  <a:srgbClr val="000000"/>
                </a:solidFill>
                <a:latin typeface="Calibri"/>
              </a:rPr>
              <a:t>Перечисления – пример (3)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TextBox 3">
            <a:extLst>
              <a:ext uri="{FF2B5EF4-FFF2-40B4-BE49-F238E27FC236}">
                <a16:creationId xmlns:a16="http://schemas.microsoft.com/office/drawing/2014/main" xmlns="" id="{BB7FE2CF-01F2-7BB1-A4B4-8DC12018B2F3}"/>
              </a:ext>
            </a:extLst>
          </p:cNvPr>
          <p:cNvSpPr/>
          <p:nvPr/>
        </p:nvSpPr>
        <p:spPr>
          <a:xfrm>
            <a:off x="395640" y="1076400"/>
            <a:ext cx="8496720" cy="50153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WM_PAINT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PAINTSTRUCT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BeginPaint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TODO: Добавьте сюда любой код прорисовки, использующий HDC...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mode == </a:t>
            </a:r>
            <a:r>
              <a:rPr lang="en-US" sz="1600" b="1" dirty="0">
                <a:solidFill>
                  <a:srgbClr val="2F4F4F"/>
                </a:solidFill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mode == </a:t>
            </a:r>
            <a:r>
              <a:rPr lang="en-US" sz="1600" b="1" dirty="0">
                <a:solidFill>
                  <a:srgbClr val="2F4F4F"/>
                </a:solidFill>
                <a:latin typeface="Consolas" panose="020B0609020204030204" pitchFamily="49" charset="0"/>
              </a:rPr>
              <a:t>GAME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DrawGame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mode == </a:t>
            </a:r>
            <a:r>
              <a:rPr lang="en-US" sz="1600" b="1" dirty="0">
                <a:solidFill>
                  <a:srgbClr val="2F4F4F"/>
                </a:solidFill>
                <a:latin typeface="Consolas" panose="020B0609020204030204" pitchFamily="49" charset="0"/>
              </a:rPr>
              <a:t>VICTORY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DrawVictory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mode == </a:t>
            </a:r>
            <a:r>
              <a:rPr lang="en-US" sz="1600" b="1" dirty="0">
                <a:solidFill>
                  <a:srgbClr val="2F4F4F"/>
                </a:solidFill>
                <a:latin typeface="Consolas" panose="020B0609020204030204" pitchFamily="49" charset="0"/>
              </a:rPr>
              <a:t>LOSS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DrawLoss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mode == </a:t>
            </a:r>
            <a:r>
              <a:rPr lang="en-US" sz="1600" b="1" dirty="0">
                <a:solidFill>
                  <a:srgbClr val="2F4F4F"/>
                </a:solidFill>
                <a:latin typeface="Consolas" panose="020B0609020204030204" pitchFamily="49" charset="0"/>
              </a:rPr>
              <a:t>FINAL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DrawFinal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1017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33B7863-5FD7-B2FA-D97A-91CD3016D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683973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Какие типы есть в Си?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191AF5BA-C66B-B46A-5948-261087D4E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891" y="750240"/>
            <a:ext cx="4782217" cy="6058746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printf/scanf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и базовые типы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45" name="Таблица 5"/>
          <p:cNvGraphicFramePr/>
          <p:nvPr/>
        </p:nvGraphicFramePr>
        <p:xfrm>
          <a:off x="431640" y="759960"/>
          <a:ext cx="4104000" cy="4840607"/>
        </p:xfrm>
        <a:graphic>
          <a:graphicData uri="http://schemas.openxmlformats.org/drawingml/2006/table">
            <a:tbl>
              <a:tblPr/>
              <a:tblGrid>
                <a:gridCol w="1639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64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1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Тип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Спецификатор формата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char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%c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signed char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%c (также %d или %hhi (%hhx, %hho) для вывода в числовой форме)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24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unsigned char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%c (или %hhu для вывода в числовой форме)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4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short</a:t>
                      </a:r>
                      <a:r>
                        <a:t/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short int</a:t>
                      </a:r>
                      <a:r>
                        <a:t/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signed short</a:t>
                      </a:r>
                      <a:r>
                        <a:t/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signed short int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%hi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24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unsigned short</a:t>
                      </a:r>
                      <a:r>
                        <a:t/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unsigned short int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%hu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int</a:t>
                      </a:r>
                      <a:r>
                        <a:t/>
                      </a:r>
                      <a:br/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signed</a:t>
                      </a:r>
                      <a:r>
                        <a:t/>
                      </a:r>
                      <a:br/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signed int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%i или %d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24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unsigned</a:t>
                      </a:r>
                      <a:r>
                        <a:t/>
                      </a:r>
                      <a:br/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unsigned int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%u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246" name="Таблица 6"/>
          <p:cNvGraphicFramePr/>
          <p:nvPr/>
        </p:nvGraphicFramePr>
        <p:xfrm>
          <a:off x="4716000" y="759960"/>
          <a:ext cx="4176360" cy="6210302"/>
        </p:xfrm>
        <a:graphic>
          <a:graphicData uri="http://schemas.openxmlformats.org/drawingml/2006/table">
            <a:tbl>
              <a:tblPr/>
              <a:tblGrid>
                <a:gridCol w="2048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7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1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Тип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Спецификатор формата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4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long</a:t>
                      </a:r>
                      <a:r>
                        <a:t/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long int</a:t>
                      </a:r>
                      <a:r>
                        <a:t/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signed long</a:t>
                      </a:r>
                      <a:r>
                        <a:t/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signed long int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%li или %ld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24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unsigned long</a:t>
                      </a:r>
                      <a:r>
                        <a:t/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unsigned long int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%lu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4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long long</a:t>
                      </a:r>
                      <a:r>
                        <a:t/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long long int</a:t>
                      </a:r>
                      <a:r>
                        <a:t/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signed long long</a:t>
                      </a:r>
                      <a:r>
                        <a:t/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signed long long int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%lli или %lld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24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unsigned long long</a:t>
                      </a:r>
                      <a:r>
                        <a:t/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unsigned long long int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%llu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float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%f (автоматически преобразуется в double для printf())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014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double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%f (%F)                          (%lf (%lF) для scanf())</a:t>
                      </a:r>
                      <a:r>
                        <a:t/>
                      </a:r>
                      <a:br/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%g %G</a:t>
                      </a:r>
                      <a:r>
                        <a:t/>
                      </a:r>
                      <a:br/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%e %E (для </a:t>
                      </a:r>
                      <a:r>
                        <a:rPr lang="ru-RU" sz="1400" b="0" u="sng" strike="noStrike" spc="-1">
                          <a:solidFill>
                            <a:srgbClr val="0000FF"/>
                          </a:solidFill>
                          <a:uFillTx/>
                          <a:latin typeface="Calibri"/>
                          <a:hlinkClick r:id="rId2"/>
                        </a:rPr>
                        <a:t>научной нотации</a:t>
                      </a: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r>
                        <a:rPr lang="ru-RU" sz="1400" b="0" u="sng" strike="noStrike" spc="-1" baseline="30000">
                          <a:solidFill>
                            <a:srgbClr val="0000FF"/>
                          </a:solidFill>
                          <a:uFillTx/>
                          <a:latin typeface="Calibri"/>
                          <a:hlinkClick r:id="rId3"/>
                        </a:rPr>
                        <a:t>[6]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33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long double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%Lf %LF</a:t>
                      </a:r>
                      <a:r>
                        <a:t/>
                      </a:r>
                      <a:br/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%Lg %LG</a:t>
                      </a:r>
                      <a:r>
                        <a:t/>
                      </a:r>
                      <a:br/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%Le %LE</a:t>
                      </a:r>
                      <a:r>
                        <a:rPr lang="en-US" sz="1400" b="0" u="sng" strike="noStrike" spc="-1" baseline="30000">
                          <a:solidFill>
                            <a:srgbClr val="0000FF"/>
                          </a:solidFill>
                          <a:uFillTx/>
                          <a:latin typeface="Calibri"/>
                          <a:hlinkClick r:id="rId3"/>
                        </a:rPr>
                        <a:t>[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47" name="TextBox 8"/>
          <p:cNvSpPr/>
          <p:nvPr/>
        </p:nvSpPr>
        <p:spPr>
          <a:xfrm>
            <a:off x="123480" y="5805360"/>
            <a:ext cx="457164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4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https://ru.wikipedia.org/wiki/%D0%A1%D0%B8%D1%81%D1%82%D0%B5%D0%BC%D0%B0_%D1%82%D0%B8%D0%BF%D0%BE%D0%B2_%D0%A1%D0%B8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Где прочитать про типы данных в Си?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67640" y="859320"/>
            <a:ext cx="8568720" cy="5495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1" i="1" strike="noStrike" spc="-1" dirty="0">
                <a:solidFill>
                  <a:srgbClr val="000000"/>
                </a:solidFill>
                <a:latin typeface="Calibri"/>
              </a:rPr>
              <a:t>С.Ю. </a:t>
            </a:r>
            <a:r>
              <a:rPr lang="ru-RU" sz="1800" b="1" i="1" strike="noStrike" spc="-1" dirty="0" err="1">
                <a:solidFill>
                  <a:srgbClr val="000000"/>
                </a:solidFill>
                <a:latin typeface="Calibri"/>
              </a:rPr>
              <a:t>Курсков</a:t>
            </a:r>
            <a:r>
              <a:rPr lang="ru-RU" sz="1800" b="1" i="1" strike="noStrike" spc="-1" dirty="0">
                <a:solidFill>
                  <a:srgbClr val="000000"/>
                </a:solidFill>
                <a:latin typeface="Calibri"/>
              </a:rPr>
              <a:t>      Введение в язык Си</a:t>
            </a: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Типы данных - </a:t>
            </a:r>
            <a:r>
              <a:rPr lang="ru-RU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https://dfe.petrsu.ru/koi/posob/c/c.htm#g1.2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Указатели и операции с ними - </a:t>
            </a:r>
            <a:r>
              <a:rPr lang="ru-RU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https://dfe.petrsu.ru/koi/posob/c/c.htm#g2.3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Массивы - 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https://dfe.petrsu.ru/koi/posob/c/c.htm#g3.1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Структуры - </a:t>
            </a:r>
            <a:r>
              <a:rPr lang="ru-RU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https://dfe.petrsu.ru/koi/posob/c/c.htm#g3.3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Битовые поля - </a:t>
            </a:r>
            <a:r>
              <a:rPr lang="ru-RU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https://dfe.petrsu.ru/koi/posob/c/c.htm#g3.5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Объединение (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Calibri"/>
              </a:rPr>
              <a:t>union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) -  </a:t>
            </a:r>
            <a:r>
              <a:rPr lang="ru-RU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https://dfe.petrsu.ru/koi/posob/c/c.htm#g3.6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Перечислимый тип данных - </a:t>
            </a:r>
            <a:r>
              <a:rPr lang="ru-RU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https://dfe.petrsu.ru/koi/posob/c/c.htm#g3.7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Указатели на функции - </a:t>
            </a:r>
            <a:r>
              <a:rPr lang="ru-RU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https://dfe.petrsu.ru/koi/posob/c/c.htm#g4.3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Преобразование типов («приведение») -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hlinkClick r:id="rId2"/>
              </a:rPr>
              <a:t>https://dfe.petrsu.ru/koi/posob/c/c.htm#g2.2</a:t>
            </a:r>
            <a:r>
              <a:rPr lang="ru-RU" sz="1800" spc="-1" dirty="0">
                <a:solidFill>
                  <a:srgbClr val="000000"/>
                </a:solidFill>
                <a:latin typeface="Calibri"/>
              </a:rPr>
              <a:t> </a:t>
            </a: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i="1" strike="noStrike" spc="-1" dirty="0">
                <a:solidFill>
                  <a:srgbClr val="000000"/>
                </a:solidFill>
                <a:latin typeface="Calibri"/>
              </a:rPr>
              <a:t>**</a:t>
            </a:r>
            <a:r>
              <a:rPr lang="ru-RU" sz="1800" b="0" i="1" strike="noStrike" spc="-1" dirty="0">
                <a:solidFill>
                  <a:srgbClr val="000000"/>
                </a:solidFill>
                <a:latin typeface="Calibri"/>
              </a:rPr>
              <a:t>Система типов Си -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https://ru.wikipedia.org/wiki/%D0%A1%D0%B8%D1%81%D1%82%D0%B5%D0%BC%D0%B0_%D1%82%D0%B8%D0%BF%D0%BE%D0%B2_%D0%A1%D0%B8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i="1" strike="noStrike" spc="-1" dirty="0">
                <a:solidFill>
                  <a:srgbClr val="000000"/>
                </a:solidFill>
                <a:latin typeface="Calibri"/>
              </a:rPr>
              <a:t>****</a:t>
            </a:r>
            <a:r>
              <a:rPr lang="ru-RU" sz="1800" b="0" i="1" strike="noStrike" spc="-1" dirty="0">
                <a:solidFill>
                  <a:srgbClr val="000000"/>
                </a:solidFill>
                <a:latin typeface="Calibri"/>
              </a:rPr>
              <a:t>Б. </a:t>
            </a:r>
            <a:r>
              <a:rPr lang="ru-RU" sz="1800" b="0" i="1" strike="noStrike" spc="-1" dirty="0" err="1">
                <a:solidFill>
                  <a:srgbClr val="000000"/>
                </a:solidFill>
                <a:latin typeface="Calibri"/>
              </a:rPr>
              <a:t>Керниган</a:t>
            </a:r>
            <a:r>
              <a:rPr lang="ru-RU" sz="1800" b="0" i="1" strike="noStrike" spc="-1" dirty="0">
                <a:solidFill>
                  <a:srgbClr val="000000"/>
                </a:solidFill>
                <a:latin typeface="Calibri"/>
              </a:rPr>
              <a:t>, Д. </a:t>
            </a:r>
            <a:r>
              <a:rPr lang="ru-RU" sz="1800" b="0" i="1" strike="noStrike" spc="-1" dirty="0" err="1">
                <a:solidFill>
                  <a:srgbClr val="000000"/>
                </a:solidFill>
                <a:latin typeface="Calibri"/>
              </a:rPr>
              <a:t>Ритчи</a:t>
            </a:r>
            <a:r>
              <a:rPr lang="ru-RU" sz="1800" b="0" i="1" strike="noStrike" spc="-1" dirty="0">
                <a:solidFill>
                  <a:srgbClr val="000000"/>
                </a:solidFill>
                <a:latin typeface="Calibri"/>
              </a:rPr>
              <a:t>  Язык программирования Си</a:t>
            </a: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Типы и размеры данных - 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4"/>
              </a:rPr>
              <a:t>http://givi.olnd.ru/kr2/02.html#c0202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 dirty="0">
                <a:solidFill>
                  <a:srgbClr val="000000"/>
                </a:solidFill>
                <a:latin typeface="Calibri"/>
              </a:rPr>
              <a:t>Лабораторная работа №11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Заголовок 1"/>
          <p:cNvSpPr/>
          <p:nvPr/>
        </p:nvSpPr>
        <p:spPr>
          <a:xfrm>
            <a:off x="185040" y="3357000"/>
            <a:ext cx="82292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70C0"/>
                </a:solidFill>
                <a:latin typeface="Calibri"/>
              </a:rPr>
              <a:t>Использование </a:t>
            </a:r>
            <a:r>
              <a:rPr lang="en-US" sz="3200" b="1" strike="noStrike" spc="-1">
                <a:solidFill>
                  <a:srgbClr val="0070C0"/>
                </a:solidFill>
                <a:latin typeface="Calibri"/>
              </a:rPr>
              <a:t>Polyline </a:t>
            </a:r>
            <a:r>
              <a:rPr lang="ru-RU" sz="3200" b="1" strike="noStrike" spc="-1">
                <a:solidFill>
                  <a:srgbClr val="0070C0"/>
                </a:solidFill>
                <a:latin typeface="Calibri"/>
              </a:rPr>
              <a:t>и </a:t>
            </a:r>
            <a:r>
              <a:rPr lang="en-US" sz="3200" b="1" strike="noStrike" spc="-1">
                <a:solidFill>
                  <a:srgbClr val="0070C0"/>
                </a:solidFill>
                <a:latin typeface="Calibri"/>
              </a:rPr>
              <a:t>Polygon</a:t>
            </a: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E36C979-41FC-8F5C-E024-934BD0C88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>
            <a:extLst>
              <a:ext uri="{FF2B5EF4-FFF2-40B4-BE49-F238E27FC236}">
                <a16:creationId xmlns:a16="http://schemas.microsoft.com/office/drawing/2014/main" xmlns="" id="{6143D295-FB4F-072F-B57E-7257C95E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Пример 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1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. Отрисовка треугольника 0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Прямоугольник 5">
            <a:extLst>
              <a:ext uri="{FF2B5EF4-FFF2-40B4-BE49-F238E27FC236}">
                <a16:creationId xmlns:a16="http://schemas.microsoft.com/office/drawing/2014/main" xmlns="" id="{3D44F2BF-1BD2-755A-04C3-226D1C1E5FC3}"/>
              </a:ext>
            </a:extLst>
          </p:cNvPr>
          <p:cNvSpPr/>
          <p:nvPr/>
        </p:nvSpPr>
        <p:spPr>
          <a:xfrm>
            <a:off x="107640" y="908640"/>
            <a:ext cx="892872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Функци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я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Test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Image0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()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рисующая треугольник вершиной вниз: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sp>
        <p:nvSpPr>
          <p:cNvPr id="254" name="TextBox 6">
            <a:extLst>
              <a:ext uri="{FF2B5EF4-FFF2-40B4-BE49-F238E27FC236}">
                <a16:creationId xmlns:a16="http://schemas.microsoft.com/office/drawing/2014/main" xmlns="" id="{F65D080C-0E2D-BB91-2294-CE2C2DA94578}"/>
              </a:ext>
            </a:extLst>
          </p:cNvPr>
          <p:cNvSpPr/>
          <p:nvPr/>
        </p:nvSpPr>
        <p:spPr>
          <a:xfrm>
            <a:off x="182880" y="1772640"/>
            <a:ext cx="6020640" cy="45844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spc="-1" dirty="0">
                <a:solidFill>
                  <a:srgbClr val="000000"/>
                </a:solidFill>
                <a:latin typeface="Consolas"/>
              </a:rPr>
              <a:t>Test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Image0(</a:t>
            </a:r>
            <a:r>
              <a:rPr lang="en-US" sz="1600" b="0" strike="noStrike" spc="-1" dirty="0">
                <a:solidFill>
                  <a:srgbClr val="2B91AF"/>
                </a:solidFill>
                <a:latin typeface="Consolas"/>
              </a:rPr>
              <a:t>HDC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 err="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>
                <a:solidFill>
                  <a:srgbClr val="808080"/>
                </a:solidFill>
                <a:latin typeface="Consolas"/>
              </a:rPr>
              <a:t>cx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>
                <a:solidFill>
                  <a:srgbClr val="808080"/>
                </a:solidFill>
                <a:latin typeface="Consolas"/>
              </a:rPr>
              <a:t>cy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2B91AF"/>
                </a:solidFill>
                <a:latin typeface="Consolas"/>
              </a:rPr>
              <a:t>	</a:t>
            </a:r>
            <a:r>
              <a:rPr lang="en-US" sz="1600" b="0" strike="noStrike" spc="-1" dirty="0">
                <a:solidFill>
                  <a:srgbClr val="2B91AF"/>
                </a:solidFill>
                <a:latin typeface="Consolas"/>
              </a:rPr>
              <a:t>HPEN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hPen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hPen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CreatePen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6F008A"/>
                </a:solidFill>
                <a:latin typeface="Consolas"/>
              </a:rPr>
              <a:t>PS_SOLID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2,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>
                <a:solidFill>
                  <a:srgbClr val="6F008A"/>
                </a:solidFill>
                <a:latin typeface="Consolas"/>
              </a:rPr>
              <a:t>RGB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(255, 0, 0));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SelectObject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 err="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hPen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2B91AF"/>
                </a:solidFill>
                <a:latin typeface="Consolas"/>
              </a:rPr>
              <a:t>	</a:t>
            </a:r>
            <a:r>
              <a:rPr lang="en-US" sz="1600" b="0" strike="noStrike" spc="-1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p[4];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p[0].x = </a:t>
            </a:r>
            <a:r>
              <a:rPr lang="en-US" sz="1600" b="0" strike="noStrike" spc="-1" dirty="0">
                <a:solidFill>
                  <a:srgbClr val="808080"/>
                </a:solidFill>
                <a:latin typeface="Consolas"/>
              </a:rPr>
              <a:t>cx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s-ES" sz="1600" b="0" strike="noStrike" spc="-1" dirty="0">
                <a:solidFill>
                  <a:srgbClr val="000000"/>
                </a:solidFill>
                <a:latin typeface="Consolas"/>
              </a:rPr>
              <a:t>p[0].y = </a:t>
            </a:r>
            <a:r>
              <a:rPr lang="es-ES" sz="1600" b="0" strike="noStrike" spc="-1" dirty="0">
                <a:solidFill>
                  <a:srgbClr val="808080"/>
                </a:solidFill>
                <a:latin typeface="Consolas"/>
              </a:rPr>
              <a:t>cy</a:t>
            </a:r>
            <a:r>
              <a:rPr lang="es-ES" sz="1600" b="0" strike="noStrike" spc="-1" dirty="0">
                <a:solidFill>
                  <a:srgbClr val="000000"/>
                </a:solidFill>
                <a:latin typeface="Consolas"/>
              </a:rPr>
              <a:t> + 20;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1600" b="0" strike="noStrike" spc="-1" dirty="0">
                <a:solidFill>
                  <a:srgbClr val="000000"/>
                </a:solidFill>
                <a:latin typeface="Consolas"/>
              </a:rPr>
              <a:t>p[1].x = </a:t>
            </a:r>
            <a:r>
              <a:rPr lang="fr-FR" sz="1600" b="0" strike="noStrike" spc="-1" dirty="0">
                <a:solidFill>
                  <a:srgbClr val="808080"/>
                </a:solidFill>
                <a:latin typeface="Consolas"/>
              </a:rPr>
              <a:t>cx</a:t>
            </a:r>
            <a:r>
              <a:rPr lang="fr-FR" sz="1600" b="0" strike="noStrike" spc="-1" dirty="0">
                <a:solidFill>
                  <a:srgbClr val="000000"/>
                </a:solidFill>
                <a:latin typeface="Consolas"/>
              </a:rPr>
              <a:t> + 20;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s-ES" sz="1600" b="0" strike="noStrike" spc="-1" dirty="0">
                <a:solidFill>
                  <a:srgbClr val="000000"/>
                </a:solidFill>
                <a:latin typeface="Consolas"/>
              </a:rPr>
              <a:t>p[1].y = </a:t>
            </a:r>
            <a:r>
              <a:rPr lang="es-ES" sz="1600" b="0" strike="noStrike" spc="-1" dirty="0">
                <a:solidFill>
                  <a:srgbClr val="808080"/>
                </a:solidFill>
                <a:latin typeface="Consolas"/>
              </a:rPr>
              <a:t>cy</a:t>
            </a:r>
            <a:r>
              <a:rPr lang="es-ES" sz="1600" b="0" strike="noStrike" spc="-1" dirty="0">
                <a:solidFill>
                  <a:srgbClr val="000000"/>
                </a:solidFill>
                <a:latin typeface="Consolas"/>
              </a:rPr>
              <a:t> - 20;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1600" b="0" strike="noStrike" spc="-1" dirty="0">
                <a:solidFill>
                  <a:srgbClr val="000000"/>
                </a:solidFill>
                <a:latin typeface="Consolas"/>
              </a:rPr>
              <a:t>p[2].x = </a:t>
            </a:r>
            <a:r>
              <a:rPr lang="fr-FR" sz="1600" b="0" strike="noStrike" spc="-1" dirty="0">
                <a:solidFill>
                  <a:srgbClr val="808080"/>
                </a:solidFill>
                <a:latin typeface="Consolas"/>
              </a:rPr>
              <a:t>cx</a:t>
            </a:r>
            <a:r>
              <a:rPr lang="fr-FR" sz="1600" b="0" strike="noStrike" spc="-1" dirty="0">
                <a:solidFill>
                  <a:srgbClr val="000000"/>
                </a:solidFill>
                <a:latin typeface="Consolas"/>
              </a:rPr>
              <a:t> - 20;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s-ES" sz="1600" b="0" strike="noStrike" spc="-1" dirty="0">
                <a:solidFill>
                  <a:srgbClr val="000000"/>
                </a:solidFill>
                <a:latin typeface="Consolas"/>
              </a:rPr>
              <a:t>p[2].y = </a:t>
            </a:r>
            <a:r>
              <a:rPr lang="es-ES" sz="1600" b="0" strike="noStrike" spc="-1" dirty="0">
                <a:solidFill>
                  <a:srgbClr val="808080"/>
                </a:solidFill>
                <a:latin typeface="Consolas"/>
              </a:rPr>
              <a:t>cy</a:t>
            </a:r>
            <a:r>
              <a:rPr lang="es-ES" sz="1600" b="0" strike="noStrike" spc="-1" dirty="0">
                <a:solidFill>
                  <a:srgbClr val="000000"/>
                </a:solidFill>
                <a:latin typeface="Consolas"/>
              </a:rPr>
              <a:t> - 20;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p[3].x = </a:t>
            </a:r>
            <a:r>
              <a:rPr lang="en-US" sz="1600" b="0" strike="noStrike" spc="-1" dirty="0">
                <a:solidFill>
                  <a:srgbClr val="808080"/>
                </a:solidFill>
                <a:latin typeface="Consolas"/>
              </a:rPr>
              <a:t>cx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s-ES" sz="1600" b="0" strike="noStrike" spc="-1" dirty="0">
                <a:solidFill>
                  <a:srgbClr val="000000"/>
                </a:solidFill>
                <a:latin typeface="Consolas"/>
              </a:rPr>
              <a:t>p[3].y = </a:t>
            </a:r>
            <a:r>
              <a:rPr lang="es-ES" sz="1600" b="0" strike="noStrike" spc="-1" dirty="0">
                <a:solidFill>
                  <a:srgbClr val="808080"/>
                </a:solidFill>
                <a:latin typeface="Consolas"/>
              </a:rPr>
              <a:t>cy</a:t>
            </a:r>
            <a:r>
              <a:rPr lang="es-ES" sz="1600" b="0" strike="noStrike" spc="-1" dirty="0">
                <a:solidFill>
                  <a:srgbClr val="000000"/>
                </a:solidFill>
                <a:latin typeface="Consolas"/>
              </a:rPr>
              <a:t> + 20;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Polyline(</a:t>
            </a:r>
            <a:r>
              <a:rPr lang="en-US" sz="1600" b="0" strike="noStrike" spc="-1" dirty="0" err="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p, 4);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DeleteObject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hPen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256" name="Рисунок 10">
            <a:extLst>
              <a:ext uri="{FF2B5EF4-FFF2-40B4-BE49-F238E27FC236}">
                <a16:creationId xmlns:a16="http://schemas.microsoft.com/office/drawing/2014/main" xmlns="" id="{E5DBEE55-3470-F1BC-D71A-992639F1B12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470760" y="4132800"/>
            <a:ext cx="2736000" cy="2752200"/>
          </a:xfrm>
          <a:prstGeom prst="rect">
            <a:avLst/>
          </a:prstGeom>
          <a:ln w="0"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8ACE86D-F89B-97CD-E0AB-67166B938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166" y="1256626"/>
            <a:ext cx="2660194" cy="27522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C654C18-97C5-96B0-9D9D-BBF2DD9158E1}"/>
              </a:ext>
            </a:extLst>
          </p:cNvPr>
          <p:cNvSpPr txBox="1"/>
          <p:nvPr/>
        </p:nvSpPr>
        <p:spPr>
          <a:xfrm>
            <a:off x="6197503" y="4018468"/>
            <a:ext cx="301752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WM_PAINT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ru-RU" sz="11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PAINTSTRUCT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1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BeginPaint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TestImage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40, 40);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TestImage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140, 40);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TestImage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240, 40);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TestImage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240, 240);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TestImage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40, 240);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EndPaint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xmlns="" val="187567972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43C0BD0-14C2-16AC-D9D5-DCB3E0565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>
            <a:extLst>
              <a:ext uri="{FF2B5EF4-FFF2-40B4-BE49-F238E27FC236}">
                <a16:creationId xmlns:a16="http://schemas.microsoft.com/office/drawing/2014/main" xmlns="" id="{0CCAC418-39E5-2048-6D51-8A683212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Пример 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1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. Отрисовка треугольника 0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Прямоугольник 5">
            <a:extLst>
              <a:ext uri="{FF2B5EF4-FFF2-40B4-BE49-F238E27FC236}">
                <a16:creationId xmlns:a16="http://schemas.microsoft.com/office/drawing/2014/main" xmlns="" id="{BC6D7E4B-A6B7-CC57-E700-A662665BBD7A}"/>
              </a:ext>
            </a:extLst>
          </p:cNvPr>
          <p:cNvSpPr/>
          <p:nvPr/>
        </p:nvSpPr>
        <p:spPr>
          <a:xfrm>
            <a:off x="107640" y="908640"/>
            <a:ext cx="892872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Функци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я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Test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Image0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()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рисующая треугольник вершиной вниз: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sp>
        <p:nvSpPr>
          <p:cNvPr id="254" name="TextBox 6">
            <a:extLst>
              <a:ext uri="{FF2B5EF4-FFF2-40B4-BE49-F238E27FC236}">
                <a16:creationId xmlns:a16="http://schemas.microsoft.com/office/drawing/2014/main" xmlns="" id="{7058C4BC-1580-DA05-3FE5-896F223A420B}"/>
              </a:ext>
            </a:extLst>
          </p:cNvPr>
          <p:cNvSpPr/>
          <p:nvPr/>
        </p:nvSpPr>
        <p:spPr>
          <a:xfrm>
            <a:off x="192024" y="1772640"/>
            <a:ext cx="6011496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TestImage0(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2,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(255, 0, 0));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p[4] = {</a:t>
            </a:r>
          </a:p>
          <a:p>
            <a:pPr defTabSz="357188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   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+ 20,</a:t>
            </a:r>
          </a:p>
          <a:p>
            <a:pPr defTabSz="357188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+ 20,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- 20,</a:t>
            </a:r>
          </a:p>
          <a:p>
            <a:pPr defTabSz="357188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- 20,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- 20,</a:t>
            </a:r>
          </a:p>
          <a:p>
            <a:pPr defTabSz="357188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   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+ 20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Polyline(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p, 4);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56" name="Рисунок 10">
            <a:extLst>
              <a:ext uri="{FF2B5EF4-FFF2-40B4-BE49-F238E27FC236}">
                <a16:creationId xmlns:a16="http://schemas.microsoft.com/office/drawing/2014/main" xmlns="" id="{3BB49A8B-7713-362B-AD96-173DB89E535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470760" y="4132800"/>
            <a:ext cx="2736000" cy="2752200"/>
          </a:xfrm>
          <a:prstGeom prst="rect">
            <a:avLst/>
          </a:prstGeom>
          <a:ln w="0"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DFD45F52-EC4B-8CF3-4569-54E32BA24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166" y="1256626"/>
            <a:ext cx="2660194" cy="27522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962C87B-AE29-ADA1-1EB7-74B764A53DE8}"/>
              </a:ext>
            </a:extLst>
          </p:cNvPr>
          <p:cNvSpPr txBox="1"/>
          <p:nvPr/>
        </p:nvSpPr>
        <p:spPr>
          <a:xfrm>
            <a:off x="6197503" y="4018468"/>
            <a:ext cx="301752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WM_PAINT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ru-RU" sz="11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PAINTSTRUCT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1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BeginPaint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TestImage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40, 40);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TestImage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140, 40);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TestImage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240, 40);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TestImage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240, 240);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TestImage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40, 240);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EndPaint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xmlns="" val="24259006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76A168C-E64B-5608-4029-C024634CB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>
            <a:extLst>
              <a:ext uri="{FF2B5EF4-FFF2-40B4-BE49-F238E27FC236}">
                <a16:creationId xmlns:a16="http://schemas.microsoft.com/office/drawing/2014/main" xmlns="" id="{4E095494-FC45-739A-ECCB-86FC2167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Пример 2. Отрисовка треугольника 0 в цвете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Прямоугольник 5">
            <a:extLst>
              <a:ext uri="{FF2B5EF4-FFF2-40B4-BE49-F238E27FC236}">
                <a16:creationId xmlns:a16="http://schemas.microsoft.com/office/drawing/2014/main" xmlns="" id="{3AC34056-2E1B-2164-7ABE-E9F3F05C7DE7}"/>
              </a:ext>
            </a:extLst>
          </p:cNvPr>
          <p:cNvSpPr/>
          <p:nvPr/>
        </p:nvSpPr>
        <p:spPr>
          <a:xfrm>
            <a:off x="107640" y="908640"/>
            <a:ext cx="892872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Функци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я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Test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Image0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()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рисующая треугольник вершиной вниз: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sp>
        <p:nvSpPr>
          <p:cNvPr id="254" name="TextBox 6">
            <a:extLst>
              <a:ext uri="{FF2B5EF4-FFF2-40B4-BE49-F238E27FC236}">
                <a16:creationId xmlns:a16="http://schemas.microsoft.com/office/drawing/2014/main" xmlns="" id="{95A5C31C-919A-2107-1F8C-84D02FC56974}"/>
              </a:ext>
            </a:extLst>
          </p:cNvPr>
          <p:cNvSpPr/>
          <p:nvPr/>
        </p:nvSpPr>
        <p:spPr>
          <a:xfrm>
            <a:off x="182880" y="1772640"/>
            <a:ext cx="6193286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Image0(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COLORREF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2,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p[4] = {</a:t>
            </a:r>
          </a:p>
          <a:p>
            <a:pPr defTabSz="357188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   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+ 20,</a:t>
            </a:r>
          </a:p>
          <a:p>
            <a:pPr defTabSz="357188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+ 20,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- 20,</a:t>
            </a:r>
          </a:p>
          <a:p>
            <a:pPr defTabSz="357188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- 20,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- 20,</a:t>
            </a:r>
          </a:p>
          <a:p>
            <a:pPr defTabSz="357188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   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+ 20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Polyline(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p, 4);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56" name="Рисунок 10">
            <a:extLst>
              <a:ext uri="{FF2B5EF4-FFF2-40B4-BE49-F238E27FC236}">
                <a16:creationId xmlns:a16="http://schemas.microsoft.com/office/drawing/2014/main" xmlns="" id="{6B194566-9344-E8B6-8CCF-0ECF751094B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470760" y="4132800"/>
            <a:ext cx="1640736" cy="1472472"/>
          </a:xfrm>
          <a:prstGeom prst="rect">
            <a:avLst/>
          </a:prstGeom>
          <a:ln w="0"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FA608E1B-E9A3-5B27-4F28-314F2DB63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166" y="1256626"/>
            <a:ext cx="2660194" cy="27522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1F6B5B3-8AFA-5476-12EF-59AADF293444}"/>
              </a:ext>
            </a:extLst>
          </p:cNvPr>
          <p:cNvSpPr txBox="1"/>
          <p:nvPr/>
        </p:nvSpPr>
        <p:spPr>
          <a:xfrm>
            <a:off x="5330952" y="4018468"/>
            <a:ext cx="388407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WM_PAINT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ru-RU" sz="11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PAINTSTRUCT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1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BeginPaint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Image0(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, 40, 40, </a:t>
            </a:r>
            <a:r>
              <a:rPr lang="de-DE" sz="11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(255, 0, 0));</a:t>
            </a:r>
          </a:p>
          <a:p>
            <a:pPr defTabSz="357188"/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	Image0(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, 140, 40, </a:t>
            </a:r>
            <a:r>
              <a:rPr lang="de-DE" sz="11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(255, 0, 0));</a:t>
            </a:r>
          </a:p>
          <a:p>
            <a:pPr defTabSz="357188"/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	Image0(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, 240, 40, </a:t>
            </a:r>
            <a:r>
              <a:rPr lang="de-DE" sz="11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(255, 0, 0));</a:t>
            </a:r>
          </a:p>
          <a:p>
            <a:pPr defTabSz="357188"/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	Image0(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, 240, 240, </a:t>
            </a:r>
            <a:r>
              <a:rPr lang="de-DE" sz="11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(255, 0, 0));</a:t>
            </a:r>
          </a:p>
          <a:p>
            <a:pPr defTabSz="357188"/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	Image0(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, 40, 240, </a:t>
            </a:r>
            <a:r>
              <a:rPr lang="de-DE" sz="11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(255, 0, 0));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EndPaint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xmlns="" val="315228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Polygon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Прямоугольник 3"/>
          <p:cNvSpPr/>
          <p:nvPr/>
        </p:nvSpPr>
        <p:spPr>
          <a:xfrm>
            <a:off x="445680" y="1268640"/>
            <a:ext cx="8280720" cy="527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HBRUSH hBrush = CreateHatchBrush(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HS_CROSS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, RGB(128, 0, 128));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SelectObject(hdc, hBrush);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Ellipse(hdc, 0, 0 , 160, 120);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HBRUSH hBrush2 = CreateHatchBrush(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HS_DIAGCROSS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, RGB(128, 0, 128));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SelectObject(hdc, hBrush2);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POINT pt[5];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pt[0].x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pt[0].y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Polygon(hdc, pt, 5);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101" name="Picture 2"/>
          <p:cNvPicPr/>
          <p:nvPr/>
        </p:nvPicPr>
        <p:blipFill>
          <a:blip r:embed="rId2"/>
          <a:stretch/>
        </p:blipFill>
        <p:spPr>
          <a:xfrm>
            <a:off x="5508000" y="3086280"/>
            <a:ext cx="3218040" cy="3259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1A18AC5-0556-2827-8163-EAA5FCF41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>
            <a:extLst>
              <a:ext uri="{FF2B5EF4-FFF2-40B4-BE49-F238E27FC236}">
                <a16:creationId xmlns:a16="http://schemas.microsoft.com/office/drawing/2014/main" xmlns="" id="{B7F1202C-0F82-D3B8-70C5-5B400957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Пример 2. Отрисовка треугольника 0 в цвете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Прямоугольник 5">
            <a:extLst>
              <a:ext uri="{FF2B5EF4-FFF2-40B4-BE49-F238E27FC236}">
                <a16:creationId xmlns:a16="http://schemas.microsoft.com/office/drawing/2014/main" xmlns="" id="{C54F9CBD-F812-C98F-BE00-5D99561CF506}"/>
              </a:ext>
            </a:extLst>
          </p:cNvPr>
          <p:cNvSpPr/>
          <p:nvPr/>
        </p:nvSpPr>
        <p:spPr>
          <a:xfrm>
            <a:off x="107640" y="908640"/>
            <a:ext cx="892872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Функци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я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Test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Image0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()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рисующая треугольник вершиной вниз: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sp>
        <p:nvSpPr>
          <p:cNvPr id="254" name="TextBox 6">
            <a:extLst>
              <a:ext uri="{FF2B5EF4-FFF2-40B4-BE49-F238E27FC236}">
                <a16:creationId xmlns:a16="http://schemas.microsoft.com/office/drawing/2014/main" xmlns="" id="{12A87C16-3FD1-D489-B3B6-8884D2D69178}"/>
              </a:ext>
            </a:extLst>
          </p:cNvPr>
          <p:cNvSpPr/>
          <p:nvPr/>
        </p:nvSpPr>
        <p:spPr>
          <a:xfrm>
            <a:off x="182880" y="1772640"/>
            <a:ext cx="6193286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Image0(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COLORREF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2,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p[4] = {</a:t>
            </a:r>
          </a:p>
          <a:p>
            <a:pPr defTabSz="357188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   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+ 20,</a:t>
            </a:r>
          </a:p>
          <a:p>
            <a:pPr defTabSz="357188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+ 20,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- 20,</a:t>
            </a:r>
          </a:p>
          <a:p>
            <a:pPr defTabSz="357188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- 20,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- 20,</a:t>
            </a:r>
          </a:p>
          <a:p>
            <a:pPr defTabSz="357188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   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+ 20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Polyline(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p, 4);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56" name="Рисунок 10">
            <a:extLst>
              <a:ext uri="{FF2B5EF4-FFF2-40B4-BE49-F238E27FC236}">
                <a16:creationId xmlns:a16="http://schemas.microsoft.com/office/drawing/2014/main" xmlns="" id="{E45CBA42-7CF9-1E96-29D4-1255BF6DBA6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470760" y="4132800"/>
            <a:ext cx="1640736" cy="1472472"/>
          </a:xfrm>
          <a:prstGeom prst="rect">
            <a:avLst/>
          </a:prstGeom>
          <a:ln w="0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42A752B-7F9D-23D0-D0B7-F63671522233}"/>
              </a:ext>
            </a:extLst>
          </p:cNvPr>
          <p:cNvSpPr txBox="1"/>
          <p:nvPr/>
        </p:nvSpPr>
        <p:spPr>
          <a:xfrm>
            <a:off x="5330952" y="4018468"/>
            <a:ext cx="388407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WM_PAINT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ru-RU" sz="11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PAINTSTRUCT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1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BeginPaint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Image0(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, 40, 40, </a:t>
            </a:r>
            <a:r>
              <a:rPr lang="de-DE" sz="11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(255, 0, 0));</a:t>
            </a:r>
          </a:p>
          <a:p>
            <a:pPr defTabSz="357188"/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	Image0(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, 140, 40, </a:t>
            </a:r>
            <a:r>
              <a:rPr lang="de-DE" sz="11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(0, 255, 0));</a:t>
            </a:r>
          </a:p>
          <a:p>
            <a:pPr defTabSz="357188"/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	Image0(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, 240, 40, </a:t>
            </a:r>
            <a:r>
              <a:rPr lang="de-DE" sz="11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(0, 0, 255));</a:t>
            </a:r>
          </a:p>
          <a:p>
            <a:pPr defTabSz="357188"/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	Image0(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, 240, 240, </a:t>
            </a:r>
            <a:r>
              <a:rPr lang="de-DE" sz="11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(255, 255, 0));</a:t>
            </a:r>
          </a:p>
          <a:p>
            <a:pPr defTabSz="357188"/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	Image0(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, 40, 240, </a:t>
            </a:r>
            <a:r>
              <a:rPr lang="de-DE" sz="11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(255, 0, 255));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EndPaint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1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7BA78043-0BD6-EDE5-96DF-D01D026AA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765" y="1166463"/>
            <a:ext cx="2531831" cy="274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82964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F15D47E-86B4-011A-9980-6F3C13784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4359294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1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. Отрисовка фигуры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1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Прямоугольник 5"/>
          <p:cNvSpPr/>
          <p:nvPr/>
        </p:nvSpPr>
        <p:spPr>
          <a:xfrm>
            <a:off x="107640" y="908640"/>
            <a:ext cx="89287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Функцию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1() вставить в ваш код и при помощи нее нарисовать от 4 до 6 треугольников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разных цветов в окне приложения.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sp>
        <p:nvSpPr>
          <p:cNvPr id="260" name="TextBox 6"/>
          <p:cNvSpPr/>
          <p:nvPr/>
        </p:nvSpPr>
        <p:spPr>
          <a:xfrm>
            <a:off x="208800" y="1772640"/>
            <a:ext cx="6201144" cy="35379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Image1(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COLORREF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2,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p[4] = {</a:t>
            </a:r>
          </a:p>
          <a:p>
            <a:pPr defTabSz="357188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   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- 20,</a:t>
            </a:r>
          </a:p>
          <a:p>
            <a:pPr defTabSz="357188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+ 20,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+ 20,</a:t>
            </a:r>
          </a:p>
          <a:p>
            <a:pPr defTabSz="357188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- 20,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+ 20,</a:t>
            </a:r>
          </a:p>
          <a:p>
            <a:pPr defTabSz="357188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   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- 20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Polyline(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p, 4);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50" b="0" strike="noStrike" spc="-1" dirty="0">
              <a:latin typeface="Arial"/>
            </a:endParaRPr>
          </a:p>
        </p:txBody>
      </p:sp>
      <p:pic>
        <p:nvPicPr>
          <p:cNvPr id="263" name="Рисунок 11"/>
          <p:cNvPicPr/>
          <p:nvPr/>
        </p:nvPicPr>
        <p:blipFill>
          <a:blip r:embed="rId2"/>
          <a:stretch/>
        </p:blipFill>
        <p:spPr>
          <a:xfrm>
            <a:off x="3492000" y="4417560"/>
            <a:ext cx="2437920" cy="2364840"/>
          </a:xfrm>
          <a:prstGeom prst="rect">
            <a:avLst/>
          </a:prstGeom>
          <a:ln w="0"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FFE9123-A9EE-8489-3F6D-C1ED7FD2E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62" y="1526286"/>
            <a:ext cx="2071274" cy="236484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D050811-7825-086D-A8C4-127B9669D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127" y="4446705"/>
            <a:ext cx="3045415" cy="1963239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3BFDE27-7108-81DA-ABAF-22C9E1A60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>
            <a:extLst>
              <a:ext uri="{FF2B5EF4-FFF2-40B4-BE49-F238E27FC236}">
                <a16:creationId xmlns:a16="http://schemas.microsoft.com/office/drawing/2014/main" xmlns="" id="{5C67F99A-EE5F-78D8-6E0D-842473A6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2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. Отрисовка фигуры 2 (ромб)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Прямоугольник 5">
            <a:extLst>
              <a:ext uri="{FF2B5EF4-FFF2-40B4-BE49-F238E27FC236}">
                <a16:creationId xmlns:a16="http://schemas.microsoft.com/office/drawing/2014/main" xmlns="" id="{92ACC21B-27F6-E121-1AA9-EE36FCA0C809}"/>
              </a:ext>
            </a:extLst>
          </p:cNvPr>
          <p:cNvSpPr/>
          <p:nvPr/>
        </p:nvSpPr>
        <p:spPr>
          <a:xfrm>
            <a:off x="107640" y="908640"/>
            <a:ext cx="89287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Нужно создать функцию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2() и при помощи нее нарисовать от 4 до 6 ромбиков в окне приложения.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6EADFC82-5571-5AD5-BAFD-30F274011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80" y="1581150"/>
            <a:ext cx="5538993" cy="4563618"/>
          </a:xfrm>
          <a:prstGeom prst="rect">
            <a:avLst/>
          </a:prstGeom>
        </p:spPr>
      </p:pic>
      <p:pic>
        <p:nvPicPr>
          <p:cNvPr id="6" name="Рисунок 12">
            <a:extLst>
              <a:ext uri="{FF2B5EF4-FFF2-40B4-BE49-F238E27FC236}">
                <a16:creationId xmlns:a16="http://schemas.microsoft.com/office/drawing/2014/main" xmlns="" id="{54DB9762-EDC4-1103-316A-3F73AA804D9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226734" y="4431534"/>
            <a:ext cx="2417904" cy="2426466"/>
          </a:xfrm>
          <a:prstGeom prst="rect">
            <a:avLst/>
          </a:prstGeom>
          <a:ln w="0"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B51739F8-FF73-8097-C5C0-C19855D8E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165" y="1344167"/>
            <a:ext cx="2327142" cy="29888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3D1D67D0-EB17-D79D-809B-00D944AB3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4638" y="4545830"/>
            <a:ext cx="3383758" cy="215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54421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3. Отрисовка сложной фигуры 3 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Прямоугольник 5"/>
          <p:cNvSpPr/>
          <p:nvPr/>
        </p:nvSpPr>
        <p:spPr>
          <a:xfrm>
            <a:off x="107640" y="908640"/>
            <a:ext cx="89287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Нужно создать функцию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3(), в которой отрисовать фигуру по образцу и при помощи неё нарисовать от 4 до 6 фигур в окне приложения.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pic>
        <p:nvPicPr>
          <p:cNvPr id="271" name="Рисунок 3"/>
          <p:cNvPicPr/>
          <p:nvPr/>
        </p:nvPicPr>
        <p:blipFill>
          <a:blip r:embed="rId2"/>
          <a:stretch/>
        </p:blipFill>
        <p:spPr>
          <a:xfrm>
            <a:off x="208440" y="2633040"/>
            <a:ext cx="3571200" cy="3592440"/>
          </a:xfrm>
          <a:prstGeom prst="rect">
            <a:avLst/>
          </a:prstGeom>
          <a:ln w="0"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281BC06F-BD0C-CA9C-70BB-1D4C7717D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362" y="2366954"/>
            <a:ext cx="3426937" cy="3758374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4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*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. Отрисовка сложной фигуры 4 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Прямоугольник 5"/>
          <p:cNvSpPr/>
          <p:nvPr/>
        </p:nvSpPr>
        <p:spPr>
          <a:xfrm>
            <a:off x="107640" y="908640"/>
            <a:ext cx="89287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Нужно создать функцию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4(), в которой отрисовать фигуру по образцу и при помощи неё нарисовать от 4 до 6 фигур в окне приложения.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pic>
        <p:nvPicPr>
          <p:cNvPr id="275" name="Рисунок 4"/>
          <p:cNvPicPr/>
          <p:nvPr/>
        </p:nvPicPr>
        <p:blipFill>
          <a:blip r:embed="rId2"/>
          <a:stretch/>
        </p:blipFill>
        <p:spPr>
          <a:xfrm>
            <a:off x="107640" y="2268360"/>
            <a:ext cx="4176000" cy="4314600"/>
          </a:xfrm>
          <a:prstGeom prst="rect">
            <a:avLst/>
          </a:prstGeom>
          <a:ln w="0"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ECA7F80E-DD49-9C5E-3E2A-627184BD7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053" y="2843784"/>
            <a:ext cx="3354109" cy="3477196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2C7B7EA-3842-97AC-20A4-DF36D5CE3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>
            <a:extLst>
              <a:ext uri="{FF2B5EF4-FFF2-40B4-BE49-F238E27FC236}">
                <a16:creationId xmlns:a16="http://schemas.microsoft.com/office/drawing/2014/main" xmlns="" id="{020255FD-DF86-5D2F-9D81-DB2D33DDC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5. 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Переключение узоров (1) 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Прямоугольник 5">
            <a:extLst>
              <a:ext uri="{FF2B5EF4-FFF2-40B4-BE49-F238E27FC236}">
                <a16:creationId xmlns:a16="http://schemas.microsoft.com/office/drawing/2014/main" xmlns="" id="{9C3E359B-5B47-89CF-2F95-7B77F1F2676A}"/>
              </a:ext>
            </a:extLst>
          </p:cNvPr>
          <p:cNvSpPr/>
          <p:nvPr/>
        </p:nvSpPr>
        <p:spPr>
          <a:xfrm>
            <a:off x="107640" y="908640"/>
            <a:ext cx="892872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Переделать программу таким образом, чтобы можно было нажатием клавиши переключать отображаемый узор из фигур 0, 1, 2,  3 и 4.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sp>
        <p:nvSpPr>
          <p:cNvPr id="260" name="TextBox 6">
            <a:extLst>
              <a:ext uri="{FF2B5EF4-FFF2-40B4-BE49-F238E27FC236}">
                <a16:creationId xmlns:a16="http://schemas.microsoft.com/office/drawing/2014/main" xmlns="" id="{2358DE66-594D-1D19-FFBA-D76899448026}"/>
              </a:ext>
            </a:extLst>
          </p:cNvPr>
          <p:cNvSpPr/>
          <p:nvPr/>
        </p:nvSpPr>
        <p:spPr>
          <a:xfrm>
            <a:off x="208800" y="1772640"/>
            <a:ext cx="6201144" cy="47998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57188"/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Modes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	image0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defTabSz="357188"/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	image1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defTabSz="357188"/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	image1_line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defTabSz="357188"/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	image1_with_colors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defTabSz="357188"/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	image2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defTabSz="357188"/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	image2_with_colors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defTabSz="357188"/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	image3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defTabSz="357188"/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	image3_lines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defTabSz="357188"/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	image3_with_colors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defTabSz="357188"/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	image4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defTabSz="357188"/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	image4_lines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defTabSz="357188"/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	image4_with_colors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defTabSz="357188"/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2F4F4F"/>
                </a:solidFill>
                <a:latin typeface="Consolas" panose="020B0609020204030204" pitchFamily="49" charset="0"/>
              </a:rPr>
              <a:t>mode_none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Modes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mode = </a:t>
            </a:r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image0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35094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00AC40B-D51A-5A99-0D18-14B981A1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>
            <a:extLst>
              <a:ext uri="{FF2B5EF4-FFF2-40B4-BE49-F238E27FC236}">
                <a16:creationId xmlns:a16="http://schemas.microsoft.com/office/drawing/2014/main" xmlns="" id="{BE7F28A0-F6CB-B1CD-36E4-0760FAF8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5. 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Переключение узоров (2) 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Прямоугольник 5">
            <a:extLst>
              <a:ext uri="{FF2B5EF4-FFF2-40B4-BE49-F238E27FC236}">
                <a16:creationId xmlns:a16="http://schemas.microsoft.com/office/drawing/2014/main" xmlns="" id="{F843E366-2894-80B9-5688-CC79322BAD94}"/>
              </a:ext>
            </a:extLst>
          </p:cNvPr>
          <p:cNvSpPr/>
          <p:nvPr/>
        </p:nvSpPr>
        <p:spPr>
          <a:xfrm>
            <a:off x="107640" y="908640"/>
            <a:ext cx="892872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Переделать программу таким образом, чтобы можно было нажатием клавиши переключать отображаемый узор из фигур 0, 1, 2,  3 и 4.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sp>
        <p:nvSpPr>
          <p:cNvPr id="260" name="TextBox 6">
            <a:extLst>
              <a:ext uri="{FF2B5EF4-FFF2-40B4-BE49-F238E27FC236}">
                <a16:creationId xmlns:a16="http://schemas.microsoft.com/office/drawing/2014/main" xmlns="" id="{BD75C0DB-CDD3-4AB3-3BF9-F8A7AFAAFFC6}"/>
              </a:ext>
            </a:extLst>
          </p:cNvPr>
          <p:cNvSpPr/>
          <p:nvPr/>
        </p:nvSpPr>
        <p:spPr>
          <a:xfrm>
            <a:off x="208800" y="1772640"/>
            <a:ext cx="8615160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Picture0(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Image0(</a:t>
            </a:r>
            <a:r>
              <a:rPr lang="de-DE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, 40, 40, </a:t>
            </a:r>
            <a:r>
              <a:rPr lang="de-DE" sz="18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(255, 0, 0));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Код был в лекции</a:t>
            </a: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Image0(</a:t>
            </a:r>
            <a:r>
              <a:rPr lang="de-DE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, 140, 40, </a:t>
            </a:r>
            <a:r>
              <a:rPr lang="de-DE" sz="18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(255, 0, 0));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Image0(</a:t>
            </a:r>
            <a:r>
              <a:rPr lang="de-DE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, 240, 40, </a:t>
            </a:r>
            <a:r>
              <a:rPr lang="de-DE" sz="18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(255, 0, 0));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Image0(</a:t>
            </a:r>
            <a:r>
              <a:rPr lang="de-DE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, 240, 240, </a:t>
            </a:r>
            <a:r>
              <a:rPr lang="de-DE" sz="18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(255, 0, 0));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Image0(</a:t>
            </a:r>
            <a:r>
              <a:rPr lang="de-DE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, 40, 240, </a:t>
            </a:r>
            <a:r>
              <a:rPr lang="de-DE" sz="18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(255, 0, 0));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Picture1(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Image1(</a:t>
            </a:r>
            <a:r>
              <a:rPr lang="de-DE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, 40, 40, </a:t>
            </a:r>
            <a:r>
              <a:rPr lang="de-DE" sz="18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(255, 0, 0));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Image1(</a:t>
            </a:r>
            <a:r>
              <a:rPr lang="de-DE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, 140, 40, </a:t>
            </a:r>
            <a:r>
              <a:rPr lang="de-DE" sz="18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(255, 0, 0));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Image1(</a:t>
            </a:r>
            <a:r>
              <a:rPr lang="de-DE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, 240, 40, </a:t>
            </a:r>
            <a:r>
              <a:rPr lang="de-DE" sz="18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(255, 0, 0));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Image1(</a:t>
            </a:r>
            <a:r>
              <a:rPr lang="de-DE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, 240, 240, </a:t>
            </a:r>
            <a:r>
              <a:rPr lang="de-DE" sz="18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(255, 0, 0));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Image1(</a:t>
            </a:r>
            <a:r>
              <a:rPr lang="de-DE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, 40, 240, </a:t>
            </a:r>
            <a:r>
              <a:rPr lang="de-DE" sz="18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(255, 0, 0));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85872896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03D6486-824F-8F31-D346-517093412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>
            <a:extLst>
              <a:ext uri="{FF2B5EF4-FFF2-40B4-BE49-F238E27FC236}">
                <a16:creationId xmlns:a16="http://schemas.microsoft.com/office/drawing/2014/main" xmlns="" id="{25E6AC62-D379-F0E1-A945-F8EBC5BB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5. 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Переключение узоров (3) 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Прямоугольник 5">
            <a:extLst>
              <a:ext uri="{FF2B5EF4-FFF2-40B4-BE49-F238E27FC236}">
                <a16:creationId xmlns:a16="http://schemas.microsoft.com/office/drawing/2014/main" xmlns="" id="{8129956E-8A54-080F-ECBC-0142473E02AC}"/>
              </a:ext>
            </a:extLst>
          </p:cNvPr>
          <p:cNvSpPr/>
          <p:nvPr/>
        </p:nvSpPr>
        <p:spPr>
          <a:xfrm>
            <a:off x="107640" y="908640"/>
            <a:ext cx="892872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Переделать программу таким образом, чтобы можно было нажатием клавиши переключать отображаемый узор из фигур 0, 1, 2,  3 и 4.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sp>
        <p:nvSpPr>
          <p:cNvPr id="260" name="TextBox 6">
            <a:extLst>
              <a:ext uri="{FF2B5EF4-FFF2-40B4-BE49-F238E27FC236}">
                <a16:creationId xmlns:a16="http://schemas.microsoft.com/office/drawing/2014/main" xmlns="" id="{AE45E56A-8524-EAA2-BBDC-9C51E6191D20}"/>
              </a:ext>
            </a:extLst>
          </p:cNvPr>
          <p:cNvSpPr/>
          <p:nvPr/>
        </p:nvSpPr>
        <p:spPr>
          <a:xfrm>
            <a:off x="208800" y="1772640"/>
            <a:ext cx="8928720" cy="11680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WM_KEYDOWN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Modes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+ 1);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переключение на следующий режим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</a:rPr>
              <a:t>mode_none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400" dirty="0">
                <a:solidFill>
                  <a:srgbClr val="2F4F4F"/>
                </a:solidFill>
                <a:latin typeface="Consolas" panose="020B0609020204030204" pitchFamily="49" charset="0"/>
              </a:rPr>
              <a:t>image0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режимы закончились - начинаем заново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28052022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A60DE44-2AE5-DC5D-06F9-735CD6BD2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>
            <a:extLst>
              <a:ext uri="{FF2B5EF4-FFF2-40B4-BE49-F238E27FC236}">
                <a16:creationId xmlns:a16="http://schemas.microsoft.com/office/drawing/2014/main" xmlns="" id="{C3333691-4DC9-1314-311F-24D05731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5. 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Переключение узоров (4) 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Прямоугольник 5">
            <a:extLst>
              <a:ext uri="{FF2B5EF4-FFF2-40B4-BE49-F238E27FC236}">
                <a16:creationId xmlns:a16="http://schemas.microsoft.com/office/drawing/2014/main" xmlns="" id="{34A6621D-577D-B7A2-987D-3B932E9C3403}"/>
              </a:ext>
            </a:extLst>
          </p:cNvPr>
          <p:cNvSpPr/>
          <p:nvPr/>
        </p:nvSpPr>
        <p:spPr>
          <a:xfrm>
            <a:off x="107640" y="908640"/>
            <a:ext cx="892872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Переделать программу таким образом, чтобы можно было нажатием клавиши переключать отображаемый узор из фигур 0, 1, 2,  3 и 4.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sp>
        <p:nvSpPr>
          <p:cNvPr id="260" name="TextBox 6">
            <a:extLst>
              <a:ext uri="{FF2B5EF4-FFF2-40B4-BE49-F238E27FC236}">
                <a16:creationId xmlns:a16="http://schemas.microsoft.com/office/drawing/2014/main" xmlns="" id="{A7E6FB3F-2A01-FD37-6652-85E8EE04CF86}"/>
              </a:ext>
            </a:extLst>
          </p:cNvPr>
          <p:cNvSpPr/>
          <p:nvPr/>
        </p:nvSpPr>
        <p:spPr>
          <a:xfrm>
            <a:off x="208800" y="1772640"/>
            <a:ext cx="8928720" cy="50460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WM_PAINT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	PAINTSTRUCT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	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BeginPaint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(mode) {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</a:rPr>
              <a:t>image0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Picture0(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Код выше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</a:rPr>
              <a:t>image1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Picture1(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Код выше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</a:rPr>
              <a:t>image1_line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PictureFLineY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Image1);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Код был в лекции</a:t>
            </a:r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</a:rPr>
              <a:t>image2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PictureFLineY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Image2);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Код был в лекции 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582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9787</TotalTime>
  <Words>5736</Words>
  <Application>Microsoft Office PowerPoint</Application>
  <PresentationFormat>Экран (4:3)</PresentationFormat>
  <Paragraphs>2243</Paragraphs>
  <Slides>152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152</vt:i4>
      </vt:variant>
    </vt:vector>
  </HeadingPairs>
  <TitlesOfParts>
    <vt:vector size="154" baseType="lpstr">
      <vt:lpstr>Office Theme</vt:lpstr>
      <vt:lpstr>Office Theme</vt:lpstr>
      <vt:lpstr>Слайд 1</vt:lpstr>
      <vt:lpstr>Слайд 2</vt:lpstr>
      <vt:lpstr>Polygon / Polyline</vt:lpstr>
      <vt:lpstr>Polygon</vt:lpstr>
      <vt:lpstr>Что такое POINT?</vt:lpstr>
      <vt:lpstr>Polygon</vt:lpstr>
      <vt:lpstr>Polygon</vt:lpstr>
      <vt:lpstr>Polygon</vt:lpstr>
      <vt:lpstr>Polygon</vt:lpstr>
      <vt:lpstr>Polygon – прозрачная кисть</vt:lpstr>
      <vt:lpstr>Polyline</vt:lpstr>
      <vt:lpstr>Источники информации</vt:lpstr>
      <vt:lpstr>Слайд 13</vt:lpstr>
      <vt:lpstr>Типы данных в Си</vt:lpstr>
      <vt:lpstr>Какие типы есть в Си?</vt:lpstr>
      <vt:lpstr>Где прочитать про типы данных в Си?</vt:lpstr>
      <vt:lpstr>Немного теории (термины)</vt:lpstr>
      <vt:lpstr>Программное обеспечение</vt:lpstr>
      <vt:lpstr>Структура компьютера</vt:lpstr>
      <vt:lpstr>Оперативная память</vt:lpstr>
      <vt:lpstr>Оперативная память во время работы компьютера</vt:lpstr>
      <vt:lpstr>Размещение переменных в оперативной памяти</vt:lpstr>
      <vt:lpstr>Шестнадцатиричная система счисления  (16СС)</vt:lpstr>
      <vt:lpstr>Размещение переменных в оперативной памяти</vt:lpstr>
      <vt:lpstr>Целые типы в Си</vt:lpstr>
      <vt:lpstr>Целые типы в Си</vt:lpstr>
      <vt:lpstr>“signed” VS “unsigned”</vt:lpstr>
      <vt:lpstr>“signed” VS “unsigned”</vt:lpstr>
      <vt:lpstr>“signed char” VS “unsigned char”</vt:lpstr>
      <vt:lpstr>Все целые типы Си (все синонимы)</vt:lpstr>
      <vt:lpstr>Использование целых типов</vt:lpstr>
      <vt:lpstr>Использование целых типов</vt:lpstr>
      <vt:lpstr>Использование целых типов</vt:lpstr>
      <vt:lpstr>Использование целых типов</vt:lpstr>
      <vt:lpstr>Использование целых типов – факториал char</vt:lpstr>
      <vt:lpstr>Использование целых типов – факториал short</vt:lpstr>
      <vt:lpstr>Использование целых типов – факториал int</vt:lpstr>
      <vt:lpstr>Использование целых типов – факториал long</vt:lpstr>
      <vt:lpstr>Использование целых типов – факториал long long</vt:lpstr>
      <vt:lpstr>Использование целых типов</vt:lpstr>
      <vt:lpstr>Вещественные типы в Си</vt:lpstr>
      <vt:lpstr>Использование вещественных типов</vt:lpstr>
      <vt:lpstr>Использование вещественных типов</vt:lpstr>
      <vt:lpstr>Использование вещественных типов</vt:lpstr>
      <vt:lpstr>Использование вещественных типов</vt:lpstr>
      <vt:lpstr>Использование вещественных типов</vt:lpstr>
      <vt:lpstr>Использование вещественных типов</vt:lpstr>
      <vt:lpstr>Использование вещественных типов</vt:lpstr>
      <vt:lpstr>Использование вещественных типов</vt:lpstr>
      <vt:lpstr>Неявное приведение типов (1)</vt:lpstr>
      <vt:lpstr>Неявное приведение типов (2)</vt:lpstr>
      <vt:lpstr>Явное приведение типов (1)</vt:lpstr>
      <vt:lpstr>Явное приведение типов (2)</vt:lpstr>
      <vt:lpstr>Какие типы есть в Си?</vt:lpstr>
      <vt:lpstr>Указатели в Си</vt:lpstr>
      <vt:lpstr>Пример №1 работы с указателем </vt:lpstr>
      <vt:lpstr>Пример №2 работы с указателем </vt:lpstr>
      <vt:lpstr>Пример №3 работы с указателем </vt:lpstr>
      <vt:lpstr>Пример №4 работы с указателем (1) </vt:lpstr>
      <vt:lpstr>Пример №4 работы с указателем (2) </vt:lpstr>
      <vt:lpstr>Массивы</vt:lpstr>
      <vt:lpstr>Массивы – пример 1</vt:lpstr>
      <vt:lpstr>Массивы – пример 2</vt:lpstr>
      <vt:lpstr>Структуры</vt:lpstr>
      <vt:lpstr>Структура - пример</vt:lpstr>
      <vt:lpstr>typedef</vt:lpstr>
      <vt:lpstr>struct и typedef – пример (RECT)</vt:lpstr>
      <vt:lpstr>Рисуем много линий из центра</vt:lpstr>
      <vt:lpstr>Использование POINT</vt:lpstr>
      <vt:lpstr>Структура – пример 2 (1)</vt:lpstr>
      <vt:lpstr>Структура – пример 2 (2)</vt:lpstr>
      <vt:lpstr>Структура – пример 2 (3)</vt:lpstr>
      <vt:lpstr>Слайд 73</vt:lpstr>
      <vt:lpstr>Массивы&amp;Структуры – пример - Polygon</vt:lpstr>
      <vt:lpstr>Массивы&amp;Структуры – размещение в памяти</vt:lpstr>
      <vt:lpstr>Слайд 76</vt:lpstr>
      <vt:lpstr>Перечисления</vt:lpstr>
      <vt:lpstr>Перечисления – пример (1)</vt:lpstr>
      <vt:lpstr>Перечисления – пример (2)</vt:lpstr>
      <vt:lpstr>Перечисления – пример (3)</vt:lpstr>
      <vt:lpstr>Слайд 81</vt:lpstr>
      <vt:lpstr>Какие типы есть в Си?</vt:lpstr>
      <vt:lpstr>printf/scanf и базовые типы</vt:lpstr>
      <vt:lpstr>Где прочитать про типы данных в Си?</vt:lpstr>
      <vt:lpstr>Слайд 85</vt:lpstr>
      <vt:lpstr>Лабораторная работа №11</vt:lpstr>
      <vt:lpstr>Пример 1. Отрисовка треугольника 0</vt:lpstr>
      <vt:lpstr>Пример 1. Отрисовка треугольника 0</vt:lpstr>
      <vt:lpstr>Пример 2. Отрисовка треугольника 0 в цвете</vt:lpstr>
      <vt:lpstr>Пример 2. Отрисовка треугольника 0 в цвете</vt:lpstr>
      <vt:lpstr>Слайд 91</vt:lpstr>
      <vt:lpstr>Задача 1. Отрисовка фигуры 1</vt:lpstr>
      <vt:lpstr>Задача 2. Отрисовка фигуры 2 (ромб)</vt:lpstr>
      <vt:lpstr>Задача 3. Отрисовка сложной фигуры 3 </vt:lpstr>
      <vt:lpstr>Задача 4*. Отрисовка сложной фигуры 4 </vt:lpstr>
      <vt:lpstr>Задача 5. Переключение узоров (1) </vt:lpstr>
      <vt:lpstr>Задача 5. Переключение узоров (2) </vt:lpstr>
      <vt:lpstr>Задача 5. Переключение узоров (3) </vt:lpstr>
      <vt:lpstr>Задача 5. Переключение узоров (4) </vt:lpstr>
      <vt:lpstr>Задача 6*. Горизонтальная линия из фигур 3 и 4 </vt:lpstr>
      <vt:lpstr>Задача 7**. Ряд линий из фигур 3 и 4 </vt:lpstr>
      <vt:lpstr>Задача 8***. Ряд цветных линий из фигур 3 и 4 </vt:lpstr>
      <vt:lpstr>ЛР11: Задания на закрепление и отработку</vt:lpstr>
      <vt:lpstr>ИТОГО по ЛР11</vt:lpstr>
      <vt:lpstr>Слайд 105</vt:lpstr>
      <vt:lpstr>Очень важные термины</vt:lpstr>
      <vt:lpstr>Очень важные термины</vt:lpstr>
      <vt:lpstr>Пример 2. Отрисовка треугольника 0 в цвете</vt:lpstr>
      <vt:lpstr>Пример 2. Отрисовка треугольника 0 в цвете</vt:lpstr>
      <vt:lpstr>Слайд 110</vt:lpstr>
      <vt:lpstr>Лабораторная работа №12</vt:lpstr>
      <vt:lpstr>Задача 0. Создать заготовку для ЛР12 </vt:lpstr>
      <vt:lpstr>Задача 1.  Добавить самодвижущуюся фигуру</vt:lpstr>
      <vt:lpstr>Задача 1.  Добавить самодвижущуюся фигуру (1)</vt:lpstr>
      <vt:lpstr>Задача 1.  Добавить самодвижущуюся фигуру (1)</vt:lpstr>
      <vt:lpstr>Задача 1.  Добавить самодвижущуюся фигуру (2)</vt:lpstr>
      <vt:lpstr>Задача 1.  Добавить самодвижущуюся фигуру (3)</vt:lpstr>
      <vt:lpstr>Задача 1.  Добавить самодвижущуюся фигуру (4)</vt:lpstr>
      <vt:lpstr>Задача 2.  Добавить еще одну самодвижущуюся фигуру (0)</vt:lpstr>
      <vt:lpstr>Задача 2.  Добавить еще одну самодвижущуюся фигуру (1)</vt:lpstr>
      <vt:lpstr>Задача 2.  Добавить еще одну самодвижущуюся фигуру (2)</vt:lpstr>
      <vt:lpstr>Задача 2.  Добавить еще одну самодвижущуюся фигуру (3)</vt:lpstr>
      <vt:lpstr>Задача 3.  Добавить еще одну самодвижущуюся фигуру</vt:lpstr>
      <vt:lpstr>Задача 4.  Добавить еще одну самодвижущуюся фигуру</vt:lpstr>
      <vt:lpstr>Задача 5.  Добавить массив из 3 самодвижущихся фигур</vt:lpstr>
      <vt:lpstr>Задача 6*. Массив фигур</vt:lpstr>
      <vt:lpstr>Задача 6*. Массив фигур (1)</vt:lpstr>
      <vt:lpstr>Задача 6*. Массив фигур (2)</vt:lpstr>
      <vt:lpstr>Задача 6*. Массив фигур (3)</vt:lpstr>
      <vt:lpstr>Слайд 130</vt:lpstr>
      <vt:lpstr>ЛР12: Задания на закрепление и отработку</vt:lpstr>
      <vt:lpstr>ИТОГО по ЛР12</vt:lpstr>
      <vt:lpstr>Слайд 133</vt:lpstr>
      <vt:lpstr>Псевдослучайные числа* Отладочный режим*</vt:lpstr>
      <vt:lpstr>Работа с псевдослучайными числами</vt:lpstr>
      <vt:lpstr>Работа с псевдослучайными числами</vt:lpstr>
      <vt:lpstr>Работа с псевдослучайными числами</vt:lpstr>
      <vt:lpstr>Работа с псевдослучайными числами</vt:lpstr>
      <vt:lpstr>Режим ОТЛАДКИ</vt:lpstr>
      <vt:lpstr>Режим ОТЛАДКИ</vt:lpstr>
      <vt:lpstr>Режим ОТЛАДКИ</vt:lpstr>
      <vt:lpstr>Режим ОТЛАДКИ</vt:lpstr>
      <vt:lpstr>Режим ОТЛАДКИ</vt:lpstr>
      <vt:lpstr>Режим ОТЛАДКИ</vt:lpstr>
      <vt:lpstr>Режим ОТЛАДКИ</vt:lpstr>
      <vt:lpstr>Слайд 146</vt:lpstr>
      <vt:lpstr>Слайд 147</vt:lpstr>
      <vt:lpstr>ИТОГО по лекции 6</vt:lpstr>
      <vt:lpstr>Термины 1 – Общая информатика</vt:lpstr>
      <vt:lpstr>Термины 2 – Базовые типы</vt:lpstr>
      <vt:lpstr>Термины 3 – Структурированные типы данных</vt:lpstr>
      <vt:lpstr>Термины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subject/>
  <dc:creator>Oleg</dc:creator>
  <dc:description/>
  <cp:lastModifiedBy>KVR</cp:lastModifiedBy>
  <cp:revision>406</cp:revision>
  <dcterms:created xsi:type="dcterms:W3CDTF">2015-09-02T18:56:24Z</dcterms:created>
  <dcterms:modified xsi:type="dcterms:W3CDTF">2024-10-11T16:15:32Z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84</vt:i4>
  </property>
</Properties>
</file>