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sldIdLst>
    <p:sldId id="640" r:id="rId2"/>
    <p:sldId id="620" r:id="rId3"/>
    <p:sldId id="942" r:id="rId4"/>
    <p:sldId id="621" r:id="rId5"/>
    <p:sldId id="943" r:id="rId6"/>
    <p:sldId id="1154" r:id="rId7"/>
    <p:sldId id="347" r:id="rId8"/>
    <p:sldId id="351" r:id="rId9"/>
    <p:sldId id="1152" r:id="rId10"/>
    <p:sldId id="1151" r:id="rId11"/>
    <p:sldId id="352" r:id="rId12"/>
    <p:sldId id="353" r:id="rId13"/>
    <p:sldId id="355" r:id="rId14"/>
    <p:sldId id="766" r:id="rId15"/>
    <p:sldId id="302" r:id="rId16"/>
    <p:sldId id="792" r:id="rId17"/>
    <p:sldId id="793" r:id="rId18"/>
    <p:sldId id="929" r:id="rId19"/>
    <p:sldId id="764" r:id="rId20"/>
    <p:sldId id="834" r:id="rId21"/>
    <p:sldId id="839" r:id="rId22"/>
    <p:sldId id="840" r:id="rId23"/>
    <p:sldId id="841" r:id="rId24"/>
    <p:sldId id="842" r:id="rId25"/>
    <p:sldId id="843" r:id="rId26"/>
    <p:sldId id="561" r:id="rId27"/>
    <p:sldId id="556" r:id="rId28"/>
    <p:sldId id="557" r:id="rId29"/>
    <p:sldId id="558" r:id="rId30"/>
    <p:sldId id="1157" r:id="rId31"/>
    <p:sldId id="559" r:id="rId32"/>
    <p:sldId id="560" r:id="rId33"/>
    <p:sldId id="1158" r:id="rId34"/>
    <p:sldId id="894" r:id="rId35"/>
    <p:sldId id="562" r:id="rId36"/>
    <p:sldId id="930" r:id="rId37"/>
    <p:sldId id="936" r:id="rId38"/>
    <p:sldId id="837" r:id="rId39"/>
    <p:sldId id="838" r:id="rId40"/>
    <p:sldId id="1153" r:id="rId41"/>
    <p:sldId id="895" r:id="rId42"/>
    <p:sldId id="852" r:id="rId43"/>
    <p:sldId id="853" r:id="rId44"/>
    <p:sldId id="856" r:id="rId45"/>
    <p:sldId id="855" r:id="rId46"/>
    <p:sldId id="854" r:id="rId47"/>
    <p:sldId id="857" r:id="rId48"/>
    <p:sldId id="858" r:id="rId49"/>
    <p:sldId id="859" r:id="rId50"/>
    <p:sldId id="860" r:id="rId51"/>
    <p:sldId id="869" r:id="rId52"/>
    <p:sldId id="898" r:id="rId53"/>
    <p:sldId id="900" r:id="rId54"/>
    <p:sldId id="897" r:id="rId55"/>
    <p:sldId id="901" r:id="rId56"/>
    <p:sldId id="903" r:id="rId57"/>
    <p:sldId id="921" r:id="rId58"/>
    <p:sldId id="904" r:id="rId59"/>
    <p:sldId id="922" r:id="rId60"/>
    <p:sldId id="905" r:id="rId61"/>
    <p:sldId id="923" r:id="rId62"/>
    <p:sldId id="924" r:id="rId63"/>
    <p:sldId id="925" r:id="rId64"/>
    <p:sldId id="907" r:id="rId65"/>
    <p:sldId id="926" r:id="rId66"/>
    <p:sldId id="908" r:id="rId67"/>
    <p:sldId id="927" r:id="rId68"/>
    <p:sldId id="928" r:id="rId69"/>
    <p:sldId id="934" r:id="rId70"/>
    <p:sldId id="931" r:id="rId71"/>
    <p:sldId id="935" r:id="rId72"/>
    <p:sldId id="902" r:id="rId73"/>
    <p:sldId id="875" r:id="rId74"/>
    <p:sldId id="876" r:id="rId75"/>
    <p:sldId id="886" r:id="rId76"/>
    <p:sldId id="887" r:id="rId77"/>
    <p:sldId id="888" r:id="rId78"/>
    <p:sldId id="938" r:id="rId79"/>
    <p:sldId id="939" r:id="rId80"/>
    <p:sldId id="889" r:id="rId81"/>
    <p:sldId id="909" r:id="rId82"/>
    <p:sldId id="878" r:id="rId83"/>
    <p:sldId id="910" r:id="rId84"/>
    <p:sldId id="911" r:id="rId85"/>
    <p:sldId id="912" r:id="rId86"/>
    <p:sldId id="913" r:id="rId87"/>
    <p:sldId id="882" r:id="rId88"/>
    <p:sldId id="331" r:id="rId89"/>
    <p:sldId id="883" r:id="rId90"/>
    <p:sldId id="884" r:id="rId91"/>
    <p:sldId id="425" r:id="rId92"/>
    <p:sldId id="914" r:id="rId93"/>
    <p:sldId id="915" r:id="rId94"/>
    <p:sldId id="916" r:id="rId95"/>
    <p:sldId id="917" r:id="rId96"/>
    <p:sldId id="919" r:id="rId97"/>
    <p:sldId id="920" r:id="rId98"/>
    <p:sldId id="867" r:id="rId99"/>
    <p:sldId id="1159" r:id="rId100"/>
    <p:sldId id="1160" r:id="rId101"/>
    <p:sldId id="1161" r:id="rId102"/>
    <p:sldId id="1162" r:id="rId103"/>
    <p:sldId id="868" r:id="rId104"/>
    <p:sldId id="421" r:id="rId105"/>
    <p:sldId id="402" r:id="rId106"/>
    <p:sldId id="629" r:id="rId107"/>
    <p:sldId id="1155" r:id="rId108"/>
    <p:sldId id="1156" r:id="rId10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72DD33-DD87-438F-8656-F4ECD17BCF77}">
          <p14:sldIdLst>
            <p14:sldId id="640"/>
            <p14:sldId id="620"/>
            <p14:sldId id="942"/>
            <p14:sldId id="621"/>
            <p14:sldId id="943"/>
            <p14:sldId id="1154"/>
            <p14:sldId id="347"/>
            <p14:sldId id="351"/>
            <p14:sldId id="1152"/>
            <p14:sldId id="1151"/>
            <p14:sldId id="352"/>
            <p14:sldId id="353"/>
            <p14:sldId id="355"/>
            <p14:sldId id="766"/>
            <p14:sldId id="302"/>
            <p14:sldId id="792"/>
            <p14:sldId id="793"/>
            <p14:sldId id="929"/>
            <p14:sldId id="764"/>
            <p14:sldId id="834"/>
            <p14:sldId id="839"/>
            <p14:sldId id="840"/>
            <p14:sldId id="841"/>
            <p14:sldId id="842"/>
            <p14:sldId id="843"/>
            <p14:sldId id="561"/>
            <p14:sldId id="556"/>
            <p14:sldId id="557"/>
            <p14:sldId id="558"/>
            <p14:sldId id="1157"/>
            <p14:sldId id="559"/>
            <p14:sldId id="560"/>
            <p14:sldId id="1158"/>
            <p14:sldId id="894"/>
            <p14:sldId id="562"/>
            <p14:sldId id="930"/>
            <p14:sldId id="936"/>
            <p14:sldId id="837"/>
            <p14:sldId id="838"/>
            <p14:sldId id="1153"/>
            <p14:sldId id="895"/>
            <p14:sldId id="852"/>
            <p14:sldId id="853"/>
            <p14:sldId id="856"/>
            <p14:sldId id="855"/>
            <p14:sldId id="854"/>
            <p14:sldId id="857"/>
            <p14:sldId id="858"/>
            <p14:sldId id="859"/>
            <p14:sldId id="860"/>
            <p14:sldId id="869"/>
            <p14:sldId id="898"/>
            <p14:sldId id="900"/>
            <p14:sldId id="897"/>
            <p14:sldId id="901"/>
            <p14:sldId id="903"/>
            <p14:sldId id="921"/>
            <p14:sldId id="904"/>
            <p14:sldId id="922"/>
            <p14:sldId id="905"/>
            <p14:sldId id="923"/>
            <p14:sldId id="924"/>
            <p14:sldId id="925"/>
            <p14:sldId id="907"/>
            <p14:sldId id="926"/>
            <p14:sldId id="908"/>
            <p14:sldId id="927"/>
            <p14:sldId id="928"/>
            <p14:sldId id="934"/>
            <p14:sldId id="931"/>
            <p14:sldId id="935"/>
            <p14:sldId id="902"/>
            <p14:sldId id="875"/>
            <p14:sldId id="876"/>
            <p14:sldId id="886"/>
            <p14:sldId id="887"/>
            <p14:sldId id="888"/>
            <p14:sldId id="938"/>
            <p14:sldId id="939"/>
            <p14:sldId id="889"/>
            <p14:sldId id="909"/>
            <p14:sldId id="878"/>
            <p14:sldId id="910"/>
            <p14:sldId id="911"/>
            <p14:sldId id="912"/>
            <p14:sldId id="913"/>
            <p14:sldId id="882"/>
            <p14:sldId id="331"/>
            <p14:sldId id="883"/>
            <p14:sldId id="884"/>
            <p14:sldId id="425"/>
            <p14:sldId id="914"/>
            <p14:sldId id="915"/>
            <p14:sldId id="916"/>
            <p14:sldId id="917"/>
            <p14:sldId id="919"/>
            <p14:sldId id="920"/>
            <p14:sldId id="867"/>
            <p14:sldId id="1159"/>
            <p14:sldId id="1160"/>
            <p14:sldId id="1161"/>
            <p14:sldId id="1162"/>
            <p14:sldId id="868"/>
            <p14:sldId id="421"/>
            <p14:sldId id="402"/>
            <p14:sldId id="629"/>
            <p14:sldId id="1155"/>
            <p14:sldId id="11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E7B75-BB9F-426A-B4B7-AC409DFD3BDC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F0BCE-F8BD-4F73-A364-1765E1753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28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12.10.2024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8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12.10.2024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4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12.10.2024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4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12.10.2024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12.10.2024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7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12.10.2024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8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12.10.2024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26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12.10.2024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7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12.10.2024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03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12.10.2024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5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12.10.2024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6AD2-DA4C-40BF-BD8D-2CB8F96D6E10}" type="datetimeFigureOut">
              <a:rPr lang="ru-RU" smtClean="0"/>
              <a:t>12.10.2024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2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7%D0%BD%D0%B0%D1%87%D0%B5%D0%BD%D0%B8%D0%B5_(%D0%B8%D0%BD%D1%84%D0%BE%D1%80%D0%BC%D0%B0%D1%82%D0%B8%D0%BA%D0%B0)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A1%D0%BE%D1%80%D1%82%D0%B8%D1%80%D0%BE%D0%B2%D0%BA%D0%B0_%D0%B2%D1%8B%D0%B1%D0%BE%D1%80%D0%BE%D0%B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ru.wikipedia.org/wiki/%D0%A1%D0%BE%D1%80%D1%82%D0%B8%D1%80%D0%BE%D0%B2%D0%BA%D0%B0_%D0%B2%D1%8B%D0%B1%D0%BE%D1%80%D0%BE%D0%BC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ru.wikipedia.org/wiki/%D0%A1%D0%BE%D1%80%D1%82%D0%B8%D1%80%D0%BE%D0%B2%D0%BA%D0%B0_%D0%B2%D1%8B%D0%B1%D0%BE%D1%80%D0%BE%D0%B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8708" y="1988840"/>
            <a:ext cx="7955740" cy="3539536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ru-RU" sz="3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Лекция 7</a:t>
            </a:r>
            <a:endParaRPr lang="ru-RU" sz="3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Одномерные массивы. </a:t>
            </a:r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endParaRPr lang="ru-RU" sz="2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ЛР 13. Простейшие операции с одномерным массивом</a:t>
            </a:r>
          </a:p>
          <a:p>
            <a:pPr algn="l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ЛР 14. Операции, изменяющие длину массива</a:t>
            </a:r>
          </a:p>
          <a:p>
            <a:pPr algn="l">
              <a:spcBef>
                <a:spcPts val="0"/>
              </a:spcBef>
            </a:pPr>
            <a:endParaRPr lang="ru-RU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endParaRPr lang="ru-RU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endParaRPr lang="ru-RU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endParaRPr lang="ru-RU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endParaRPr lang="ru-RU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ru-RU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B14BECF-3D77-25C7-559C-67A19E0B1CBC}"/>
              </a:ext>
            </a:extLst>
          </p:cNvPr>
          <p:cNvSpPr txBox="1">
            <a:spLocks/>
          </p:cNvSpPr>
          <p:nvPr/>
        </p:nvSpPr>
        <p:spPr>
          <a:xfrm>
            <a:off x="575556" y="229491"/>
            <a:ext cx="8028892" cy="125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Основы алгоритмизации и программирование</a:t>
            </a:r>
            <a:b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ФИСТ УлГТУ 1 курс</a:t>
            </a:r>
          </a:p>
          <a:p>
            <a:pPr algn="l"/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Осень 2024</a:t>
            </a:r>
            <a:endParaRPr lang="ru-RU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4C129-FC2A-61C9-6796-DDAB2F0E0E76}"/>
              </a:ext>
            </a:extLst>
          </p:cNvPr>
          <p:cNvSpPr txBox="1">
            <a:spLocks/>
          </p:cNvSpPr>
          <p:nvPr/>
        </p:nvSpPr>
        <p:spPr>
          <a:xfrm>
            <a:off x="648708" y="5733256"/>
            <a:ext cx="496855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Власенко Олег </a:t>
            </a:r>
            <a:r>
              <a:rPr lang="ru-RU" sz="24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Федосович</a:t>
            </a:r>
            <a:br>
              <a:rPr lang="ru-RU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SimbirSoft</a:t>
            </a:r>
            <a:endParaRPr lang="ru-RU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259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Инкремент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Декремент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Задачки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A0BCE-E128-DBD4-B231-6F4D77E51ADE}"/>
              </a:ext>
            </a:extLst>
          </p:cNvPr>
          <p:cNvSpPr txBox="1"/>
          <p:nvPr/>
        </p:nvSpPr>
        <p:spPr>
          <a:xfrm>
            <a:off x="594360" y="1088136"/>
            <a:ext cx="39776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c, d, e;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 = 100;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 = 200;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 = c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d;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%d %d\n"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c, d, e);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 = 100;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 = 200;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 = c + + + + + d;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%d %d\n"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c, d, e);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 = 100;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 = 200;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+++d;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%d %d\n"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c, d, e);</a:t>
            </a:r>
            <a:endParaRPr lang="ru-RU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60ED6-9FAF-A5A3-D0F1-D236D3BC56A7}"/>
              </a:ext>
            </a:extLst>
          </p:cNvPr>
          <p:cNvSpPr txBox="1"/>
          <p:nvPr/>
        </p:nvSpPr>
        <p:spPr>
          <a:xfrm>
            <a:off x="4914720" y="1085088"/>
            <a:ext cx="39776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c, d, e;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 = 100;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 = 200;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 =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%d %d\n"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c, d, e);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 = 100;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 = 200;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 = c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+ (+(+(+(+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d))));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%d %d\n"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c, d, e);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 = 100;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 = 200;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 = ((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)++) + d;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%d %d\n"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c, d, e);</a:t>
            </a:r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D29093-7448-D417-E2DA-983AE15FE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35" y="6172545"/>
            <a:ext cx="7489394" cy="56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429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Варианты для Задачи 10*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EE736-58ED-3018-EE35-FBB4DA82240C}"/>
              </a:ext>
            </a:extLst>
          </p:cNvPr>
          <p:cNvSpPr txBox="1"/>
          <p:nvPr/>
        </p:nvSpPr>
        <p:spPr>
          <a:xfrm>
            <a:off x="467608" y="764704"/>
            <a:ext cx="8136784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b="1" dirty="0"/>
              <a:t>Вариант 1</a:t>
            </a:r>
          </a:p>
          <a:p>
            <a:r>
              <a:rPr lang="ru-RU" sz="1100" dirty="0"/>
              <a:t>Из массива удалить четные элементы, стоящие после максимального.</a:t>
            </a:r>
          </a:p>
          <a:p>
            <a:r>
              <a:rPr lang="ru-RU" sz="1100" dirty="0"/>
              <a:t>Пример: из массива A[5]: 2 7 4 6 5 должен получиться массив A[3]: 2 7 5.</a:t>
            </a:r>
          </a:p>
          <a:p>
            <a:r>
              <a:rPr lang="ru-RU" sz="1100" b="1" dirty="0"/>
              <a:t>Вариант 2</a:t>
            </a:r>
          </a:p>
          <a:p>
            <a:r>
              <a:rPr lang="ru-RU" sz="1100" dirty="0"/>
              <a:t>Из массива удалить четные элементы, имеющие значение больше среднего арифметического всех элементов массива.</a:t>
            </a:r>
          </a:p>
          <a:p>
            <a:r>
              <a:rPr lang="ru-RU" sz="1100" dirty="0"/>
              <a:t>Пример: из массива A[5]: 8 7 2 6 5 должен получиться массив A[3]: 7 2 5 (среднее арифметическое всех элементов =(8+7+2+6+5)/5=5.6).</a:t>
            </a:r>
          </a:p>
          <a:p>
            <a:r>
              <a:rPr lang="ru-RU" sz="1100" b="1" dirty="0"/>
              <a:t>Вариант 3</a:t>
            </a:r>
          </a:p>
          <a:p>
            <a:r>
              <a:rPr lang="ru-RU" sz="1100" dirty="0"/>
              <a:t>Из массива удалить элементы, имеющие значение меньше среднего арифметического четных элементов массива.</a:t>
            </a:r>
          </a:p>
          <a:p>
            <a:r>
              <a:rPr lang="ru-RU" sz="1100" dirty="0"/>
              <a:t>Пример: из массива A[5]: 8 7 2 6 5 должен получиться массив A[3]: 8 7 6 (среднее арифметическое четных элементов =(8+2+6)/3=5.33).</a:t>
            </a:r>
          </a:p>
          <a:p>
            <a:r>
              <a:rPr lang="ru-RU" sz="1100" b="1" dirty="0"/>
              <a:t>Вариант 4</a:t>
            </a:r>
          </a:p>
          <a:p>
            <a:r>
              <a:rPr lang="ru-RU" sz="1100" dirty="0"/>
              <a:t>Из массива удалить элементы, стоящие после максимального и имеющие значение меньше среднего арифметического всех элементов массива.</a:t>
            </a:r>
          </a:p>
          <a:p>
            <a:r>
              <a:rPr lang="ru-RU" sz="1100" dirty="0"/>
              <a:t>Пример: из массива A[5]: 8 6 9 4 5 должен получиться массив A[3]: 8 6 9 (среднее арифметическое четных элементов</a:t>
            </a:r>
          </a:p>
          <a:p>
            <a:r>
              <a:rPr lang="ru-RU" sz="1100" dirty="0"/>
              <a:t>=(8+6+9+4+5)/5=6.4).</a:t>
            </a:r>
          </a:p>
          <a:p>
            <a:r>
              <a:rPr lang="ru-RU" sz="1100" b="1" dirty="0"/>
              <a:t>Вариант 5</a:t>
            </a:r>
          </a:p>
          <a:p>
            <a:r>
              <a:rPr lang="ru-RU" sz="1100" dirty="0"/>
              <a:t>Из массива удалить четные элементы, стоящие между максимальным и минимальным элементами.</a:t>
            </a:r>
          </a:p>
          <a:p>
            <a:r>
              <a:rPr lang="ru-RU" sz="1100" dirty="0"/>
              <a:t>Пример: из массива A[7]: 1 8 8 4 7 0 5 должен получиться массив A[5]: 1 8 7 0 5.</a:t>
            </a:r>
          </a:p>
          <a:p>
            <a:r>
              <a:rPr lang="ru-RU" sz="1100" b="1" dirty="0"/>
              <a:t>Вариант 6</a:t>
            </a:r>
          </a:p>
          <a:p>
            <a:r>
              <a:rPr lang="ru-RU" sz="1100" dirty="0"/>
              <a:t>Из массива удалить элементы, кратные трем, стоящие между максимальным и минимальным элементами.</a:t>
            </a:r>
          </a:p>
          <a:p>
            <a:r>
              <a:rPr lang="ru-RU" sz="1100" dirty="0"/>
              <a:t>Пример: из массива A[7]: 1 9 3 4 9 0 0 должен получиться массив A[5]: 1 9 4 0 0.</a:t>
            </a:r>
          </a:p>
          <a:p>
            <a:r>
              <a:rPr lang="ru-RU" sz="1100" b="1" dirty="0"/>
              <a:t>Вариант 7</a:t>
            </a:r>
          </a:p>
          <a:p>
            <a:r>
              <a:rPr lang="ru-RU" sz="1100" dirty="0"/>
              <a:t>Из массива удалить элементы, имеющие четный индекс и стоящие между максимальным и минимальным элементами.</a:t>
            </a:r>
          </a:p>
          <a:p>
            <a:r>
              <a:rPr lang="ru-RU" sz="1100" dirty="0"/>
              <a:t>Пример: из массива A[7]: 9 3 4 9 1 0 0 должен получиться массив A[5]: 9 4 1 0 0.</a:t>
            </a:r>
          </a:p>
          <a:p>
            <a:r>
              <a:rPr lang="ru-RU" sz="1100" b="1" dirty="0"/>
              <a:t>Вариант 8</a:t>
            </a:r>
          </a:p>
          <a:p>
            <a:r>
              <a:rPr lang="ru-RU" sz="1100" dirty="0"/>
              <a:t>Из массива удалить элементы, встречающиеся в массиве более одного раза.</a:t>
            </a:r>
          </a:p>
          <a:p>
            <a:r>
              <a:rPr lang="ru-RU" sz="1100" dirty="0"/>
              <a:t>Пример: из массива A[7]: 9 3 4 9 1 0 0 должен получиться массив A[3]: 3 4 1.</a:t>
            </a:r>
          </a:p>
          <a:p>
            <a:r>
              <a:rPr lang="ru-RU" sz="1100" b="1" dirty="0"/>
              <a:t>Вариант 9</a:t>
            </a:r>
          </a:p>
          <a:p>
            <a:r>
              <a:rPr lang="ru-RU" sz="1100" dirty="0"/>
              <a:t>Из массива удалить элементы, встречающиеся в массиве только один раз.</a:t>
            </a:r>
          </a:p>
          <a:p>
            <a:r>
              <a:rPr lang="ru-RU" sz="1100" dirty="0"/>
              <a:t>Пример: из массива A[7]: 9 1 4 9 1 9 0 должен получиться массив A[5]: 9 1 9 1 9.</a:t>
            </a:r>
          </a:p>
          <a:p>
            <a:r>
              <a:rPr lang="ru-RU" sz="1100" b="1" dirty="0"/>
              <a:t>Вариант 10</a:t>
            </a:r>
          </a:p>
          <a:p>
            <a:r>
              <a:rPr lang="ru-RU" sz="1100" dirty="0"/>
              <a:t>Из массива удалить нечетные элементы, встречающиеся в массиве только один раз.</a:t>
            </a:r>
          </a:p>
          <a:p>
            <a:r>
              <a:rPr lang="ru-RU" sz="1100" dirty="0"/>
              <a:t>Пример: из массива A[7]: 4 1 4 3 1 9 0 должен получиться массив A[5]: 4 1 4 1 0.</a:t>
            </a:r>
          </a:p>
        </p:txBody>
      </p:sp>
    </p:spTree>
    <p:extLst>
      <p:ext uri="{BB962C8B-B14F-4D97-AF65-F5344CB8AC3E}">
        <p14:creationId xmlns:p14="http://schemas.microsoft.com/office/powerpoint/2010/main" val="195438821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Варианты для Задачи 11** (1)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EE736-58ED-3018-EE35-FBB4DA82240C}"/>
              </a:ext>
            </a:extLst>
          </p:cNvPr>
          <p:cNvSpPr txBox="1"/>
          <p:nvPr/>
        </p:nvSpPr>
        <p:spPr>
          <a:xfrm>
            <a:off x="467608" y="764704"/>
            <a:ext cx="813678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/>
              <a:t>Вариант 1</a:t>
            </a:r>
          </a:p>
          <a:p>
            <a:r>
              <a:rPr lang="ru-RU" sz="1400" dirty="0"/>
              <a:t>Из массива удалить самую длинную цепочку четных элементов.</a:t>
            </a:r>
          </a:p>
          <a:p>
            <a:r>
              <a:rPr lang="ru-RU" sz="1400" dirty="0"/>
              <a:t>Пример: из массива A[8]: 4 1 4 2 1 2 4 6 должен получиться массив A[5]: 4 1 4 2 1 (самая длинная цепочка четных чисел включает элементы с 6 по 8: 2 4 6).</a:t>
            </a:r>
          </a:p>
          <a:p>
            <a:r>
              <a:rPr lang="ru-RU" sz="1400" b="1" dirty="0"/>
              <a:t>Вариант 2</a:t>
            </a:r>
          </a:p>
          <a:p>
            <a:r>
              <a:rPr lang="ru-RU" sz="1400" dirty="0"/>
              <a:t>Из массива удалить цепочки из четных элементов, состоящие менее чем из трех элементов.</a:t>
            </a:r>
          </a:p>
          <a:p>
            <a:r>
              <a:rPr lang="ru-RU" sz="1400" dirty="0"/>
              <a:t>Пример: из массива A[8]: 4 3 4 2 1 2 4 6 должен получиться массив A[5]: 3 1 2 4 6.</a:t>
            </a:r>
          </a:p>
          <a:p>
            <a:r>
              <a:rPr lang="ru-RU" sz="1400" b="1" dirty="0"/>
              <a:t>Вариант 3</a:t>
            </a:r>
          </a:p>
          <a:p>
            <a:r>
              <a:rPr lang="ru-RU" sz="1400" dirty="0"/>
              <a:t>Из массива удалить цепочки из нечетных элементов, состоящие менее чем из трех элементов.</a:t>
            </a:r>
          </a:p>
          <a:p>
            <a:r>
              <a:rPr lang="ru-RU" sz="1400" dirty="0"/>
              <a:t>Пример: из массива A[8]: 3 3 4 5 2 3 7 9 должен получиться массив A[5]: 4 2 3 7 9.</a:t>
            </a:r>
          </a:p>
          <a:p>
            <a:r>
              <a:rPr lang="ru-RU" sz="1400" b="1" dirty="0"/>
              <a:t>Вариант 4</a:t>
            </a:r>
          </a:p>
          <a:p>
            <a:r>
              <a:rPr lang="ru-RU" sz="1400" dirty="0"/>
              <a:t>Из массива A удалить те элементы, которые встречаются и в массиве A и в массиве B по крайней мере по 2 раза.</a:t>
            </a:r>
          </a:p>
          <a:p>
            <a:r>
              <a:rPr lang="ru-RU" sz="1400" dirty="0"/>
              <a:t>Пример: массив A[8]: 3 3 4 5 2 3 5 9</a:t>
            </a:r>
          </a:p>
          <a:p>
            <a:r>
              <a:rPr lang="ru-RU" sz="1400" dirty="0"/>
              <a:t>массив B[7]: 1 2 3 4 5 2 5</a:t>
            </a:r>
          </a:p>
          <a:p>
            <a:r>
              <a:rPr lang="ru-RU" sz="1400" dirty="0"/>
              <a:t>По 2 раза в обоих массивах встречается только элемент, равный 5.</a:t>
            </a:r>
          </a:p>
          <a:p>
            <a:r>
              <a:rPr lang="ru-RU" sz="1400" dirty="0"/>
              <a:t>Массив A после удаления примет вид: A[6]: 3 3 4 2 3 9.</a:t>
            </a:r>
          </a:p>
          <a:p>
            <a:r>
              <a:rPr lang="ru-RU" sz="1400" b="1" dirty="0"/>
              <a:t>Вариант 5</a:t>
            </a:r>
          </a:p>
          <a:p>
            <a:r>
              <a:rPr lang="ru-RU" sz="1400" dirty="0"/>
              <a:t>Из массива из каждой цепочки четных элементов удалить самый маленький элемент.</a:t>
            </a:r>
          </a:p>
          <a:p>
            <a:r>
              <a:rPr lang="ru-RU" sz="1400" dirty="0"/>
              <a:t>Пример: из массива A[9]: 3 6 4 5 2 3 4 6 4 должен получиться массив A[6]: 3 6 5 3 6 4.</a:t>
            </a:r>
          </a:p>
          <a:p>
            <a:r>
              <a:rPr lang="ru-RU" sz="1400" b="1" dirty="0"/>
              <a:t>Вариант 6</a:t>
            </a:r>
          </a:p>
          <a:p>
            <a:r>
              <a:rPr lang="ru-RU" sz="1400" dirty="0"/>
              <a:t>Из массива A удалить те цепочки четных элементов, в которых есть хотя бы один элемент из массива B.</a:t>
            </a:r>
          </a:p>
          <a:p>
            <a:r>
              <a:rPr lang="ru-RU" sz="1400" dirty="0"/>
              <a:t>Пример: массив A[9]: 3 2 4 5 2 3 2 6 5</a:t>
            </a:r>
          </a:p>
          <a:p>
            <a:r>
              <a:rPr lang="ru-RU" sz="1400" dirty="0"/>
              <a:t>массив B[6]: 1 3 4 7 8 9</a:t>
            </a:r>
          </a:p>
          <a:p>
            <a:r>
              <a:rPr lang="ru-RU" sz="1400" dirty="0"/>
              <a:t>Массив A после удаления примет вид: A[7]: 3 5 2 3 2 6 5.</a:t>
            </a:r>
          </a:p>
        </p:txBody>
      </p:sp>
    </p:spTree>
    <p:extLst>
      <p:ext uri="{BB962C8B-B14F-4D97-AF65-F5344CB8AC3E}">
        <p14:creationId xmlns:p14="http://schemas.microsoft.com/office/powerpoint/2010/main" val="42670251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Варианты для Задачи 11** (2)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EE736-58ED-3018-EE35-FBB4DA82240C}"/>
              </a:ext>
            </a:extLst>
          </p:cNvPr>
          <p:cNvSpPr txBox="1"/>
          <p:nvPr/>
        </p:nvSpPr>
        <p:spPr>
          <a:xfrm>
            <a:off x="467608" y="764704"/>
            <a:ext cx="813678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/>
              <a:t>Вариант 7</a:t>
            </a:r>
          </a:p>
          <a:p>
            <a:r>
              <a:rPr lang="ru-RU" sz="1400" dirty="0"/>
              <a:t>Из массива A удалить те цепочки нечетных элементов, в которых нет ни одного элемента из массива B.</a:t>
            </a:r>
          </a:p>
          <a:p>
            <a:r>
              <a:rPr lang="ru-RU" sz="1400" dirty="0"/>
              <a:t>Пример: массив A[10]: 3 2 7 5 2 1 2 6 3 9</a:t>
            </a:r>
          </a:p>
          <a:p>
            <a:r>
              <a:rPr lang="ru-RU" sz="1400" dirty="0"/>
              <a:t>массив B[5]: 1 2 5 4 8</a:t>
            </a:r>
          </a:p>
          <a:p>
            <a:r>
              <a:rPr lang="ru-RU" sz="1400" dirty="0"/>
              <a:t>Массив A после удаления примет вид: A[7]: 2 7 5 2 1 2 6.</a:t>
            </a:r>
          </a:p>
          <a:p>
            <a:r>
              <a:rPr lang="ru-RU" sz="1400" b="1" dirty="0"/>
              <a:t>Вариант 8</a:t>
            </a:r>
          </a:p>
          <a:p>
            <a:r>
              <a:rPr lang="ru-RU" sz="1400" dirty="0"/>
              <a:t>Из массива A удалить те цепочки нечетных элементов, в которых нет ни одного элемента из массива B.</a:t>
            </a:r>
          </a:p>
          <a:p>
            <a:r>
              <a:rPr lang="ru-RU" sz="1400" dirty="0"/>
              <a:t>Пример: массив A[10]: 3 2 7 5 2 1 2 6 3 9</a:t>
            </a:r>
          </a:p>
          <a:p>
            <a:r>
              <a:rPr lang="ru-RU" sz="1400" dirty="0"/>
              <a:t>массив B[5]: 1 2 5 4 8</a:t>
            </a:r>
          </a:p>
          <a:p>
            <a:r>
              <a:rPr lang="ru-RU" sz="1400" dirty="0"/>
              <a:t>Массив A после удаления примет вид: A[7]: 2 7 5 2 1 2 6.</a:t>
            </a:r>
          </a:p>
          <a:p>
            <a:r>
              <a:rPr lang="ru-RU" sz="1400" b="1" dirty="0"/>
              <a:t>Вариант 9</a:t>
            </a:r>
          </a:p>
          <a:p>
            <a:r>
              <a:rPr lang="ru-RU" sz="1400" dirty="0"/>
              <a:t>Между массивами A и B обменять их самые длинные цепочки из одинаковых элементов.</a:t>
            </a:r>
          </a:p>
          <a:p>
            <a:r>
              <a:rPr lang="ru-RU" sz="1400" dirty="0"/>
              <a:t>Пример: массив A[10]: 3 2 2 5 2 1 1 1 3 9</a:t>
            </a:r>
          </a:p>
          <a:p>
            <a:r>
              <a:rPr lang="ru-RU" sz="1400" dirty="0"/>
              <a:t>массив B[8]: 1 2 5 5 4 8 3 3</a:t>
            </a:r>
          </a:p>
          <a:p>
            <a:r>
              <a:rPr lang="ru-RU" sz="1400" dirty="0"/>
              <a:t>В массиве A самая длинная цепочка: 1 1 1 (элементы с 7 по 9).</a:t>
            </a:r>
          </a:p>
          <a:p>
            <a:r>
              <a:rPr lang="ru-RU" sz="1400" dirty="0"/>
              <a:t>В массиве B самая длинная цепочка: 5 5 (элементы с 3 по 4).</a:t>
            </a:r>
          </a:p>
          <a:p>
            <a:r>
              <a:rPr lang="ru-RU" sz="1400" dirty="0"/>
              <a:t>Массив A после перестановки в него цепочки из массива B: A[9]: 3 2 2 5 2 5 5 3 9.</a:t>
            </a:r>
          </a:p>
          <a:p>
            <a:r>
              <a:rPr lang="ru-RU" sz="1400" dirty="0"/>
              <a:t>Массив B после перестановки в него цепочки из массива A: B[9]: 1 2 1 1 1 4 8 3 3.</a:t>
            </a:r>
          </a:p>
          <a:p>
            <a:r>
              <a:rPr lang="ru-RU" sz="1400" b="1" dirty="0"/>
              <a:t>Вариант 10</a:t>
            </a:r>
          </a:p>
          <a:p>
            <a:r>
              <a:rPr lang="ru-RU" sz="1400" dirty="0"/>
              <a:t>Между массивами A и B обменять их самые длинные цепочки из четных элементов.</a:t>
            </a:r>
          </a:p>
          <a:p>
            <a:r>
              <a:rPr lang="ru-RU" sz="1400" dirty="0"/>
              <a:t>Пример: массив A[10]: 3 2 4 6 2 1 1 1 8 9</a:t>
            </a:r>
          </a:p>
          <a:p>
            <a:r>
              <a:rPr lang="ru-RU" sz="1400" dirty="0"/>
              <a:t>массив B[7]: 1 0 5 5 4 3 3</a:t>
            </a:r>
          </a:p>
          <a:p>
            <a:r>
              <a:rPr lang="ru-RU" sz="1400" dirty="0"/>
              <a:t>В массиве A самая длинная цепочка: 2 4 6 2 (элементы со 2 по 5).</a:t>
            </a:r>
          </a:p>
          <a:p>
            <a:r>
              <a:rPr lang="ru-RU" sz="1400" dirty="0"/>
              <a:t>В массиве B самая длинная цепочка: 0 (элемент 2).</a:t>
            </a:r>
          </a:p>
          <a:p>
            <a:r>
              <a:rPr lang="ru-RU" sz="1400" dirty="0"/>
              <a:t>Массив A после перестановки в него цепочки из массива B: A[7]: 3 0 1 1 1 8 9.</a:t>
            </a:r>
          </a:p>
          <a:p>
            <a:r>
              <a:rPr lang="ru-RU" sz="1400" dirty="0"/>
              <a:t>Массив B после перестановки в него цепочки из массива A: B[10]: 1 2 4 6 2 5 5 4 3 3.</a:t>
            </a:r>
          </a:p>
        </p:txBody>
      </p:sp>
    </p:spTree>
    <p:extLst>
      <p:ext uri="{BB962C8B-B14F-4D97-AF65-F5344CB8AC3E}">
        <p14:creationId xmlns:p14="http://schemas.microsoft.com/office/powerpoint/2010/main" val="370951538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ЛР14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Познакомились с </a:t>
            </a:r>
            <a:r>
              <a:rPr lang="en-US" sz="2300" dirty="0"/>
              <a:t>FOR</a:t>
            </a:r>
          </a:p>
          <a:p>
            <a:pPr marL="457200" indent="-457200">
              <a:buAutoNum type="arabicPeriod"/>
            </a:pPr>
            <a:r>
              <a:rPr lang="ru-RU" sz="2300" dirty="0"/>
              <a:t>Познакомились с несколькими операциями над массивами</a:t>
            </a:r>
          </a:p>
          <a:p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7142437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7906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</a:t>
            </a:r>
            <a:r>
              <a:rPr lang="ru-RU" sz="3200" b="1"/>
              <a:t>лекции 07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Узнали про </a:t>
            </a:r>
            <a:r>
              <a:rPr lang="en-US" sz="2300" dirty="0"/>
              <a:t>FOR.</a:t>
            </a:r>
            <a:endParaRPr lang="ru-RU" sz="2300" dirty="0"/>
          </a:p>
          <a:p>
            <a:pPr marL="457200" indent="-457200">
              <a:buAutoNum type="arabicPeriod"/>
            </a:pPr>
            <a:r>
              <a:rPr lang="ru-RU" sz="2300" dirty="0"/>
              <a:t>Вспомнили что такое массивы</a:t>
            </a:r>
          </a:p>
          <a:p>
            <a:pPr marL="457200" indent="-457200">
              <a:buAutoNum type="arabicPeriod"/>
            </a:pPr>
            <a:r>
              <a:rPr lang="ru-RU" sz="2300" dirty="0"/>
              <a:t>Разобрались с рядом операций над массивом</a:t>
            </a:r>
          </a:p>
          <a:p>
            <a:pPr marL="457200" indent="-457200">
              <a:buAutoNum type="arabicPeriod"/>
            </a:pPr>
            <a:r>
              <a:rPr lang="ru-RU" sz="2300" dirty="0"/>
              <a:t>Узнали два способа как использовать не все элементы массива.</a:t>
            </a:r>
          </a:p>
          <a:p>
            <a:pPr marL="457200" indent="-457200">
              <a:buAutoNum type="arabicPeriod"/>
            </a:pPr>
            <a:r>
              <a:rPr lang="ru-RU" sz="2300" dirty="0"/>
              <a:t>Узнали что нужно сделать в ЛР13 и ЛР14</a:t>
            </a:r>
          </a:p>
          <a:p>
            <a:pPr marL="457200" indent="-457200">
              <a:buAutoNum type="arabicPeriod"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8256491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A758D-4E26-5CE4-FB2A-74F3F188F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7132E-34AC-B8CB-3B30-D0BA0EB6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2800" b="1" dirty="0"/>
              <a:t>Термины 1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38C8DBB-1EBF-8F57-FBAE-E46126479E77}"/>
              </a:ext>
            </a:extLst>
          </p:cNvPr>
          <p:cNvSpPr/>
          <p:nvPr/>
        </p:nvSpPr>
        <p:spPr>
          <a:xfrm>
            <a:off x="179512" y="610136"/>
            <a:ext cx="43924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Неименованные константы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Идентификатор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Переменные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Именованные константы #define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Именованные константы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Операторы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Операнды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Выражения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Постфиксный инкремент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Постфиксный декремент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Префиксный инкремент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Префиксный декремент</a:t>
            </a: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lvalue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rvalue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Блок-схема цикла FOR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Связь между WHILE и FOR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Формы FOR в Си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5789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A758D-4E26-5CE4-FB2A-74F3F188F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7132E-34AC-B8CB-3B30-D0BA0EB6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2800" b="1" dirty="0"/>
              <a:t>Термины 2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38C8DBB-1EBF-8F57-FBAE-E46126479E77}"/>
              </a:ext>
            </a:extLst>
          </p:cNvPr>
          <p:cNvSpPr/>
          <p:nvPr/>
        </p:nvSpPr>
        <p:spPr>
          <a:xfrm>
            <a:off x="179512" y="610136"/>
            <a:ext cx="85689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(Одномерный) массив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a[4];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Инициализация массива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b[5] = {2, 20, 200, 2000, 20000};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"Массив переменной длины" в языке Си</a:t>
            </a: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2499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A758D-4E26-5CE4-FB2A-74F3F188F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7132E-34AC-B8CB-3B30-D0BA0EB6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2800" b="1" dirty="0"/>
              <a:t>Термины 3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38C8DBB-1EBF-8F57-FBAE-E46126479E77}"/>
              </a:ext>
            </a:extLst>
          </p:cNvPr>
          <p:cNvSpPr/>
          <p:nvPr/>
        </p:nvSpPr>
        <p:spPr>
          <a:xfrm>
            <a:off x="179512" y="610136"/>
            <a:ext cx="85689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Операции над массивами: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Ввод массива с клавиатуры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 (значений элементов) массива в консоль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Заполнение массива определенными значениями (нулями, по формуле)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Заполнение массива случайными значениями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Выборочное использование элементов массива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Добавление элемента в конец массива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последнего элемента массива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Вставка элемента в i-ую позицию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i-го элемента массива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Подсчет количества элементов (удовлетворяющих условию)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Подсчет суммы элементов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элементов по условию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первого элемента, удовлетворяющего условию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значения минимального элемента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индекса максимального элемента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Поменять местами максимальный и начальный элемент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минимального элемента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Сортировка методом выбора*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Переставить местами минимальный и максимальный элемент массива*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всех элементов, удовлетворяющих условию (четных)*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Продублировать все элементы, удовлетворяющие условию (четные)*</a:t>
            </a:r>
          </a:p>
        </p:txBody>
      </p:sp>
    </p:spTree>
    <p:extLst>
      <p:ext uri="{BB962C8B-B14F-4D97-AF65-F5344CB8AC3E}">
        <p14:creationId xmlns:p14="http://schemas.microsoft.com/office/powerpoint/2010/main" val="222495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Инкремент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Декремент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Задачки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A0BCE-E128-DBD4-B231-6F4D77E51ADE}"/>
              </a:ext>
            </a:extLst>
          </p:cNvPr>
          <p:cNvSpPr txBox="1"/>
          <p:nvPr/>
        </p:nvSpPr>
        <p:spPr>
          <a:xfrm>
            <a:off x="594360" y="1088136"/>
            <a:ext cx="790041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c, d, e;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 = 100;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 = 200;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 = c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-- - --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декремент, вычитание и декремент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%d %d\n"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c, d, e);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 = 100;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 = 200;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 = c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- - - - -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1 вычитание и 4 унарных минуса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%d %d\n"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c, d, e);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 = 100;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 = 200;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 = c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-----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%d %d\n"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c, d, e);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9235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Инкремент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Декремент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Задачки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A0BCE-E128-DBD4-B231-6F4D77E51ADE}"/>
              </a:ext>
            </a:extLst>
          </p:cNvPr>
          <p:cNvSpPr txBox="1"/>
          <p:nvPr/>
        </p:nvSpPr>
        <p:spPr>
          <a:xfrm>
            <a:off x="594360" y="1088136"/>
            <a:ext cx="39776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c, d, e;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 = 100;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 = 200;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 = c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-- - --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d;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%d %d\n"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c, d, e);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 = 100;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 = 200;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 = c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- - - - -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%d %d\n"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c, d, e);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 = 100;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 = 200;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 = c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-----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d;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%d %d\n"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c, d, e);</a:t>
            </a:r>
            <a:endParaRPr lang="ru-RU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60ED6-9FAF-A5A3-D0F1-D236D3BC56A7}"/>
              </a:ext>
            </a:extLst>
          </p:cNvPr>
          <p:cNvSpPr txBox="1"/>
          <p:nvPr/>
        </p:nvSpPr>
        <p:spPr>
          <a:xfrm>
            <a:off x="4914720" y="1085088"/>
            <a:ext cx="39776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c, d, e;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 = 100;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 = 200;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 =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--)-(--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%d %d\n"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c, d, e);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 = 100;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 = 200;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 = c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- (-(-(-(-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d))));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%d %d\n"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c, d, e);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 = 100;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 = 200;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 = ((c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d;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%d %d\n"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c, d, e);</a:t>
            </a:r>
            <a:endParaRPr lang="ru-RU"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494C4B-D01E-2F8D-4FB8-9AF723D10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55" y="6166449"/>
            <a:ext cx="7703812" cy="57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38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pc="-1" dirty="0" err="1">
                <a:solidFill>
                  <a:srgbClr val="000000"/>
                </a:solidFill>
                <a:latin typeface="Calibri"/>
              </a:rPr>
              <a:t>l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</a:rPr>
              <a:t>val</a:t>
            </a:r>
            <a:r>
              <a:rPr lang="en-US" sz="3200" b="1" spc="-1" dirty="0" err="1">
                <a:solidFill>
                  <a:srgbClr val="000000"/>
                </a:solidFill>
                <a:latin typeface="Calibri"/>
              </a:rPr>
              <a:t>ue</a:t>
            </a:r>
            <a:r>
              <a:rPr lang="en-US" sz="32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и </a:t>
            </a:r>
            <a:r>
              <a:rPr lang="en-US" sz="3200" b="1" spc="-1" dirty="0" err="1">
                <a:solidFill>
                  <a:srgbClr val="000000"/>
                </a:solidFill>
                <a:latin typeface="Calibri"/>
              </a:rPr>
              <a:t>rvalue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BB3B98F-CB10-657F-95DC-759A554D3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4" y="2285578"/>
            <a:ext cx="7703812" cy="5749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675C4A-B3B3-8555-AE11-FE3EB6A0C507}"/>
              </a:ext>
            </a:extLst>
          </p:cNvPr>
          <p:cNvSpPr txBox="1"/>
          <p:nvPr/>
        </p:nvSpPr>
        <p:spPr>
          <a:xfrm>
            <a:off x="722376" y="174872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 = c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-----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CDC11-E7DC-36CB-C9D4-42C440C88B8F}"/>
              </a:ext>
            </a:extLst>
          </p:cNvPr>
          <p:cNvSpPr txBox="1"/>
          <p:nvPr/>
        </p:nvSpPr>
        <p:spPr>
          <a:xfrm>
            <a:off x="834394" y="77608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rvalue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EC5363-631E-740B-5A46-9A700B10140E}"/>
              </a:ext>
            </a:extLst>
          </p:cNvPr>
          <p:cNvSpPr txBox="1"/>
          <p:nvPr/>
        </p:nvSpPr>
        <p:spPr>
          <a:xfrm>
            <a:off x="646934" y="3997512"/>
            <a:ext cx="832543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Идея l-значений и r-значений происходит из языков программирования с операторами присваивания, в которых для значений слева (</a:t>
            </a:r>
            <a:r>
              <a:rPr lang="ru-RU" sz="1400" dirty="0" err="1"/>
              <a:t>left</a:t>
            </a:r>
            <a:r>
              <a:rPr lang="ru-RU" sz="1400" dirty="0"/>
              <a:t>) и справа (</a:t>
            </a:r>
            <a:r>
              <a:rPr lang="ru-RU" sz="1400" dirty="0" err="1"/>
              <a:t>right</a:t>
            </a:r>
            <a:r>
              <a:rPr lang="ru-RU" sz="1400" dirty="0"/>
              <a:t>) от оператора используется различный режим вычисления.</a:t>
            </a:r>
          </a:p>
          <a:p>
            <a:r>
              <a:rPr lang="ru-RU" sz="1400" b="1" dirty="0"/>
              <a:t>l-значение указывает на объект, который сохраняется и за пределами одного выражения. </a:t>
            </a:r>
          </a:p>
          <a:p>
            <a:r>
              <a:rPr lang="ru-RU" sz="1400" b="1" dirty="0"/>
              <a:t>r-значение — это временное значение, которое не сохраняется за пределами использующего его выражения.</a:t>
            </a:r>
          </a:p>
          <a:p>
            <a:endParaRPr lang="ru-RU" sz="1400" dirty="0"/>
          </a:p>
          <a:p>
            <a:r>
              <a:rPr lang="ru-RU" sz="1400" i="1" dirty="0"/>
              <a:t>«Значение (информатика)»</a:t>
            </a:r>
          </a:p>
          <a:p>
            <a:r>
              <a:rPr lang="ru-RU" sz="1400" dirty="0">
                <a:hlinkClick r:id="rId3"/>
              </a:rPr>
              <a:t>https://ru.wikipedia.org/wiki/%D0%97%D0%BD%D0%B0%D1%87%D0%B5%D0%BD%D0%B8%D0%B5_(%D0%B8%D0%BD%D1%84%D0%BE%D1%80%D0%BC%D0%B0%D1%82%D0%B8%D0%BA%D0%B0)</a:t>
            </a:r>
            <a:r>
              <a:rPr lang="ru-RU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2633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Одномерный массив в Си</a:t>
            </a:r>
            <a:br>
              <a:rPr lang="ru-RU" b="1" dirty="0"/>
            </a:br>
            <a:r>
              <a:rPr lang="ru-RU" b="1" i="1" dirty="0"/>
              <a:t>Повторение</a:t>
            </a:r>
          </a:p>
        </p:txBody>
      </p:sp>
    </p:spTree>
    <p:extLst>
      <p:ext uri="{BB962C8B-B14F-4D97-AF65-F5344CB8AC3E}">
        <p14:creationId xmlns:p14="http://schemas.microsoft.com/office/powerpoint/2010/main" val="1221442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Массивы</a:t>
            </a: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TextBox 7"/>
          <p:cNvSpPr/>
          <p:nvPr/>
        </p:nvSpPr>
        <p:spPr>
          <a:xfrm>
            <a:off x="395640" y="980728"/>
            <a:ext cx="8496720" cy="56308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</a:rPr>
              <a:t>Массив состоит из элементов одного и того же типа. 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Массивы определяются так: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</a:rPr>
              <a:t>     </a:t>
            </a:r>
            <a:r>
              <a:rPr lang="ru-RU" sz="2000" b="1" strike="noStrike" spc="-1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ru-RU" sz="2000" b="1" strike="noStrike" spc="-1" dirty="0">
                <a:solidFill>
                  <a:srgbClr val="000000"/>
                </a:solidFill>
                <a:latin typeface="Calibri"/>
              </a:rPr>
              <a:t> a[100];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</a:rPr>
              <a:t>     </a:t>
            </a:r>
            <a:r>
              <a:rPr lang="ru-RU" sz="2000" b="1" strike="noStrike" spc="-1" dirty="0" err="1">
                <a:solidFill>
                  <a:srgbClr val="000000"/>
                </a:solidFill>
                <a:latin typeface="Calibri"/>
              </a:rPr>
              <a:t>char</a:t>
            </a:r>
            <a:r>
              <a:rPr lang="ru-RU" sz="2000" b="1" strike="noStrike" spc="-1" dirty="0">
                <a:solidFill>
                  <a:srgbClr val="000000"/>
                </a:solidFill>
                <a:latin typeface="Calibri"/>
              </a:rPr>
              <a:t> b[20];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</a:rPr>
              <a:t>     </a:t>
            </a:r>
            <a:r>
              <a:rPr lang="ru-RU" sz="2000" b="1" strike="noStrike" spc="-1" dirty="0" err="1">
                <a:solidFill>
                  <a:srgbClr val="000000"/>
                </a:solidFill>
                <a:latin typeface="Calibri"/>
              </a:rPr>
              <a:t>float</a:t>
            </a:r>
            <a:r>
              <a:rPr lang="ru-RU" sz="2000" b="1" strike="noStrike" spc="-1" dirty="0">
                <a:solidFill>
                  <a:srgbClr val="000000"/>
                </a:solidFill>
                <a:latin typeface="Calibri"/>
              </a:rPr>
              <a:t> d[50];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В первой строке объявлен массив </a:t>
            </a:r>
            <a:r>
              <a:rPr lang="ru-RU" sz="2000" b="1" strike="noStrike" spc="-1" dirty="0">
                <a:solidFill>
                  <a:srgbClr val="000000"/>
                </a:solidFill>
                <a:latin typeface="Calibri"/>
              </a:rPr>
              <a:t>а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 из 100 элементов целого типа: </a:t>
            </a:r>
            <a:r>
              <a:rPr lang="ru-RU" sz="2000" b="1" strike="noStrike" spc="-1" dirty="0">
                <a:solidFill>
                  <a:srgbClr val="000000"/>
                </a:solidFill>
                <a:latin typeface="Calibri"/>
              </a:rPr>
              <a:t>а[0], а[1], ..., а[99] 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(индексация всегда начинается с нуля). 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Во второй строке элементы массива </a:t>
            </a:r>
            <a:r>
              <a:rPr lang="ru-RU" sz="2000" b="1" strike="noStrike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имеют тип c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h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Calibri"/>
              </a:rPr>
              <a:t>ar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ct val="100000"/>
              </a:lnSpc>
              <a:buNone/>
            </a:pPr>
            <a:endParaRPr lang="ru-RU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spc="-1" dirty="0">
                <a:solidFill>
                  <a:srgbClr val="000000"/>
                </a:solidFill>
                <a:latin typeface="Calibri"/>
              </a:rPr>
              <a:t>Чтобы обратиться к конкретному элементу массива нужно записать так:</a:t>
            </a:r>
          </a:p>
          <a:p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a[7]</a:t>
            </a:r>
            <a:r>
              <a:rPr lang="ru-RU" sz="2000" b="1" spc="-1" dirty="0">
                <a:solidFill>
                  <a:srgbClr val="000000"/>
                </a:solidFill>
                <a:latin typeface="Calibri"/>
              </a:rPr>
              <a:t> = 10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;</a:t>
            </a:r>
          </a:p>
          <a:p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a[9] = a[10] + 1;</a:t>
            </a:r>
            <a:endParaRPr lang="ru-RU" sz="2000" b="1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ru-RU" sz="2000" spc="-1" dirty="0">
                <a:solidFill>
                  <a:srgbClr val="000000"/>
                </a:solidFill>
                <a:latin typeface="Calibri"/>
              </a:rPr>
              <a:t>В качестве 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индекса можно использовать переменную целого типа, либо любое целочисленное выражение, например такое:</a:t>
            </a:r>
          </a:p>
          <a:p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a[</a:t>
            </a:r>
            <a:r>
              <a:rPr lang="en-US" sz="2000" b="1" spc="-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]</a:t>
            </a:r>
            <a:r>
              <a:rPr lang="ru-RU" sz="2000" b="1" spc="-1" dirty="0">
                <a:solidFill>
                  <a:srgbClr val="000000"/>
                </a:solidFill>
                <a:latin typeface="Calibri"/>
              </a:rPr>
              <a:t> = 10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;</a:t>
            </a:r>
          </a:p>
          <a:p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a[j + 1] = a[j];</a:t>
            </a:r>
            <a:endParaRPr lang="ru-RU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1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a[4];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a[0] = 1;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a[1] = 10;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a[2] = 100;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a[3] = 1000;</a:t>
            </a:r>
          </a:p>
          <a:p>
            <a:pPr defTabSz="266700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a[0], a[1], a[2], a[3]);</a:t>
            </a:r>
          </a:p>
          <a:p>
            <a:pPr defTabSz="266700"/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b[5] = {2, 20, 200, 2000, 20000};</a:t>
            </a:r>
          </a:p>
          <a:p>
            <a:pPr defTabSz="266700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%d\n"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b[0], b[1], b[2], b[3], b[4]);</a:t>
            </a:r>
          </a:p>
          <a:p>
            <a:pPr defTabSz="266700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670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99F022-D0CB-439C-9377-6072A9FF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86" y="1076227"/>
            <a:ext cx="3751994" cy="15841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B07C78-E4C4-0521-59DF-BAAF640DE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996" y="2806518"/>
            <a:ext cx="3753374" cy="56205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1F64F3-591B-DE41-C8B1-7632B7353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947" y="4197598"/>
            <a:ext cx="4353533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19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2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a[4];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a[0] = 1;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a[1] = 10;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a[2] = 100;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a[3] = 1000;</a:t>
            </a: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266700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4) {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b[5] = {2, 20, 200, 2000, 20000};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266700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5) {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b[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670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99F022-D0CB-439C-9377-6072A9FF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86" y="1076227"/>
            <a:ext cx="3751994" cy="15841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EB6E2E-9C82-6435-A612-9EC3E67BD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996" y="2806518"/>
            <a:ext cx="3753374" cy="56205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4023B0-11E4-5C41-90A1-51D35C39C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947" y="4197598"/>
            <a:ext cx="4353533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52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2</a:t>
            </a:r>
            <a:r>
              <a:rPr lang="ru-RU" sz="2800" b="1" dirty="0"/>
              <a:t>: ТРАССИРОВКА в </a:t>
            </a:r>
            <a:r>
              <a:rPr lang="en-US" sz="2800" b="1" dirty="0"/>
              <a:t>VS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a[4];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a[0] = 1;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a[1] = 10;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a[2] = 100;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a[3] = 1000;</a:t>
            </a: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266700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4) {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b[5] = {2, 20, 200, 2000, 20000};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266700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5) {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b[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266700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670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99F022-D0CB-439C-9377-6072A9FF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86" y="1076227"/>
            <a:ext cx="3751994" cy="15841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EB6E2E-9C82-6435-A612-9EC3E67BD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996" y="2806518"/>
            <a:ext cx="3753374" cy="56205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4023B0-11E4-5C41-90A1-51D35C39C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947" y="4197598"/>
            <a:ext cx="4353533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45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94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03E48-472F-145D-4713-D2F0637C3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>
            <a:extLst>
              <a:ext uri="{FF2B5EF4-FFF2-40B4-BE49-F238E27FC236}">
                <a16:creationId xmlns:a16="http://schemas.microsoft.com/office/drawing/2014/main" id="{FC8F558C-AC37-8E7D-14E0-5A6236E8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80" y="2132856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 dirty="0">
                <a:latin typeface="Calibri"/>
              </a:rPr>
              <a:t>Константы</a:t>
            </a:r>
            <a:endParaRPr lang="ru-RU" sz="4400" b="0" strike="noStrike" spc="-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4062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Одномерный массив в Си</a:t>
            </a:r>
            <a:br>
              <a:rPr lang="ru-RU" b="1" dirty="0"/>
            </a:br>
            <a:r>
              <a:rPr lang="ru-RU" b="1" i="1" dirty="0"/>
              <a:t>Некоторые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099207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Вывод элементов массива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b="1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357188"/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1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0B6268-46B6-4351-AF9A-9F3046DC1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5073888"/>
            <a:ext cx="3791479" cy="15908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BEB8A1-3195-66CF-3156-84AED7173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120" y="2492896"/>
            <a:ext cx="6984776" cy="50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41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значениями </a:t>
            </a:r>
            <a:r>
              <a:rPr lang="en-US" sz="2800" b="1" dirty="0" err="1"/>
              <a:t>i</a:t>
            </a:r>
            <a:r>
              <a:rPr lang="en-US" sz="2800" b="1" dirty="0"/>
              <a:t> * 10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fillIx10()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10;</a:t>
            </a:r>
          </a:p>
          <a:p>
            <a:pPr defTabSz="357188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fillIx10();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B1EF97-D7B0-495F-9962-7290D7D91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712" y="4810167"/>
            <a:ext cx="3924848" cy="13622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04678B-85A0-54B1-89A3-A55E8B7E4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5" y="3133684"/>
            <a:ext cx="8005567" cy="63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21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значениями </a:t>
            </a:r>
            <a:r>
              <a:rPr lang="en-US" sz="2800" b="1" dirty="0"/>
              <a:t>0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fillZero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NUM_ELEMENTS)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0;</a:t>
            </a:r>
          </a:p>
          <a:p>
            <a:pPr defTabSz="357188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fillIx10();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fillZero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8F7D10-FA95-4519-B546-080C66DA8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881027"/>
            <a:ext cx="4401164" cy="14003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B2A3EA-5392-9082-D324-3753DD714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90" y="3870443"/>
            <a:ext cx="7421011" cy="5430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EEBD5E-3425-52BD-B843-8989C1189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90" y="3149119"/>
            <a:ext cx="7421011" cy="58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02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случайными значениями</a:t>
            </a:r>
            <a:r>
              <a:rPr lang="en-US" sz="2800" b="1" dirty="0"/>
              <a:t> (WHILE)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randFill0_9() {</a:t>
            </a:r>
          </a:p>
          <a:p>
            <a:pPr defTabSz="357188"/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rand() % 10;</a:t>
            </a:r>
          </a:p>
          <a:p>
            <a:pPr defTabSz="357188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C05AC0-8B83-468D-9223-F82E1D53E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985825"/>
            <a:ext cx="3877216" cy="189574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DC5C78C-FBE4-44D8-887A-2334925D6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72" y="920631"/>
            <a:ext cx="3581400" cy="16859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E3DF07-FFBC-DE7B-FF99-C4FB031FF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139661"/>
            <a:ext cx="744959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00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случайными значениями</a:t>
            </a:r>
            <a:r>
              <a:rPr lang="en-US" sz="2800" b="1" dirty="0"/>
              <a:t> (FOR)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68227"/>
            <a:ext cx="84969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randFill0_9_for() {</a:t>
            </a:r>
          </a:p>
          <a:p>
            <a:pPr defTabSz="357188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b="1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rand() % 10;</a:t>
            </a:r>
          </a:p>
          <a:p>
            <a:pPr defTabSz="357188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randFill0_9_for();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printAllElements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7CAD1C-A0D6-CAD7-377A-DA91AA4DF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985825"/>
            <a:ext cx="3877216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89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6178698"/>
          </a:xfrm>
        </p:spPr>
        <p:txBody>
          <a:bodyPr>
            <a:normAutofit/>
          </a:bodyPr>
          <a:lstStyle/>
          <a:p>
            <a:r>
              <a:rPr lang="en-US" sz="34400" dirty="0"/>
              <a:t>FOR</a:t>
            </a:r>
            <a:endParaRPr lang="ru-RU" sz="34400" dirty="0"/>
          </a:p>
        </p:txBody>
      </p:sp>
    </p:spTree>
    <p:extLst>
      <p:ext uri="{BB962C8B-B14F-4D97-AF65-F5344CB8AC3E}">
        <p14:creationId xmlns:p14="http://schemas.microsoft.com/office/powerpoint/2010/main" val="1670971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Цикл с предусловием </a:t>
            </a:r>
            <a:r>
              <a:rPr lang="en-US" sz="2800" b="1" dirty="0"/>
              <a:t>while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39752" y="1484784"/>
            <a:ext cx="3538736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err="1"/>
              <a:t>while</a:t>
            </a:r>
            <a:r>
              <a:rPr lang="ru-RU" sz="2800" dirty="0"/>
              <a:t> (Условие) {</a:t>
            </a:r>
          </a:p>
          <a:p>
            <a:pPr marL="0" indent="0">
              <a:buNone/>
            </a:pPr>
            <a:r>
              <a:rPr lang="ru-RU" sz="2800" dirty="0"/>
              <a:t>	Действие;</a:t>
            </a:r>
          </a:p>
          <a:p>
            <a:pPr marL="0" indent="0">
              <a:buNone/>
            </a:pPr>
            <a:r>
              <a:rPr lang="ru-RU" sz="2800" dirty="0"/>
              <a:t>}</a:t>
            </a:r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356992"/>
            <a:ext cx="3744416" cy="299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42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Цикл </a:t>
            </a:r>
            <a:r>
              <a:rPr lang="en-US" sz="3200" b="1" dirty="0"/>
              <a:t>for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int</a:t>
            </a:r>
            <a:r>
              <a:rPr lang="en-US" sz="2400" dirty="0"/>
              <a:t> j</a:t>
            </a:r>
            <a:r>
              <a:rPr lang="ru-RU" sz="2400" dirty="0"/>
              <a:t> = </a:t>
            </a:r>
            <a:r>
              <a:rPr lang="en-US" sz="2400" dirty="0" err="1"/>
              <a:t>i</a:t>
            </a:r>
            <a:r>
              <a:rPr lang="ru-RU" sz="2400" dirty="0"/>
              <a:t>; </a:t>
            </a:r>
            <a:r>
              <a:rPr lang="ru-RU" sz="2400" dirty="0">
                <a:solidFill>
                  <a:srgbClr val="00B050"/>
                </a:solidFill>
              </a:rPr>
              <a:t>// инициализация счетчика цикла</a:t>
            </a:r>
          </a:p>
          <a:p>
            <a:r>
              <a:rPr lang="en-US" sz="2400" b="1" dirty="0"/>
              <a:t>while</a:t>
            </a:r>
            <a:r>
              <a:rPr lang="ru-RU" sz="2400" dirty="0"/>
              <a:t> (</a:t>
            </a:r>
            <a:r>
              <a:rPr lang="en-US" sz="2400" dirty="0"/>
              <a:t>j</a:t>
            </a:r>
            <a:r>
              <a:rPr lang="ru-RU" sz="2400" dirty="0"/>
              <a:t> &lt;= 5) { </a:t>
            </a:r>
            <a:r>
              <a:rPr lang="ru-RU" sz="2400" dirty="0">
                <a:solidFill>
                  <a:srgbClr val="00B050"/>
                </a:solidFill>
              </a:rPr>
              <a:t>// условие продолжения цикла</a:t>
            </a:r>
          </a:p>
          <a:p>
            <a:r>
              <a:rPr lang="ru-RU" sz="2400" dirty="0"/>
              <a:t>	</a:t>
            </a:r>
            <a:r>
              <a:rPr lang="en-US" sz="2400" dirty="0" err="1"/>
              <a:t>printf</a:t>
            </a:r>
            <a:r>
              <a:rPr lang="ru-RU" sz="2400" dirty="0"/>
              <a:t>(</a:t>
            </a:r>
            <a:r>
              <a:rPr lang="en-US" sz="2400" dirty="0"/>
              <a:t>“%d “, j</a:t>
            </a:r>
            <a:r>
              <a:rPr lang="ru-RU" sz="2400" dirty="0"/>
              <a:t>);</a:t>
            </a:r>
          </a:p>
          <a:p>
            <a:r>
              <a:rPr lang="ru-RU" sz="2400" dirty="0"/>
              <a:t>	</a:t>
            </a:r>
            <a:r>
              <a:rPr lang="en-US" sz="2400" dirty="0"/>
              <a:t>j</a:t>
            </a:r>
            <a:r>
              <a:rPr lang="ru-RU" sz="2400" dirty="0"/>
              <a:t>++; </a:t>
            </a:r>
            <a:r>
              <a:rPr lang="ru-RU" sz="2400" dirty="0">
                <a:solidFill>
                  <a:srgbClr val="00B050"/>
                </a:solidFill>
              </a:rPr>
              <a:t>// изменение счетчика цикла</a:t>
            </a:r>
          </a:p>
          <a:p>
            <a:r>
              <a:rPr lang="ru-RU" sz="2400" dirty="0"/>
              <a:t>}</a:t>
            </a:r>
            <a:endParaRPr lang="en-US" sz="2400" dirty="0"/>
          </a:p>
          <a:p>
            <a:endParaRPr lang="en-US" sz="2400" dirty="0"/>
          </a:p>
          <a:p>
            <a:endParaRPr lang="ru-RU" sz="24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20" y="1700808"/>
            <a:ext cx="2880320" cy="490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49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Цикл </a:t>
            </a:r>
            <a:r>
              <a:rPr lang="en-US" sz="3200" b="1" dirty="0"/>
              <a:t>for (2)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712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</a:t>
            </a:r>
            <a:r>
              <a:rPr lang="en-US" sz="2400" dirty="0"/>
              <a:t> (</a:t>
            </a:r>
            <a:r>
              <a:rPr lang="en-US" sz="2400" b="1" dirty="0" err="1"/>
              <a:t>int</a:t>
            </a:r>
            <a:r>
              <a:rPr lang="en-US" sz="2400" dirty="0"/>
              <a:t> j = </a:t>
            </a:r>
            <a:r>
              <a:rPr lang="en-US" sz="2400" dirty="0" err="1"/>
              <a:t>i</a:t>
            </a:r>
            <a:r>
              <a:rPr lang="en-US" sz="2400" dirty="0"/>
              <a:t>; j &lt;= 5; </a:t>
            </a:r>
            <a:r>
              <a:rPr lang="en-US" sz="2400" dirty="0" err="1"/>
              <a:t>j++</a:t>
            </a:r>
            <a:r>
              <a:rPr lang="en-US" sz="2400" dirty="0"/>
              <a:t>) { </a:t>
            </a:r>
            <a:endParaRPr lang="ru-RU" sz="2400" dirty="0"/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ru-RU" sz="2400" dirty="0"/>
              <a:t>(</a:t>
            </a:r>
            <a:r>
              <a:rPr lang="en-US" sz="2400" dirty="0"/>
              <a:t>“%d “, j</a:t>
            </a:r>
            <a:r>
              <a:rPr lang="ru-RU" sz="2400" dirty="0"/>
              <a:t>);</a:t>
            </a:r>
          </a:p>
          <a:p>
            <a:r>
              <a:rPr lang="ru-RU" sz="2400" dirty="0"/>
              <a:t>}</a:t>
            </a:r>
          </a:p>
          <a:p>
            <a:endParaRPr lang="en-US" sz="2400" dirty="0"/>
          </a:p>
          <a:p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26890"/>
            <a:ext cx="7262920" cy="376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0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rgbClr val="000000"/>
                </a:solidFill>
                <a:latin typeface="Calibri"/>
              </a:rPr>
              <a:t>Константы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CB395E3-9144-610B-6C1A-BD19ECDD8D4A}"/>
              </a:ext>
            </a:extLst>
          </p:cNvPr>
          <p:cNvSpPr/>
          <p:nvPr/>
        </p:nvSpPr>
        <p:spPr>
          <a:xfrm>
            <a:off x="179512" y="610136"/>
            <a:ext cx="45140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Неименованные константы:</a:t>
            </a:r>
            <a:endParaRPr lang="en-US" sz="1600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Неименованные целочисленные константы 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Неименованные строковые константы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Неименованные символьные константы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Неименованные вещественные константы</a:t>
            </a: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Переменные: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Идентификатор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переменных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Инициализация переменных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Объявление </a:t>
            </a:r>
            <a:r>
              <a:rPr lang="ru-RU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глобальной переменной</a:t>
            </a:r>
          </a:p>
          <a:p>
            <a:r>
              <a:rPr lang="ru-RU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Определение глобальной переменной</a:t>
            </a:r>
            <a:endParaRPr lang="en-US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i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Именованные константы:</a:t>
            </a:r>
          </a:p>
          <a:p>
            <a:r>
              <a:rPr lang="ru-RU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Именованная константа-«макрос»</a:t>
            </a:r>
          </a:p>
          <a:p>
            <a:endParaRPr lang="ru-RU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Именованная константа-«переменная»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7E808A-9A2B-9F96-AF9C-D52F10008A16}"/>
              </a:ext>
            </a:extLst>
          </p:cNvPr>
          <p:cNvSpPr/>
          <p:nvPr/>
        </p:nvSpPr>
        <p:spPr>
          <a:xfrm>
            <a:off x="4693600" y="610135"/>
            <a:ext cx="419888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LineTo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hdc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300, 100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"2^%d = %d\n"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char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starSymbol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'*'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return s *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0.13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s-E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x1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10,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s-E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100;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x1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10, </a:t>
            </a:r>
            <a:r>
              <a:rPr lang="es-E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y1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100;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x1 = 10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y1 = 100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 int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= 0;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#define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NUM_FOXES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GAMEOBJECT Foxes[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NUM_FOXES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];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int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NUM_FOXES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= 5;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GAMEOBJECT Foxes[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NUM_FOXES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];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282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Цикл </a:t>
            </a:r>
            <a:r>
              <a:rPr lang="en-US" sz="3200" b="1" dirty="0"/>
              <a:t>for (</a:t>
            </a:r>
            <a:r>
              <a:rPr lang="ru-RU" sz="3200" b="1" dirty="0"/>
              <a:t>3</a:t>
            </a:r>
            <a:r>
              <a:rPr lang="en-US" sz="3200" b="1" dirty="0"/>
              <a:t>)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712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</a:t>
            </a:r>
            <a:r>
              <a:rPr lang="en-US" sz="2400" dirty="0"/>
              <a:t> (</a:t>
            </a:r>
            <a:r>
              <a:rPr lang="en-US" sz="2400" b="1" dirty="0" err="1"/>
              <a:t>int</a:t>
            </a:r>
            <a:r>
              <a:rPr lang="en-US" sz="2400" dirty="0"/>
              <a:t> j = </a:t>
            </a:r>
            <a:r>
              <a:rPr lang="en-US" sz="2400" dirty="0" err="1"/>
              <a:t>i</a:t>
            </a:r>
            <a:r>
              <a:rPr lang="en-US" sz="2400" dirty="0"/>
              <a:t>; j &lt;= 5; </a:t>
            </a:r>
            <a:r>
              <a:rPr lang="en-US" sz="2400" dirty="0" err="1"/>
              <a:t>j++</a:t>
            </a:r>
            <a:r>
              <a:rPr lang="en-US" sz="2400" dirty="0"/>
              <a:t>) { </a:t>
            </a:r>
            <a:endParaRPr lang="ru-RU" sz="2400" dirty="0"/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ru-RU" sz="2400" dirty="0"/>
              <a:t>(</a:t>
            </a:r>
            <a:r>
              <a:rPr lang="en-US" sz="2400" dirty="0"/>
              <a:t>“%d “, j</a:t>
            </a:r>
            <a:r>
              <a:rPr lang="ru-RU" sz="2400" dirty="0"/>
              <a:t>);</a:t>
            </a:r>
          </a:p>
          <a:p>
            <a:r>
              <a:rPr lang="ru-RU" sz="2400" dirty="0"/>
              <a:t>}</a:t>
            </a:r>
          </a:p>
          <a:p>
            <a:endParaRPr lang="en-US" sz="2400" dirty="0"/>
          </a:p>
          <a:p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26890"/>
            <a:ext cx="7262920" cy="376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B481D6-EBB4-04A2-6F23-D9D972CB4D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82018"/>
            <a:ext cx="5400600" cy="4091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4220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Цикл </a:t>
            </a:r>
            <a:r>
              <a:rPr lang="en-US" sz="3200" b="1" dirty="0"/>
              <a:t>for </a:t>
            </a:r>
            <a:r>
              <a:rPr lang="ru-RU" sz="3200" b="1" dirty="0"/>
              <a:t>– рисуем блок-схему!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712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 = 1;</a:t>
            </a:r>
          </a:p>
          <a:p>
            <a:r>
              <a:rPr lang="en-US" sz="2400" b="1" dirty="0"/>
              <a:t>for (</a:t>
            </a:r>
            <a:r>
              <a:rPr lang="en-US" sz="2400" b="1" dirty="0" err="1"/>
              <a:t>i</a:t>
            </a:r>
            <a:r>
              <a:rPr lang="en-US" sz="2400" b="1" dirty="0"/>
              <a:t> = 1; </a:t>
            </a:r>
            <a:r>
              <a:rPr lang="en-US" sz="2400" b="1" dirty="0" err="1"/>
              <a:t>i</a:t>
            </a:r>
            <a:r>
              <a:rPr lang="en-US" sz="2400" b="1" dirty="0"/>
              <a:t> &lt;= n; </a:t>
            </a:r>
            <a:r>
              <a:rPr lang="en-US" sz="2400" b="1" dirty="0" err="1"/>
              <a:t>i</a:t>
            </a:r>
            <a:r>
              <a:rPr lang="en-US" sz="2400" b="1" dirty="0"/>
              <a:t>++) { </a:t>
            </a:r>
            <a:endParaRPr lang="ru-RU" sz="2400" b="1" dirty="0"/>
          </a:p>
          <a:p>
            <a:r>
              <a:rPr lang="en-US" sz="2400" b="1" dirty="0"/>
              <a:t>	f = f * </a:t>
            </a:r>
            <a:r>
              <a:rPr lang="en-US" sz="2400" b="1" dirty="0" err="1"/>
              <a:t>i</a:t>
            </a:r>
            <a:r>
              <a:rPr lang="en-US" sz="2400" b="1" dirty="0"/>
              <a:t>;</a:t>
            </a:r>
          </a:p>
          <a:p>
            <a:r>
              <a:rPr lang="ru-RU" sz="2400" b="1" dirty="0"/>
              <a:t>}</a:t>
            </a:r>
          </a:p>
          <a:p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45754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Цикл </a:t>
            </a:r>
            <a:r>
              <a:rPr lang="en-US" sz="3200" b="1" dirty="0"/>
              <a:t>for </a:t>
            </a:r>
            <a:r>
              <a:rPr lang="ru-RU" sz="3200" b="1" dirty="0"/>
              <a:t>– рисуем блок-схему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 = 1;</a:t>
            </a:r>
          </a:p>
          <a:p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&lt;= n; </a:t>
            </a:r>
            <a:r>
              <a:rPr lang="en-US" sz="2400" dirty="0" err="1"/>
              <a:t>i</a:t>
            </a:r>
            <a:r>
              <a:rPr lang="en-US" sz="2400" dirty="0"/>
              <a:t>++) { </a:t>
            </a:r>
            <a:endParaRPr lang="ru-RU" sz="2400" dirty="0"/>
          </a:p>
          <a:p>
            <a:r>
              <a:rPr lang="en-US" sz="2400" dirty="0"/>
              <a:t>	f = f *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r>
              <a:rPr lang="ru-RU" sz="2400" dirty="0"/>
              <a:t>}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f = 1;</a:t>
            </a:r>
          </a:p>
          <a:p>
            <a:r>
              <a:rPr lang="en-US" sz="2400" b="1" dirty="0" err="1"/>
              <a:t>i</a:t>
            </a:r>
            <a:r>
              <a:rPr lang="en-US" sz="2400" b="1" dirty="0"/>
              <a:t> = 1;</a:t>
            </a:r>
          </a:p>
          <a:p>
            <a:r>
              <a:rPr lang="en-US" sz="2400" b="1" dirty="0"/>
              <a:t>while (</a:t>
            </a:r>
            <a:r>
              <a:rPr lang="en-US" sz="2400" b="1" dirty="0" err="1"/>
              <a:t>i</a:t>
            </a:r>
            <a:r>
              <a:rPr lang="en-US" sz="2400" b="1" dirty="0"/>
              <a:t> &lt;= n) { </a:t>
            </a:r>
            <a:endParaRPr lang="ru-RU" sz="2400" b="1" dirty="0"/>
          </a:p>
          <a:p>
            <a:r>
              <a:rPr lang="en-US" sz="2400" b="1" dirty="0"/>
              <a:t>	f = f * </a:t>
            </a:r>
            <a:r>
              <a:rPr lang="en-US" sz="2400" b="1" dirty="0" err="1"/>
              <a:t>i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i</a:t>
            </a:r>
            <a:r>
              <a:rPr lang="en-US" sz="2400" b="1" dirty="0"/>
              <a:t>++;</a:t>
            </a:r>
          </a:p>
          <a:p>
            <a:r>
              <a:rPr lang="ru-RU" sz="2400" b="1" dirty="0"/>
              <a:t>}</a:t>
            </a:r>
          </a:p>
          <a:p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61000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Цикл </a:t>
            </a:r>
            <a:r>
              <a:rPr lang="en-US" sz="3200" b="1" dirty="0"/>
              <a:t>for </a:t>
            </a:r>
            <a:r>
              <a:rPr lang="ru-RU" sz="3200" b="1" dirty="0"/>
              <a:t>–</a:t>
            </a:r>
            <a:r>
              <a:rPr lang="en-US" sz="3200" b="1" dirty="0"/>
              <a:t> </a:t>
            </a:r>
            <a:r>
              <a:rPr lang="ru-RU" sz="3200" b="1" dirty="0"/>
              <a:t>трассируем!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 = 1;</a:t>
            </a:r>
          </a:p>
          <a:p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&lt;= n; </a:t>
            </a:r>
            <a:r>
              <a:rPr lang="en-US" sz="2400" dirty="0" err="1"/>
              <a:t>i</a:t>
            </a:r>
            <a:r>
              <a:rPr lang="en-US" sz="2400" dirty="0"/>
              <a:t>++) { </a:t>
            </a:r>
            <a:endParaRPr lang="ru-RU" sz="2400" dirty="0"/>
          </a:p>
          <a:p>
            <a:r>
              <a:rPr lang="en-US" sz="2400" dirty="0"/>
              <a:t>	f = f *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r>
              <a:rPr lang="ru-RU" sz="2400" dirty="0"/>
              <a:t>}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f = 1;</a:t>
            </a:r>
          </a:p>
          <a:p>
            <a:r>
              <a:rPr lang="en-US" sz="2400" b="1" dirty="0" err="1"/>
              <a:t>i</a:t>
            </a:r>
            <a:r>
              <a:rPr lang="en-US" sz="2400" b="1" dirty="0"/>
              <a:t> = 1;</a:t>
            </a:r>
          </a:p>
          <a:p>
            <a:r>
              <a:rPr lang="en-US" sz="2400" b="1" dirty="0"/>
              <a:t>while (</a:t>
            </a:r>
            <a:r>
              <a:rPr lang="en-US" sz="2400" b="1" dirty="0" err="1"/>
              <a:t>i</a:t>
            </a:r>
            <a:r>
              <a:rPr lang="en-US" sz="2400" b="1" dirty="0"/>
              <a:t> &lt;= n) { </a:t>
            </a:r>
            <a:endParaRPr lang="ru-RU" sz="2400" b="1" dirty="0"/>
          </a:p>
          <a:p>
            <a:r>
              <a:rPr lang="en-US" sz="2400" b="1" dirty="0"/>
              <a:t>	f = f * </a:t>
            </a:r>
            <a:r>
              <a:rPr lang="en-US" sz="2400" b="1" dirty="0" err="1"/>
              <a:t>i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i</a:t>
            </a:r>
            <a:r>
              <a:rPr lang="en-US" sz="2400" b="1" dirty="0"/>
              <a:t>++;</a:t>
            </a:r>
          </a:p>
          <a:p>
            <a:r>
              <a:rPr lang="ru-RU" sz="2400" b="1" dirty="0"/>
              <a:t>}</a:t>
            </a:r>
          </a:p>
          <a:p>
            <a:endParaRPr lang="en-US" sz="2400" dirty="0"/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06548D-C6FF-255B-06B8-93D1E8627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484784"/>
            <a:ext cx="3091945" cy="365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64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Цикл </a:t>
            </a:r>
            <a:r>
              <a:rPr lang="en-US" sz="3200" b="1" dirty="0"/>
              <a:t>for </a:t>
            </a:r>
            <a:r>
              <a:rPr lang="ru-RU" sz="3200" b="1" dirty="0"/>
              <a:t>–</a:t>
            </a:r>
            <a:r>
              <a:rPr lang="en-US" sz="3200" b="1" dirty="0"/>
              <a:t> </a:t>
            </a:r>
            <a:r>
              <a:rPr lang="ru-RU" sz="3200" b="1" dirty="0"/>
              <a:t>трассируем!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 = 1;</a:t>
            </a:r>
          </a:p>
          <a:p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&lt;= n; </a:t>
            </a:r>
            <a:r>
              <a:rPr lang="en-US" sz="2400" dirty="0" err="1"/>
              <a:t>i</a:t>
            </a:r>
            <a:r>
              <a:rPr lang="en-US" sz="2400" dirty="0"/>
              <a:t>++) { </a:t>
            </a:r>
            <a:endParaRPr lang="ru-RU" sz="2400" dirty="0"/>
          </a:p>
          <a:p>
            <a:r>
              <a:rPr lang="en-US" sz="2400" dirty="0"/>
              <a:t>	f = f *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r>
              <a:rPr lang="ru-RU" sz="2400" dirty="0"/>
              <a:t>}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f = 1;</a:t>
            </a:r>
          </a:p>
          <a:p>
            <a:r>
              <a:rPr lang="en-US" sz="2400" b="1" dirty="0" err="1"/>
              <a:t>i</a:t>
            </a:r>
            <a:r>
              <a:rPr lang="en-US" sz="2400" b="1" dirty="0"/>
              <a:t> = 1;</a:t>
            </a:r>
          </a:p>
          <a:p>
            <a:r>
              <a:rPr lang="en-US" sz="2400" b="1" dirty="0"/>
              <a:t>while (</a:t>
            </a:r>
            <a:r>
              <a:rPr lang="en-US" sz="2400" b="1" dirty="0" err="1"/>
              <a:t>i</a:t>
            </a:r>
            <a:r>
              <a:rPr lang="en-US" sz="2400" b="1" dirty="0"/>
              <a:t> &lt;= n) { </a:t>
            </a:r>
            <a:endParaRPr lang="ru-RU" sz="2400" b="1" dirty="0"/>
          </a:p>
          <a:p>
            <a:r>
              <a:rPr lang="en-US" sz="2400" b="1" dirty="0"/>
              <a:t>	f = f * </a:t>
            </a:r>
            <a:r>
              <a:rPr lang="en-US" sz="2400" b="1" dirty="0" err="1"/>
              <a:t>i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i</a:t>
            </a:r>
            <a:r>
              <a:rPr lang="en-US" sz="2400" b="1" dirty="0"/>
              <a:t>++;</a:t>
            </a:r>
          </a:p>
          <a:p>
            <a:r>
              <a:rPr lang="ru-RU" sz="2400" b="1" dirty="0"/>
              <a:t>}</a:t>
            </a:r>
          </a:p>
          <a:p>
            <a:endParaRPr lang="en-US" sz="2400" dirty="0"/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06548D-C6FF-255B-06B8-93D1E8627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484784"/>
            <a:ext cx="3091945" cy="365035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A9FF51-811F-4364-41EE-92884B25FC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355258"/>
            <a:ext cx="5388303" cy="4081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923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122" y="116632"/>
            <a:ext cx="9036496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Какие варианты являются синтаксически некорректными?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46171" y="1052736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/>
              <a:t>for (;;)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=0;;)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(;</a:t>
            </a:r>
            <a:r>
              <a:rPr lang="en-US" sz="2400" dirty="0" err="1"/>
              <a:t>i</a:t>
            </a:r>
            <a:r>
              <a:rPr lang="en-US" sz="2400" dirty="0"/>
              <a:t>&lt;n;)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(;;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=0;;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(;</a:t>
            </a:r>
            <a:r>
              <a:rPr lang="en-US" sz="2400" dirty="0" err="1"/>
              <a:t>i</a:t>
            </a:r>
            <a:r>
              <a:rPr lang="en-US" sz="2400" dirty="0"/>
              <a:t>&lt;</a:t>
            </a:r>
            <a:r>
              <a:rPr lang="en-US" sz="2400" dirty="0" err="1"/>
              <a:t>n;i</a:t>
            </a:r>
            <a:r>
              <a:rPr lang="en-US" sz="2400" dirty="0"/>
              <a:t>++)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=0;i&lt;n;)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endParaRPr lang="en-US" sz="2400" dirty="0"/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=0,j=10;i&lt;</a:t>
            </a:r>
            <a:r>
              <a:rPr lang="en-US" sz="2400" dirty="0" err="1"/>
              <a:t>j;i</a:t>
            </a:r>
            <a:r>
              <a:rPr lang="en-US" sz="2400" dirty="0"/>
              <a:t>++,j--) {</a:t>
            </a:r>
            <a:r>
              <a:rPr lang="en-US" sz="2400" dirty="0" err="1"/>
              <a:t>printf</a:t>
            </a:r>
            <a:r>
              <a:rPr lang="en-US" sz="2400" dirty="0"/>
              <a:t>("Hi");}</a:t>
            </a:r>
          </a:p>
          <a:p>
            <a:pPr marL="457200" indent="-457200">
              <a:buFontTx/>
              <a:buAutoNum type="arabicParenR"/>
            </a:pPr>
            <a:endParaRPr lang="en-US" sz="2400" dirty="0"/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=0,j=10;i&lt;</a:t>
            </a:r>
            <a:r>
              <a:rPr lang="en-US" sz="2400" dirty="0" err="1"/>
              <a:t>j;i</a:t>
            </a:r>
            <a:r>
              <a:rPr lang="en-US" sz="2400" dirty="0"/>
              <a:t>++,j--, </a:t>
            </a:r>
            <a:r>
              <a:rPr lang="en-US" sz="2400" dirty="0" err="1"/>
              <a:t>printf</a:t>
            </a:r>
            <a:r>
              <a:rPr lang="en-US" sz="2400" dirty="0"/>
              <a:t>("Hi"));</a:t>
            </a:r>
          </a:p>
          <a:p>
            <a:pPr marL="457200" indent="-457200">
              <a:buFontTx/>
              <a:buAutoNum type="arabicParenR"/>
            </a:pPr>
            <a:endParaRPr lang="en-US" sz="2400" dirty="0"/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 = 0, j = 10, </a:t>
            </a:r>
            <a:r>
              <a:rPr lang="en-US" sz="2400" dirty="0" err="1"/>
              <a:t>printf</a:t>
            </a:r>
            <a:r>
              <a:rPr lang="en-US" sz="2400" dirty="0"/>
              <a:t>("Ups"); </a:t>
            </a:r>
            <a:r>
              <a:rPr lang="en-US" sz="2400" dirty="0" err="1"/>
              <a:t>i</a:t>
            </a:r>
            <a:r>
              <a:rPr lang="en-US" sz="2400" dirty="0"/>
              <a:t> &lt; j; </a:t>
            </a:r>
            <a:r>
              <a:rPr lang="en-US" sz="2400" dirty="0" err="1"/>
              <a:t>i</a:t>
            </a:r>
            <a:r>
              <a:rPr lang="en-US" sz="2400" dirty="0"/>
              <a:t>++, j--, </a:t>
            </a:r>
            <a:r>
              <a:rPr lang="en-US" sz="2400" dirty="0" err="1"/>
              <a:t>printf</a:t>
            </a:r>
            <a:r>
              <a:rPr lang="en-US" sz="2400" dirty="0"/>
              <a:t>("Hi"));</a:t>
            </a:r>
          </a:p>
          <a:p>
            <a:pPr marL="457200" indent="-457200">
              <a:buFontTx/>
              <a:buAutoNum type="arabicParenR"/>
            </a:pPr>
            <a:endParaRPr lang="en-US" sz="2400" dirty="0"/>
          </a:p>
          <a:p>
            <a:pPr marL="457200" indent="-457200">
              <a:buFontTx/>
              <a:buAutoNum type="arabicParenR"/>
            </a:pPr>
            <a:r>
              <a:rPr lang="en-US" sz="2400" dirty="0"/>
              <a:t>for (;;);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08385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en-US" sz="3200" b="1" dirty="0"/>
              <a:t>FOR vs</a:t>
            </a:r>
            <a:r>
              <a:rPr lang="ru-RU" sz="3200" b="1" dirty="0"/>
              <a:t> </a:t>
            </a:r>
            <a:r>
              <a:rPr lang="en-US" sz="3200" b="1" dirty="0"/>
              <a:t>WHILE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19442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O1;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for (A; B; </a:t>
            </a:r>
            <a:r>
              <a:rPr lang="en-US" sz="2400" b="1" u="sng" dirty="0">
                <a:solidFill>
                  <a:schemeClr val="tx2"/>
                </a:solidFill>
              </a:rPr>
              <a:t>C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r>
              <a:rPr lang="en-US" sz="2400" dirty="0">
                <a:solidFill>
                  <a:schemeClr val="tx2"/>
                </a:solidFill>
              </a:rPr>
              <a:t>	D;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O2;</a:t>
            </a:r>
            <a:endParaRPr lang="ru-RU" sz="2400" dirty="0">
              <a:solidFill>
                <a:schemeClr val="tx2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37975F2-7F5D-75C0-67E7-3F924F7B545B}"/>
              </a:ext>
            </a:extLst>
          </p:cNvPr>
          <p:cNvSpPr/>
          <p:nvPr/>
        </p:nvSpPr>
        <p:spPr>
          <a:xfrm>
            <a:off x="5400092" y="764704"/>
            <a:ext cx="19442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O1;</a:t>
            </a:r>
          </a:p>
          <a:p>
            <a:r>
              <a:rPr lang="en-US" sz="2400" dirty="0">
                <a:solidFill>
                  <a:schemeClr val="tx2"/>
                </a:solidFill>
              </a:rPr>
              <a:t>A;</a:t>
            </a:r>
          </a:p>
          <a:p>
            <a:r>
              <a:rPr lang="en-US" sz="2400" dirty="0">
                <a:solidFill>
                  <a:schemeClr val="tx2"/>
                </a:solidFill>
              </a:rPr>
              <a:t>while (B)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	D;</a:t>
            </a:r>
          </a:p>
          <a:p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b="1" u="sng" dirty="0">
                <a:solidFill>
                  <a:schemeClr val="tx2"/>
                </a:solidFill>
              </a:rPr>
              <a:t>C;</a:t>
            </a:r>
          </a:p>
          <a:p>
            <a:r>
              <a:rPr lang="en-US" sz="2400" dirty="0">
                <a:solidFill>
                  <a:schemeClr val="tx2"/>
                </a:solidFill>
              </a:rPr>
              <a:t>}</a:t>
            </a:r>
          </a:p>
          <a:p>
            <a:r>
              <a:rPr lang="en-US" sz="2400" dirty="0">
                <a:solidFill>
                  <a:schemeClr val="tx2"/>
                </a:solidFill>
              </a:rPr>
              <a:t>O2;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3142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en-US" sz="3200" b="1" dirty="0"/>
              <a:t>FOR vs</a:t>
            </a:r>
            <a:r>
              <a:rPr lang="ru-RU" sz="3200" b="1" dirty="0"/>
              <a:t> </a:t>
            </a:r>
            <a:r>
              <a:rPr lang="en-US" sz="3200" b="1" dirty="0"/>
              <a:t>WHILE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19442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O1;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for (A; B; </a:t>
            </a:r>
            <a:r>
              <a:rPr lang="en-US" sz="2400" b="1" u="sng" dirty="0">
                <a:solidFill>
                  <a:schemeClr val="tx2"/>
                </a:solidFill>
              </a:rPr>
              <a:t>C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r>
              <a:rPr lang="en-US" sz="2400" dirty="0">
                <a:solidFill>
                  <a:schemeClr val="tx2"/>
                </a:solidFill>
              </a:rPr>
              <a:t>	D;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O2;</a:t>
            </a:r>
            <a:endParaRPr lang="ru-RU" sz="2400" dirty="0">
              <a:solidFill>
                <a:schemeClr val="tx2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37975F2-7F5D-75C0-67E7-3F924F7B545B}"/>
              </a:ext>
            </a:extLst>
          </p:cNvPr>
          <p:cNvSpPr/>
          <p:nvPr/>
        </p:nvSpPr>
        <p:spPr>
          <a:xfrm>
            <a:off x="5400092" y="764704"/>
            <a:ext cx="19442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O1;</a:t>
            </a:r>
          </a:p>
          <a:p>
            <a:r>
              <a:rPr lang="en-US" sz="2400" dirty="0">
                <a:solidFill>
                  <a:schemeClr val="tx2"/>
                </a:solidFill>
              </a:rPr>
              <a:t>A;</a:t>
            </a:r>
          </a:p>
          <a:p>
            <a:r>
              <a:rPr lang="en-US" sz="2400" dirty="0">
                <a:solidFill>
                  <a:schemeClr val="tx2"/>
                </a:solidFill>
              </a:rPr>
              <a:t>while (B)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	D;</a:t>
            </a:r>
          </a:p>
          <a:p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b="1" u="sng" dirty="0">
                <a:solidFill>
                  <a:schemeClr val="tx2"/>
                </a:solidFill>
              </a:rPr>
              <a:t>C;</a:t>
            </a:r>
          </a:p>
          <a:p>
            <a:r>
              <a:rPr lang="en-US" sz="2400" dirty="0">
                <a:solidFill>
                  <a:schemeClr val="tx2"/>
                </a:solidFill>
              </a:rPr>
              <a:t>}</a:t>
            </a:r>
          </a:p>
          <a:p>
            <a:r>
              <a:rPr lang="en-US" sz="2400" dirty="0">
                <a:solidFill>
                  <a:schemeClr val="tx2"/>
                </a:solidFill>
              </a:rPr>
              <a:t>O2;</a:t>
            </a:r>
            <a:endParaRPr lang="ru-RU" sz="2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B6B46AF-CD34-1F90-CA84-5C7A3CB93DEF}"/>
              </a:ext>
            </a:extLst>
          </p:cNvPr>
          <p:cNvSpPr/>
          <p:nvPr/>
        </p:nvSpPr>
        <p:spPr>
          <a:xfrm>
            <a:off x="5400092" y="3789040"/>
            <a:ext cx="33123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printf</a:t>
            </a:r>
            <a:r>
              <a:rPr lang="en-US" sz="2400" dirty="0">
                <a:solidFill>
                  <a:srgbClr val="00B050"/>
                </a:solidFill>
              </a:rPr>
              <a:t>(“&lt; ”);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y = 1;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while (y &lt;= 10) {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err="1">
                <a:solidFill>
                  <a:srgbClr val="00B050"/>
                </a:solidFill>
              </a:rPr>
              <a:t>printf</a:t>
            </a:r>
            <a:r>
              <a:rPr lang="en-US" sz="2400" dirty="0">
                <a:solidFill>
                  <a:srgbClr val="00B050"/>
                </a:solidFill>
              </a:rPr>
              <a:t>(“%d ”, y);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b="1" u="sng" dirty="0">
                <a:solidFill>
                  <a:srgbClr val="00B050"/>
                </a:solidFill>
              </a:rPr>
              <a:t>y++;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}</a:t>
            </a:r>
          </a:p>
          <a:p>
            <a:r>
              <a:rPr lang="en-US" sz="2400" dirty="0" err="1">
                <a:solidFill>
                  <a:srgbClr val="00B050"/>
                </a:solidFill>
              </a:rPr>
              <a:t>printf</a:t>
            </a:r>
            <a:r>
              <a:rPr lang="en-US" sz="2400" dirty="0">
                <a:solidFill>
                  <a:srgbClr val="00B050"/>
                </a:solidFill>
              </a:rPr>
              <a:t>(“&gt;”);</a:t>
            </a:r>
            <a:endParaRPr lang="ru-RU" sz="2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0AC22B4-76C0-4EEC-34E4-EF12657BFFB9}"/>
              </a:ext>
            </a:extLst>
          </p:cNvPr>
          <p:cNvSpPr/>
          <p:nvPr/>
        </p:nvSpPr>
        <p:spPr>
          <a:xfrm>
            <a:off x="323528" y="3789040"/>
            <a:ext cx="33123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printf</a:t>
            </a:r>
            <a:r>
              <a:rPr lang="en-US" sz="2400" dirty="0">
                <a:solidFill>
                  <a:srgbClr val="00B050"/>
                </a:solidFill>
              </a:rPr>
              <a:t>(“&lt; ”);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for (y = 1; y &lt;= 10; </a:t>
            </a:r>
            <a:r>
              <a:rPr lang="en-US" sz="2400" b="1" u="sng" dirty="0">
                <a:solidFill>
                  <a:srgbClr val="00B050"/>
                </a:solidFill>
              </a:rPr>
              <a:t>y++</a:t>
            </a:r>
            <a:r>
              <a:rPr lang="en-US" sz="2400" dirty="0">
                <a:solidFill>
                  <a:srgbClr val="00B050"/>
                </a:solidFill>
              </a:rPr>
              <a:t>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err="1">
                <a:solidFill>
                  <a:srgbClr val="00B050"/>
                </a:solidFill>
              </a:rPr>
              <a:t>printf</a:t>
            </a:r>
            <a:r>
              <a:rPr lang="en-US" sz="2400" dirty="0">
                <a:solidFill>
                  <a:srgbClr val="00B050"/>
                </a:solidFill>
              </a:rPr>
              <a:t>(“%d ”, y);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err="1">
                <a:solidFill>
                  <a:srgbClr val="00B050"/>
                </a:solidFill>
              </a:rPr>
              <a:t>printf</a:t>
            </a:r>
            <a:r>
              <a:rPr lang="en-US" sz="2400" dirty="0">
                <a:solidFill>
                  <a:srgbClr val="00B050"/>
                </a:solidFill>
              </a:rPr>
              <a:t>(“&gt;”);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91554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8446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Одномерный массив в Си</a:t>
            </a:r>
            <a:br>
              <a:rPr lang="ru-RU" b="1" dirty="0"/>
            </a:br>
            <a:r>
              <a:rPr lang="ru-RU" sz="3600" b="1" i="1" dirty="0"/>
              <a:t>Выборочное использование элементов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42030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81677-DC6F-B1D3-BC8D-4A345134E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>
            <a:extLst>
              <a:ext uri="{FF2B5EF4-FFF2-40B4-BE49-F238E27FC236}">
                <a16:creationId xmlns:a16="http://schemas.microsoft.com/office/drawing/2014/main" id="{F0D99BE6-579D-7235-C85F-A5C76034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 dirty="0">
                <a:latin typeface="Calibri"/>
              </a:rPr>
              <a:t>Выражения</a:t>
            </a:r>
            <a:endParaRPr lang="ru-RU" sz="4400" b="0" strike="noStrike" spc="-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34059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Массив грибов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916832"/>
            <a:ext cx="86409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Координаты грибов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количество грибов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12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координата Х каждого гриба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{ 200, 220, 240, 260,      300, 400, 420, 440,   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460, 480, 500, 520 };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координата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Y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каждого гриба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{ 400, 350, 300, 250,      300, 200, 100, 200,  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100, 140, 120, 100 };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виден ли гриб? (для каждого гриба!)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= { 1, 1, 1, 1,        1, 1, 1, 1,     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1, 1, 1, 1 };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игре нужно собрать все грибы. В массивах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и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хранятся координаты каждого гриба. В массиве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хранится признак – «виден»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«не виден».</a:t>
            </a:r>
            <a:r>
              <a:rPr lang="ru-RU" dirty="0"/>
              <a:t> 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D083D8-92F2-315D-48B7-8E70AFAF7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664" y="4748952"/>
            <a:ext cx="4132104" cy="20718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4504A5-0B49-4C3F-0EBD-0B30DD04F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680" y="1779528"/>
            <a:ext cx="5183496" cy="7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0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Массив грибов 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530258"/>
            <a:ext cx="864096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DrawMushroom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Гриб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Шляпка гриба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	HPEN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hPenMushroom1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3,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(136, 0, 21));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hPenMushroom1);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Chord(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-15 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-15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		15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-15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(hPenMushroom1);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Ножка гриба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	HPEN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hPenMushroom2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PS_SOLID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3,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(127, 127, 127));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SelectObject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hPenMushroom2);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Rectangle(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-5 +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0 +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5 +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cx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15 +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cy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(hPenMushroom2);</a:t>
            </a:r>
          </a:p>
          <a:p>
            <a:pPr defTabSz="357188"/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	//Rectangle(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, cx - 20, cy - 20, cx + 20, cy + 20);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Функция для отрисовки одного гриба по координатам </a:t>
            </a:r>
            <a:r>
              <a:rPr lang="en-US" dirty="0"/>
              <a:t>cx, cy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2641BF-64CF-ABF4-9C9C-69BCE1F5C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20" y="3284984"/>
            <a:ext cx="924254" cy="93610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41F7991-57F4-D52C-35C5-BDEF38F40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284" y="397096"/>
            <a:ext cx="2498740" cy="18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59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Массив грибов (3)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628800"/>
            <a:ext cx="864096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Отрисовка всех видимых грибов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DrawMushrooms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NUM_MUSHROOMS;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	// если i гриб виден (не съеден)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		// </a:t>
            </a:r>
            <a:r>
              <a:rPr lang="ru-RU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отрисовываем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гриб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DrawMushroom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357188"/>
            <a:r>
              <a:rPr lang="ru-RU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Отрисовка всех видимых грибов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440A69-2DB6-F10F-F6A2-FC9889507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43" y="5072702"/>
            <a:ext cx="8190667" cy="116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52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Массив грибов 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412776"/>
            <a:ext cx="864096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ru-RU" sz="15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PAINTSTRUCT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// TODO: Добавьте сюда любой код прорисовки, использующий HDC...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DrawMushrooms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DrawKnife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140, 85);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DrawKnife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180, 85);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DrawKnife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180, 285);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DrawApples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DrawHedgehog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DrawFox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FoxX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FoxY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Вызов отрисовки грибов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BA9312-FBD2-31FF-39B7-1165CE2EF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664" y="4748952"/>
            <a:ext cx="4132104" cy="207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82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Массив грибов (5)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412776"/>
            <a:ext cx="8640960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пытаемся съесть гриб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TryToEatMushroom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// пробегаем по всем грибам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NUM_MUSHROOMS;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endParaRPr lang="en-US" sz="15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	// если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гриб виден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		// если ежик может съесть i гриб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- 20 &lt;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+ 20 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- 20 &lt;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+ 20 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				// i гриб делаем невидимым - его съели!!!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0;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Попытка съесть гриб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289EB7-B436-26E7-C3D6-83093B52E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908720"/>
            <a:ext cx="3458058" cy="251495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07BA4C-B73C-D67A-C288-6677F9347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12" y="5615952"/>
            <a:ext cx="7596452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001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Массив грибов (6)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412776"/>
            <a:ext cx="86409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подсчитать количество видимых (не съеденных) грибов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CountVisibleMushrooms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// счетчик видимых грибов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count = 0;</a:t>
            </a:r>
          </a:p>
          <a:p>
            <a:pPr defTabSz="357188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// пробегаем по всем грибам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NUM_MUSHROOMS;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endParaRPr lang="en-US" sz="15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	// если i гриб видим - счетчик </a:t>
            </a:r>
            <a:r>
              <a:rPr lang="ru-RU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увеливаем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 на 1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++count;</a:t>
            </a:r>
          </a:p>
          <a:p>
            <a:pPr defTabSz="357188"/>
            <a:r>
              <a:rPr lang="ru-RU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// возвращаем количество видимых (не съеденных) грибов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count;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Подсчет видимых (еще несъеденных) грибов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8A658B-CDA8-573F-4232-139534AD3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660093"/>
            <a:ext cx="7776864" cy="110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034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Массив грибов (7)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412776"/>
            <a:ext cx="864096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Сообщение "Клавишу нажали"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WM_KEYDOWN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wParam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VK_UP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-= 10;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VK_DOWN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+= 10;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TryToEatMushroom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CountVisibleMushrooms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0)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PostQuitMessage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TryToEatApple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Попытка съесть гриб и проверка  - все ли грибы съедены?</a:t>
            </a:r>
          </a:p>
        </p:txBody>
      </p:sp>
    </p:spTree>
    <p:extLst>
      <p:ext uri="{BB962C8B-B14F-4D97-AF65-F5344CB8AC3E}">
        <p14:creationId xmlns:p14="http://schemas.microsoft.com/office/powerpoint/2010/main" val="592348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Одномерный массив в Си</a:t>
            </a:r>
            <a:br>
              <a:rPr lang="ru-RU" b="1" dirty="0"/>
            </a:br>
            <a:r>
              <a:rPr lang="ru-RU" sz="3600" b="1" i="1" dirty="0"/>
              <a:t>«Массив переменной длины»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5194116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Как в Си сделать массив «переменной длины»?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Создается массив длиной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ru-RU" dirty="0"/>
              <a:t> элементов. И создается переменная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ru-RU" dirty="0"/>
              <a:t>в которой хранится количество используемых элементов.</a:t>
            </a:r>
          </a:p>
          <a:p>
            <a:r>
              <a:rPr lang="ru-RU" dirty="0"/>
              <a:t>И! Все операции выполняются не для всех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ru-RU" dirty="0"/>
              <a:t>, а только для первых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n </a:t>
            </a:r>
            <a:r>
              <a:rPr lang="ru-RU" dirty="0"/>
              <a:t>элементов массива!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C69DB-27D2-A6C1-06C7-4A23A824A185}"/>
              </a:ext>
            </a:extLst>
          </p:cNvPr>
          <p:cNvSpPr txBox="1"/>
          <p:nvPr/>
        </p:nvSpPr>
        <p:spPr>
          <a:xfrm>
            <a:off x="107504" y="2336045"/>
            <a:ext cx="4536504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"&lt;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1" defTabSz="357188"/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"&gt;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0BE74D0-9A25-0149-1B97-A266EFEB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5949280"/>
            <a:ext cx="3952875" cy="6762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62ACF3-8231-0F44-BEF0-A1939AA84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412" y="3020130"/>
            <a:ext cx="6001588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35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Добавление элемента в конец массива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772816"/>
            <a:ext cx="864096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n++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количество элементов может изменяться, то добавляются операции </a:t>
            </a:r>
            <a:r>
              <a:rPr lang="ru-RU" b="1" dirty="0"/>
              <a:t>ДОБАВЛЕНИЯ</a:t>
            </a:r>
            <a:r>
              <a:rPr lang="ru-RU" dirty="0"/>
              <a:t> и УДАЛЕНИЯ элементов.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5CA22B-1412-4C80-873E-FB1B77F9D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437" y="4497608"/>
            <a:ext cx="4029637" cy="16480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892B72-6BFE-D4ED-C470-B07791A5F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045" y="1767088"/>
            <a:ext cx="4722435" cy="502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4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4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800" b="1" spc="-1" dirty="0">
                <a:solidFill>
                  <a:srgbClr val="000000"/>
                </a:solidFill>
                <a:latin typeface="Calibri"/>
              </a:rPr>
              <a:t>Выражения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CB395E3-9144-610B-6C1A-BD19ECDD8D4A}"/>
              </a:ext>
            </a:extLst>
          </p:cNvPr>
          <p:cNvSpPr/>
          <p:nvPr/>
        </p:nvSpPr>
        <p:spPr>
          <a:xfrm>
            <a:off x="179512" y="610136"/>
            <a:ext cx="451408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i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Операторы и операнды:</a:t>
            </a:r>
          </a:p>
          <a:p>
            <a:r>
              <a:rPr lang="ru-RU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Операторы (</a:t>
            </a: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ru-RU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операции</a:t>
            </a: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ru-RU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Операнды</a:t>
            </a:r>
          </a:p>
          <a:p>
            <a:endParaRPr lang="ru-RU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Выражение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7E808A-9A2B-9F96-AF9C-D52F10008A16}"/>
              </a:ext>
            </a:extLst>
          </p:cNvPr>
          <p:cNvSpPr/>
          <p:nvPr/>
        </p:nvSpPr>
        <p:spPr>
          <a:xfrm>
            <a:off x="4693600" y="610135"/>
            <a:ext cx="419888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10;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(day == SUNDAY)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12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9;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++;</a:t>
            </a: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(day == SUNDAY)</a:t>
            </a:r>
            <a:r>
              <a:rPr lang="ru-RU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12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9;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=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de-D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vy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</a:t>
            </a:r>
            <a:r>
              <a:rPr lang="de-DE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de-DE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11 - 5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opening_time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(day == SUNDAY) ? 12 : 9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3391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Удаление последнего  элемента массива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772816"/>
            <a:ext cx="8640960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n--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  <a:endParaRPr lang="ru-RU" sz="15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9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9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latin typeface="Consolas" panose="020B0609020204030204" pitchFamily="49" charset="0"/>
              </a:rPr>
              <a:t>	</a:t>
            </a:r>
            <a:r>
              <a:rPr lang="en-US" sz="1500" dirty="0" err="1"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latin typeface="Consolas" panose="020B0609020204030204" pitchFamily="49" charset="0"/>
              </a:rPr>
              <a:t>();</a:t>
            </a:r>
            <a:endParaRPr lang="ru-RU" sz="1500" dirty="0">
              <a:latin typeface="Consolas" panose="020B0609020204030204" pitchFamily="49" charset="0"/>
            </a:endParaRPr>
          </a:p>
          <a:p>
            <a:pPr defTabSz="357188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количество элементов может изменяться, то добавляются операции ДОБАВЛЕНИЯ и </a:t>
            </a:r>
            <a:r>
              <a:rPr lang="ru-RU" b="1" dirty="0"/>
              <a:t>УДАЛЕНИЯ</a:t>
            </a:r>
            <a:r>
              <a:rPr lang="ru-RU" dirty="0"/>
              <a:t> элементов.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A27BC81-9A7E-4F56-8642-958D86F5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332" y="1231885"/>
            <a:ext cx="4058216" cy="213389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1374D4-F16B-858A-4BAF-AC33A7983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15" y="2718582"/>
            <a:ext cx="4618077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048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Ввод массива с клавиатуры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13280" y="1278052"/>
            <a:ext cx="864096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keyboardInput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"n =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fi-FI" sz="1500" dirty="0">
                <a:solidFill>
                  <a:srgbClr val="000000"/>
                </a:solidFill>
                <a:latin typeface="Consolas" panose="020B0609020204030204" pitchFamily="49" charset="0"/>
              </a:rPr>
              <a:t>	printf(</a:t>
            </a:r>
            <a:r>
              <a:rPr lang="fi-FI" sz="1500" dirty="0">
                <a:solidFill>
                  <a:srgbClr val="A31515"/>
                </a:solidFill>
                <a:latin typeface="Consolas" panose="020B0609020204030204" pitchFamily="49" charset="0"/>
              </a:rPr>
              <a:t>"input %d values: "</a:t>
            </a:r>
            <a:r>
              <a:rPr lang="fi-FI" sz="15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</a:p>
          <a:p>
            <a:pPr defTabSz="357188"/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</a:t>
            </a:r>
            <a:r>
              <a:rPr lang="nn-NO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keyboardInput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Иногда нужно значения элементов массива ввести через клавиатуру.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B6731D-4932-3B67-DAE7-E9E273A86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76" y="1196752"/>
            <a:ext cx="3159755" cy="172819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D6017A-1DE7-06D4-9D7D-FFAF75B44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920360"/>
            <a:ext cx="4113689" cy="387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687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Вставка элемента в </a:t>
            </a:r>
            <a:r>
              <a:rPr lang="en-US" sz="3200" b="1" dirty="0" err="1"/>
              <a:t>i</a:t>
            </a:r>
            <a:r>
              <a:rPr lang="ru-RU" sz="3200" b="1" dirty="0"/>
              <a:t>-ую позицию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86960" y="1322303"/>
            <a:ext cx="864096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insIndex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n;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insIndex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n++;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insIndex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(2, 3);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(0, 100);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Иногда новый элемент нужно вставить в конкретное место в массиве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17421C-2DA0-2F90-8632-ABF486B14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776" y="1300917"/>
            <a:ext cx="1822835" cy="136375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3BBC752-B43E-B09A-150A-CE01433EA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12" y="2708919"/>
            <a:ext cx="4311368" cy="411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763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Вставка элемента в </a:t>
            </a:r>
            <a:r>
              <a:rPr lang="en-US" sz="3200" b="1" dirty="0" err="1"/>
              <a:t>i</a:t>
            </a:r>
            <a:r>
              <a:rPr lang="ru-RU" sz="3200" b="1" dirty="0"/>
              <a:t>-ую позицию - трассировка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86960" y="1322303"/>
            <a:ext cx="864096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insIndex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n;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insIndex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ru-RU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n++;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insIndex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(1);</a:t>
            </a: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(2);</a:t>
            </a: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(4);</a:t>
            </a:r>
            <a:endParaRPr lang="ru-RU" sz="15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  <a:endParaRPr lang="ru-RU" sz="15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insertElement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(2, 3);</a:t>
            </a: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(0, 100);</a:t>
            </a: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Иногда новый элемент нужно вставить в конкретное место в массиве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631B51-9099-EC66-FD59-0132D8D67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242628"/>
            <a:ext cx="3692952" cy="55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460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848" y="214982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Удаление </a:t>
            </a:r>
            <a:r>
              <a:rPr lang="en-US" sz="3200" b="1" dirty="0" err="1"/>
              <a:t>i</a:t>
            </a:r>
            <a:r>
              <a:rPr lang="en-US" sz="3200" b="1" dirty="0"/>
              <a:t>-</a:t>
            </a:r>
            <a:r>
              <a:rPr lang="ru-RU" sz="3200" b="1" dirty="0"/>
              <a:t>го элемента массива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67569" y="1183435"/>
            <a:ext cx="8640960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delIndex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delIndex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n - 1; </a:t>
            </a:r>
            <a:r>
              <a:rPr lang="en-US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n--;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(8);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(16);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798071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Иногда нужно удалить элемент, со сдвигом оставшихся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B91507-BD4B-5F0F-F27F-1F6BC153C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167403"/>
            <a:ext cx="1656184" cy="13760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EE4F7F-843E-590D-D03E-7A476CB2E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709" y="2708920"/>
            <a:ext cx="4894820" cy="405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883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848" y="214982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Удаление </a:t>
            </a:r>
            <a:r>
              <a:rPr lang="en-US" sz="3200" b="1" dirty="0" err="1"/>
              <a:t>i</a:t>
            </a:r>
            <a:r>
              <a:rPr lang="en-US" sz="3200" b="1" dirty="0"/>
              <a:t>-</a:t>
            </a:r>
            <a:r>
              <a:rPr lang="ru-RU" sz="3200" b="1" dirty="0"/>
              <a:t>го элемента массива - трассировка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67569" y="1183435"/>
            <a:ext cx="8640960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delIndex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delIndex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n - 1; </a:t>
            </a:r>
            <a:r>
              <a:rPr lang="en-US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ru-RU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n--;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(1);</a:t>
            </a: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(2);</a:t>
            </a: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(4);</a:t>
            </a: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(8);</a:t>
            </a: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(16);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deleteElement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(0);</a:t>
            </a:r>
          </a:p>
          <a:p>
            <a:pPr defTabSz="357188"/>
            <a:r>
              <a:rPr lang="ru-RU" sz="15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798071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Иногда нужно удалить элемент, со сдвигом оставшихся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CB885B-4FDB-6988-862E-7852AD6CF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764" y="2276872"/>
            <a:ext cx="5429732" cy="451190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ABDD92-0C67-2B69-E66F-634F9DA76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798071"/>
            <a:ext cx="1656184" cy="137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161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524" y="88844"/>
            <a:ext cx="8568952" cy="659619"/>
          </a:xfrm>
        </p:spPr>
        <p:txBody>
          <a:bodyPr>
            <a:noAutofit/>
          </a:bodyPr>
          <a:lstStyle/>
          <a:p>
            <a:r>
              <a:rPr lang="ru-RU" sz="2400" b="1" dirty="0"/>
              <a:t>Подсчет количества элементов (удовлетворяющих условию)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13280" y="1176759"/>
            <a:ext cx="864096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countLess5()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</a:t>
            </a:r>
            <a:r>
              <a:rPr lang="nn-NO" sz="1500" dirty="0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&lt; 5)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(6);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"%d elements less than 5\n"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countLess5());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13280" y="748463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Сколько в массиве элементов со значением меньше 5?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6A5D82-083A-F82A-12B9-7867F509A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117795"/>
            <a:ext cx="3428509" cy="11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867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524" y="88844"/>
            <a:ext cx="8568952" cy="659619"/>
          </a:xfrm>
        </p:spPr>
        <p:txBody>
          <a:bodyPr>
            <a:normAutofit/>
          </a:bodyPr>
          <a:lstStyle/>
          <a:p>
            <a:r>
              <a:rPr lang="ru-RU" sz="3200" b="1" dirty="0"/>
              <a:t>Подсчет количества элементов</a:t>
            </a:r>
            <a:r>
              <a:rPr lang="en-US" sz="3200" b="1" dirty="0"/>
              <a:t> - </a:t>
            </a:r>
            <a:r>
              <a:rPr lang="ru-RU" sz="3200" b="1" dirty="0"/>
              <a:t>трассировка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13280" y="1176759"/>
            <a:ext cx="864096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countLess5()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</a:t>
            </a:r>
            <a:r>
              <a:rPr lang="nn-NO" sz="1500" dirty="0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&lt; 5)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(6);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"%d elements less than 5\n"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countLess5());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13280" y="748463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Сколько в массиве элементов со значением меньше 5?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6A5D82-083A-F82A-12B9-7867F509A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119" y="5737572"/>
            <a:ext cx="2795361" cy="9317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B5A59E-799E-6E46-F2BD-4B2BADD71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235" y="1275776"/>
            <a:ext cx="5180037" cy="390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750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524" y="88844"/>
            <a:ext cx="8568952" cy="659619"/>
          </a:xfrm>
        </p:spPr>
        <p:txBody>
          <a:bodyPr>
            <a:normAutofit/>
          </a:bodyPr>
          <a:lstStyle/>
          <a:p>
            <a:r>
              <a:rPr lang="ru-RU" sz="3200" b="1" dirty="0"/>
              <a:t>Подсчет суммы элементов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13280" y="1176759"/>
            <a:ext cx="864096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sumEven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</a:t>
            </a:r>
            <a:r>
              <a:rPr lang="nn-NO" sz="1500" dirty="0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% 2 == 0)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sum +=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sum;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(6);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"sum of even elements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sumEven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13280" y="748463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Какова сумма четных элементов массива?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34CCC4-10FD-C080-1CFC-1FC4F44B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179063"/>
            <a:ext cx="3453715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913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524" y="88844"/>
            <a:ext cx="8568952" cy="659619"/>
          </a:xfrm>
        </p:spPr>
        <p:txBody>
          <a:bodyPr>
            <a:normAutofit/>
          </a:bodyPr>
          <a:lstStyle/>
          <a:p>
            <a:r>
              <a:rPr lang="ru-RU" sz="3200" b="1" dirty="0"/>
              <a:t>Подсчет суммы элементов</a:t>
            </a:r>
            <a:r>
              <a:rPr lang="en-US" sz="3200" b="1" dirty="0"/>
              <a:t> - </a:t>
            </a:r>
            <a:r>
              <a:rPr lang="ru-RU" sz="3200" b="1" dirty="0"/>
              <a:t>трассировка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13280" y="1176759"/>
            <a:ext cx="864096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sumEven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</a:t>
            </a:r>
            <a:r>
              <a:rPr lang="nn-NO" sz="1500" dirty="0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% 2 == 0)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sum +=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sum;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(6);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"sum of even elements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sumEven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13280" y="748463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Какова сумма четных элементов массива?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34CCC4-10FD-C080-1CFC-1FC4F44B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613" y="5759336"/>
            <a:ext cx="2909829" cy="91002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E5E5E1-6A27-2D62-560A-02D5BB9B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854" y="1117795"/>
            <a:ext cx="5292588" cy="26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4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81677-DC6F-B1D3-BC8D-4A345134E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>
            <a:extLst>
              <a:ext uri="{FF2B5EF4-FFF2-40B4-BE49-F238E27FC236}">
                <a16:creationId xmlns:a16="http://schemas.microsoft.com/office/drawing/2014/main" id="{F0D99BE6-579D-7235-C85F-A5C76034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 dirty="0">
                <a:latin typeface="Calibri"/>
              </a:rPr>
              <a:t>Инкремент </a:t>
            </a:r>
            <a:r>
              <a:rPr lang="en-US" sz="4400" b="1" strike="noStrike" spc="-1" dirty="0">
                <a:latin typeface="Calibri"/>
              </a:rPr>
              <a:t>/ </a:t>
            </a:r>
            <a:r>
              <a:rPr lang="ru-RU" sz="4400" b="1" strike="noStrike" spc="-1" dirty="0">
                <a:latin typeface="Calibri"/>
              </a:rPr>
              <a:t>Декремент</a:t>
            </a:r>
            <a:endParaRPr lang="ru-RU" sz="4400" b="0" strike="noStrike" spc="-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13877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524" y="88844"/>
            <a:ext cx="8568952" cy="659619"/>
          </a:xfrm>
        </p:spPr>
        <p:txBody>
          <a:bodyPr>
            <a:normAutofit/>
          </a:bodyPr>
          <a:lstStyle/>
          <a:p>
            <a:r>
              <a:rPr lang="ru-RU" sz="3200" b="1" dirty="0"/>
              <a:t>Изменение элементов по условию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13280" y="1176759"/>
            <a:ext cx="864096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oddsX10()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</a:t>
            </a:r>
            <a:r>
              <a:rPr lang="nn-NO" sz="1500" dirty="0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% 2 == 1)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* 10;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(6);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oddsX10();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13280" y="748463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Все нечетные элементы увеличить в 10 раз.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3C0072-9A87-347C-D16D-6B80B6DE0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98" y="1168775"/>
            <a:ext cx="339842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350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524" y="88844"/>
            <a:ext cx="8568952" cy="659619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Изменение элементов по условию</a:t>
            </a:r>
            <a:r>
              <a:rPr lang="en-US" sz="3200" b="1" dirty="0"/>
              <a:t> - </a:t>
            </a:r>
            <a:r>
              <a:rPr lang="ru-RU" sz="3200" b="1" dirty="0"/>
              <a:t>трассировка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13280" y="1176759"/>
            <a:ext cx="864096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oddsX10()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</a:t>
            </a:r>
            <a:r>
              <a:rPr lang="nn-NO" sz="1500" dirty="0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% 2 == 1)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* 10;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(6);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oddsX10();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13280" y="748463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Все нечетные элементы увеличить в 10 раз.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3C0072-9A87-347C-D16D-6B80B6DE0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98" y="1168775"/>
            <a:ext cx="3398426" cy="10801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61E655-0540-013A-A9F9-C0EFE5218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526" y="4437112"/>
            <a:ext cx="6141194" cy="13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317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280" y="88844"/>
            <a:ext cx="8917440" cy="819876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Поиск первого элемента, удовлетворяющего условию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1728" y="1352866"/>
            <a:ext cx="8640960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findFirstEven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</a:t>
            </a:r>
            <a:r>
              <a:rPr lang="nn-NO" sz="1500" dirty="0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% 2 == 0)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(7);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(6);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findFirstEven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"index of the first even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index);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[index] *= 100;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1728" y="946683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Первый четный элемент увеличить в 100 раз.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2875A8-1746-D511-8151-B70AC0464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376" y="1268760"/>
            <a:ext cx="3096344" cy="11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794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280" y="88844"/>
            <a:ext cx="8917440" cy="819876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Поиск первого элемента, удовлетворяющего условию - трассировка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1728" y="1352866"/>
            <a:ext cx="8640960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findFirstEven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</a:t>
            </a:r>
            <a:r>
              <a:rPr lang="nn-NO" sz="1500" dirty="0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% 2 == 0)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(7);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B0F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</a:rPr>
              <a:t>(6);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B0F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B0F0"/>
                </a:solidFill>
                <a:latin typeface="Consolas" panose="020B0609020204030204" pitchFamily="49" charset="0"/>
              </a:rPr>
              <a:t>(4);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findFirstEven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"index of the first even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index);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[index] *= 100;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1728" y="946683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Первый четный элемент увеличить в 100 раз.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2875A8-1746-D511-8151-B70AC0464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928" y="945571"/>
            <a:ext cx="3096344" cy="11835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8B8133D-C909-252B-0575-4FA33287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581" y="2420888"/>
            <a:ext cx="4700139" cy="269735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B7CCE21-F461-9F6D-6B12-FDE8FCA5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928" y="5555517"/>
            <a:ext cx="3084792" cy="105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784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280" y="88844"/>
            <a:ext cx="8917440" cy="659619"/>
          </a:xfrm>
        </p:spPr>
        <p:txBody>
          <a:bodyPr>
            <a:normAutofit/>
          </a:bodyPr>
          <a:lstStyle/>
          <a:p>
            <a:r>
              <a:rPr lang="ru-RU" sz="3200" b="1" dirty="0"/>
              <a:t>Поиск значения минимального элемента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13280" y="1176759"/>
            <a:ext cx="864096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min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n; </a:t>
            </a:r>
            <a:r>
              <a:rPr lang="nn-NO" sz="1500" dirty="0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&lt; min)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min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min;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(7);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(6);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min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"min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min);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13280" y="748463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Найти и вывести значение минимального элемента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8F6B8A-0EA3-670D-0075-385CED8C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117795"/>
            <a:ext cx="3558730" cy="117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385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728" y="88844"/>
            <a:ext cx="8940544" cy="659619"/>
          </a:xfrm>
        </p:spPr>
        <p:txBody>
          <a:bodyPr>
            <a:noAutofit/>
          </a:bodyPr>
          <a:lstStyle/>
          <a:p>
            <a:r>
              <a:rPr lang="ru-RU" sz="2800" b="1" dirty="0"/>
              <a:t>Поиск значения минимального элемента</a:t>
            </a:r>
            <a:r>
              <a:rPr lang="en-US" sz="2800" b="1" dirty="0"/>
              <a:t> - </a:t>
            </a:r>
            <a:r>
              <a:rPr lang="ru-RU" sz="2800" b="1" dirty="0"/>
              <a:t>трассировка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13280" y="1176759"/>
            <a:ext cx="864096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min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n; </a:t>
            </a:r>
            <a:r>
              <a:rPr lang="nn-NO" sz="1500" dirty="0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&lt; min)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min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min;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(7);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(6);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min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"min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min);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13280" y="748463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Найти и вывести значение минимального элемента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8F6B8A-0EA3-670D-0075-385CED8C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117795"/>
            <a:ext cx="3558730" cy="117212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2692A0-4799-6855-A4E1-2FCA7B84A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544" y="2924944"/>
            <a:ext cx="5917160" cy="15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584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280" y="88844"/>
            <a:ext cx="8917440" cy="659619"/>
          </a:xfrm>
        </p:spPr>
        <p:txBody>
          <a:bodyPr>
            <a:normAutofit/>
          </a:bodyPr>
          <a:lstStyle/>
          <a:p>
            <a:r>
              <a:rPr lang="ru-RU" sz="3200" b="1" dirty="0"/>
              <a:t>Поиск индекса максимального элемента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13280" y="1408082"/>
            <a:ext cx="368383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findIndexMax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max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indexMax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n; </a:t>
            </a:r>
            <a:r>
              <a:rPr lang="nn-NO" sz="1500" dirty="0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&gt; max)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max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indexMax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indexMax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13280" y="748463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Поменять местами максимальный и начальный элемент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2B9252-8972-43E4-CFAC-CAE05E6BF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48" y="4965992"/>
            <a:ext cx="3209416" cy="1226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F36794-814A-1C4A-435A-019B93A8137D}"/>
              </a:ext>
            </a:extLst>
          </p:cNvPr>
          <p:cNvSpPr txBox="1"/>
          <p:nvPr/>
        </p:nvSpPr>
        <p:spPr>
          <a:xfrm>
            <a:off x="4563960" y="1408082"/>
            <a:ext cx="457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findIndexMax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"index of max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index);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// перестановка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[0] &lt;--&gt; max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[index];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[index]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32823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8844"/>
            <a:ext cx="9135960" cy="659619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Поиск индекса максимального элемента</a:t>
            </a:r>
            <a:r>
              <a:rPr lang="en-US" sz="3200" b="1" dirty="0"/>
              <a:t> –</a:t>
            </a:r>
            <a:r>
              <a:rPr lang="ru-RU" sz="3200" b="1" dirty="0"/>
              <a:t> трассировка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13280" y="1408082"/>
            <a:ext cx="368383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findIndexMax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max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indexMax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n; </a:t>
            </a:r>
            <a:r>
              <a:rPr lang="nn-NO" sz="1500" dirty="0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&gt; max)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max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indexMax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indexMax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13280" y="748463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Поменять местами максимальный и начальный элемент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2B9252-8972-43E4-CFAC-CAE05E6BF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044116"/>
            <a:ext cx="3209416" cy="1226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F36794-814A-1C4A-435A-019B93A8137D}"/>
              </a:ext>
            </a:extLst>
          </p:cNvPr>
          <p:cNvSpPr txBox="1"/>
          <p:nvPr/>
        </p:nvSpPr>
        <p:spPr>
          <a:xfrm>
            <a:off x="4563960" y="1408082"/>
            <a:ext cx="45720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findIndexMax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"index of max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index);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D4B765-B911-1F96-2674-9AABA2245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850" y="4788214"/>
            <a:ext cx="666843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229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8844"/>
            <a:ext cx="9135960" cy="659619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Поменять местами максимальный и начальный элемент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2B9252-8972-43E4-CFAC-CAE05E6BF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5542390"/>
            <a:ext cx="3209416" cy="1226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F36794-814A-1C4A-435A-019B93A8137D}"/>
              </a:ext>
            </a:extLst>
          </p:cNvPr>
          <p:cNvSpPr txBox="1"/>
          <p:nvPr/>
        </p:nvSpPr>
        <p:spPr>
          <a:xfrm>
            <a:off x="4563960" y="1408082"/>
            <a:ext cx="457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addLastElement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findIndexMax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"index of max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index);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	// перестановка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[0] &lt;--&gt; max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[index];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[index]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780E7B8-DB00-D9EA-187A-6AFAB4D55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" y="3382116"/>
            <a:ext cx="4561480" cy="283016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6097BDC-8A6D-C1D2-4698-11CA05645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68" y="1630580"/>
            <a:ext cx="4067944" cy="94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5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8844"/>
            <a:ext cx="9135960" cy="659619"/>
          </a:xfrm>
        </p:spPr>
        <p:txBody>
          <a:bodyPr>
            <a:normAutofit/>
          </a:bodyPr>
          <a:lstStyle/>
          <a:p>
            <a:r>
              <a:rPr lang="ru-RU" sz="3200" b="1" dirty="0"/>
              <a:t>Сортировка методом выбора</a:t>
            </a:r>
            <a:r>
              <a:rPr lang="en-US" sz="3200" b="1" dirty="0"/>
              <a:t>*</a:t>
            </a:r>
            <a:endParaRPr lang="ru-RU" sz="3200" b="1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13280" y="748463"/>
            <a:ext cx="892899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Переставить элементы массива таким образом, чтобы они были упорядочены по возрастанию. Использовать алгоритм «сортировки выбором»</a:t>
            </a:r>
          </a:p>
          <a:p>
            <a:r>
              <a:rPr lang="en-US" sz="900" dirty="0">
                <a:hlinkClick r:id="rId2"/>
              </a:rPr>
              <a:t>https://ru.wikipedia.org/wiki/%D0%A1%D0%BE%D1%80%D1%82%D0%B8%D1%80%D0%BE%D0%B2%D0%BA%D0%B0_%D0%B2%D1%8B%D0%B1%D0%BE%D1%80%D0%BE%D0%BC</a:t>
            </a:r>
            <a:r>
              <a:rPr lang="ru-RU" sz="9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B2C58-7558-EA13-035E-5EC4CAC60C94}"/>
              </a:ext>
            </a:extLst>
          </p:cNvPr>
          <p:cNvSpPr txBox="1"/>
          <p:nvPr/>
        </p:nvSpPr>
        <p:spPr>
          <a:xfrm>
            <a:off x="179512" y="1844824"/>
            <a:ext cx="475252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selectionSort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for (int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n - 1;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int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for (int j =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+ 1; j &lt; size;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j++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{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if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[j] &lt;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])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{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= j;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}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}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if (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!=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defTabSz="357188"/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{</a:t>
            </a:r>
          </a:p>
          <a:p>
            <a:pPr defTabSz="357188"/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tmp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tmp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}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6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Инкремент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Декремент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A0BCE-E128-DBD4-B231-6F4D77E51ADE}"/>
              </a:ext>
            </a:extLst>
          </p:cNvPr>
          <p:cNvSpPr txBox="1"/>
          <p:nvPr/>
        </p:nvSpPr>
        <p:spPr>
          <a:xfrm>
            <a:off x="594360" y="750240"/>
            <a:ext cx="409651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pPr defTabSz="357188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Инкремент / Декремент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a = 10;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b = 20;</a:t>
            </a:r>
          </a:p>
          <a:p>
            <a:pPr defTabSz="357188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"a=%d b=%d\n"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a, b);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Постфиксный инкремент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b = a++;</a:t>
            </a:r>
          </a:p>
          <a:p>
            <a:pPr defTabSz="357188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"a=%d b=%d\n"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a, b);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Постфиксный декремент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b = a--;</a:t>
            </a:r>
          </a:p>
          <a:p>
            <a:pPr defTabSz="357188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"a=%d b=%d\n"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a, b);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Префиксный инкремент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b = ++a;</a:t>
            </a:r>
          </a:p>
          <a:p>
            <a:pPr defTabSz="357188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"a=%d b=%d\n"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a, b);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Префиксный декремент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b = --a;</a:t>
            </a:r>
          </a:p>
          <a:p>
            <a:pPr defTabSz="357188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"a=%d b=%d\n"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a, b);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DFCB68C-A9C1-1FFB-3114-EE822BA40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944" y="1054905"/>
            <a:ext cx="2383344" cy="319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89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8844"/>
            <a:ext cx="9135960" cy="659619"/>
          </a:xfrm>
        </p:spPr>
        <p:txBody>
          <a:bodyPr>
            <a:normAutofit/>
          </a:bodyPr>
          <a:lstStyle/>
          <a:p>
            <a:r>
              <a:rPr lang="ru-RU" sz="3200" b="1" dirty="0"/>
              <a:t>Сортировка методом выбора</a:t>
            </a:r>
            <a:r>
              <a:rPr lang="en-US" sz="3200" b="1" dirty="0"/>
              <a:t> (1)*</a:t>
            </a:r>
            <a:endParaRPr lang="ru-RU" sz="3200" b="1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13280" y="748463"/>
            <a:ext cx="892899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Переставить элементы массива таким образом, чтобы они были упорядочены по возрастанию. Использовать алгоритм «сортировки выбором»</a:t>
            </a:r>
          </a:p>
          <a:p>
            <a:r>
              <a:rPr lang="en-US" sz="900" dirty="0">
                <a:hlinkClick r:id="rId2"/>
              </a:rPr>
              <a:t>https://ru.wikipedia.org/wiki/%D0%A1%D0%BE%D1%80%D1%82%D0%B8%D1%80%D0%BE%D0%B2%D0%BA%D0%B0_%D0%B2%D1%8B%D0%B1%D0%BE%D1%80%D0%BE%D0%BC</a:t>
            </a:r>
            <a:r>
              <a:rPr lang="ru-RU" sz="9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B2C58-7558-EA13-035E-5EC4CAC60C94}"/>
              </a:ext>
            </a:extLst>
          </p:cNvPr>
          <p:cNvSpPr txBox="1"/>
          <p:nvPr/>
        </p:nvSpPr>
        <p:spPr>
          <a:xfrm>
            <a:off x="179512" y="1844824"/>
            <a:ext cx="475252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selectionSort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for (int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n - 1;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int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for (int j =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+ 1; j &lt; size;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j++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{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if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[j] &lt;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])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{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= j;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}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}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if (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!=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defTabSz="357188"/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{</a:t>
            </a:r>
          </a:p>
          <a:p>
            <a:pPr defTabSz="357188"/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tmp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tmp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}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D05DC6-32A6-5FDC-078A-95EB700E0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065" y="3501008"/>
            <a:ext cx="4400867" cy="315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30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8844"/>
            <a:ext cx="9135960" cy="659619"/>
          </a:xfrm>
        </p:spPr>
        <p:txBody>
          <a:bodyPr>
            <a:normAutofit/>
          </a:bodyPr>
          <a:lstStyle/>
          <a:p>
            <a:r>
              <a:rPr lang="ru-RU" sz="3200" b="1" dirty="0"/>
              <a:t>Сортировка методом выбора</a:t>
            </a:r>
            <a:r>
              <a:rPr lang="en-US" sz="3200" b="1" dirty="0"/>
              <a:t> (2)*</a:t>
            </a:r>
            <a:endParaRPr lang="ru-RU" sz="3200" b="1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13280" y="748463"/>
            <a:ext cx="892899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Переставить элементы массива таким образом, чтобы они были упорядочены по возрастанию. Использовать алгоритм «сортировки выбором»</a:t>
            </a:r>
          </a:p>
          <a:p>
            <a:r>
              <a:rPr lang="en-US" sz="900" dirty="0">
                <a:hlinkClick r:id="rId2"/>
              </a:rPr>
              <a:t>https://ru.wikipedia.org/wiki/%D0%A1%D0%BE%D1%80%D1%82%D0%B8%D1%80%D0%BE%D0%B2%D0%BA%D0%B0_%D0%B2%D1%8B%D0%B1%D0%BE%D1%80%D0%BE%D0%BC</a:t>
            </a:r>
            <a:r>
              <a:rPr lang="ru-RU" sz="9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B2C58-7558-EA13-035E-5EC4CAC60C94}"/>
              </a:ext>
            </a:extLst>
          </p:cNvPr>
          <p:cNvSpPr txBox="1"/>
          <p:nvPr/>
        </p:nvSpPr>
        <p:spPr>
          <a:xfrm>
            <a:off x="179512" y="1844824"/>
            <a:ext cx="475252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selectionSort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for (int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n - 1;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int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for (int j =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+ 1; j &lt; size;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j++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{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if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[j] &lt;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])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{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= j;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}</a:t>
            </a:r>
          </a:p>
          <a:p>
            <a:pPr defTabSz="357188"/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}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if (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!=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defTabSz="357188"/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     {</a:t>
            </a:r>
          </a:p>
          <a:p>
            <a:pPr defTabSz="357188"/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tmp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];</a:t>
            </a:r>
          </a:p>
          <a:p>
            <a:pPr defTabSz="357188"/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		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min_index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 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tmp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ru-RU" sz="15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 }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DB3ED9D-EA58-0417-49D7-D00FDC941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704" y="1578897"/>
            <a:ext cx="3348976" cy="339917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15142BF-EC10-FDAB-3DCD-6BFDE632A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704" y="5038918"/>
            <a:ext cx="3348976" cy="181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943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006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№13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85208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</a:rPr>
              <a:t>Простейшие операции с одномерным массивом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4800812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Базовые операции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Создать меню, при помощи которого можно выполнять над массивом операции :</a:t>
            </a:r>
          </a:p>
          <a:p>
            <a:endParaRPr lang="ru-RU" dirty="0"/>
          </a:p>
          <a:p>
            <a:r>
              <a:rPr lang="ru-RU" dirty="0"/>
              <a:t>1. Ввести массив с клавиатуры</a:t>
            </a:r>
          </a:p>
          <a:p>
            <a:r>
              <a:rPr lang="ru-RU" dirty="0"/>
              <a:t>2. </a:t>
            </a:r>
            <a:r>
              <a:rPr lang="en-US" dirty="0"/>
              <a:t>X10 </a:t>
            </a:r>
            <a:r>
              <a:rPr lang="ru-RU" dirty="0"/>
              <a:t>для нечетных элементов</a:t>
            </a:r>
          </a:p>
          <a:p>
            <a:r>
              <a:rPr lang="ru-RU" dirty="0"/>
              <a:t>3. Найти минимальный элемент</a:t>
            </a:r>
          </a:p>
          <a:p>
            <a:endParaRPr lang="ru-RU" dirty="0"/>
          </a:p>
          <a:p>
            <a:r>
              <a:rPr lang="ru-RU" dirty="0"/>
              <a:t>И реализовать их, используя код из лекции.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741868-B234-B810-CED7-8C1B60DFB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900" y="1542802"/>
            <a:ext cx="3581900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293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Базовые операции(2)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251520" y="1124744"/>
            <a:ext cx="7815752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n = 0;</a:t>
            </a:r>
          </a:p>
          <a:p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keyboardInput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oddsX10();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//void main() {</a:t>
            </a:r>
            <a:endParaRPr lang="ru-RU" sz="15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282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Базовые операции(3)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251520" y="1124744"/>
            <a:ext cx="85689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item;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do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"------------------------------\n"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Содержимое массива:"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"Выберите нужную вам операцию:\n"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"1: Ввести с клавиатуры массив\n"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"2: x10 для всех нечетных элементов\n"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"3: Найти минимальный элемент\n"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"0: Выйти из программы\n"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Выбранная операция &gt;&gt;&gt;&gt;&gt;&gt; 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&amp;item);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696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Базовые операции(4)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251520" y="1124744"/>
            <a:ext cx="781575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switch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(item) {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keyboardInput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	oddsX10();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3: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	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min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"min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min);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(item != 0);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15820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Базовые операции(4)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251520" y="1124744"/>
            <a:ext cx="781575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switch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(item) {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keyboardInput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	oddsX10();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3:</a:t>
            </a:r>
          </a:p>
          <a:p>
            <a:pPr defTabSz="357188"/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ru-RU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			int min = </a:t>
            </a:r>
            <a:r>
              <a:rPr lang="en-US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findMin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			</a:t>
            </a:r>
            <a:r>
              <a:rPr lang="en-US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("min = %d\n", min);</a:t>
            </a:r>
          </a:p>
          <a:p>
            <a:pPr defTabSz="357188"/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ru-RU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(item != 0);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34215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Базовые операции(4)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251520" y="1124744"/>
            <a:ext cx="781575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switch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(item) {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keyboardInput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	oddsX10();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3:</a:t>
            </a:r>
          </a:p>
          <a:p>
            <a:pPr defTabSz="357188"/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ru-RU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defTabSz="357188"/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min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"min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min);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(item != 0);</a:t>
            </a:r>
          </a:p>
          <a:p>
            <a:pPr defTabSz="357188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783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Инкремент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Декремент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Задачки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A0BCE-E128-DBD4-B231-6F4D77E51ADE}"/>
              </a:ext>
            </a:extLst>
          </p:cNvPr>
          <p:cNvSpPr txBox="1"/>
          <p:nvPr/>
        </p:nvSpPr>
        <p:spPr>
          <a:xfrm>
            <a:off x="594360" y="1088136"/>
            <a:ext cx="787298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c, d, e;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 = 100;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 = 200;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 = c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d;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%d %d\n"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c, d, e);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 = 100;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 = 200;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 = c + + + + + d;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%d %d\n"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c, d, e);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 = 100;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 = 200;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+++d;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%d %d\n"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c, d, e);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682792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Базовые операции(5)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EF9731-5360-5C0F-5012-D11CD762A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51" y="1232974"/>
            <a:ext cx="3791479" cy="463932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909161-3BB6-4A29-1DAB-C738A55F9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252026"/>
            <a:ext cx="3610479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865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Базовые операции(6)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C240F80-15F2-A32A-D382-47D397AA3E0A}"/>
              </a:ext>
            </a:extLst>
          </p:cNvPr>
          <p:cNvSpPr/>
          <p:nvPr/>
        </p:nvSpPr>
        <p:spPr>
          <a:xfrm>
            <a:off x="107504" y="908720"/>
            <a:ext cx="5976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Протестировать полученный код, выполнив все операции по очереди. На презентации приведем пример теста.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13BC3B3-9363-372C-4477-14B93A9B6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905353"/>
            <a:ext cx="2952328" cy="583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191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088" y="122248"/>
            <a:ext cx="8712968" cy="498440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2</a:t>
            </a:r>
            <a:r>
              <a:rPr lang="ru-RU" sz="3200" b="1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1BDEAB-F816-8953-FE13-01810C92D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525" y="1085817"/>
            <a:ext cx="3448531" cy="561100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C6C652-5F84-B951-E34E-223F49F86E32}"/>
              </a:ext>
            </a:extLst>
          </p:cNvPr>
          <p:cNvSpPr/>
          <p:nvPr/>
        </p:nvSpPr>
        <p:spPr>
          <a:xfrm>
            <a:off x="107504" y="624152"/>
            <a:ext cx="8928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Добавить пункт меню, который будет считать сколько элементов имеют значение больше 10.</a:t>
            </a:r>
          </a:p>
          <a:p>
            <a:r>
              <a:rPr lang="ru-RU" dirty="0"/>
              <a:t>Реализовать эту операцию.</a:t>
            </a:r>
          </a:p>
          <a:p>
            <a:r>
              <a:rPr lang="ru-RU" dirty="0"/>
              <a:t>Протестировать ее - пример теста на слайде.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57142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088" y="122248"/>
            <a:ext cx="8712968" cy="498440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Задача 3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C6C652-5F84-B951-E34E-223F49F86E32}"/>
              </a:ext>
            </a:extLst>
          </p:cNvPr>
          <p:cNvSpPr/>
          <p:nvPr/>
        </p:nvSpPr>
        <p:spPr>
          <a:xfrm>
            <a:off x="107504" y="624152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Добавить пункт меню, который будет увеличивать в 2 раза последний четный.</a:t>
            </a:r>
          </a:p>
          <a:p>
            <a:r>
              <a:rPr lang="ru-RU" dirty="0"/>
              <a:t>Реализовать эту операцию.</a:t>
            </a:r>
          </a:p>
          <a:p>
            <a:r>
              <a:rPr lang="ru-RU" dirty="0"/>
              <a:t>Протестировать ее - пример теста на слайде.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46BF29-22BD-FD12-572C-72A9692AE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334" y="1008470"/>
            <a:ext cx="2772162" cy="583011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DF1522-D127-54ED-E09B-F86DF441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817978"/>
            <a:ext cx="3648584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824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088" y="122248"/>
            <a:ext cx="8712968" cy="498440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Задача 4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C6C652-5F84-B951-E34E-223F49F86E32}"/>
              </a:ext>
            </a:extLst>
          </p:cNvPr>
          <p:cNvSpPr/>
          <p:nvPr/>
        </p:nvSpPr>
        <p:spPr>
          <a:xfrm>
            <a:off x="107504" y="624152"/>
            <a:ext cx="5688632" cy="1508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Добавить пункт меню, который дает ответ на вопрос «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Сколько четных левее минимального».</a:t>
            </a:r>
          </a:p>
          <a:p>
            <a:r>
              <a:rPr lang="ru-RU" dirty="0"/>
              <a:t>Реализовать эту операцию.</a:t>
            </a:r>
          </a:p>
          <a:p>
            <a:r>
              <a:rPr lang="ru-RU" dirty="0"/>
              <a:t>Протестировать ее - пример теста на слайде.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D998FE-9BF6-F6A5-3493-717A096B6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095" y="386941"/>
            <a:ext cx="3143689" cy="650648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D67B1EC-2921-1620-BF71-5C04F70AD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8" y="3212976"/>
            <a:ext cx="5412024" cy="317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169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088" y="122248"/>
            <a:ext cx="8712968" cy="498440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5</a:t>
            </a:r>
            <a:r>
              <a:rPr lang="ru-RU" sz="3200" b="1" dirty="0"/>
              <a:t>*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C6C652-5F84-B951-E34E-223F49F86E32}"/>
              </a:ext>
            </a:extLst>
          </p:cNvPr>
          <p:cNvSpPr/>
          <p:nvPr/>
        </p:nvSpPr>
        <p:spPr>
          <a:xfrm>
            <a:off x="107504" y="624152"/>
            <a:ext cx="56886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Добавить пункт меню, который позволит увеличить  в 10 раз все нечетные элементы, стоящие правее (т.е. после) минимального.</a:t>
            </a:r>
            <a:endParaRPr lang="ru-RU" sz="18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ru-RU" dirty="0"/>
              <a:t>Реализовать эту операцию.</a:t>
            </a:r>
          </a:p>
          <a:p>
            <a:r>
              <a:rPr lang="ru-RU" dirty="0"/>
              <a:t>Протестировать ее - пример теста на слайде.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70CACF-0292-B817-2D0F-1355B1A9A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800" y="404535"/>
            <a:ext cx="3004368" cy="636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719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088" y="122248"/>
            <a:ext cx="8712968" cy="498440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Задача 6*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C6C652-5F84-B951-E34E-223F49F86E32}"/>
              </a:ext>
            </a:extLst>
          </p:cNvPr>
          <p:cNvSpPr/>
          <p:nvPr/>
        </p:nvSpPr>
        <p:spPr>
          <a:xfrm>
            <a:off x="107504" y="624152"/>
            <a:ext cx="56886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Добавить пункт меню, который позволит переставить местами минимальный и максимальный элемент.</a:t>
            </a:r>
            <a:endParaRPr lang="ru-RU" sz="18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ru-RU" dirty="0"/>
              <a:t>Реализовать эту операцию.</a:t>
            </a:r>
          </a:p>
          <a:p>
            <a:r>
              <a:rPr lang="ru-RU" dirty="0"/>
              <a:t>Протестировать ее - пример теста на слайде.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22B70D-3456-8BB9-77C4-F6B8E9FD0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668" y="1258113"/>
            <a:ext cx="3324689" cy="547763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41FFBA-1795-655E-EE20-36140FCBA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8" y="3789040"/>
            <a:ext cx="5232374" cy="262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325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ЛР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3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: Задания на закрепление и отработку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ru-RU" sz="2000" dirty="0"/>
              <a:t>Доделать задачи 1-6.</a:t>
            </a:r>
          </a:p>
          <a:p>
            <a:pPr marL="457200" indent="-457200">
              <a:buAutoNum type="arabicParenR"/>
            </a:pPr>
            <a:r>
              <a:rPr lang="ru-RU" sz="2000" dirty="0"/>
              <a:t>Задача 7</a:t>
            </a:r>
            <a:r>
              <a:rPr lang="en-US" sz="2000" dirty="0"/>
              <a:t>. </a:t>
            </a:r>
            <a:r>
              <a:rPr lang="ru-RU" sz="2000" dirty="0"/>
              <a:t>Реализовать операцию «Все четные элементы массива умножить на -1»</a:t>
            </a:r>
          </a:p>
          <a:p>
            <a:pPr marL="457200" indent="-457200">
              <a:buFontTx/>
              <a:buAutoNum type="arabicParenR"/>
            </a:pPr>
            <a:r>
              <a:rPr lang="ru-RU" sz="2000" dirty="0"/>
              <a:t>Задача </a:t>
            </a:r>
            <a:r>
              <a:rPr lang="en-US" sz="2000" dirty="0"/>
              <a:t>8. </a:t>
            </a:r>
            <a:r>
              <a:rPr lang="ru-RU" sz="2000" dirty="0"/>
              <a:t>Реализовать операцию «Все элементы массива имеющие значения меньше 4 заменить на 4»</a:t>
            </a:r>
            <a:endParaRPr lang="en-US" sz="2000" dirty="0"/>
          </a:p>
          <a:p>
            <a:pPr marL="457200" indent="-457200">
              <a:buFontTx/>
              <a:buAutoNum type="arabicParenR"/>
            </a:pPr>
            <a:r>
              <a:rPr lang="ru-RU" sz="2000" dirty="0"/>
              <a:t>Задача 9. По вариантам – см следующий слайд</a:t>
            </a:r>
          </a:p>
          <a:p>
            <a:pPr marL="457200" indent="-457200">
              <a:buFontTx/>
              <a:buAutoNum type="arabicParenR"/>
            </a:pPr>
            <a:r>
              <a:rPr lang="ru-RU" sz="2000" dirty="0"/>
              <a:t>Задача 10*</a:t>
            </a:r>
            <a:r>
              <a:rPr lang="en-US" sz="2000" dirty="0"/>
              <a:t>.</a:t>
            </a:r>
            <a:r>
              <a:rPr lang="ru-RU" sz="2000" dirty="0"/>
              <a:t> Реализовать операцию «Все элементы стоящие между максимальным и минимальным увеличить в 10 раз»</a:t>
            </a:r>
          </a:p>
          <a:p>
            <a:pPr marL="457200" indent="-457200">
              <a:buFontTx/>
              <a:buAutoNum type="arabicParenR"/>
            </a:pPr>
            <a:r>
              <a:rPr lang="ru-RU" sz="2000" dirty="0"/>
              <a:t>Задача 11</a:t>
            </a:r>
            <a:r>
              <a:rPr lang="en-US" sz="2000" dirty="0"/>
              <a:t>*</a:t>
            </a:r>
            <a:r>
              <a:rPr lang="ru-RU" sz="2000" dirty="0"/>
              <a:t>*</a:t>
            </a:r>
            <a:r>
              <a:rPr lang="en-US" sz="2000" dirty="0"/>
              <a:t>.</a:t>
            </a:r>
            <a:r>
              <a:rPr lang="ru-RU" sz="2000" dirty="0"/>
              <a:t> Реализовать операцию «Все элементы между первым и последним четным увеличить в 100 раз»</a:t>
            </a:r>
          </a:p>
          <a:p>
            <a:endParaRPr lang="ru-RU" sz="2000" dirty="0"/>
          </a:p>
          <a:p>
            <a:r>
              <a:rPr lang="ru-RU" sz="2000" dirty="0"/>
              <a:t>ОТЧЕТ</a:t>
            </a:r>
          </a:p>
          <a:p>
            <a:r>
              <a:rPr lang="ru-RU" sz="2000" dirty="0"/>
              <a:t>Для  одной из операций, реализованной через </a:t>
            </a:r>
            <a:r>
              <a:rPr lang="en-US" sz="2000" dirty="0"/>
              <a:t>FOR</a:t>
            </a:r>
            <a:r>
              <a:rPr lang="ru-RU" sz="2000" dirty="0"/>
              <a:t>,</a:t>
            </a:r>
            <a:r>
              <a:rPr lang="en-US" sz="2000" dirty="0"/>
              <a:t> </a:t>
            </a:r>
            <a:r>
              <a:rPr lang="ru-RU" sz="2000" dirty="0"/>
              <a:t>нужно принести </a:t>
            </a:r>
            <a:r>
              <a:rPr lang="ru-RU" sz="2000" b="1" dirty="0">
                <a:solidFill>
                  <a:srgbClr val="00B050"/>
                </a:solidFill>
              </a:rPr>
              <a:t>блок-схему.</a:t>
            </a:r>
          </a:p>
        </p:txBody>
      </p:sp>
    </p:spTree>
    <p:extLst>
      <p:ext uri="{BB962C8B-B14F-4D97-AF65-F5344CB8AC3E}">
        <p14:creationId xmlns:p14="http://schemas.microsoft.com/office/powerpoint/2010/main" val="1696004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Варианты для Задачи 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9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EE736-58ED-3018-EE35-FBB4DA82240C}"/>
              </a:ext>
            </a:extLst>
          </p:cNvPr>
          <p:cNvSpPr txBox="1"/>
          <p:nvPr/>
        </p:nvSpPr>
        <p:spPr>
          <a:xfrm>
            <a:off x="467608" y="764704"/>
            <a:ext cx="813678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/>
              <a:t>Вариант 1:</a:t>
            </a:r>
          </a:p>
          <a:p>
            <a:r>
              <a:rPr lang="ru-RU" sz="1200" dirty="0"/>
              <a:t>В массиве все четные элементы обнулить.</a:t>
            </a:r>
          </a:p>
          <a:p>
            <a:r>
              <a:rPr lang="ru-RU" sz="1200" dirty="0"/>
              <a:t>Пример: из массива A[5]: 1 3 4 5 6 должен получиться массив 1 3 0 5 0.</a:t>
            </a:r>
          </a:p>
          <a:p>
            <a:r>
              <a:rPr lang="ru-RU" sz="1200" b="1" dirty="0"/>
              <a:t>Вариант 2:</a:t>
            </a:r>
          </a:p>
          <a:p>
            <a:r>
              <a:rPr lang="ru-RU" sz="1200" dirty="0"/>
              <a:t>В массиве все нечетные элементы заменить на 1.</a:t>
            </a:r>
          </a:p>
          <a:p>
            <a:r>
              <a:rPr lang="ru-RU" sz="1200" dirty="0"/>
              <a:t>Пример: из массива A[5]: 1 3 4 5 6 должен получиться массив 1 1 4 1 6.</a:t>
            </a:r>
          </a:p>
          <a:p>
            <a:r>
              <a:rPr lang="ru-RU" sz="1200" b="1" dirty="0"/>
              <a:t>Вариант 3:</a:t>
            </a:r>
          </a:p>
          <a:p>
            <a:r>
              <a:rPr lang="ru-RU" sz="1200" dirty="0"/>
              <a:t>В массиве все элементы, стоящие после нечетных, заменить на 0.</a:t>
            </a:r>
          </a:p>
          <a:p>
            <a:r>
              <a:rPr lang="ru-RU" sz="1200" dirty="0"/>
              <a:t>Пример: из массива A[5]: 1 3 4 5 6 должен получиться массив 1 0 4 5 0.</a:t>
            </a:r>
          </a:p>
          <a:p>
            <a:r>
              <a:rPr lang="ru-RU" sz="1200" b="1" dirty="0"/>
              <a:t>Вариант 4:</a:t>
            </a:r>
          </a:p>
          <a:p>
            <a:r>
              <a:rPr lang="ru-RU" sz="1200" dirty="0"/>
              <a:t>В массиве все элементы, стоящие перед четными, заменить на 9.</a:t>
            </a:r>
          </a:p>
          <a:p>
            <a:r>
              <a:rPr lang="ru-RU" sz="1200" dirty="0"/>
              <a:t>Пример: из массива A[5]: 1 3 4 5 6 должен получиться массив 1 9 4 9 6.</a:t>
            </a:r>
          </a:p>
          <a:p>
            <a:r>
              <a:rPr lang="ru-RU" sz="1200" b="1" dirty="0"/>
              <a:t>Вариант 5:</a:t>
            </a:r>
          </a:p>
          <a:p>
            <a:r>
              <a:rPr lang="ru-RU" sz="1200" dirty="0"/>
              <a:t>В массиве все элементы, стоящие между четными, заменить на 1.</a:t>
            </a:r>
          </a:p>
          <a:p>
            <a:r>
              <a:rPr lang="ru-RU" sz="1200" dirty="0"/>
              <a:t>Пример: из массива A[5]: 1 3 4 5 6 должен получиться массив 1 2 4 1 6.</a:t>
            </a:r>
          </a:p>
          <a:p>
            <a:r>
              <a:rPr lang="ru-RU" sz="1200" b="1" dirty="0"/>
              <a:t>Вариант 6:</a:t>
            </a:r>
          </a:p>
          <a:p>
            <a:r>
              <a:rPr lang="ru-RU" sz="1200" dirty="0"/>
              <a:t>В массиве все элементы, стоящие после минимального, заменить на 0.</a:t>
            </a:r>
          </a:p>
          <a:p>
            <a:r>
              <a:rPr lang="ru-RU" sz="1200" dirty="0"/>
              <a:t>Пример: из массива A[5]: 3 2 1 5 6 должен получиться массив 3 2 1 0 0.</a:t>
            </a:r>
          </a:p>
          <a:p>
            <a:r>
              <a:rPr lang="ru-RU" sz="1200" b="1" dirty="0"/>
              <a:t>Вариант 7:</a:t>
            </a:r>
          </a:p>
          <a:p>
            <a:r>
              <a:rPr lang="ru-RU" sz="1200" dirty="0"/>
              <a:t>В массиве все элементы, стоящие перед максимальным, заменить на 0.</a:t>
            </a:r>
          </a:p>
          <a:p>
            <a:r>
              <a:rPr lang="ru-RU" sz="1200" dirty="0"/>
              <a:t>Пример: из массива A[5]: 3 2 1 5 4 должен получиться массив 0 0 0 5 4.</a:t>
            </a:r>
          </a:p>
          <a:p>
            <a:r>
              <a:rPr lang="ru-RU" sz="1200" b="1" dirty="0"/>
              <a:t>Вариант 8:</a:t>
            </a:r>
          </a:p>
          <a:p>
            <a:r>
              <a:rPr lang="ru-RU" sz="1200" dirty="0"/>
              <a:t>В массиве все элементы, стоящие после максимального, заменить на 0.</a:t>
            </a:r>
          </a:p>
          <a:p>
            <a:r>
              <a:rPr lang="ru-RU" sz="1200" dirty="0"/>
              <a:t>Пример: из массива A[5]: 3 2 1 5 4 должен получиться массив 3 2 1 5 0.</a:t>
            </a:r>
          </a:p>
          <a:p>
            <a:r>
              <a:rPr lang="ru-RU" sz="1200" b="1" dirty="0"/>
              <a:t>Вариант 9:</a:t>
            </a:r>
          </a:p>
          <a:p>
            <a:r>
              <a:rPr lang="ru-RU" sz="1200" dirty="0"/>
              <a:t>В массиве все нечетные элементы, стоящие после максимального,</a:t>
            </a:r>
          </a:p>
          <a:p>
            <a:r>
              <a:rPr lang="ru-RU" sz="1200" dirty="0"/>
              <a:t>заменить на 0.</a:t>
            </a:r>
          </a:p>
          <a:p>
            <a:r>
              <a:rPr lang="ru-RU" sz="1200" dirty="0"/>
              <a:t>Пример: из массива A[5]: 3 7 1 5 4 должен получиться массив 3 7 0 0 4.</a:t>
            </a:r>
          </a:p>
          <a:p>
            <a:r>
              <a:rPr lang="ru-RU" sz="1200" b="1" dirty="0"/>
              <a:t>Вариант 10:</a:t>
            </a:r>
          </a:p>
          <a:p>
            <a:r>
              <a:rPr lang="ru-RU" sz="1200" dirty="0"/>
              <a:t>В массиве все четные элементы, стоящие левее минимального,</a:t>
            </a:r>
          </a:p>
          <a:p>
            <a:r>
              <a:rPr lang="ru-RU" sz="1200" dirty="0"/>
              <a:t>заменить на 0.</a:t>
            </a:r>
          </a:p>
          <a:p>
            <a:r>
              <a:rPr lang="ru-RU" sz="1200" dirty="0"/>
              <a:t>Пример: из массива A[5]: 3 2 1 0 4 должен получиться массив 3 0 1 0 4.</a:t>
            </a:r>
          </a:p>
        </p:txBody>
      </p:sp>
    </p:spTree>
    <p:extLst>
      <p:ext uri="{BB962C8B-B14F-4D97-AF65-F5344CB8AC3E}">
        <p14:creationId xmlns:p14="http://schemas.microsoft.com/office/powerpoint/2010/main" val="21993471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ЛР13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Познакомились с </a:t>
            </a:r>
            <a:r>
              <a:rPr lang="en-US" sz="2300" dirty="0"/>
              <a:t>FOR</a:t>
            </a:r>
          </a:p>
          <a:p>
            <a:pPr marL="457200" indent="-457200">
              <a:buAutoNum type="arabicPeriod"/>
            </a:pPr>
            <a:r>
              <a:rPr lang="ru-RU" sz="2300" dirty="0"/>
              <a:t>Познакомились с несколькими операциями над массивами</a:t>
            </a:r>
          </a:p>
          <a:p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19092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Инкремент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Декремент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Задачки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A0BCE-E128-DBD4-B231-6F4D77E51ADE}"/>
              </a:ext>
            </a:extLst>
          </p:cNvPr>
          <p:cNvSpPr txBox="1"/>
          <p:nvPr/>
        </p:nvSpPr>
        <p:spPr>
          <a:xfrm>
            <a:off x="594360" y="1088136"/>
            <a:ext cx="787298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c, d, e;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 = 100;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 = 200;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 = c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//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инкремент, сложение  и инкремент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%d %d\n"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c, d, e);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 = 100;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 = 200;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 = c + + + + + d;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1 сложение и 4 унарных плюса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%d %d\n"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c, d, e);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 = 100;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 = 200;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+++d;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ОШИБКА! Инкремент на инкремент - УПС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%d %d\n"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c, d, e);</a:t>
            </a:r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D97D8E-04A8-1880-0A65-C4AE9BE6B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35" y="6172545"/>
            <a:ext cx="7489394" cy="56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6080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2846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84" y="206084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№14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457184" y="3429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</a:rPr>
              <a:t>«Массив переменной длины»</a:t>
            </a:r>
          </a:p>
        </p:txBody>
      </p:sp>
    </p:spTree>
    <p:extLst>
      <p:ext uri="{BB962C8B-B14F-4D97-AF65-F5344CB8AC3E}">
        <p14:creationId xmlns:p14="http://schemas.microsoft.com/office/powerpoint/2010/main" val="21282546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088" y="122248"/>
            <a:ext cx="8712968" cy="498440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1</a:t>
            </a:r>
            <a:r>
              <a:rPr lang="ru-RU" sz="3200" b="1" dirty="0"/>
              <a:t>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C6C652-5F84-B951-E34E-223F49F86E32}"/>
              </a:ext>
            </a:extLst>
          </p:cNvPr>
          <p:cNvSpPr/>
          <p:nvPr/>
        </p:nvSpPr>
        <p:spPr>
          <a:xfrm>
            <a:off x="107504" y="624152"/>
            <a:ext cx="5688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 предыдущему коду добавить операцию удаления заданного элемента массива.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239B0D-1FFA-0DCA-75A9-F1FDA7618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46" y="3861048"/>
            <a:ext cx="4877481" cy="25340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E564C5B-0D5A-A6DD-3037-1E8B90CB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525" y="1074596"/>
            <a:ext cx="3448531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2252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088" y="122248"/>
            <a:ext cx="8712968" cy="498440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2</a:t>
            </a:r>
            <a:r>
              <a:rPr lang="ru-RU" sz="3200" b="1" dirty="0"/>
              <a:t>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C6C652-5F84-B951-E34E-223F49F86E32}"/>
              </a:ext>
            </a:extLst>
          </p:cNvPr>
          <p:cNvSpPr/>
          <p:nvPr/>
        </p:nvSpPr>
        <p:spPr>
          <a:xfrm>
            <a:off x="107504" y="624152"/>
            <a:ext cx="540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Добавить операцию вставки нового элемента в заданное место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DF2486-1D27-9C9B-3405-CEFA554FC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44" y="4005064"/>
            <a:ext cx="5210607" cy="249841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F2D765-777C-116D-886A-E6D17192A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648" y="1601432"/>
            <a:ext cx="3815352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463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088" y="122248"/>
            <a:ext cx="8712968" cy="498440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Задача 3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C6C652-5F84-B951-E34E-223F49F86E32}"/>
              </a:ext>
            </a:extLst>
          </p:cNvPr>
          <p:cNvSpPr/>
          <p:nvPr/>
        </p:nvSpPr>
        <p:spPr>
          <a:xfrm>
            <a:off x="107504" y="624152"/>
            <a:ext cx="54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Добавить операцию «Удалить минимальный элемент»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28F835-9826-EC89-5F2E-5D1D2DE8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259" y="600796"/>
            <a:ext cx="3391373" cy="61349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C9FFB65-3999-D38E-06FE-83C3EF11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797152"/>
            <a:ext cx="3229426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8033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088" y="122248"/>
            <a:ext cx="8712968" cy="498440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4</a:t>
            </a:r>
            <a:r>
              <a:rPr lang="ru-RU" sz="3200" b="1" dirty="0"/>
              <a:t>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C6C652-5F84-B951-E34E-223F49F86E32}"/>
              </a:ext>
            </a:extLst>
          </p:cNvPr>
          <p:cNvSpPr/>
          <p:nvPr/>
        </p:nvSpPr>
        <p:spPr>
          <a:xfrm>
            <a:off x="107504" y="624152"/>
            <a:ext cx="54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Добавить операцию «Перед минимальным элементом вставить 0»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81DFF9-7B60-66B5-1352-58C6E233A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221088"/>
            <a:ext cx="6487430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6035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088" y="122248"/>
            <a:ext cx="8712968" cy="498440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Задача 5*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C6C652-5F84-B951-E34E-223F49F86E32}"/>
              </a:ext>
            </a:extLst>
          </p:cNvPr>
          <p:cNvSpPr/>
          <p:nvPr/>
        </p:nvSpPr>
        <p:spPr>
          <a:xfrm>
            <a:off x="107504" y="624152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Добавить операцию «Удалить все четные элементы»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BA9A53-F6DE-B4DB-78DB-25D34F2D6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498" y="841228"/>
            <a:ext cx="3323998" cy="592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568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088" y="122248"/>
            <a:ext cx="8712968" cy="498440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Задача 6*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C6C652-5F84-B951-E34E-223F49F86E32}"/>
              </a:ext>
            </a:extLst>
          </p:cNvPr>
          <p:cNvSpPr/>
          <p:nvPr/>
        </p:nvSpPr>
        <p:spPr>
          <a:xfrm>
            <a:off x="107504" y="624152"/>
            <a:ext cx="54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Добавить операцию «Продублировать все четные элементы»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330B86-2608-D7CB-9D14-FEB69BDE3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011" y="236712"/>
            <a:ext cx="3319301" cy="65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ЛР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1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4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: Задания на закрепление и отработку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ru-RU" sz="2300" dirty="0"/>
              <a:t>Доделать задачи 1-4. </a:t>
            </a:r>
          </a:p>
          <a:p>
            <a:pPr marL="457200" indent="-457200">
              <a:buAutoNum type="arabicParenR"/>
            </a:pPr>
            <a:r>
              <a:rPr lang="ru-RU" sz="2300" dirty="0"/>
              <a:t>Задача 7*. «Добавить в начало элемент, равный минимальному»</a:t>
            </a:r>
          </a:p>
          <a:p>
            <a:pPr marL="457200" indent="-457200">
              <a:buFontTx/>
              <a:buAutoNum type="arabicParenR"/>
            </a:pPr>
            <a:r>
              <a:rPr lang="ru-RU" sz="2300" dirty="0"/>
              <a:t>Задача 8* Реализовать операцию «Удалить из массива все элементы, значение которых меньше 4»</a:t>
            </a:r>
          </a:p>
          <a:p>
            <a:pPr marL="457200" indent="-457200">
              <a:buFontTx/>
              <a:buAutoNum type="arabicParenR"/>
            </a:pPr>
            <a:r>
              <a:rPr lang="ru-RU" sz="2300" dirty="0"/>
              <a:t>Задача 9. По вариантам – см следующие слайды</a:t>
            </a:r>
          </a:p>
          <a:p>
            <a:pPr marL="457200" indent="-457200">
              <a:buFontTx/>
              <a:buAutoNum type="arabicParenR"/>
            </a:pPr>
            <a:r>
              <a:rPr lang="ru-RU" sz="2300" dirty="0"/>
              <a:t>Задача 10*. По вариантам – см следующие слайды</a:t>
            </a:r>
          </a:p>
          <a:p>
            <a:pPr marL="457200" indent="-457200">
              <a:buFontTx/>
              <a:buAutoNum type="arabicParenR"/>
            </a:pPr>
            <a:r>
              <a:rPr lang="ru-RU" sz="2300" dirty="0"/>
              <a:t>Задача 11**. По вариантам – см следующие слайды</a:t>
            </a:r>
          </a:p>
          <a:p>
            <a:pPr marL="457200" indent="-457200">
              <a:buFontTx/>
              <a:buAutoNum type="arabicParenR"/>
            </a:pPr>
            <a:endParaRPr lang="ru-RU" sz="2300" dirty="0"/>
          </a:p>
          <a:p>
            <a:endParaRPr lang="ru-RU" sz="2300" dirty="0"/>
          </a:p>
          <a:p>
            <a:r>
              <a:rPr lang="ru-RU" sz="2300" dirty="0"/>
              <a:t>ОТЧЕТ</a:t>
            </a:r>
          </a:p>
          <a:p>
            <a:r>
              <a:rPr lang="ru-RU" sz="2300" dirty="0"/>
              <a:t>Для  одной из операций, реализованных через </a:t>
            </a:r>
            <a:r>
              <a:rPr lang="en-US" sz="2300" dirty="0"/>
              <a:t>FOR</a:t>
            </a:r>
            <a:r>
              <a:rPr lang="ru-RU" sz="2300" dirty="0"/>
              <a:t>,</a:t>
            </a:r>
            <a:r>
              <a:rPr lang="en-US" sz="2300" dirty="0"/>
              <a:t> </a:t>
            </a:r>
            <a:r>
              <a:rPr lang="ru-RU" sz="2300" dirty="0"/>
              <a:t>нужно принести </a:t>
            </a:r>
            <a:r>
              <a:rPr lang="ru-RU" sz="2300" b="1" dirty="0">
                <a:solidFill>
                  <a:srgbClr val="00B050"/>
                </a:solidFill>
              </a:rPr>
              <a:t>блок-схему. </a:t>
            </a:r>
          </a:p>
        </p:txBody>
      </p:sp>
    </p:spTree>
    <p:extLst>
      <p:ext uri="{BB962C8B-B14F-4D97-AF65-F5344CB8AC3E}">
        <p14:creationId xmlns:p14="http://schemas.microsoft.com/office/powerpoint/2010/main" val="341067391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79640" y="116640"/>
            <a:ext cx="8712720" cy="417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Варианты для Задачи 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9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EE736-58ED-3018-EE35-FBB4DA82240C}"/>
              </a:ext>
            </a:extLst>
          </p:cNvPr>
          <p:cNvSpPr txBox="1"/>
          <p:nvPr/>
        </p:nvSpPr>
        <p:spPr>
          <a:xfrm>
            <a:off x="467608" y="647384"/>
            <a:ext cx="8136784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00" b="1" dirty="0"/>
              <a:t>Вариант 1</a:t>
            </a:r>
          </a:p>
          <a:p>
            <a:r>
              <a:rPr lang="ru-RU" sz="1300" dirty="0"/>
              <a:t>Из массива удалить первый из четных элементов.</a:t>
            </a:r>
          </a:p>
          <a:p>
            <a:r>
              <a:rPr lang="ru-RU" sz="1300" dirty="0"/>
              <a:t>Пример: из массива A[5]: 1 3 4 5 6 должен получиться массив A[4]: 1 3 5 6.</a:t>
            </a:r>
          </a:p>
          <a:p>
            <a:r>
              <a:rPr lang="ru-RU" sz="1300" b="1" dirty="0"/>
              <a:t>Вариант 2</a:t>
            </a:r>
          </a:p>
          <a:p>
            <a:r>
              <a:rPr lang="ru-RU" sz="1300" dirty="0"/>
              <a:t>Из массива удалить последний из четных элементов.</a:t>
            </a:r>
          </a:p>
          <a:p>
            <a:r>
              <a:rPr lang="ru-RU" sz="1300" dirty="0"/>
              <a:t>Пример: из массива A[5]: 1 3 4 5 6 должен получиться массив A[4]: 1 3 4 5.</a:t>
            </a:r>
          </a:p>
          <a:p>
            <a:r>
              <a:rPr lang="ru-RU" sz="1300" b="1" dirty="0"/>
              <a:t>Вариант 3</a:t>
            </a:r>
          </a:p>
          <a:p>
            <a:r>
              <a:rPr lang="ru-RU" sz="1300" dirty="0"/>
              <a:t>Из массива удалить последний из нечетных элементов.</a:t>
            </a:r>
          </a:p>
          <a:p>
            <a:r>
              <a:rPr lang="ru-RU" sz="1300" dirty="0"/>
              <a:t>Пример: из массива A[5]: 1 3 4 5 6 должен получиться массив A[4]: 1 3 4 6.</a:t>
            </a:r>
          </a:p>
          <a:p>
            <a:r>
              <a:rPr lang="ru-RU" sz="1300" b="1" dirty="0"/>
              <a:t>Вариант 4</a:t>
            </a:r>
          </a:p>
          <a:p>
            <a:r>
              <a:rPr lang="ru-RU" sz="1300" dirty="0"/>
              <a:t>Из массива удалить первый из нечетных элементов.</a:t>
            </a:r>
          </a:p>
          <a:p>
            <a:r>
              <a:rPr lang="ru-RU" sz="1300" dirty="0"/>
              <a:t>Пример: из массива A[5]: 1 3 4 5 6 должен получиться массив A[4]: 3 4 5 6.</a:t>
            </a:r>
          </a:p>
          <a:p>
            <a:r>
              <a:rPr lang="ru-RU" sz="1300" b="1" dirty="0"/>
              <a:t>Вариант 5</a:t>
            </a:r>
          </a:p>
          <a:p>
            <a:r>
              <a:rPr lang="ru-RU" sz="1300" dirty="0"/>
              <a:t>После максимального из четных элементов вставить 0.</a:t>
            </a:r>
          </a:p>
          <a:p>
            <a:r>
              <a:rPr lang="ru-RU" sz="1300" dirty="0"/>
              <a:t>Пример: из массива A[5]: 1 9 8 3 5 должен получиться массив A[6]: 1 9 8 0 3 5.</a:t>
            </a:r>
          </a:p>
          <a:p>
            <a:r>
              <a:rPr lang="ru-RU" sz="1300" b="1" dirty="0"/>
              <a:t>Вариант 6</a:t>
            </a:r>
          </a:p>
          <a:p>
            <a:r>
              <a:rPr lang="ru-RU" sz="1300" dirty="0"/>
              <a:t>После первого четного элемента вставить 0.</a:t>
            </a:r>
          </a:p>
          <a:p>
            <a:r>
              <a:rPr lang="ru-RU" sz="1300" dirty="0"/>
              <a:t>Пример: из массива A[5]: 1 6 8 3 4 должен получиться массив A[6]: 1 6 0 8 3 4.</a:t>
            </a:r>
          </a:p>
          <a:p>
            <a:r>
              <a:rPr lang="ru-RU" sz="1300" b="1" dirty="0"/>
              <a:t>Вариант 7</a:t>
            </a:r>
          </a:p>
          <a:p>
            <a:r>
              <a:rPr lang="ru-RU" sz="1300" dirty="0"/>
              <a:t>После последнего нечетного элемента вставить 0.</a:t>
            </a:r>
          </a:p>
          <a:p>
            <a:r>
              <a:rPr lang="ru-RU" sz="1300" dirty="0"/>
              <a:t>Пример: из массива A[5]: 1 3 8 3 5 должен получиться массив A[6]: 1 3 8 3 5 0.</a:t>
            </a:r>
          </a:p>
          <a:p>
            <a:r>
              <a:rPr lang="ru-RU" sz="1300" b="1" dirty="0"/>
              <a:t>Вариант 8</a:t>
            </a:r>
          </a:p>
          <a:p>
            <a:r>
              <a:rPr lang="ru-RU" sz="1300" dirty="0"/>
              <a:t>Удалить максимальный из четных элементов.</a:t>
            </a:r>
          </a:p>
          <a:p>
            <a:r>
              <a:rPr lang="ru-RU" sz="1300" dirty="0"/>
              <a:t>Пример: из массива A[5]: 2 3 4 7 5 должен получиться массив A[4]: 2 3 7 5.</a:t>
            </a:r>
          </a:p>
          <a:p>
            <a:r>
              <a:rPr lang="ru-RU" sz="1300" b="1" dirty="0"/>
              <a:t>Вариант 9</a:t>
            </a:r>
          </a:p>
          <a:p>
            <a:r>
              <a:rPr lang="ru-RU" sz="1300" dirty="0"/>
              <a:t>Удалить максимальный из кратных трем элементов.</a:t>
            </a:r>
          </a:p>
          <a:p>
            <a:r>
              <a:rPr lang="ru-RU" sz="1300" dirty="0"/>
              <a:t>Пример: из массива A[5]: 2 3 4 7 5 должен получиться массив A[4]: 2 4 7 5.</a:t>
            </a:r>
          </a:p>
          <a:p>
            <a:r>
              <a:rPr lang="ru-RU" sz="1300" b="1" dirty="0"/>
              <a:t>Вариант 10</a:t>
            </a:r>
          </a:p>
          <a:p>
            <a:r>
              <a:rPr lang="ru-RU" sz="1300" dirty="0"/>
              <a:t>После последнего кратного четырем элемента вставить 0.</a:t>
            </a:r>
          </a:p>
          <a:p>
            <a:r>
              <a:rPr lang="ru-RU" sz="1300" dirty="0"/>
              <a:t>Пример: из массива A[5]: 1 3 8 3 4 должен получиться массив A[6]: 1 3 8 3 4 0.</a:t>
            </a:r>
          </a:p>
        </p:txBody>
      </p:sp>
    </p:spTree>
    <p:extLst>
      <p:ext uri="{BB962C8B-B14F-4D97-AF65-F5344CB8AC3E}">
        <p14:creationId xmlns:p14="http://schemas.microsoft.com/office/powerpoint/2010/main" val="31809432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16192</TotalTime>
  <Words>10096</Words>
  <Application>Microsoft Office PowerPoint</Application>
  <PresentationFormat>Экран (4:3)</PresentationFormat>
  <Paragraphs>1644</Paragraphs>
  <Slides>108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108</vt:i4>
      </vt:variant>
    </vt:vector>
  </HeadingPairs>
  <TitlesOfParts>
    <vt:vector size="112" baseType="lpstr">
      <vt:lpstr>Arial</vt:lpstr>
      <vt:lpstr>Calibri</vt:lpstr>
      <vt:lpstr>Consolas</vt:lpstr>
      <vt:lpstr>Тема Office</vt:lpstr>
      <vt:lpstr>Презентация PowerPoint</vt:lpstr>
      <vt:lpstr>Константы</vt:lpstr>
      <vt:lpstr>Константы</vt:lpstr>
      <vt:lpstr>Выражения</vt:lpstr>
      <vt:lpstr>Выражения</vt:lpstr>
      <vt:lpstr>Инкремент / Декремент</vt:lpstr>
      <vt:lpstr>Инкремент/Декремент</vt:lpstr>
      <vt:lpstr>Инкремент/Декремент - Задачки</vt:lpstr>
      <vt:lpstr>Инкремент/Декремент - Задачки</vt:lpstr>
      <vt:lpstr>Инкремент/Декремент - Задачки</vt:lpstr>
      <vt:lpstr>Инкремент/Декремент - Задачки</vt:lpstr>
      <vt:lpstr>Инкремент/Декремент - Задачки</vt:lpstr>
      <vt:lpstr>lvalue и rvalue</vt:lpstr>
      <vt:lpstr>Одномерный массив в Си Повторение</vt:lpstr>
      <vt:lpstr>Массивы</vt:lpstr>
      <vt:lpstr>Массивы – пример 1</vt:lpstr>
      <vt:lpstr>Массивы – пример 2</vt:lpstr>
      <vt:lpstr>Массивы – пример 2: ТРАССИРОВКА в VS</vt:lpstr>
      <vt:lpstr>Презентация PowerPoint</vt:lpstr>
      <vt:lpstr>Одномерный массив в Си Некоторые операции</vt:lpstr>
      <vt:lpstr>Вывод элементов массива</vt:lpstr>
      <vt:lpstr>Заполнение значениями i * 10</vt:lpstr>
      <vt:lpstr>Заполнение значениями 0</vt:lpstr>
      <vt:lpstr>Заполнение случайными значениями (WHILE)</vt:lpstr>
      <vt:lpstr>Заполнение случайными значениями (FOR)</vt:lpstr>
      <vt:lpstr>FOR</vt:lpstr>
      <vt:lpstr>Цикл с предусловием while</vt:lpstr>
      <vt:lpstr>Цикл for</vt:lpstr>
      <vt:lpstr>Цикл for (2)</vt:lpstr>
      <vt:lpstr>Цикл for (3)</vt:lpstr>
      <vt:lpstr>Цикл for – рисуем блок-схему!</vt:lpstr>
      <vt:lpstr>Цикл for – рисуем блок-схему</vt:lpstr>
      <vt:lpstr>Цикл for – трассируем!</vt:lpstr>
      <vt:lpstr>Цикл for – трассируем!</vt:lpstr>
      <vt:lpstr>Какие варианты являются синтаксически некорректными?</vt:lpstr>
      <vt:lpstr>FOR vs WHILE</vt:lpstr>
      <vt:lpstr>FOR vs WHILE</vt:lpstr>
      <vt:lpstr>Презентация PowerPoint</vt:lpstr>
      <vt:lpstr>Одномерный массив в Си Выборочное использование элементов</vt:lpstr>
      <vt:lpstr>Массив грибов</vt:lpstr>
      <vt:lpstr>Массив грибов (2)</vt:lpstr>
      <vt:lpstr>Массив грибов (3)</vt:lpstr>
      <vt:lpstr>Массив грибов (4)</vt:lpstr>
      <vt:lpstr>Массив грибов (5)</vt:lpstr>
      <vt:lpstr>Массив грибов (6)</vt:lpstr>
      <vt:lpstr>Массив грибов (7)</vt:lpstr>
      <vt:lpstr>Одномерный массив в Си «Массив переменной длины»</vt:lpstr>
      <vt:lpstr>Как в Си сделать массив «переменной длины»? </vt:lpstr>
      <vt:lpstr>Добавление элемента в конец массива</vt:lpstr>
      <vt:lpstr>Удаление последнего  элемента массива</vt:lpstr>
      <vt:lpstr>Ввод массива с клавиатуры</vt:lpstr>
      <vt:lpstr>Вставка элемента в i-ую позицию</vt:lpstr>
      <vt:lpstr>Вставка элемента в i-ую позицию - трассировка</vt:lpstr>
      <vt:lpstr>Удаление i-го элемента массива</vt:lpstr>
      <vt:lpstr>Удаление i-го элемента массива - трассировка</vt:lpstr>
      <vt:lpstr>Подсчет количества элементов (удовлетворяющих условию)</vt:lpstr>
      <vt:lpstr>Подсчет количества элементов - трассировка</vt:lpstr>
      <vt:lpstr>Подсчет суммы элементов</vt:lpstr>
      <vt:lpstr>Подсчет суммы элементов - трассировка</vt:lpstr>
      <vt:lpstr>Изменение элементов по условию</vt:lpstr>
      <vt:lpstr>Изменение элементов по условию - трассировка</vt:lpstr>
      <vt:lpstr>Поиск первого элемента, удовлетворяющего условию</vt:lpstr>
      <vt:lpstr>Поиск первого элемента, удовлетворяющего условию - трассировка</vt:lpstr>
      <vt:lpstr>Поиск значения минимального элемента</vt:lpstr>
      <vt:lpstr>Поиск значения минимального элемента - трассировка</vt:lpstr>
      <vt:lpstr>Поиск индекса максимального элемента</vt:lpstr>
      <vt:lpstr>Поиск индекса максимального элемента – трассировка</vt:lpstr>
      <vt:lpstr>Поменять местами максимальный и начальный элемент</vt:lpstr>
      <vt:lpstr>Сортировка методом выбора*</vt:lpstr>
      <vt:lpstr>Сортировка методом выбора (1)*</vt:lpstr>
      <vt:lpstr>Сортировка методом выбора (2)*</vt:lpstr>
      <vt:lpstr>Презентация PowerPoint</vt:lpstr>
      <vt:lpstr>Лабораторная работа №13</vt:lpstr>
      <vt:lpstr>Задача 1. Базовые операции</vt:lpstr>
      <vt:lpstr>Задача 1. Базовые операции(2)</vt:lpstr>
      <vt:lpstr>Задача 1. Базовые операции(3)</vt:lpstr>
      <vt:lpstr>Задача 1. Базовые операции(4)</vt:lpstr>
      <vt:lpstr>Задача 1. Базовые операции(4)</vt:lpstr>
      <vt:lpstr>Задача 1. Базовые операции(4)</vt:lpstr>
      <vt:lpstr>Задача 1. Базовые операции(5)</vt:lpstr>
      <vt:lpstr>Задача 1. Базовые операции(6)</vt:lpstr>
      <vt:lpstr>Задача 2 </vt:lpstr>
      <vt:lpstr>Задача 3 </vt:lpstr>
      <vt:lpstr>Задача 4 </vt:lpstr>
      <vt:lpstr>Задача 5* </vt:lpstr>
      <vt:lpstr>Задача 6* </vt:lpstr>
      <vt:lpstr>ЛР13: Задания на закрепление и отработку</vt:lpstr>
      <vt:lpstr>Варианты для Задачи 9</vt:lpstr>
      <vt:lpstr>ИТОГО по ЛР13</vt:lpstr>
      <vt:lpstr>Презентация PowerPoint</vt:lpstr>
      <vt:lpstr>Лабораторная работа №14</vt:lpstr>
      <vt:lpstr>Задача 1 </vt:lpstr>
      <vt:lpstr>Задача 2 </vt:lpstr>
      <vt:lpstr>Задача 3 </vt:lpstr>
      <vt:lpstr>Задача 4 </vt:lpstr>
      <vt:lpstr>Задача 5*</vt:lpstr>
      <vt:lpstr>Задача 6* </vt:lpstr>
      <vt:lpstr>ЛР14: Задания на закрепление и отработку</vt:lpstr>
      <vt:lpstr>Варианты для Задачи 9</vt:lpstr>
      <vt:lpstr>Варианты для Задачи 10*</vt:lpstr>
      <vt:lpstr>Варианты для Задачи 11** (1)</vt:lpstr>
      <vt:lpstr>Варианты для Задачи 11** (2)</vt:lpstr>
      <vt:lpstr>ИТОГО по ЛР14</vt:lpstr>
      <vt:lpstr>Презентация PowerPoint</vt:lpstr>
      <vt:lpstr>ИТОГО по лекции 07</vt:lpstr>
      <vt:lpstr>Термины 1</vt:lpstr>
      <vt:lpstr>Термины 2</vt:lpstr>
      <vt:lpstr>Термины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Oleg</dc:creator>
  <cp:lastModifiedBy>Oleg</cp:lastModifiedBy>
  <cp:revision>389</cp:revision>
  <dcterms:created xsi:type="dcterms:W3CDTF">2015-09-02T18:56:24Z</dcterms:created>
  <dcterms:modified xsi:type="dcterms:W3CDTF">2024-10-12T09:58:18Z</dcterms:modified>
</cp:coreProperties>
</file>