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640" r:id="rId2"/>
    <p:sldId id="681" r:id="rId3"/>
    <p:sldId id="766" r:id="rId4"/>
    <p:sldId id="362" r:id="rId5"/>
    <p:sldId id="877" r:id="rId6"/>
    <p:sldId id="541" r:id="rId7"/>
    <p:sldId id="878" r:id="rId8"/>
    <p:sldId id="876" r:id="rId9"/>
    <p:sldId id="879" r:id="rId10"/>
    <p:sldId id="795" r:id="rId11"/>
    <p:sldId id="880" r:id="rId12"/>
    <p:sldId id="875" r:id="rId13"/>
    <p:sldId id="873" r:id="rId14"/>
    <p:sldId id="874" r:id="rId15"/>
    <p:sldId id="881" r:id="rId16"/>
    <p:sldId id="882" r:id="rId17"/>
    <p:sldId id="792" r:id="rId18"/>
    <p:sldId id="883" r:id="rId19"/>
    <p:sldId id="884" r:id="rId20"/>
    <p:sldId id="885" r:id="rId21"/>
    <p:sldId id="764" r:id="rId22"/>
    <p:sldId id="834" r:id="rId23"/>
    <p:sldId id="886" r:id="rId24"/>
    <p:sldId id="840" r:id="rId25"/>
    <p:sldId id="841" r:id="rId26"/>
    <p:sldId id="842" r:id="rId27"/>
    <p:sldId id="887" r:id="rId28"/>
    <p:sldId id="904" r:id="rId29"/>
    <p:sldId id="905" r:id="rId30"/>
    <p:sldId id="907" r:id="rId31"/>
    <p:sldId id="1069" r:id="rId32"/>
    <p:sldId id="908" r:id="rId33"/>
    <p:sldId id="835" r:id="rId34"/>
    <p:sldId id="703" r:id="rId35"/>
    <p:sldId id="704" r:id="rId36"/>
    <p:sldId id="888" r:id="rId37"/>
    <p:sldId id="889" r:id="rId38"/>
    <p:sldId id="890" r:id="rId39"/>
    <p:sldId id="708" r:id="rId40"/>
    <p:sldId id="274" r:id="rId41"/>
    <p:sldId id="275" r:id="rId42"/>
    <p:sldId id="722" r:id="rId43"/>
    <p:sldId id="700" r:id="rId44"/>
    <p:sldId id="891" r:id="rId45"/>
    <p:sldId id="892" r:id="rId46"/>
    <p:sldId id="893" r:id="rId47"/>
    <p:sldId id="894" r:id="rId48"/>
    <p:sldId id="895" r:id="rId49"/>
    <p:sldId id="896" r:id="rId50"/>
    <p:sldId id="897" r:id="rId51"/>
    <p:sldId id="898" r:id="rId52"/>
    <p:sldId id="899" r:id="rId53"/>
    <p:sldId id="900" r:id="rId54"/>
    <p:sldId id="1029" r:id="rId55"/>
    <p:sldId id="1047" r:id="rId56"/>
    <p:sldId id="1048" r:id="rId57"/>
    <p:sldId id="1049" r:id="rId58"/>
    <p:sldId id="1050" r:id="rId59"/>
    <p:sldId id="1057" r:id="rId60"/>
    <p:sldId id="1352" r:id="rId61"/>
    <p:sldId id="1323" r:id="rId62"/>
    <p:sldId id="772" r:id="rId63"/>
    <p:sldId id="1127" r:id="rId64"/>
    <p:sldId id="1324" r:id="rId65"/>
    <p:sldId id="520" r:id="rId66"/>
    <p:sldId id="991" r:id="rId67"/>
    <p:sldId id="992" r:id="rId68"/>
    <p:sldId id="993" r:id="rId69"/>
    <p:sldId id="994" r:id="rId70"/>
    <p:sldId id="995" r:id="rId71"/>
    <p:sldId id="996" r:id="rId72"/>
    <p:sldId id="998" r:id="rId73"/>
    <p:sldId id="999" r:id="rId74"/>
    <p:sldId id="1000" r:id="rId75"/>
    <p:sldId id="997" r:id="rId76"/>
    <p:sldId id="1003" r:id="rId77"/>
    <p:sldId id="575" r:id="rId78"/>
    <p:sldId id="576" r:id="rId79"/>
    <p:sldId id="1325" r:id="rId80"/>
    <p:sldId id="577" r:id="rId81"/>
    <p:sldId id="578" r:id="rId82"/>
    <p:sldId id="1326" r:id="rId83"/>
    <p:sldId id="579" r:id="rId84"/>
    <p:sldId id="1056" r:id="rId85"/>
    <p:sldId id="1024" r:id="rId86"/>
    <p:sldId id="1350" r:id="rId87"/>
    <p:sldId id="1004" r:id="rId88"/>
    <p:sldId id="1351" r:id="rId89"/>
    <p:sldId id="1025" r:id="rId90"/>
    <p:sldId id="1353" r:id="rId91"/>
    <p:sldId id="1051" r:id="rId92"/>
    <p:sldId id="1052" r:id="rId93"/>
    <p:sldId id="1053" r:id="rId94"/>
    <p:sldId id="1054" r:id="rId95"/>
    <p:sldId id="1055" r:id="rId96"/>
    <p:sldId id="1058" r:id="rId97"/>
    <p:sldId id="1059" r:id="rId98"/>
    <p:sldId id="1060" r:id="rId99"/>
    <p:sldId id="1061" r:id="rId100"/>
    <p:sldId id="1062" r:id="rId101"/>
    <p:sldId id="1063" r:id="rId102"/>
    <p:sldId id="1064" r:id="rId103"/>
    <p:sldId id="1065" r:id="rId104"/>
    <p:sldId id="1066" r:id="rId105"/>
    <p:sldId id="1067" r:id="rId106"/>
    <p:sldId id="1068" r:id="rId107"/>
    <p:sldId id="837" r:id="rId108"/>
    <p:sldId id="901" r:id="rId109"/>
    <p:sldId id="902" r:id="rId110"/>
    <p:sldId id="903" r:id="rId111"/>
    <p:sldId id="345" r:id="rId112"/>
    <p:sldId id="346" r:id="rId113"/>
    <p:sldId id="326" r:id="rId114"/>
    <p:sldId id="421" r:id="rId115"/>
    <p:sldId id="1070" r:id="rId116"/>
    <p:sldId id="1071" r:id="rId117"/>
    <p:sldId id="402" r:id="rId118"/>
    <p:sldId id="1072" r:id="rId119"/>
    <p:sldId id="629" r:id="rId120"/>
    <p:sldId id="1073" r:id="rId121"/>
    <p:sldId id="1074" r:id="rId1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640"/>
            <p14:sldId id="681"/>
            <p14:sldId id="766"/>
            <p14:sldId id="362"/>
            <p14:sldId id="877"/>
            <p14:sldId id="541"/>
            <p14:sldId id="878"/>
            <p14:sldId id="876"/>
            <p14:sldId id="879"/>
            <p14:sldId id="795"/>
            <p14:sldId id="880"/>
            <p14:sldId id="875"/>
            <p14:sldId id="873"/>
            <p14:sldId id="874"/>
            <p14:sldId id="881"/>
            <p14:sldId id="882"/>
            <p14:sldId id="792"/>
            <p14:sldId id="883"/>
            <p14:sldId id="884"/>
            <p14:sldId id="885"/>
            <p14:sldId id="764"/>
            <p14:sldId id="834"/>
            <p14:sldId id="886"/>
            <p14:sldId id="840"/>
            <p14:sldId id="841"/>
            <p14:sldId id="842"/>
            <p14:sldId id="887"/>
            <p14:sldId id="904"/>
            <p14:sldId id="905"/>
            <p14:sldId id="907"/>
            <p14:sldId id="1069"/>
            <p14:sldId id="908"/>
            <p14:sldId id="835"/>
            <p14:sldId id="703"/>
            <p14:sldId id="704"/>
            <p14:sldId id="888"/>
            <p14:sldId id="889"/>
            <p14:sldId id="890"/>
            <p14:sldId id="708"/>
            <p14:sldId id="274"/>
            <p14:sldId id="275"/>
            <p14:sldId id="722"/>
            <p14:sldId id="70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1029"/>
            <p14:sldId id="1047"/>
            <p14:sldId id="1048"/>
            <p14:sldId id="1049"/>
            <p14:sldId id="1050"/>
            <p14:sldId id="1057"/>
            <p14:sldId id="1352"/>
            <p14:sldId id="1323"/>
            <p14:sldId id="772"/>
            <p14:sldId id="1127"/>
            <p14:sldId id="1324"/>
            <p14:sldId id="520"/>
            <p14:sldId id="991"/>
            <p14:sldId id="992"/>
            <p14:sldId id="993"/>
            <p14:sldId id="994"/>
            <p14:sldId id="995"/>
            <p14:sldId id="996"/>
            <p14:sldId id="998"/>
            <p14:sldId id="999"/>
            <p14:sldId id="1000"/>
            <p14:sldId id="997"/>
            <p14:sldId id="1003"/>
            <p14:sldId id="575"/>
            <p14:sldId id="576"/>
            <p14:sldId id="1325"/>
            <p14:sldId id="577"/>
            <p14:sldId id="578"/>
            <p14:sldId id="1326"/>
            <p14:sldId id="579"/>
            <p14:sldId id="1056"/>
            <p14:sldId id="1024"/>
            <p14:sldId id="1350"/>
            <p14:sldId id="1004"/>
            <p14:sldId id="1351"/>
            <p14:sldId id="1025"/>
            <p14:sldId id="1353"/>
            <p14:sldId id="1051"/>
            <p14:sldId id="1052"/>
            <p14:sldId id="1053"/>
            <p14:sldId id="1054"/>
            <p14:sldId id="1055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837"/>
            <p14:sldId id="901"/>
            <p14:sldId id="902"/>
            <p14:sldId id="903"/>
            <p14:sldId id="345"/>
            <p14:sldId id="346"/>
            <p14:sldId id="326"/>
            <p14:sldId id="421"/>
            <p14:sldId id="1070"/>
            <p14:sldId id="1071"/>
            <p14:sldId id="402"/>
            <p14:sldId id="1072"/>
            <p14:sldId id="629"/>
            <p14:sldId id="1073"/>
            <p14:sldId id="10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>
      <p:cViewPr varScale="1">
        <p:scale>
          <a:sx n="105" d="100"/>
          <a:sy n="105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20.10.2024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book.kbsu.ru/theory/chapter2/1_2_10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2" Type="http://schemas.openxmlformats.org/officeDocument/2006/relationships/hyperlink" Target="https://ru.wikipedia.org/wiki/%D0%9D%D0%BE%D1%81%D0%B8%D1%82%D0%B5%D0%BB%D1%8C_%D0%B8%D0%BD%D1%84%D0%BE%D1%80%D0%BC%D0%B0%D1%86%D0%B8%D0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4%D0%B0%D0%B9%D0%BB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8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Двухмерные массивы.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Игра на основе двухмерного массива.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Использование файлов для сохранения состояния игры.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15. Простейшие операции с двухмерными массивами</a:t>
            </a: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16. Применение двухмерных массивов в играх</a:t>
            </a: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5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376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4. В открывшемся окне «Открыть файл» выбрать папку в которой лежит ваш бинарный файл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6DBC7F-27F1-49D4-92FF-A5ABF50C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9" y="1916832"/>
            <a:ext cx="8460432" cy="47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30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5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выбрать ваш бинарный файл – в нашем случае это «</a:t>
            </a:r>
            <a:r>
              <a:rPr lang="en-US" sz="1900" dirty="0" err="1"/>
              <a:t>game_bin.bin</a:t>
            </a:r>
            <a:r>
              <a:rPr lang="ru-RU" sz="1900" dirty="0"/>
              <a:t>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DB045-3860-48C3-85B9-C93350EA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2" y="1844824"/>
            <a:ext cx="8629835" cy="4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6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нажать кнопку        рядом с кнопкой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FAF18F-600D-4192-AC6F-5CAF3EE5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163237"/>
            <a:ext cx="8172400" cy="45781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7DF464-3C5F-4B12-AB46-CFCB69A4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732" y="782274"/>
            <a:ext cx="347292" cy="4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633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7. Выбрать пункт «Открыть с помощью…»</a:t>
            </a:r>
            <a:r>
              <a:rPr lang="en-US" sz="1900" dirty="0"/>
              <a:t> </a:t>
            </a:r>
            <a:endParaRPr lang="ru-RU" sz="1900" dirty="0"/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DCDC76-6FDB-4897-9781-AAF4626B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7" y="1700203"/>
            <a:ext cx="8532440" cy="50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819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8. В открывшемся окне «Открыть с помощью…»</a:t>
            </a:r>
            <a:r>
              <a:rPr lang="en-US" sz="1900" dirty="0"/>
              <a:t> </a:t>
            </a:r>
            <a:r>
              <a:rPr lang="ru-RU" sz="1900" dirty="0"/>
              <a:t> выбрать «Двоичный редактор (По умолчанию)»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5B377-A4C6-4A4B-B9D0-24C6F0D0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760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9. Нажать кнопку «ОК»</a:t>
            </a:r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780BCF-622E-4042-86EC-FA88F686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64794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13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10. Работать с открывшимся содержимым бинарного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3EF7E8-D76E-4581-8C65-EEC0F57C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316079"/>
            <a:ext cx="7452320" cy="54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41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468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№16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Применение двухмерных массивов в играх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926501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Собрать игру из кода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 кода, предоставленного выше в данной лекции, нужно собрать заготовку игры.</a:t>
            </a:r>
          </a:p>
        </p:txBody>
      </p:sp>
    </p:spTree>
    <p:extLst>
      <p:ext uri="{BB962C8B-B14F-4D97-AF65-F5344CB8AC3E}">
        <p14:creationId xmlns:p14="http://schemas.microsoft.com/office/powerpoint/2010/main" val="32734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Лекция 7 «Массивы</a:t>
            </a:r>
            <a:r>
              <a:rPr lang="en-US" sz="2800" b="1" dirty="0"/>
              <a:t>&amp;</a:t>
            </a:r>
            <a:r>
              <a:rPr lang="ru-RU" sz="2800" b="1" dirty="0"/>
              <a:t>Структуры </a:t>
            </a:r>
            <a:r>
              <a:rPr lang="en-US" sz="2800" b="1" dirty="0"/>
              <a:t>– </a:t>
            </a:r>
            <a:r>
              <a:rPr lang="ru-RU" sz="2800" b="1" dirty="0"/>
              <a:t>пример</a:t>
            </a:r>
            <a:r>
              <a:rPr lang="en-US" sz="2800" b="1" dirty="0"/>
              <a:t> </a:t>
            </a:r>
            <a:r>
              <a:rPr lang="ru-RU" sz="2800" b="1" dirty="0"/>
              <a:t>– </a:t>
            </a:r>
            <a:r>
              <a:rPr lang="en-US" sz="2800" b="1" dirty="0"/>
              <a:t>Polygon</a:t>
            </a:r>
            <a:r>
              <a:rPr lang="ru-RU" sz="2800" b="1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23528" y="751344"/>
            <a:ext cx="849694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HBRUSH </a:t>
            </a:r>
            <a:r>
              <a:rPr lang="en-US" sz="2000" dirty="0" err="1"/>
              <a:t>hBrush</a:t>
            </a:r>
            <a:r>
              <a:rPr lang="en-US" sz="2000" dirty="0"/>
              <a:t>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dirty="0" err="1"/>
              <a:t>hBrush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en-US" sz="2000" dirty="0"/>
              <a:t>Ellipse(</a:t>
            </a:r>
            <a:r>
              <a:rPr lang="en-US" sz="2000" dirty="0" err="1"/>
              <a:t>hdc</a:t>
            </a:r>
            <a:r>
              <a:rPr lang="en-US" sz="2000" dirty="0"/>
              <a:t>, 0, 0 , 160, 120);</a:t>
            </a:r>
          </a:p>
          <a:p>
            <a:endParaRPr lang="ru-RU" sz="2000" dirty="0"/>
          </a:p>
          <a:p>
            <a:r>
              <a:rPr lang="en-US" sz="2000" dirty="0"/>
              <a:t>HBRUSH hBrush2 = </a:t>
            </a:r>
            <a:r>
              <a:rPr lang="en-US" sz="2000" dirty="0" err="1"/>
              <a:t>CreateHatchBrush</a:t>
            </a:r>
            <a:r>
              <a:rPr lang="en-US" sz="2000" dirty="0"/>
              <a:t>(</a:t>
            </a:r>
            <a:r>
              <a:rPr lang="en-US" sz="2000" b="1" dirty="0"/>
              <a:t>HS_DIAGCROSS</a:t>
            </a:r>
            <a:r>
              <a:rPr lang="en-US" sz="2000" dirty="0"/>
              <a:t>, RGB(128, 0, 128));</a:t>
            </a:r>
          </a:p>
          <a:p>
            <a:r>
              <a:rPr lang="en-US" sz="2000" dirty="0" err="1"/>
              <a:t>SelectObject</a:t>
            </a:r>
            <a:r>
              <a:rPr lang="en-US" sz="2000" dirty="0"/>
              <a:t>(</a:t>
            </a:r>
            <a:r>
              <a:rPr lang="en-US" sz="2000" dirty="0" err="1"/>
              <a:t>hdc</a:t>
            </a:r>
            <a:r>
              <a:rPr lang="en-US" sz="2000" dirty="0"/>
              <a:t>, hBrush2);</a:t>
            </a:r>
          </a:p>
          <a:p>
            <a:endParaRPr lang="en-US" sz="2000" dirty="0"/>
          </a:p>
          <a:p>
            <a:r>
              <a:rPr lang="en-US" sz="2000" b="1" dirty="0"/>
              <a:t>POINT </a:t>
            </a:r>
            <a:r>
              <a:rPr lang="en-US" sz="2000" b="1" dirty="0" err="1"/>
              <a:t>pt</a:t>
            </a:r>
            <a:r>
              <a:rPr lang="en-US" sz="2000" b="1" dirty="0"/>
              <a:t>[5];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[0].x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[0].y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[1].y = 100;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[2].x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[2].y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[3].y = 150;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[4].x = 50;</a:t>
            </a:r>
          </a:p>
          <a:p>
            <a:r>
              <a:rPr lang="en-US" sz="2000" b="1" dirty="0" err="1"/>
              <a:t>pt</a:t>
            </a:r>
            <a:r>
              <a:rPr lang="en-US" sz="2000" b="1" dirty="0"/>
              <a:t>[4].y = 100;</a:t>
            </a:r>
          </a:p>
          <a:p>
            <a:r>
              <a:rPr lang="en-US" sz="2000" dirty="0"/>
              <a:t>Polygon(</a:t>
            </a:r>
            <a:r>
              <a:rPr lang="en-US" sz="2000" dirty="0" err="1"/>
              <a:t>hdc</a:t>
            </a:r>
            <a:r>
              <a:rPr lang="en-US" sz="2000" dirty="0"/>
              <a:t>, </a:t>
            </a:r>
            <a:r>
              <a:rPr lang="en-US" sz="2000" b="1" dirty="0" err="1"/>
              <a:t>pt</a:t>
            </a:r>
            <a:r>
              <a:rPr lang="en-US" sz="2000" dirty="0"/>
              <a:t>, 5);</a:t>
            </a:r>
            <a:endParaRPr lang="ru-RU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025139-0404-4580-AAFB-A0FE5F59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86100"/>
            <a:ext cx="3218491" cy="32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C289F-59C4-4F8D-9D53-31C6D121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70" y="5073889"/>
            <a:ext cx="6671030" cy="1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009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2. Доделать управление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коде выше нет перемещения героев вниз. Нужно создать код, который будет обеспечивать перемещение героев вниз!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5784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‘L’ </a:t>
            </a:r>
            <a:r>
              <a:rPr lang="ru-RU" sz="2000" dirty="0"/>
              <a:t>слева от игрока вставить элемент стены.</a:t>
            </a:r>
          </a:p>
        </p:txBody>
      </p:sp>
    </p:spTree>
    <p:extLst>
      <p:ext uri="{BB962C8B-B14F-4D97-AF65-F5344CB8AC3E}">
        <p14:creationId xmlns:p14="http://schemas.microsoft.com/office/powerpoint/2010/main" val="31644890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4.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При нажатии клавиши </a:t>
            </a:r>
            <a:r>
              <a:rPr lang="en-US" sz="2000" dirty="0"/>
              <a:t>‘R’ </a:t>
            </a:r>
            <a:r>
              <a:rPr lang="ru-RU" sz="2000" dirty="0"/>
              <a:t>непосредственно справа от игрока вставить элемент «золото».</a:t>
            </a:r>
          </a:p>
        </p:txBody>
      </p:sp>
    </p:spTree>
    <p:extLst>
      <p:ext uri="{BB962C8B-B14F-4D97-AF65-F5344CB8AC3E}">
        <p14:creationId xmlns:p14="http://schemas.microsoft.com/office/powerpoint/2010/main" val="5816422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ru-RU" sz="3200" b="1" spc="-1" dirty="0">
                <a:solidFill>
                  <a:srgbClr val="000000"/>
                </a:solidFill>
                <a:latin typeface="Calibri"/>
              </a:rPr>
              <a:t>16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Доделать задачи 1-4</a:t>
            </a:r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en-US" dirty="0"/>
              <a:t>2. </a:t>
            </a:r>
            <a:r>
              <a:rPr lang="ru-RU" dirty="0"/>
              <a:t>Задача 5</a:t>
            </a:r>
          </a:p>
          <a:p>
            <a:r>
              <a:rPr lang="ru-RU" dirty="0"/>
              <a:t>Придумать что-то на нажатие клавиши </a:t>
            </a:r>
            <a:r>
              <a:rPr lang="en-US" dirty="0"/>
              <a:t>U (Up – </a:t>
            </a:r>
            <a:r>
              <a:rPr lang="ru-RU" dirty="0"/>
              <a:t>«вверх»</a:t>
            </a:r>
            <a:r>
              <a:rPr lang="en-US" dirty="0"/>
              <a:t>)</a:t>
            </a:r>
            <a:r>
              <a:rPr lang="ru-RU" dirty="0"/>
              <a:t>и реализовать это (стена</a:t>
            </a:r>
            <a:r>
              <a:rPr lang="en-US" dirty="0"/>
              <a:t>/</a:t>
            </a:r>
            <a:r>
              <a:rPr lang="ru-RU" dirty="0"/>
              <a:t> золото создать</a:t>
            </a:r>
            <a:r>
              <a:rPr lang="en-US" dirty="0"/>
              <a:t>/</a:t>
            </a:r>
            <a:r>
              <a:rPr lang="ru-RU" dirty="0"/>
              <a:t>разрушить) для клетки выше игрока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Задача </a:t>
            </a:r>
            <a:r>
              <a:rPr lang="en-US" dirty="0"/>
              <a:t>6</a:t>
            </a:r>
            <a:r>
              <a:rPr lang="ru-RU" dirty="0"/>
              <a:t>.</a:t>
            </a:r>
          </a:p>
          <a:p>
            <a:r>
              <a:rPr lang="ru-RU" dirty="0"/>
              <a:t>Придумать что-то на нажатие клавиши </a:t>
            </a:r>
            <a:r>
              <a:rPr lang="en-US" dirty="0"/>
              <a:t>D (Down – </a:t>
            </a:r>
            <a:r>
              <a:rPr lang="ru-RU" dirty="0"/>
              <a:t>«вниз»</a:t>
            </a:r>
            <a:r>
              <a:rPr lang="en-US" dirty="0"/>
              <a:t>) </a:t>
            </a:r>
            <a:r>
              <a:rPr lang="ru-RU" dirty="0"/>
              <a:t>и реализовать это (стена</a:t>
            </a:r>
            <a:r>
              <a:rPr lang="en-US" dirty="0"/>
              <a:t>/</a:t>
            </a:r>
            <a:r>
              <a:rPr lang="ru-RU" dirty="0"/>
              <a:t> золото создать</a:t>
            </a:r>
            <a:r>
              <a:rPr lang="en-US" dirty="0"/>
              <a:t>/</a:t>
            </a:r>
            <a:r>
              <a:rPr lang="ru-RU" dirty="0"/>
              <a:t>разрушить) для клетки ниже игрока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ru-RU" dirty="0"/>
              <a:t>Задача 7.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‘Z’ </a:t>
            </a:r>
            <a:r>
              <a:rPr lang="ru-RU" dirty="0"/>
              <a:t>уничтожить элементы стен начиная справа от игрока и до правой границы игрового поля.</a:t>
            </a:r>
          </a:p>
          <a:p>
            <a:endParaRPr lang="ru-RU" dirty="0"/>
          </a:p>
          <a:p>
            <a:r>
              <a:rPr lang="ru-RU" dirty="0"/>
              <a:t>5. Задача 8*.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‘A’ </a:t>
            </a:r>
            <a:r>
              <a:rPr lang="ru-RU" dirty="0"/>
              <a:t>уничтожить все элементы стен, которых непосредственно касается игрок – со всех сторон!</a:t>
            </a:r>
          </a:p>
          <a:p>
            <a:endParaRPr lang="ru-RU" dirty="0"/>
          </a:p>
          <a:p>
            <a:r>
              <a:rPr lang="ru-RU" dirty="0"/>
              <a:t>6. Задача 9**.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‘O’ </a:t>
            </a:r>
            <a:r>
              <a:rPr lang="ru-RU" dirty="0"/>
              <a:t>уничтожить все элементы стен со всех сторон на расстояние 2! При этом золото не должно пострадать!</a:t>
            </a:r>
          </a:p>
        </p:txBody>
      </p:sp>
    </p:spTree>
    <p:extLst>
      <p:ext uri="{BB962C8B-B14F-4D97-AF65-F5344CB8AC3E}">
        <p14:creationId xmlns:p14="http://schemas.microsoft.com/office/powerpoint/2010/main" val="35711867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906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68168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3977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</a:t>
            </a:r>
            <a:r>
              <a:rPr lang="ru-RU" sz="3200" b="1"/>
              <a:t>лекции 08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Разобрались с рядом операций над двухмерными массивами</a:t>
            </a:r>
          </a:p>
          <a:p>
            <a:pPr marL="457200" indent="-457200">
              <a:buAutoNum type="arabicPeriod"/>
            </a:pPr>
            <a:r>
              <a:rPr lang="ru-RU" sz="2300" dirty="0"/>
              <a:t>Увидели как на основе двухмерных массивов можно сделать простую игру</a:t>
            </a:r>
            <a:endParaRPr lang="en-US" sz="2300" dirty="0"/>
          </a:p>
          <a:p>
            <a:pPr marL="457200" indent="-457200">
              <a:buAutoNum type="arabicPeriod"/>
            </a:pPr>
            <a:r>
              <a:rPr lang="ru-RU" sz="2300" dirty="0"/>
              <a:t>Познакомились с работой с файлами в Си</a:t>
            </a:r>
          </a:p>
          <a:p>
            <a:pPr marL="457200" indent="-457200">
              <a:buAutoNum type="arabicPeriod"/>
            </a:pPr>
            <a:r>
              <a:rPr lang="ru-RU" sz="2300" dirty="0"/>
              <a:t>Узнали что нужно сделать в ЛР15 и ЛР16</a:t>
            </a:r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351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Двухмерный массив: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Определение переменной - двухмерного массив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Инициализация массива (в момент определения)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Обращение (использование) отдельного элемента массива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над двухмерными массивами: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 (значений элементов) массива в консоль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 массива с клавиатуры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 определенными значениями (нулями, по формуле)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Заполнение массива случайными значениями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значения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индекса строки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индекса столбца минимального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строки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Вставка столбца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в 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Загрузка из файла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элементов по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374415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3161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 dirty="0"/>
              <a:t>Термины </a:t>
            </a:r>
            <a:r>
              <a:rPr lang="en-US" sz="2800" b="1" dirty="0"/>
              <a:t>2</a:t>
            </a:r>
            <a:endParaRPr lang="ru-RU" sz="2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Двухмерные массивы и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двухмерного массива для кодирования состояния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Отрисовка поля игры на основе информации в двухмерном массиве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Перемещение героя в поле: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влево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вправо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вверх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-Перемещение героя вниз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состояния игры в файле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Загрузка состояния игры из файла</a:t>
            </a: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08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758D-4E26-5CE4-FB2A-74F3F188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132E-34AC-B8CB-3B30-D0BA0EB6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2800" b="1"/>
              <a:t>Термины 3*</a:t>
            </a:r>
            <a:endParaRPr lang="ru-RU" sz="2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C8DBB-1EBF-8F57-FBAE-E46126479E77}"/>
              </a:ext>
            </a:extLst>
          </p:cNvPr>
          <p:cNvSpPr/>
          <p:nvPr/>
        </p:nvSpPr>
        <p:spPr>
          <a:xfrm>
            <a:off x="179512" y="610136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бинарными файлами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окрытие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бинарного файла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(XXX, "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wb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-Запись в бинарный файл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fwrite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-Чтение из бинарного файла 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fread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-Как в VS просмотреть содержимое бинарного файла</a:t>
            </a:r>
          </a:p>
          <a:p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/>
              <a:t>Двухмерные массивы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24487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7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\n %d %d %d \n\n"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a[0][0], a[0][1], a[0][2], a[1][0], a[1][1], a[1][2]);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b[0][0], b[0][1], b[0][2], b[0][3]);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b[1][0], b[1][1], b[1][2], b[1][3]);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 %d %d %d 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b[2][0], b[2][1], b[2][2], b[2][3]);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756B0-D529-45F5-BDC3-A0EDBA72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786792"/>
            <a:ext cx="4211960" cy="2479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89" y="3429000"/>
            <a:ext cx="3985959" cy="13357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29" y="5073888"/>
            <a:ext cx="5025996" cy="16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9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1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a[0][1] = 10;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a[1][1] = 20;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9251EB-BDB4-4F73-BD7F-6E2D406B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195027"/>
            <a:ext cx="4732329" cy="1585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485B8-701F-4B82-AC32-1404F417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0" y="4581128"/>
            <a:ext cx="604142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4640EA-9456-4480-A81F-128C7D46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99" y="1100884"/>
            <a:ext cx="483408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1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3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ECA65E-A781-440F-A5A2-13893F4B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078515"/>
            <a:ext cx="5433106" cy="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9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4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5F9E68-B82A-4E0C-8B40-35B5A937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717032"/>
            <a:ext cx="3744416" cy="23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282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Двухмерные массивы</a:t>
            </a:r>
            <a:r>
              <a:rPr lang="en-US" sz="2800" b="1" dirty="0"/>
              <a:t> – </a:t>
            </a:r>
            <a:r>
              <a:rPr lang="ru-RU" sz="2800" b="1" dirty="0"/>
              <a:t>пример</a:t>
            </a:r>
            <a:r>
              <a:rPr lang="en-US" sz="2800" b="1" dirty="0"/>
              <a:t> 5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start!\n"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a[2][3];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a[0][0] = 1;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a[0][1] = 10;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a[0][2] = 100;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a[1][0] = 2;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a[1][1] = 20;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a[1][2] = 200;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b[3][4] = { {1, 2, 3, 4}, {11, 12, 13, 14}, {21, 22, 23, 24} };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2;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3;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3; i++) {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4;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"%3d</a:t>
            </a:r>
            <a:r>
              <a:rPr lang="ru-RU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b[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“\n"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"main() finish!\n"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8C0410-3ED4-47B6-9939-DDE2656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540190"/>
            <a:ext cx="2942796" cy="22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6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94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0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Двухмерный массив в Си</a:t>
            </a:r>
            <a:br>
              <a:rPr lang="ru-RU" b="1" dirty="0"/>
            </a:br>
            <a:r>
              <a:rPr lang="ru-RU" b="1" i="1" dirty="0"/>
              <a:t>Некоторые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099207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Вывод элементов массива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8</a:t>
            </a:r>
          </a:p>
          <a:p>
            <a:pPr defTabSz="357188"/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7188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arr[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 0,  1,  222,  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{10, 11, 12, 13},</a:t>
            </a:r>
          </a:p>
          <a:p>
            <a:pPr defTabSz="3571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{20, 21, 22, 23}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 = 3;</a:t>
            </a: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 = 4;</a:t>
            </a:r>
          </a:p>
          <a:p>
            <a:pPr defTabSz="357188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"!!!! print() !!!!\n"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"%3d 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pPr defTabSz="3571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0AC158-888F-4847-8A74-8BC461E5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918" y="4365104"/>
            <a:ext cx="3851818" cy="17281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B5B05E-1E34-4AD4-8828-A8A998F9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49" y="881326"/>
            <a:ext cx="591585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4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 err="1"/>
              <a:t>i</a:t>
            </a:r>
            <a:r>
              <a:rPr lang="en-US" sz="2800" b="1" dirty="0"/>
              <a:t> * 10 + j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fillIx10()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fillIx10()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10 + j;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0A9618-0DEE-45C1-9ABC-5BA5F557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3727166"/>
            <a:ext cx="37869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1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значениями </a:t>
            </a:r>
            <a:r>
              <a:rPr lang="en-US" sz="2800" b="1" dirty="0"/>
              <a:t>0</a:t>
            </a:r>
            <a:endParaRPr lang="ru-RU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fillIx10();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fillZero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454082-7D88-4C35-9410-68DD5EE3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1076227"/>
            <a:ext cx="3293229" cy="271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2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Заполнение случайными значениями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randFill0_9()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"!!!! randFill0_9() !!!!\n"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 = rand() % 10;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randFill0_9();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E8256C-B8AA-4874-8804-6FCA538F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454170"/>
            <a:ext cx="3440750" cy="38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00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Поиск минимального элемента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sv-SE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600" dirty="0">
                <a:solidFill>
                  <a:srgbClr val="000000"/>
                </a:solidFill>
                <a:latin typeface="Consolas" panose="020B0609020204030204" pitchFamily="49" charset="0"/>
              </a:rPr>
              <a:t> min = arr[0][0];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7188"/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&lt; min)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min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"min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min);</a:t>
            </a:r>
          </a:p>
          <a:p>
            <a:pPr defTabSz="357188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"imin = %d\n"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iMin);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=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print();</a:t>
            </a:r>
          </a:p>
          <a:p>
            <a:pPr defTabSz="357188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D334D-1DDC-49A1-9B6A-8B8B5888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86" y="3573016"/>
            <a:ext cx="4243370" cy="30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7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Удалить строку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"!!!!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(%d) !!!!\n"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delRow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 &lt; n - 1;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+ 1][j];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n--;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"Номер строки, которую нужно удалить: 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BC387-4313-447A-9A73-B39C3D3A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418" y="4787353"/>
            <a:ext cx="3544875" cy="19888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26AD92-0079-A1DF-4D47-F4BB2765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25" y="751344"/>
            <a:ext cx="3372321" cy="1600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404D66-9AD9-AA10-A2ED-3BC1BD2A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025" y="2624025"/>
            <a:ext cx="33532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8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Вставить столбец</a:t>
            </a:r>
            <a:r>
              <a:rPr lang="en-US" sz="2800" b="1" dirty="0"/>
              <a:t> </a:t>
            </a:r>
            <a:r>
              <a:rPr lang="ru-RU" sz="2800" b="1" dirty="0"/>
              <a:t>(в конец)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addColumn0()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"!!!! addColumn0() !!!!\n"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 &lt;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][m]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C323C8-5570-4667-A510-7BF4D0A6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03" y="4043829"/>
            <a:ext cx="3600400" cy="27565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690EBA-2530-CB58-CF1F-7FCC6C01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71" y="2451709"/>
            <a:ext cx="3372321" cy="1609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3EB497-7CF0-67D2-346B-3025213E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799" y="751344"/>
            <a:ext cx="337232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Переменные, структуры, массивы, массивы структур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22144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Сохранить в файл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87945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Сохранение состояния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save() {</a:t>
            </a:r>
          </a:p>
          <a:p>
            <a:pPr defTabSz="357188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Выходной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"c:\\Temp\\arr1.txt"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создался"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m);</a:t>
            </a:r>
          </a:p>
          <a:p>
            <a:pPr defTabSz="357188"/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5ECD5D-D142-B343-E310-88A6B22C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69" y="4653135"/>
            <a:ext cx="3359392" cy="19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0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Загрузить из файла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879453"/>
            <a:ext cx="84969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Загрузка состояния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load() {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"c:\\Temp\\arr1.txt"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&amp;m);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7188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m;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F83435-A60A-5F6F-94FB-7F156905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169" y="4653135"/>
            <a:ext cx="3359392" cy="19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1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Демонстрация сохранения и загрузки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2A112A-6CFD-4660-9BF8-8DC33023E526}"/>
              </a:ext>
            </a:extLst>
          </p:cNvPr>
          <p:cNvSpPr txBox="1"/>
          <p:nvPr/>
        </p:nvSpPr>
        <p:spPr>
          <a:xfrm>
            <a:off x="395536" y="1076227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7DB5-602D-49BC-920E-9E1EA9462E63}"/>
              </a:ext>
            </a:extLst>
          </p:cNvPr>
          <p:cNvSpPr txBox="1"/>
          <p:nvPr/>
        </p:nvSpPr>
        <p:spPr>
          <a:xfrm>
            <a:off x="395536" y="1076227"/>
            <a:ext cx="8496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7188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addColumn0();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save();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fillIx10();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load();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defTabSz="357188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6E479E-0D9E-6C78-D9C6-ADD1638D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795036"/>
            <a:ext cx="3359392" cy="19867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709127-067D-583F-47C5-C2D66A89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076227"/>
            <a:ext cx="3745178" cy="5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71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512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№15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Простейшие операции с двухмерными массивами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6679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1. Создать консольное меню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Создать меню, при помощи которого можно выбирать операции над двухмерным массивом.</a:t>
            </a:r>
            <a:r>
              <a:rPr lang="en-US" dirty="0"/>
              <a:t> </a:t>
            </a:r>
            <a:r>
              <a:rPr lang="ru-RU" dirty="0"/>
              <a:t>Выводить состояние массива перед каждым обращении к меню.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32050"/>
            <a:ext cx="6408712" cy="45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0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Реализовать операции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Прикрутить операции, ранее разобранные в лекции: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значениями </a:t>
            </a:r>
            <a:r>
              <a:rPr lang="en-US" dirty="0" err="1"/>
              <a:t>i</a:t>
            </a:r>
            <a:r>
              <a:rPr lang="en-US" dirty="0"/>
              <a:t> * 10 + j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нулями</a:t>
            </a:r>
          </a:p>
          <a:p>
            <a:pPr marL="342900" indent="-342900">
              <a:buAutoNum type="arabicPeriod"/>
            </a:pPr>
            <a:r>
              <a:rPr lang="ru-RU" dirty="0"/>
              <a:t>Заполнить случайными значениями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9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3.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нечетные увеличить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31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Задача 4. Реализовать операцию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и прикрутить к меню операцию – «Все кратные 10 уменьшить в 10 раз»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11901B-F607-4502-8A70-F98A9111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18" y="2420888"/>
            <a:ext cx="59289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4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ЛР15: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5506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000" dirty="0"/>
              <a:t>Доделать задачи 1-4.</a:t>
            </a:r>
          </a:p>
          <a:p>
            <a:pPr marL="457200" indent="-457200">
              <a:buAutoNum type="arabicParenR"/>
            </a:pPr>
            <a:endParaRPr lang="ru-RU" sz="2000" dirty="0"/>
          </a:p>
          <a:p>
            <a:r>
              <a:rPr lang="ru-RU" sz="2000" dirty="0"/>
              <a:t>2) Задача 5. Добавить в программу возможность ввода массива с клавиатуры</a:t>
            </a:r>
          </a:p>
          <a:p>
            <a:endParaRPr lang="ru-RU" sz="2000" dirty="0"/>
          </a:p>
          <a:p>
            <a:r>
              <a:rPr lang="ru-RU" sz="2000" dirty="0"/>
              <a:t>3) Задача 6. Добавить в программу возможность сохранения массива в файле и его загрузки из готового файла</a:t>
            </a:r>
          </a:p>
          <a:p>
            <a:endParaRPr lang="ru-RU" sz="2000" dirty="0"/>
          </a:p>
          <a:p>
            <a:r>
              <a:rPr lang="ru-RU" sz="2000" dirty="0"/>
              <a:t>4) Задача 7. удалить заданную строку  из массива</a:t>
            </a:r>
          </a:p>
          <a:p>
            <a:endParaRPr lang="ru-RU" sz="2000" dirty="0"/>
          </a:p>
          <a:p>
            <a:r>
              <a:rPr lang="ru-RU" sz="2000" dirty="0"/>
              <a:t>5) Задача 8. Продублировать заданный столбец массива</a:t>
            </a:r>
          </a:p>
          <a:p>
            <a:endParaRPr lang="ru-RU" sz="2000" dirty="0"/>
          </a:p>
          <a:p>
            <a:r>
              <a:rPr lang="ru-RU" sz="2000" dirty="0"/>
              <a:t>6) Задача 9. Выполнить задание по варианту</a:t>
            </a:r>
          </a:p>
          <a:p>
            <a:endParaRPr lang="ru-RU" sz="2000" dirty="0"/>
          </a:p>
          <a:p>
            <a:r>
              <a:rPr lang="ru-RU" sz="2000" dirty="0"/>
              <a:t>7) Задача 10*. Выполнить задание по варианту</a:t>
            </a:r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479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949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для задачи 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2844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Вариант А1:</a:t>
            </a:r>
          </a:p>
          <a:p>
            <a:r>
              <a:rPr lang="ru-RU" sz="1400" dirty="0"/>
              <a:t>В массиве все элементы, стоящие выше и левее минимального элемента, заменить на среднее арифметическое минимального и максимального элементов.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А2:</a:t>
            </a:r>
          </a:p>
          <a:p>
            <a:r>
              <a:rPr lang="ru-RU" sz="1400" dirty="0"/>
              <a:t>В массиве все элементы, стоящие ниже и левее максимального элемента, заменить на среднее арифметическое минимального и максимального элементов последнего столбца.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А3:</a:t>
            </a:r>
          </a:p>
          <a:p>
            <a:r>
              <a:rPr lang="ru-RU" sz="1400" dirty="0"/>
              <a:t>В массиве все элементы, стоящие ниже и левее максимального элемента, заменить на минимальный элемент.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А4:</a:t>
            </a:r>
          </a:p>
          <a:p>
            <a:r>
              <a:rPr lang="ru-RU" sz="1400" dirty="0"/>
              <a:t>В массиве все нечетные элементы, стоящие ниже минимального элемента массива и стоящие слева от максимального элемента массива, заменить на 0.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А5:</a:t>
            </a:r>
          </a:p>
          <a:p>
            <a:r>
              <a:rPr lang="ru-RU" sz="1400" dirty="0"/>
              <a:t>В массиве все четные элементы, стоящие снизу от максимального элемента массива, заменить на максимальный элемент столбца, в котором они расположены.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836712"/>
            <a:ext cx="4104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Вариант А6:</a:t>
            </a:r>
          </a:p>
          <a:p>
            <a:r>
              <a:rPr lang="ru-RU" sz="1400" dirty="0"/>
              <a:t>В массиве все нечетные элементы, стоящие сверху от минимального элемента массива, заменить на максимальный элемент строки, в которой они расположены.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А7:</a:t>
            </a:r>
          </a:p>
          <a:p>
            <a:r>
              <a:rPr lang="ru-RU" sz="1400" dirty="0"/>
              <a:t>В массиве все элементы, имеющие четное значение суммы индексов, заменить на минимальный элемент массива.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А8:</a:t>
            </a:r>
          </a:p>
          <a:p>
            <a:r>
              <a:rPr lang="ru-RU" sz="1400" dirty="0"/>
              <a:t>Обнулить элементы в тех столбцах, в которых встречается хотя бы два одинаковых элемента.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А9:</a:t>
            </a:r>
          </a:p>
          <a:p>
            <a:r>
              <a:rPr lang="ru-RU" sz="1400" dirty="0"/>
              <a:t>Обнулить элементы тех строк, в которых встречается более двух нулевых элементов.</a:t>
            </a:r>
          </a:p>
          <a:p>
            <a:r>
              <a:rPr lang="ru-RU" sz="1400" dirty="0"/>
              <a:t> </a:t>
            </a:r>
          </a:p>
          <a:p>
            <a:r>
              <a:rPr lang="ru-RU" sz="1400" dirty="0"/>
              <a:t>Вариант А10:</a:t>
            </a:r>
          </a:p>
          <a:p>
            <a:r>
              <a:rPr lang="ru-RU" sz="1400" dirty="0"/>
              <a:t>Обнулить элементы тех столбцов, в которых нет ни одного четного элемента.</a:t>
            </a:r>
          </a:p>
          <a:p>
            <a:r>
              <a:rPr lang="ru-RU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07304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Варианты для задачи 10*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41044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01986" y="764704"/>
            <a:ext cx="440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>
                <a:solidFill>
                  <a:schemeClr val="bg1">
                    <a:lumMod val="85000"/>
                  </a:schemeClr>
                </a:solidFill>
              </a:rPr>
              <a:t>!!!!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764704"/>
            <a:ext cx="4104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1:</a:t>
            </a:r>
          </a:p>
          <a:p>
            <a:r>
              <a:rPr lang="ru-RU" dirty="0"/>
              <a:t>Удалить те столбцы,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2:</a:t>
            </a:r>
          </a:p>
          <a:p>
            <a:r>
              <a:rPr lang="ru-RU" dirty="0"/>
              <a:t>Удалить те строки,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- четный.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B3</a:t>
            </a:r>
            <a:r>
              <a:rPr lang="ru-RU" dirty="0"/>
              <a:t>:</a:t>
            </a:r>
          </a:p>
          <a:p>
            <a:r>
              <a:rPr lang="ru-RU" dirty="0"/>
              <a:t>Удалить те строки, в которых встречаются нулевые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4:</a:t>
            </a:r>
          </a:p>
          <a:p>
            <a:r>
              <a:rPr lang="ru-RU" dirty="0"/>
              <a:t>Удалить те строки, в которых есть четные элементы.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5:</a:t>
            </a:r>
          </a:p>
          <a:p>
            <a:r>
              <a:rPr lang="ru-RU" dirty="0"/>
              <a:t>Удалить те столбцы, в которых нет четных элементов.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764704"/>
            <a:ext cx="41044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6:</a:t>
            </a:r>
          </a:p>
          <a:p>
            <a:r>
              <a:rPr lang="ru-RU" dirty="0"/>
              <a:t>Удалить те столбцы, элементы в которых упорядочены по возрастанию.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7:</a:t>
            </a:r>
          </a:p>
          <a:p>
            <a:r>
              <a:rPr lang="ru-RU" dirty="0"/>
              <a:t>Удалить те столбцы, в которых элемент </a:t>
            </a:r>
            <a:r>
              <a:rPr lang="en-US" dirty="0"/>
              <a:t>a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][</a:t>
            </a:r>
            <a:r>
              <a:rPr lang="en-US" dirty="0" err="1"/>
              <a:t>i</a:t>
            </a:r>
            <a:r>
              <a:rPr lang="ru-RU" dirty="0"/>
              <a:t>] является максимальным элементом столбца.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8:</a:t>
            </a:r>
          </a:p>
          <a:p>
            <a:r>
              <a:rPr lang="ru-RU" dirty="0"/>
              <a:t>Продублировать те строки, в которых встречается хотя бы два одинаковых элемента.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9:</a:t>
            </a:r>
          </a:p>
          <a:p>
            <a:r>
              <a:rPr lang="ru-RU" dirty="0"/>
              <a:t>Продублировать те строки, в которых встречаются нулевые элементы.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Вариант </a:t>
            </a:r>
            <a:r>
              <a:rPr lang="en-US" dirty="0"/>
              <a:t>B</a:t>
            </a:r>
            <a:r>
              <a:rPr lang="ru-RU" dirty="0"/>
              <a:t>10:</a:t>
            </a:r>
          </a:p>
          <a:p>
            <a:r>
              <a:rPr lang="ru-RU" dirty="0"/>
              <a:t>Продублировать те строки, в которых есть четные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2871746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ЛР15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несколькими операциями над двухмерными массивами</a:t>
            </a:r>
          </a:p>
          <a:p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795114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466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Использование двухмерного массива для игры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22968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683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615711"/>
            <a:ext cx="5082636" cy="29963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представить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Коды ячеек: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0 - свободна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1 - игрок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2 - препятствие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3 - золото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map[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1,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3,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3, 3,   3, 3, 0, 0, 0,   3, 3,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0, 0, 0,   3, 3, 0, 0, 0},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3, 3, 3, 0,   0, 0, 0, 0,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3,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2, 0, 0,   2, 0, 0,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2, 2, 2, 2,   2, 2, 2, 2, 0},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{0, 0, 0, 0, 0,   0, 0, 0, 0, 0,   0, 0, 0, 0, 0}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964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(1)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30</a:t>
            </a:r>
          </a:p>
          <a:p>
            <a:pPr defTabSz="357188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пустого поля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(200, 200, 200));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серый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поля с золотом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(255, 255,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желтый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стены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0));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черный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кисть для игрока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CreateSolidBrush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RGB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0, 255));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синий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Коды ячеек: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0 - свободна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1 - 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2 - препятствие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3 - золото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HBRUSH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brush[4]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hBrushEmptyCell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hBrushMan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hBrushWall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hBrushGold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56" y="188640"/>
            <a:ext cx="2137344" cy="12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нарисовать карту (2)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j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(j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y2 =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*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			</a:t>
            </a:r>
            <a:r>
              <a:rPr lang="es-ES" sz="16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r = { x1, y1, x2, y2 };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FillRect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&amp;r, brush[map[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Все кисти удаляем!!!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4; i++)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(brush[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6AEFD-9148-44B5-9F9F-AE97EDD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363570"/>
            <a:ext cx="37865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57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влево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steps = 0;</a:t>
            </a:r>
          </a:p>
          <a:p>
            <a:pPr defTabSz="357188"/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gold = 0;</a:t>
            </a:r>
            <a:endParaRPr lang="ru-RU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endParaRPr lang="ru-RU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Left()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1; j &lt; M;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0) {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пустая клетка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[i][j - 1] == 3) {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слева от игрока - золото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map[i][j - 1] = 1;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11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2. «Покупаем квартиру»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98072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Вводится площадь квартиры и стоимость квадратного метра.</a:t>
            </a:r>
          </a:p>
          <a:p>
            <a:r>
              <a:rPr lang="ru-RU" dirty="0"/>
              <a:t>Выводится сколько будет стоить эта квартира.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0" y="1844824"/>
            <a:ext cx="8964488" cy="475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7E11A2-16B0-41AE-BD34-8AB46D15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983306"/>
            <a:ext cx="3854216" cy="27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02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вправо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Right()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M - 2; j &gt;= 0; j--)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 + 1]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map[i][j + 1]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68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героев подвинуть вверх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Up() {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j;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(i = 1; i &lt; N; i++)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M;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7188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== 1)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если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][j]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игрок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0) { 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- 1][j] == 3) {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map[i - 1][j] = 1;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map[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 = 0;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steps++;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gold++;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7188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1212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управлять перемещением героев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WM_KEYDOWN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wParam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VK_DOWN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Down();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Up();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VK_RIGHT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Right();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34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Как </a:t>
            </a:r>
            <a:r>
              <a:rPr lang="ru-RU" sz="3200" b="1" dirty="0" err="1"/>
              <a:t>отрисовывать</a:t>
            </a:r>
            <a:r>
              <a:rPr lang="ru-RU" sz="3200" b="1" dirty="0"/>
              <a:t> карту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51AF43-26C1-4938-B994-784CD1713893}"/>
              </a:ext>
            </a:extLst>
          </p:cNvPr>
          <p:cNvSpPr/>
          <p:nvPr/>
        </p:nvSpPr>
        <p:spPr>
          <a:xfrm>
            <a:off x="107504" y="908720"/>
            <a:ext cx="89289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WM_PAINT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PAINTSTRUCT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TODO: Добавьте сюда любой код прорисовки, использующий HDC...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EndPaint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Сохранение состояния в игре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32644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game.txt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game.txt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60E8B9-5B45-45FE-B75F-52437352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18" y="1556792"/>
            <a:ext cx="4276725" cy="52292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14568C-FA40-40CC-99BB-384CCCA08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69" y="1603495"/>
            <a:ext cx="38957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14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37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(3)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AC3544-1288-E466-4CAC-9E0E6D10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64" y="751344"/>
            <a:ext cx="5577671" cy="5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74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(4)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17EB8-1E53-B232-7401-317F9B80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76" y="778776"/>
            <a:ext cx="5409839" cy="5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13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266ACC-43F9-4307-B738-3B0C5486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6" y="980728"/>
            <a:ext cx="5398785" cy="27050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6B8721-5FAD-4672-87A7-FCA2BC3B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417" y="980728"/>
            <a:ext cx="2857500" cy="2705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D17495-0D90-4815-A343-43C04C9B0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17" y="3911611"/>
            <a:ext cx="2857500" cy="2705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6BFD22-587D-4B8E-BAA0-99A55C388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26" y="3911611"/>
            <a:ext cx="539498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081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981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Внешняя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2357389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980728"/>
            <a:ext cx="806489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http://book.kbsu.ru/theory/chapter2/1_2_10.html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Внешняя память (ВЗУ) предназначена для длительного хранения программ и данных, и целостность её содержимого не зависит от того, включен или выключен компьютер. В отличие от оперативной памяти, внешняя память не имеет прямой связи с процессором. Информация от ВЗУ к процессору и наоборот циркулирует примерно по следующей цепочке: 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состав внешней памяти компьютера входят: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жёстких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гибких магнитных 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магнито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-оптических компакт-дисках;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накопители на 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магнитной ленте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(стримеры) и др.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6FDF12-A310-59A6-CB3B-3A286079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40968"/>
            <a:ext cx="683934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252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Внешняя память – работа в Си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5536" y="729182"/>
            <a:ext cx="80648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Задача: из входного файла прочитать 2 целых числа. 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выходной файл записать сумму этих чисел.</a:t>
            </a:r>
            <a:endParaRPr 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*fin;</a:t>
            </a:r>
          </a:p>
          <a:p>
            <a:pPr marL="0" indent="0">
              <a:buNone/>
            </a:pPr>
            <a:r>
              <a:rPr lang="en-US" sz="1800" dirty="0"/>
              <a:t>	int a, b, s;</a:t>
            </a:r>
          </a:p>
          <a:p>
            <a:pPr marL="0" indent="0">
              <a:buNone/>
            </a:pPr>
            <a:r>
              <a:rPr lang="en-US" sz="1800" dirty="0"/>
              <a:t>	fin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d:\\Temp\\Files\\in1.txt</a:t>
            </a:r>
            <a:r>
              <a:rPr lang="en-US" sz="1800" dirty="0"/>
              <a:t>", "rt");</a:t>
            </a:r>
          </a:p>
          <a:p>
            <a:pPr marL="0" indent="0">
              <a:buNone/>
            </a:pPr>
            <a:r>
              <a:rPr lang="en-US" sz="1800" dirty="0"/>
              <a:t>	if (fin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in1.txt is not found");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fscanf</a:t>
            </a:r>
            <a:r>
              <a:rPr lang="en-US" sz="1800" b="1" dirty="0"/>
              <a:t>(fin, "%</a:t>
            </a:r>
            <a:r>
              <a:rPr lang="en-US" sz="1800" b="1" dirty="0" err="1"/>
              <a:t>d%d</a:t>
            </a:r>
            <a:r>
              <a:rPr lang="en-US" sz="1800" b="1" dirty="0"/>
              <a:t>", &amp;a, &amp;b);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(fin);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Обработка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b="1" dirty="0"/>
              <a:t>	</a:t>
            </a:r>
            <a:r>
              <a:rPr lang="en-US" sz="1800" b="1" dirty="0"/>
              <a:t>s = a +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// </a:t>
            </a:r>
            <a:r>
              <a:rPr lang="ru-RU" sz="1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1800" b="1" dirty="0">
                <a:solidFill>
                  <a:srgbClr val="00B050"/>
                </a:solidFill>
              </a:rPr>
              <a:t>	</a:t>
            </a:r>
            <a:endParaRPr lang="ru-RU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/>
              <a:t>FILE *</a:t>
            </a:r>
            <a:r>
              <a:rPr lang="en-US" sz="1800" dirty="0" err="1"/>
              <a:t>fout</a:t>
            </a:r>
            <a:r>
              <a:rPr lang="ru-RU" dirty="0"/>
              <a:t> = </a:t>
            </a:r>
            <a:r>
              <a:rPr lang="en-US" sz="1800" dirty="0" err="1"/>
              <a:t>fopen</a:t>
            </a:r>
            <a:r>
              <a:rPr lang="en-US" sz="1800" dirty="0"/>
              <a:t>(“</a:t>
            </a:r>
            <a:r>
              <a:rPr lang="en-US" sz="1800" dirty="0">
                <a:solidFill>
                  <a:srgbClr val="7030A0"/>
                </a:solidFill>
              </a:rPr>
              <a:t>d:\\Temp\\Files\\out1.txt</a:t>
            </a:r>
            <a:r>
              <a:rPr lang="en-US" sz="1800" dirty="0"/>
              <a:t>", "</a:t>
            </a:r>
            <a:r>
              <a:rPr lang="en-US" sz="1800" dirty="0" err="1"/>
              <a:t>wt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r>
              <a:rPr lang="en-US" sz="1800" dirty="0"/>
              <a:t>	if (</a:t>
            </a:r>
            <a:r>
              <a:rPr lang="en-US" sz="1800" dirty="0" err="1"/>
              <a:t>fout</a:t>
            </a:r>
            <a:r>
              <a:rPr lang="en-US" sz="1800" dirty="0"/>
              <a:t> == NULL)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printf</a:t>
            </a:r>
            <a:r>
              <a:rPr lang="en-US" sz="1800" dirty="0"/>
              <a:t>("File out1.txt cannot be created");</a:t>
            </a:r>
          </a:p>
          <a:p>
            <a:pPr marL="0" indent="0">
              <a:buNone/>
            </a:pPr>
            <a:r>
              <a:rPr lang="en-US" sz="1800" dirty="0"/>
              <a:t>		return;</a:t>
            </a:r>
          </a:p>
          <a:p>
            <a:pPr marL="0" indent="0">
              <a:buNone/>
            </a:pPr>
            <a:r>
              <a:rPr lang="en-US" sz="1800" dirty="0"/>
              <a:t>	}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fprintf</a:t>
            </a:r>
            <a:r>
              <a:rPr lang="en-US" sz="1800" b="1" dirty="0"/>
              <a:t>(</a:t>
            </a:r>
            <a:r>
              <a:rPr lang="en-US" sz="1800" b="1" dirty="0" err="1"/>
              <a:t>fout</a:t>
            </a:r>
            <a:r>
              <a:rPr lang="en-US" sz="1800" b="1" dirty="0"/>
              <a:t>, "%d", s);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err="1"/>
              <a:t>fclose</a:t>
            </a:r>
            <a:r>
              <a:rPr lang="en-US" sz="1800" dirty="0"/>
              <a:t>(</a:t>
            </a:r>
            <a:r>
              <a:rPr lang="en-US" sz="1800" dirty="0" err="1"/>
              <a:t>fout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0348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Работа с файлами «вручную»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64883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Файл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2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Файл - именованная область данных на </a:t>
            </a:r>
            <a:r>
              <a:rPr lang="ru-RU" sz="2400" b="1" dirty="0">
                <a:hlinkClick r:id="rId2" tooltip="Носитель информации"/>
              </a:rPr>
              <a:t>носителе информации</a:t>
            </a:r>
            <a:r>
              <a:rPr lang="ru-RU" sz="2400" dirty="0"/>
              <a:t>, используемая как базовый объект взаимодействия с данными в </a:t>
            </a:r>
            <a:r>
              <a:rPr lang="ru-RU" sz="2400" dirty="0">
                <a:hlinkClick r:id="rId3" tooltip="Операционная система"/>
              </a:rPr>
              <a:t>операционных системах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/>
              <a:t> </a:t>
            </a:r>
            <a:r>
              <a:rPr lang="en-US" sz="2400" b="1" dirty="0">
                <a:hlinkClick r:id="rId4"/>
              </a:rPr>
              <a:t>https://ru.wikipedia.org/wiki/%D0%A4%D0%B0%D0%B9%D0%BB</a:t>
            </a:r>
            <a:r>
              <a:rPr lang="ru-RU" sz="2400" b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33767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Проводник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FC3BE2-C96E-43D0-AB44-426CF31E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4" y="1191327"/>
            <a:ext cx="7546644" cy="55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16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Имя файла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30AF96-7F38-436A-8F55-CC801249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56383"/>
            <a:ext cx="7344816" cy="537134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Имя файл = </a:t>
            </a:r>
            <a:r>
              <a:rPr lang="en-US" sz="2400" b="1" dirty="0"/>
              <a:t>“IMG_2476.JPG”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4658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Путь к файлу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Путь к файлу 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”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6C7BB8-7EE6-4F9C-AFCC-F8DFFE0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9" y="1706220"/>
            <a:ext cx="6881401" cy="50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87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Полное имя файла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Полное имя файла </a:t>
            </a:r>
          </a:p>
          <a:p>
            <a:r>
              <a:rPr lang="ru-RU" sz="2400" b="1" dirty="0"/>
              <a:t>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\IMG_2476.JPG”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6C7BB8-7EE6-4F9C-AFCC-F8DFFE0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9" y="1706220"/>
            <a:ext cx="6881401" cy="50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6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Лекция 7. «Рисуем много линий</a:t>
            </a:r>
            <a:r>
              <a:rPr lang="en-US" sz="3200" b="1" dirty="0"/>
              <a:t> </a:t>
            </a:r>
            <a:r>
              <a:rPr lang="ru-RU" sz="3200" b="1" dirty="0"/>
              <a:t>из центра»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51344"/>
            <a:ext cx="85506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case WM_PAINT:</a:t>
            </a:r>
          </a:p>
          <a:p>
            <a:r>
              <a:rPr lang="ru-RU" sz="2000" dirty="0"/>
              <a:t>        {</a:t>
            </a:r>
          </a:p>
          <a:p>
            <a:r>
              <a:rPr lang="ru-RU" sz="2000" dirty="0"/>
              <a:t>	</a:t>
            </a:r>
            <a:r>
              <a:rPr lang="en-US" sz="2000" dirty="0"/>
              <a:t>PAINTSTRUCT </a:t>
            </a:r>
            <a:r>
              <a:rPr lang="en-US" sz="2000" dirty="0" err="1"/>
              <a:t>ps</a:t>
            </a:r>
            <a:r>
              <a:rPr lang="en-US" sz="2000" dirty="0"/>
              <a:t>;</a:t>
            </a:r>
          </a:p>
          <a:p>
            <a:r>
              <a:rPr lang="ru-RU" sz="2000" dirty="0"/>
              <a:t>	</a:t>
            </a:r>
            <a:r>
              <a:rPr lang="en-US" sz="2000" dirty="0"/>
              <a:t>HDC </a:t>
            </a:r>
            <a:r>
              <a:rPr lang="en-US" sz="2000" dirty="0" err="1"/>
              <a:t>hdc</a:t>
            </a:r>
            <a:r>
              <a:rPr lang="en-US" sz="2000" dirty="0"/>
              <a:t> = </a:t>
            </a:r>
            <a:r>
              <a:rPr lang="en-US" sz="2000" dirty="0" err="1"/>
              <a:t>BeginPaint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hWnd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cx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cy =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.bottom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(x &lt; </a:t>
            </a:r>
            <a:r>
              <a:rPr lang="en-US" sz="18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MoveToEx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cx, cy,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hdc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x, 5);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x += 20;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 err="1"/>
              <a:t>EndPaint</a:t>
            </a:r>
            <a:r>
              <a:rPr lang="en-US" sz="2000" dirty="0"/>
              <a:t>(</a:t>
            </a:r>
            <a:r>
              <a:rPr lang="en-US" sz="2000" dirty="0" err="1"/>
              <a:t>hWnd</a:t>
            </a:r>
            <a:r>
              <a:rPr lang="en-US" sz="2000" dirty="0"/>
              <a:t>, &amp;</a:t>
            </a:r>
            <a:r>
              <a:rPr lang="en-US" sz="2000" dirty="0" err="1"/>
              <a:t>ps</a:t>
            </a:r>
            <a:r>
              <a:rPr lang="en-US" sz="2000" dirty="0"/>
              <a:t>);</a:t>
            </a:r>
          </a:p>
          <a:p>
            <a:r>
              <a:rPr lang="ru-RU" sz="2000" dirty="0"/>
              <a:t>        }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08720"/>
            <a:ext cx="25622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B48A81-77B5-479B-BAAC-513867B6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4730409"/>
            <a:ext cx="5004048" cy="20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808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Содержимое файла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Полное имя файла </a:t>
            </a:r>
          </a:p>
          <a:p>
            <a:r>
              <a:rPr lang="ru-RU" sz="2400" b="1" dirty="0"/>
              <a:t>= </a:t>
            </a:r>
            <a:r>
              <a:rPr lang="en-US" sz="2400" b="1" dirty="0"/>
              <a:t>“C:\Photos\2022_04_23_</a:t>
            </a:r>
            <a:r>
              <a:rPr lang="ru-RU" sz="2400" b="1" dirty="0" err="1"/>
              <a:t>дрЛеси</a:t>
            </a:r>
            <a:r>
              <a:rPr lang="en-US" sz="2400" b="1" dirty="0"/>
              <a:t>\IMG_2476.JPG”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17CC49-1A59-4CF0-A5F7-A256B604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5" y="1797514"/>
            <a:ext cx="72199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424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Пользовательские операции над файлами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Открыть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Создать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Скопировать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Перенести (вырезать)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Переименовать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Удалить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И др.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7CAF00-E1EB-4304-BE3D-7D5C97FB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97" y="1139122"/>
            <a:ext cx="5203799" cy="52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975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текстовых файлов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Проводник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ru-RU" sz="2400" dirty="0">
                <a:sym typeface="Wingdings" panose="05000000000000000000" pitchFamily="2" charset="2"/>
              </a:rPr>
              <a:t>Нужная папка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ru-RU" sz="2400" dirty="0">
                <a:sym typeface="Wingdings" panose="05000000000000000000" pitchFamily="2" charset="2"/>
              </a:rPr>
              <a:t>Правая кнопка мыши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DD55DD-A16E-47FD-8B55-39AC009D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20" y="1700808"/>
            <a:ext cx="6488685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5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текстовых файлов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Открыть файл в редакторе.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Набрать нужный текст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Сохранить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AB7BF3-8D37-4D05-8B58-E207A056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06" y="2060848"/>
            <a:ext cx="6420989" cy="46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60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папок «вручную»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125DA21-5264-4D26-99A6-EB4DC5C7A605}"/>
              </a:ext>
            </a:extLst>
          </p:cNvPr>
          <p:cNvSpPr/>
          <p:nvPr/>
        </p:nvSpPr>
        <p:spPr>
          <a:xfrm>
            <a:off x="520304" y="76470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Открыть родительскую папку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Нажать </a:t>
            </a:r>
            <a:r>
              <a:rPr lang="ru-RU" sz="2400" dirty="0">
                <a:sym typeface="Wingdings" panose="05000000000000000000" pitchFamily="2" charset="2"/>
              </a:rPr>
              <a:t>Правую кнопку мыши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Создать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Папку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ym typeface="Wingdings" panose="05000000000000000000" pitchFamily="2" charset="2"/>
              </a:rPr>
              <a:t>Введите имя папки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8D3587-692F-4840-BAF7-F7F15E4F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66" y="2747040"/>
            <a:ext cx="6615791" cy="39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84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308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Работа с файлами «</a:t>
            </a:r>
            <a:r>
              <a:rPr lang="ru-RU" b="1" dirty="0" err="1"/>
              <a:t>программно</a:t>
            </a:r>
            <a:r>
              <a:rPr lang="ru-RU" b="1" dirty="0"/>
              <a:t>»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3936477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b="1" dirty="0"/>
              <a:t>Открыть файл </a:t>
            </a:r>
          </a:p>
          <a:p>
            <a:pPr marL="457200" indent="-457200">
              <a:buAutoNum type="arabicParenR"/>
            </a:pPr>
            <a:r>
              <a:rPr lang="ru-RU" sz="2400" b="1" dirty="0"/>
              <a:t>Работать с файлом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86058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Прочитать из файла 2 целых числа, подсчитать их сумму, сумму вывести в другой файл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Входной файл:</a:t>
            </a:r>
          </a:p>
          <a:p>
            <a:pPr marL="0" indent="0">
              <a:buNone/>
            </a:pPr>
            <a:r>
              <a:rPr lang="en-US" sz="2800" dirty="0"/>
              <a:t>3 12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Выходной файл:</a:t>
            </a:r>
          </a:p>
          <a:p>
            <a:pPr marL="0" indent="0">
              <a:buNone/>
            </a:pPr>
            <a:r>
              <a:rPr lang="ru-RU" sz="2800" dirty="0"/>
              <a:t>15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822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входным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0)  Создать входной файл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Открыть входной файл  (на чтение)</a:t>
            </a:r>
          </a:p>
          <a:p>
            <a:pPr marL="457200" indent="-457200">
              <a:buAutoNum type="arabicParenR"/>
            </a:pPr>
            <a:r>
              <a:rPr lang="ru-RU" sz="2400" b="1" dirty="0"/>
              <a:t>Читать информацию из входного файла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входной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819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235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2800" b="1" dirty="0">
                <a:solidFill>
                  <a:srgbClr val="00B050"/>
                </a:solidFill>
              </a:rPr>
              <a:t>	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FILE *fin;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a, b, s;</a:t>
            </a:r>
          </a:p>
          <a:p>
            <a:pPr marL="0" indent="0">
              <a:buNone/>
            </a:pPr>
            <a:r>
              <a:rPr lang="en-US" sz="2800" dirty="0"/>
              <a:t>	fin = </a:t>
            </a:r>
            <a:r>
              <a:rPr lang="en-US" sz="2800" dirty="0" err="1"/>
              <a:t>fopen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7030A0"/>
                </a:solidFill>
              </a:rPr>
              <a:t>d:\\Temp\\Files\\in1.txt</a:t>
            </a:r>
            <a:r>
              <a:rPr lang="en-US" sz="2800" dirty="0"/>
              <a:t>", "rt");</a:t>
            </a:r>
          </a:p>
          <a:p>
            <a:pPr marL="0" indent="0">
              <a:buNone/>
            </a:pPr>
            <a:r>
              <a:rPr lang="en-US" sz="2800" dirty="0"/>
              <a:t>	if (fin == NULL)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("File in1.txt is not found");</a:t>
            </a:r>
          </a:p>
          <a:p>
            <a:pPr marL="0" indent="0">
              <a:buNone/>
            </a:pPr>
            <a:r>
              <a:rPr lang="en-US" sz="2800" dirty="0"/>
              <a:t>		return;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fscanf</a:t>
            </a:r>
            <a:r>
              <a:rPr lang="en-US" sz="2800" b="1" dirty="0"/>
              <a:t>(fin, "%</a:t>
            </a:r>
            <a:r>
              <a:rPr lang="en-US" sz="2800" b="1" dirty="0" err="1"/>
              <a:t>d%d</a:t>
            </a:r>
            <a:r>
              <a:rPr lang="en-US" sz="2800" b="1" dirty="0"/>
              <a:t>", &amp;a, &amp;b);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fclose</a:t>
            </a:r>
            <a:r>
              <a:rPr lang="en-US" sz="2800" dirty="0"/>
              <a:t>(fin);</a:t>
            </a:r>
          </a:p>
        </p:txBody>
      </p:sp>
    </p:spTree>
    <p:extLst>
      <p:ext uri="{BB962C8B-B14F-4D97-AF65-F5344CB8AC3E}">
        <p14:creationId xmlns:p14="http://schemas.microsoft.com/office/powerpoint/2010/main" val="112286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Обработка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en-US" sz="2800" b="1" dirty="0"/>
              <a:t>s = a + b;</a:t>
            </a:r>
          </a:p>
        </p:txBody>
      </p:sp>
    </p:spTree>
    <p:extLst>
      <p:ext uri="{BB962C8B-B14F-4D97-AF65-F5344CB8AC3E}">
        <p14:creationId xmlns:p14="http://schemas.microsoft.com/office/powerpoint/2010/main" val="36328475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выходным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b="1" dirty="0"/>
              <a:t>Открыть выходной файл (на запись) 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Писать информацию в выходной файл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выходной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9407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</a:t>
            </a:r>
            <a:r>
              <a:rPr lang="en-US" sz="3200" b="1" dirty="0"/>
              <a:t>3</a:t>
            </a:r>
            <a:r>
              <a:rPr lang="ru-RU" sz="3200" b="1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2800" b="1" dirty="0">
                <a:solidFill>
                  <a:srgbClr val="00B050"/>
                </a:solidFill>
              </a:rPr>
              <a:t>	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FILE *</a:t>
            </a:r>
            <a:r>
              <a:rPr lang="en-US" sz="2800" dirty="0" err="1"/>
              <a:t>fout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fout</a:t>
            </a:r>
            <a:r>
              <a:rPr lang="en-US" sz="2800" dirty="0"/>
              <a:t> = </a:t>
            </a:r>
            <a:r>
              <a:rPr lang="en-US" sz="2800" dirty="0" err="1"/>
              <a:t>fopen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7030A0"/>
                </a:solidFill>
              </a:rPr>
              <a:t>d:\\Temp\\Files\\out1.txt</a:t>
            </a:r>
            <a:r>
              <a:rPr lang="en-US" sz="2800" dirty="0"/>
              <a:t>", "</a:t>
            </a:r>
            <a:r>
              <a:rPr lang="en-US" sz="2800" dirty="0" err="1"/>
              <a:t>wt</a:t>
            </a:r>
            <a:r>
              <a:rPr lang="en-US" sz="2800" dirty="0"/>
              <a:t>");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fout</a:t>
            </a:r>
            <a:r>
              <a:rPr lang="en-US" sz="2800" dirty="0"/>
              <a:t> == NULL)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("File out1.txt cannot be created");</a:t>
            </a:r>
          </a:p>
          <a:p>
            <a:pPr marL="0" indent="0">
              <a:buNone/>
            </a:pPr>
            <a:r>
              <a:rPr lang="en-US" sz="2800" dirty="0"/>
              <a:t>		return;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fprintf</a:t>
            </a:r>
            <a:r>
              <a:rPr lang="en-US" sz="2800" b="1" dirty="0"/>
              <a:t>(</a:t>
            </a:r>
            <a:r>
              <a:rPr lang="en-US" sz="2800" b="1" dirty="0" err="1"/>
              <a:t>fout</a:t>
            </a:r>
            <a:r>
              <a:rPr lang="en-US" sz="2800" b="1" dirty="0"/>
              <a:t>, "s = %d", s);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err="1"/>
              <a:t>fclose</a:t>
            </a:r>
            <a:r>
              <a:rPr lang="en-US" sz="2800" dirty="0"/>
              <a:t>(</a:t>
            </a:r>
            <a:r>
              <a:rPr lang="en-US" sz="2800" dirty="0" err="1"/>
              <a:t>fout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00339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722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Несколько сценариев работы с файлами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213845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1. Входные и выходные данные - в файлах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ФАЙЛ_ВХОДНОЙ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ФАЙЛ_ВЫХОДНОЙ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/>
              <a:t>Входные данные готовятся в виде (входных) файлов.</a:t>
            </a:r>
          </a:p>
          <a:p>
            <a:pPr marL="0" indent="0">
              <a:buNone/>
            </a:pPr>
            <a:r>
              <a:rPr lang="ru-RU" sz="2400" dirty="0"/>
              <a:t>Программа загружает данные из входных файлов. Программа выполняет всю необходимую работу. </a:t>
            </a:r>
          </a:p>
          <a:p>
            <a:pPr marL="0" indent="0">
              <a:buNone/>
            </a:pPr>
            <a:r>
              <a:rPr lang="ru-RU" sz="2400" dirty="0"/>
              <a:t>Программа сохраняет результаты в (выходные) файлы.</a:t>
            </a:r>
          </a:p>
          <a:p>
            <a:pPr marL="0" indent="0">
              <a:buNone/>
            </a:pPr>
            <a:r>
              <a:rPr lang="ru-RU" sz="2400" b="1" dirty="0"/>
              <a:t>Этапы: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Подготовить входные файлы (вручную, либо используя какую-то программу)</a:t>
            </a:r>
          </a:p>
          <a:p>
            <a:pPr marL="457200" indent="-457200">
              <a:buAutoNum type="arabicParenR"/>
            </a:pPr>
            <a:r>
              <a:rPr lang="ru-RU" sz="2400" dirty="0"/>
              <a:t>Запустить программу обработки файлов, которая прочитает входные файлы  и создаст выходной файл</a:t>
            </a:r>
          </a:p>
          <a:p>
            <a:pPr marL="457200" indent="-457200">
              <a:buAutoNum type="arabicParenR"/>
            </a:pPr>
            <a:r>
              <a:rPr lang="ru-RU" sz="2400" dirty="0"/>
              <a:t>Работать с выходным файлов (вручную или при помощи еще какой-то программы)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81373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1. Входные и выходные данные - в файлах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ФАЙЛ_ВХОДНОЙ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ФАЙЛ_ВЫХОДНОЙ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Примеры:</a:t>
            </a:r>
          </a:p>
          <a:p>
            <a:r>
              <a:rPr lang="ru-RU" sz="2400" b="1" dirty="0"/>
              <a:t>Конверсия файлов (</a:t>
            </a:r>
            <a:r>
              <a:rPr lang="en-US" sz="2400" b="1" dirty="0"/>
              <a:t>PPTX </a:t>
            </a:r>
            <a:r>
              <a:rPr lang="en-US" sz="2400" b="1" dirty="0">
                <a:sym typeface="Wingdings" panose="05000000000000000000" pitchFamily="2" charset="2"/>
              </a:rPr>
              <a:t> PDF)</a:t>
            </a:r>
          </a:p>
          <a:p>
            <a:r>
              <a:rPr lang="ru-RU" sz="2400" b="1" dirty="0"/>
              <a:t>Сжать файл (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ZIP, RAR, </a:t>
            </a:r>
            <a:r>
              <a:rPr lang="ru-RU" sz="2400" b="1" dirty="0"/>
              <a:t>и т.д.)</a:t>
            </a:r>
          </a:p>
          <a:p>
            <a:r>
              <a:rPr lang="ru-RU" sz="2400" b="1" dirty="0"/>
              <a:t>Сжать фотографии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Компилятор (</a:t>
            </a:r>
            <a:r>
              <a:rPr lang="en-US" sz="2400" b="1" dirty="0" err="1">
                <a:sym typeface="Wingdings" panose="05000000000000000000" pitchFamily="2" charset="2"/>
              </a:rPr>
              <a:t>javac</a:t>
            </a:r>
            <a:r>
              <a:rPr lang="en-US" sz="2400" b="1" dirty="0">
                <a:sym typeface="Wingdings" panose="05000000000000000000" pitchFamily="2" charset="2"/>
              </a:rPr>
              <a:t> Class1.java   Class1.class) </a:t>
            </a: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13528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2. Файл для сохранения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ФАЙЛ_СОСТОЯНИЯ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Программа работает и доходит до какого-то состояния. </a:t>
            </a:r>
          </a:p>
          <a:p>
            <a:pPr marL="0" indent="0">
              <a:buNone/>
            </a:pPr>
            <a:r>
              <a:rPr lang="ru-RU" sz="2400" dirty="0"/>
              <a:t>При необходимости пользователь выполняет сохранение состояния программы. При этом создается файл, хранящий все необходимые данные программы.</a:t>
            </a:r>
          </a:p>
          <a:p>
            <a:pPr marL="0" indent="0">
              <a:buNone/>
            </a:pPr>
            <a:r>
              <a:rPr lang="ru-RU" sz="2400" dirty="0"/>
              <a:t>При необходимости пользователь решает вернуться к сохраненному состоянию. Для этого все данные загружаются из файла состояния.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6010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2. Файл для сохранения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ФАЙЛ_СОСТОЯНИЯ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Примеры:</a:t>
            </a:r>
          </a:p>
          <a:p>
            <a:r>
              <a:rPr lang="ru-RU" sz="2400" b="1" dirty="0"/>
              <a:t>Сохранение состояния в игре</a:t>
            </a:r>
          </a:p>
          <a:p>
            <a:endParaRPr lang="ru-RU" sz="2400" b="1" dirty="0"/>
          </a:p>
          <a:p>
            <a:r>
              <a:rPr lang="ru-RU" sz="2400" b="1" dirty="0"/>
              <a:t>*Редактирование документа (</a:t>
            </a:r>
            <a:r>
              <a:rPr lang="en-US" sz="2400" b="1" dirty="0"/>
              <a:t>PPTX, XLS, </a:t>
            </a:r>
            <a:r>
              <a:rPr lang="ru-RU" sz="2400" b="1" dirty="0"/>
              <a:t>и мн. др.)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64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9. «Массив грибов»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EF7DF-8974-4E64-B04C-6C4C8A501E90}"/>
              </a:ext>
            </a:extLst>
          </p:cNvPr>
          <p:cNvSpPr txBox="1"/>
          <p:nvPr/>
        </p:nvSpPr>
        <p:spPr>
          <a:xfrm>
            <a:off x="107504" y="1916832"/>
            <a:ext cx="864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Координаты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грибов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12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Х 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200, 220, 240, 260,      300, 400, 420, 440, 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	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460, 480, 500, 520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координата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Y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каждого гриба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{ 400, 350, 300, 250,      300, 200, 100, 200,  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100, 140, 120, 100 };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виден ли гриб? (для каждого гриба!)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NUM_MUSHROOMS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= { 1, 1, 1, 1,        1, 1, 1, 1,     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1, 1, 1, 1 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F06E7D-35D5-4B35-8E9E-79F97A1C0237}"/>
              </a:ext>
            </a:extLst>
          </p:cNvPr>
          <p:cNvSpPr/>
          <p:nvPr/>
        </p:nvSpPr>
        <p:spPr>
          <a:xfrm>
            <a:off x="107504" y="90872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игре нужно собрать все грибы. В массивах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MushroomX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и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хранятся координаты каждого гриба. В массиве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MushroomVisible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хранится признак – «виден»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«не виден».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133EE6-8FA0-4B7C-800A-1C0E2A85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7" y="5517232"/>
            <a:ext cx="8901593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31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3167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Работа с бинарными файлами*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767680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F35A0-630C-4AC0-90A2-764B0DF6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3579364" cy="38488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F0FC64-802F-4218-8732-E3098F54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98480"/>
            <a:ext cx="4297453" cy="49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642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59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(3)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CF6CD8-79EC-2F63-0025-538A1FBB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44" y="908720"/>
            <a:ext cx="49589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04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(4)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B4985-3228-5F17-512B-4396C8F0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52" y="751344"/>
            <a:ext cx="501429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5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 (</a:t>
            </a:r>
            <a:r>
              <a:rPr lang="en-US" sz="2800" b="1" dirty="0"/>
              <a:t>5</a:t>
            </a:r>
            <a:r>
              <a:rPr lang="ru-RU" sz="2800" b="1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B5C7C1-E97D-4757-8A66-9E4BFE6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8" y="1867764"/>
            <a:ext cx="6754473" cy="33843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075F86-C867-4CB1-8605-6A3752A6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751344"/>
            <a:ext cx="5460099" cy="59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203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1. Открыть меню «Файл»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60B46D-8898-4BDE-9286-25124C11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3650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428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2. Выбрать пункт меню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CFB062-A3DF-4E57-884F-9C3313B0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" y="1556792"/>
            <a:ext cx="8627633" cy="49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01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3. Выбрать пункт «Файл…»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0514B9-4820-4395-B4B1-67F5CA39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282120"/>
            <a:ext cx="846527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11724</TotalTime>
  <Words>8093</Words>
  <Application>Microsoft Office PowerPoint</Application>
  <PresentationFormat>Экран (4:3)</PresentationFormat>
  <Paragraphs>1089</Paragraphs>
  <Slides>121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121</vt:i4>
      </vt:variant>
    </vt:vector>
  </HeadingPairs>
  <TitlesOfParts>
    <vt:vector size="127" baseType="lpstr">
      <vt:lpstr>Arial</vt:lpstr>
      <vt:lpstr>Calibri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Переменные, структуры, массивы, массивы структур</vt:lpstr>
      <vt:lpstr>Лекция 2. «Покупаем квартиру»</vt:lpstr>
      <vt:lpstr>Лекция 2. «Покупаем квартиру»</vt:lpstr>
      <vt:lpstr>Лекция 7. «Рисуем много линий из центра»</vt:lpstr>
      <vt:lpstr>Лекция 7. «Рисуем много линий из центра»</vt:lpstr>
      <vt:lpstr>Лекция 9. «Массив грибов»</vt:lpstr>
      <vt:lpstr>Лекция 9. «Массив грибов»</vt:lpstr>
      <vt:lpstr>Лекция 7 «Массивы&amp;Структуры – пример – Polygon»</vt:lpstr>
      <vt:lpstr>Лекция 7 «Массивы&amp;Структуры – пример – Polygon»</vt:lpstr>
      <vt:lpstr>Презентация PowerPoint</vt:lpstr>
      <vt:lpstr>Двухмерные массивы</vt:lpstr>
      <vt:lpstr>Двухмерные массивы – пример 1</vt:lpstr>
      <vt:lpstr>Двухмерные массивы – пример 1</vt:lpstr>
      <vt:lpstr>Двухмерные массивы – пример 1</vt:lpstr>
      <vt:lpstr>Двухмерные массивы – пример 2</vt:lpstr>
      <vt:lpstr>Двухмерные массивы – пример 3</vt:lpstr>
      <vt:lpstr>Двухмерные массивы – пример 4</vt:lpstr>
      <vt:lpstr>Двухмерные массивы – пример 5</vt:lpstr>
      <vt:lpstr>Презентация PowerPoint</vt:lpstr>
      <vt:lpstr>Двухмерный массив в Си Некоторые операции</vt:lpstr>
      <vt:lpstr>Вывод элементов массива</vt:lpstr>
      <vt:lpstr>Заполнение значениями i * 10 + j</vt:lpstr>
      <vt:lpstr>Заполнение значениями 0</vt:lpstr>
      <vt:lpstr>Заполнение случайными значениями</vt:lpstr>
      <vt:lpstr>Поиск минимального элемента</vt:lpstr>
      <vt:lpstr>Удалить строку </vt:lpstr>
      <vt:lpstr>Вставить столбец (в конец) </vt:lpstr>
      <vt:lpstr>Сохранить в файл</vt:lpstr>
      <vt:lpstr>Загрузить из файла</vt:lpstr>
      <vt:lpstr>Демонстрация сохранения и загрузки</vt:lpstr>
      <vt:lpstr>Презентация PowerPoint</vt:lpstr>
      <vt:lpstr>Лабораторная работа №15</vt:lpstr>
      <vt:lpstr>Задача 1. Создать консольное меню</vt:lpstr>
      <vt:lpstr>Задача 2. Реализовать операции</vt:lpstr>
      <vt:lpstr>Задача 3. Реализовать операцию</vt:lpstr>
      <vt:lpstr>Задача 4. Реализовать операцию</vt:lpstr>
      <vt:lpstr>ЛР15: Задания на закрепление и отработку</vt:lpstr>
      <vt:lpstr>Варианты для задачи 9</vt:lpstr>
      <vt:lpstr>Варианты для задачи 10*</vt:lpstr>
      <vt:lpstr>ИТОГО по ЛР15</vt:lpstr>
      <vt:lpstr>Презентация PowerPoint</vt:lpstr>
      <vt:lpstr>Использование двухмерного массива для игры</vt:lpstr>
      <vt:lpstr>Как представить карту</vt:lpstr>
      <vt:lpstr>Как представить карту</vt:lpstr>
      <vt:lpstr>Как нарисовать карту (1)</vt:lpstr>
      <vt:lpstr>Как нарисовать карту (2)</vt:lpstr>
      <vt:lpstr>Как героев подвинуть влево</vt:lpstr>
      <vt:lpstr>Как героев подвинуть вправо</vt:lpstr>
      <vt:lpstr>Как героев подвинуть вверх</vt:lpstr>
      <vt:lpstr>Как управлять перемещением героев</vt:lpstr>
      <vt:lpstr>Как отрисовывать карту</vt:lpstr>
      <vt:lpstr>Сохранение состояния в игре</vt:lpstr>
      <vt:lpstr>Сохранение состояния игры</vt:lpstr>
      <vt:lpstr>Сохранение состояния игры (2)</vt:lpstr>
      <vt:lpstr>Сохранение состояния игры (3)</vt:lpstr>
      <vt:lpstr>Сохранение состояния игры (4)</vt:lpstr>
      <vt:lpstr>Сохранение состояния игры (5)</vt:lpstr>
      <vt:lpstr>Презентация PowerPoint</vt:lpstr>
      <vt:lpstr>Внешняя память</vt:lpstr>
      <vt:lpstr>Внешняя память</vt:lpstr>
      <vt:lpstr>Внешняя память – работа в Си</vt:lpstr>
      <vt:lpstr>Работа с файлами «вручную»</vt:lpstr>
      <vt:lpstr>Файл</vt:lpstr>
      <vt:lpstr>Проводник</vt:lpstr>
      <vt:lpstr>Имя файла</vt:lpstr>
      <vt:lpstr>Путь к файлу</vt:lpstr>
      <vt:lpstr>Полное имя файла</vt:lpstr>
      <vt:lpstr>Содержимое файла</vt:lpstr>
      <vt:lpstr>Пользовательские операции над файлами</vt:lpstr>
      <vt:lpstr>Создание текстовых файлов «вручную»</vt:lpstr>
      <vt:lpstr>Создание текстовых файлов «вручную»</vt:lpstr>
      <vt:lpstr>Создание папок «вручную»</vt:lpstr>
      <vt:lpstr>Презентация PowerPoint</vt:lpstr>
      <vt:lpstr>Работа с файлами «программно»</vt:lpstr>
      <vt:lpstr>Работа с файлом – общий алгоритм</vt:lpstr>
      <vt:lpstr>Задача</vt:lpstr>
      <vt:lpstr>Работа с входным файлом – общий алгоритм</vt:lpstr>
      <vt:lpstr>Задача (1)</vt:lpstr>
      <vt:lpstr>Задача (2)</vt:lpstr>
      <vt:lpstr>Работа с выходным файлом – общий алгоритм</vt:lpstr>
      <vt:lpstr>Задача (3)</vt:lpstr>
      <vt:lpstr>Презентация PowerPoint</vt:lpstr>
      <vt:lpstr>Несколько сценариев работы с файлами</vt:lpstr>
      <vt:lpstr>Сценарий 1. Входные и выходные данные - в файлах</vt:lpstr>
      <vt:lpstr>Сценарий 1. Входные и выходные данные - в файлах</vt:lpstr>
      <vt:lpstr>Сценарий 2. Файл для сохранения состояния</vt:lpstr>
      <vt:lpstr>Сценарий 2. Файл для сохранения состояния</vt:lpstr>
      <vt:lpstr>Презентация PowerPoint</vt:lpstr>
      <vt:lpstr>Работа с бинарными файлами*</vt:lpstr>
      <vt:lpstr>Сохранение состояния игры</vt:lpstr>
      <vt:lpstr>Сохранение состояния игры (2)</vt:lpstr>
      <vt:lpstr>Сохранение состояния игры (3)</vt:lpstr>
      <vt:lpstr>Сохранение состояния игры (4)</vt:lpstr>
      <vt:lpstr>Сохранение состояния игры (5)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Презентация PowerPoint</vt:lpstr>
      <vt:lpstr>Лабораторная работа №16</vt:lpstr>
      <vt:lpstr>Задача 1. Собрать игру из кода</vt:lpstr>
      <vt:lpstr>Задача 2. Доделать управление</vt:lpstr>
      <vt:lpstr>Задача 3.</vt:lpstr>
      <vt:lpstr>Задача 4.</vt:lpstr>
      <vt:lpstr>ЛР16: Задания на закрепление и отработку</vt:lpstr>
      <vt:lpstr>Презентация PowerPoint</vt:lpstr>
      <vt:lpstr>Презентация PowerPoint</vt:lpstr>
      <vt:lpstr>Презентация PowerPoint</vt:lpstr>
      <vt:lpstr>ИТОГО по лекции 08</vt:lpstr>
      <vt:lpstr>Презентация PowerPoint</vt:lpstr>
      <vt:lpstr>Термины 1</vt:lpstr>
      <vt:lpstr>Термины 2</vt:lpstr>
      <vt:lpstr>Термины 3*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345</cp:revision>
  <dcterms:created xsi:type="dcterms:W3CDTF">2015-09-02T18:56:24Z</dcterms:created>
  <dcterms:modified xsi:type="dcterms:W3CDTF">2024-10-20T16:38:44Z</dcterms:modified>
</cp:coreProperties>
</file>