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640" r:id="rId2"/>
    <p:sldId id="429" r:id="rId3"/>
    <p:sldId id="606" r:id="rId4"/>
    <p:sldId id="1115" r:id="rId5"/>
    <p:sldId id="520" r:id="rId6"/>
    <p:sldId id="575" r:id="rId7"/>
    <p:sldId id="576" r:id="rId8"/>
    <p:sldId id="1325" r:id="rId9"/>
    <p:sldId id="577" r:id="rId10"/>
    <p:sldId id="578" r:id="rId11"/>
    <p:sldId id="1326" r:id="rId12"/>
    <p:sldId id="579" r:id="rId13"/>
    <p:sldId id="1355" r:id="rId14"/>
    <p:sldId id="1056" r:id="rId15"/>
    <p:sldId id="1024" r:id="rId16"/>
    <p:sldId id="1350" r:id="rId17"/>
    <p:sldId id="1004" r:id="rId18"/>
    <p:sldId id="1351" r:id="rId19"/>
    <p:sldId id="1025" r:id="rId20"/>
    <p:sldId id="1353" r:id="rId21"/>
    <p:sldId id="1051" r:id="rId22"/>
    <p:sldId id="1052" r:id="rId23"/>
    <p:sldId id="1053" r:id="rId24"/>
    <p:sldId id="1054" r:id="rId25"/>
    <p:sldId id="1055" r:id="rId26"/>
    <p:sldId id="1058" r:id="rId27"/>
    <p:sldId id="1059" r:id="rId28"/>
    <p:sldId id="1060" r:id="rId29"/>
    <p:sldId id="1061" r:id="rId30"/>
    <p:sldId id="1062" r:id="rId31"/>
    <p:sldId id="1063" r:id="rId32"/>
    <p:sldId id="1064" r:id="rId33"/>
    <p:sldId id="1065" r:id="rId34"/>
    <p:sldId id="1066" r:id="rId35"/>
    <p:sldId id="1067" r:id="rId36"/>
    <p:sldId id="1068" r:id="rId37"/>
    <p:sldId id="1507" r:id="rId38"/>
    <p:sldId id="1511" r:id="rId39"/>
    <p:sldId id="1509" r:id="rId40"/>
    <p:sldId id="1510" r:id="rId41"/>
    <p:sldId id="766" r:id="rId42"/>
    <p:sldId id="1514" r:id="rId43"/>
    <p:sldId id="1506" r:id="rId44"/>
    <p:sldId id="530" r:id="rId45"/>
    <p:sldId id="531" r:id="rId46"/>
    <p:sldId id="533" r:id="rId47"/>
    <p:sldId id="535" r:id="rId48"/>
    <p:sldId id="536" r:id="rId49"/>
    <p:sldId id="538" r:id="rId50"/>
    <p:sldId id="539" r:id="rId51"/>
    <p:sldId id="540" r:id="rId52"/>
    <p:sldId id="541" r:id="rId53"/>
    <p:sldId id="542" r:id="rId54"/>
    <p:sldId id="543" r:id="rId55"/>
    <p:sldId id="544" r:id="rId56"/>
    <p:sldId id="920" r:id="rId57"/>
    <p:sldId id="921" r:id="rId58"/>
    <p:sldId id="923" r:id="rId59"/>
    <p:sldId id="545" r:id="rId60"/>
    <p:sldId id="549" r:id="rId61"/>
    <p:sldId id="550" r:id="rId62"/>
    <p:sldId id="551" r:id="rId63"/>
    <p:sldId id="552" r:id="rId64"/>
    <p:sldId id="1076" r:id="rId65"/>
    <p:sldId id="925" r:id="rId66"/>
    <p:sldId id="1373" r:id="rId67"/>
    <p:sldId id="1378" r:id="rId68"/>
    <p:sldId id="1379" r:id="rId69"/>
    <p:sldId id="1500" r:id="rId70"/>
    <p:sldId id="1501" r:id="rId71"/>
    <p:sldId id="1502" r:id="rId72"/>
    <p:sldId id="1491" r:id="rId73"/>
    <p:sldId id="974" r:id="rId74"/>
    <p:sldId id="1493" r:id="rId75"/>
    <p:sldId id="1494" r:id="rId76"/>
    <p:sldId id="1380" r:id="rId77"/>
    <p:sldId id="1381" r:id="rId78"/>
    <p:sldId id="1495" r:id="rId79"/>
    <p:sldId id="1382" r:id="rId80"/>
    <p:sldId id="1383" r:id="rId81"/>
    <p:sldId id="1496" r:id="rId82"/>
    <p:sldId id="942" r:id="rId83"/>
    <p:sldId id="1026" r:id="rId84"/>
    <p:sldId id="343" r:id="rId85"/>
    <p:sldId id="1032" r:id="rId86"/>
    <p:sldId id="1033" r:id="rId87"/>
    <p:sldId id="1034" r:id="rId88"/>
    <p:sldId id="1036" r:id="rId89"/>
    <p:sldId id="1035" r:id="rId90"/>
    <p:sldId id="1037" r:id="rId91"/>
    <p:sldId id="1043" r:id="rId92"/>
    <p:sldId id="1045" r:id="rId93"/>
    <p:sldId id="1069" r:id="rId94"/>
    <p:sldId id="1356" r:id="rId95"/>
    <p:sldId id="1513" r:id="rId96"/>
    <p:sldId id="1512" r:id="rId97"/>
    <p:sldId id="1359" r:id="rId98"/>
    <p:sldId id="1211" r:id="rId99"/>
    <p:sldId id="1357" r:id="rId100"/>
    <p:sldId id="1215" r:id="rId101"/>
    <p:sldId id="1212" r:id="rId102"/>
    <p:sldId id="1213" r:id="rId103"/>
    <p:sldId id="1216" r:id="rId104"/>
    <p:sldId id="1217" r:id="rId105"/>
    <p:sldId id="1218" r:id="rId106"/>
    <p:sldId id="1219" r:id="rId107"/>
    <p:sldId id="1220" r:id="rId108"/>
    <p:sldId id="1358" r:id="rId109"/>
    <p:sldId id="1169" r:id="rId110"/>
    <p:sldId id="1170" r:id="rId111"/>
    <p:sldId id="1171" r:id="rId112"/>
    <p:sldId id="1172" r:id="rId113"/>
    <p:sldId id="1173" r:id="rId114"/>
    <p:sldId id="1174" r:id="rId115"/>
    <p:sldId id="1083" r:id="rId116"/>
    <p:sldId id="1497" r:id="rId117"/>
    <p:sldId id="288" r:id="rId118"/>
    <p:sldId id="289" r:id="rId119"/>
    <p:sldId id="290" r:id="rId120"/>
    <p:sldId id="291" r:id="rId121"/>
    <p:sldId id="620" r:id="rId122"/>
    <p:sldId id="292" r:id="rId123"/>
    <p:sldId id="1167" r:id="rId124"/>
    <p:sldId id="293" r:id="rId125"/>
    <p:sldId id="1503" r:id="rId126"/>
    <p:sldId id="1504" r:id="rId127"/>
    <p:sldId id="1498" r:id="rId128"/>
    <p:sldId id="1463" r:id="rId129"/>
    <p:sldId id="1478" r:id="rId130"/>
    <p:sldId id="1485" r:id="rId131"/>
    <p:sldId id="1487" r:id="rId132"/>
    <p:sldId id="1499" r:id="rId133"/>
    <p:sldId id="1489" r:id="rId134"/>
    <p:sldId id="402" r:id="rId135"/>
    <p:sldId id="991" r:id="rId1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E72DD33-DD87-438F-8656-F4ECD17BCF77}">
          <p14:sldIdLst>
            <p14:sldId id="640"/>
            <p14:sldId id="429"/>
            <p14:sldId id="606"/>
            <p14:sldId id="1115"/>
            <p14:sldId id="520"/>
            <p14:sldId id="575"/>
            <p14:sldId id="576"/>
            <p14:sldId id="1325"/>
            <p14:sldId id="577"/>
            <p14:sldId id="578"/>
            <p14:sldId id="1326"/>
            <p14:sldId id="579"/>
            <p14:sldId id="1355"/>
            <p14:sldId id="1056"/>
            <p14:sldId id="1024"/>
            <p14:sldId id="1350"/>
            <p14:sldId id="1004"/>
            <p14:sldId id="1351"/>
            <p14:sldId id="1025"/>
            <p14:sldId id="1353"/>
            <p14:sldId id="1051"/>
            <p14:sldId id="1052"/>
            <p14:sldId id="1053"/>
            <p14:sldId id="1054"/>
            <p14:sldId id="1055"/>
            <p14:sldId id="1058"/>
            <p14:sldId id="1059"/>
            <p14:sldId id="1060"/>
            <p14:sldId id="1061"/>
            <p14:sldId id="1062"/>
            <p14:sldId id="1063"/>
            <p14:sldId id="1064"/>
            <p14:sldId id="1065"/>
            <p14:sldId id="1066"/>
            <p14:sldId id="1067"/>
            <p14:sldId id="1068"/>
            <p14:sldId id="1507"/>
            <p14:sldId id="1511"/>
            <p14:sldId id="1509"/>
            <p14:sldId id="1510"/>
            <p14:sldId id="766"/>
            <p14:sldId id="1514"/>
            <p14:sldId id="1506"/>
            <p14:sldId id="530"/>
            <p14:sldId id="531"/>
            <p14:sldId id="533"/>
            <p14:sldId id="535"/>
            <p14:sldId id="536"/>
            <p14:sldId id="538"/>
            <p14:sldId id="539"/>
            <p14:sldId id="540"/>
            <p14:sldId id="541"/>
            <p14:sldId id="542"/>
            <p14:sldId id="543"/>
            <p14:sldId id="544"/>
            <p14:sldId id="920"/>
            <p14:sldId id="921"/>
            <p14:sldId id="923"/>
            <p14:sldId id="545"/>
            <p14:sldId id="549"/>
            <p14:sldId id="550"/>
            <p14:sldId id="551"/>
            <p14:sldId id="552"/>
            <p14:sldId id="1076"/>
            <p14:sldId id="925"/>
            <p14:sldId id="1373"/>
            <p14:sldId id="1378"/>
            <p14:sldId id="1379"/>
            <p14:sldId id="1500"/>
            <p14:sldId id="1501"/>
            <p14:sldId id="1502"/>
            <p14:sldId id="1491"/>
            <p14:sldId id="974"/>
            <p14:sldId id="1493"/>
            <p14:sldId id="1494"/>
            <p14:sldId id="1380"/>
            <p14:sldId id="1381"/>
            <p14:sldId id="1495"/>
            <p14:sldId id="1382"/>
            <p14:sldId id="1383"/>
            <p14:sldId id="1496"/>
            <p14:sldId id="942"/>
            <p14:sldId id="1026"/>
            <p14:sldId id="343"/>
            <p14:sldId id="1032"/>
            <p14:sldId id="1033"/>
            <p14:sldId id="1034"/>
            <p14:sldId id="1036"/>
            <p14:sldId id="1035"/>
            <p14:sldId id="1037"/>
            <p14:sldId id="1043"/>
            <p14:sldId id="1045"/>
            <p14:sldId id="1069"/>
            <p14:sldId id="1356"/>
            <p14:sldId id="1513"/>
            <p14:sldId id="1512"/>
            <p14:sldId id="1359"/>
            <p14:sldId id="1211"/>
            <p14:sldId id="1357"/>
            <p14:sldId id="1215"/>
            <p14:sldId id="1212"/>
            <p14:sldId id="1213"/>
            <p14:sldId id="1216"/>
            <p14:sldId id="1217"/>
            <p14:sldId id="1218"/>
            <p14:sldId id="1219"/>
            <p14:sldId id="1220"/>
            <p14:sldId id="1358"/>
            <p14:sldId id="1169"/>
            <p14:sldId id="1170"/>
            <p14:sldId id="1171"/>
            <p14:sldId id="1172"/>
            <p14:sldId id="1173"/>
            <p14:sldId id="1174"/>
            <p14:sldId id="1083"/>
            <p14:sldId id="1497"/>
            <p14:sldId id="288"/>
            <p14:sldId id="289"/>
            <p14:sldId id="290"/>
            <p14:sldId id="291"/>
            <p14:sldId id="620"/>
            <p14:sldId id="292"/>
            <p14:sldId id="1167"/>
            <p14:sldId id="293"/>
            <p14:sldId id="1503"/>
            <p14:sldId id="1504"/>
            <p14:sldId id="1498"/>
            <p14:sldId id="1463"/>
            <p14:sldId id="1478"/>
            <p14:sldId id="1485"/>
            <p14:sldId id="1487"/>
            <p14:sldId id="1499"/>
            <p14:sldId id="1489"/>
            <p14:sldId id="402"/>
            <p14:sldId id="9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36" autoAdjust="0"/>
  </p:normalViewPr>
  <p:slideViewPr>
    <p:cSldViewPr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7B75-BB9F-426A-B4B7-AC409DFD3BDC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F0BCE-F8BD-4F73-A364-1765E1753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84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88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4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42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26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03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6AD2-DA4C-40BF-BD8D-2CB8F96D6E10}" type="datetimeFigureOut">
              <a:rPr lang="ru-RU" smtClean="0"/>
              <a:t>17.11.2024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E1E71-BFCB-4728-8781-77F35182DB8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zaurtl.ru/UkVT/UKVT3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vdsina/blog/51566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2" Type="http://schemas.openxmlformats.org/officeDocument/2006/relationships/hyperlink" Target="https://ru.wikipedia.org/wiki/ASC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7783044/whats-the-difference-between-asciiz-vs-ascii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F%D0%B5%D1%80%D0%B0%D1%86%D0%B8%D0%BE%D0%BD%D0%BD%D0%B0%D1%8F_%D1%81%D0%B8%D1%81%D1%82%D0%B5%D0%BC%D0%B0" TargetMode="External"/><Relationship Id="rId2" Type="http://schemas.openxmlformats.org/officeDocument/2006/relationships/hyperlink" Target="https://ru.wikipedia.org/wiki/%D0%9D%D0%BE%D1%81%D0%B8%D1%82%D0%B5%D0%BB%D1%8C_%D0%B8%D0%BD%D1%84%D0%BE%D1%80%D0%BC%D0%B0%D1%86%D0%B8%D0%B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4%D0%B0%D0%B9%D0%B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cppstudio.com/spravochnik/standartnye-zagolovochnye-fajly-iz-si-v-s/zagolovochnyj-fajl-cctupe-ctupe-h/funkciya-islower/" TargetMode="External"/><Relationship Id="rId13" Type="http://schemas.openxmlformats.org/officeDocument/2006/relationships/hyperlink" Target="http://cppstudio.com/spravochnik/standartnye-zagolovochnye-fajly-iz-si-v-s/zagolovochnyj-fajl-cctupe-ctupe-h/funkciya-isxdigit/" TargetMode="External"/><Relationship Id="rId3" Type="http://schemas.openxmlformats.org/officeDocument/2006/relationships/hyperlink" Target="http://cppstudio.com/spravochnik/standartnye-zagolovochnye-fajly-iz-si-v-s/zagolovochnyj-fajl-cctupe-ctupe-h/funkciya-isalnum/" TargetMode="External"/><Relationship Id="rId7" Type="http://schemas.openxmlformats.org/officeDocument/2006/relationships/hyperlink" Target="http://cppstudio.com/spravochnik/standartnye-zagolovochnye-fajly-iz-si-v-s/zagolovochnyj-fajl-cctupe-ctupe-h/funkciya-isgraph/" TargetMode="External"/><Relationship Id="rId12" Type="http://schemas.openxmlformats.org/officeDocument/2006/relationships/hyperlink" Target="http://cppstudio.com/spravochnik/standartnye-zagolovochnye-fajly-iz-si-v-s/zagolovochnyj-fajl-cctupe-ctupe-h/funkciya-isupper/" TargetMode="External"/><Relationship Id="rId2" Type="http://schemas.openxmlformats.org/officeDocument/2006/relationships/hyperlink" Target="http://cppstudio.com/cat/309/31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studio.com/spravochnik/standartnye-zagolovochnye-fajly-iz-si-v-s/zagolovochnyj-fajl-cctupe-ctupe-h/funkciya-isdigit/" TargetMode="External"/><Relationship Id="rId11" Type="http://schemas.openxmlformats.org/officeDocument/2006/relationships/hyperlink" Target="http://cppstudio.com/spravochnik/standartnye-zagolovochnye-fajly-iz-si-v-s/zagolovochnyj-fajl-cctupe-ctupe-h/funkciya-isspace/" TargetMode="External"/><Relationship Id="rId5" Type="http://schemas.openxmlformats.org/officeDocument/2006/relationships/hyperlink" Target="http://cppstudio.com/spravochnik/standartnye-zagolovochnye-fajly-iz-si-v-s/zagolovochnyj-fajl-cctupe-ctupe-h/funkciya-iscntrl/" TargetMode="External"/><Relationship Id="rId10" Type="http://schemas.openxmlformats.org/officeDocument/2006/relationships/hyperlink" Target="http://cppstudio.com/spravochnik/standartnye-zagolovochnye-fajly-iz-si-v-s/zagolovochnyj-fajl-cctupe-ctupe-h/funkciya-ispunct/" TargetMode="External"/><Relationship Id="rId4" Type="http://schemas.openxmlformats.org/officeDocument/2006/relationships/hyperlink" Target="http://cppstudio.com/spravochnik/standartnye-zagolovochnye-fajly-iz-si-v-s/zagolovochnyj-fajl-cctupe-ctupe-h/funkciya-isalpha/" TargetMode="External"/><Relationship Id="rId9" Type="http://schemas.openxmlformats.org/officeDocument/2006/relationships/hyperlink" Target="http://cppstudio.com/spravochnik/standartnye-zagolovochnye-fajly-iz-si-v-s/zagolovochnyj-fajl-cctupe-ctupe-h/funkciya-isprint/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cppstudio.com/spravochnik/standartnye-zagolovochnye-fajly-iz-si-v-s/zagolovochnyj-fajl-cstring-string-h/funkciya-strrchr/" TargetMode="External"/><Relationship Id="rId3" Type="http://schemas.openxmlformats.org/officeDocument/2006/relationships/hyperlink" Target="http://cppstudio.com/spravochnik/standartnye-zagolovochnye-fajly-iz-si-v-s/zagolovochnyj-fajl-cstring-string-h/funkciya-strncat/" TargetMode="External"/><Relationship Id="rId7" Type="http://schemas.openxmlformats.org/officeDocument/2006/relationships/hyperlink" Target="http://cppstudio.com/spravochnik/standartnye-zagolovochnye-fajly-iz-si-v-s/zagolovochnyj-fajl-cstring-string-h/funkciya-strpbrk/" TargetMode="External"/><Relationship Id="rId12" Type="http://schemas.openxmlformats.org/officeDocument/2006/relationships/hyperlink" Target="http://cppstudio.com/cat/309/325/" TargetMode="External"/><Relationship Id="rId2" Type="http://schemas.openxmlformats.org/officeDocument/2006/relationships/hyperlink" Target="http://cppstudio.com/spravochnik/standartnye-zagolovochnye-fajly-iz-si-v-s/zagolovochnyj-fajl-cstring-string-h/funkciya-strnc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studio.com/spravochnik/standartnye-zagolovochnye-fajly-iz-si-v-s/zagolovochnyj-fajl-cstring-string-h/funkciya-strcspn/" TargetMode="External"/><Relationship Id="rId11" Type="http://schemas.openxmlformats.org/officeDocument/2006/relationships/hyperlink" Target="http://cppstudio.com/spravochnik/standartnye-zagolovochnye-fajly-iz-si-v-s/zagolovochnyj-fajl-cstring-string-h/funkciya-strtok/" TargetMode="External"/><Relationship Id="rId5" Type="http://schemas.openxmlformats.org/officeDocument/2006/relationships/hyperlink" Target="http://cppstudio.com/spravochnik/standartnye-zagolovochnye-fajly-iz-si-v-s/zagolovochnyj-fajl-cstring-string-h/funkciya-strchr/" TargetMode="External"/><Relationship Id="rId10" Type="http://schemas.openxmlformats.org/officeDocument/2006/relationships/hyperlink" Target="http://cppstudio.com/spravochnik/standartnye-zagolovochnye-fajly-iz-si-v-s/zagolovochnyj-fajl-cstring-string-h/funkciya-strstr/" TargetMode="External"/><Relationship Id="rId4" Type="http://schemas.openxmlformats.org/officeDocument/2006/relationships/hyperlink" Target="http://cppstudio.com/spravochnik/standartnye-zagolovochnye-fajly-iz-si-v-s/zagolovochnyj-fajl-cstring-string-h/funkciya-strncmp/" TargetMode="External"/><Relationship Id="rId9" Type="http://schemas.openxmlformats.org/officeDocument/2006/relationships/hyperlink" Target="http://cppstudio.com/spravochnik/standartnye-zagolovochnye-fajly-iz-si-v-s/zagolovochnyj-fajl-cstring-string-h/funkciya-strspn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ktonanovenkogo.ru/vokrug-da-okolo/kodirovka-teksta-krakozyabry-ascii-yunikod-utf-8-rasshirennaya-ascii-windows-1251-cp866-koi8-r-problemy-s-kodirovkoj.html" TargetMode="External"/><Relationship Id="rId2" Type="http://schemas.openxmlformats.org/officeDocument/2006/relationships/hyperlink" Target="https://neerc.ifmo.ru/wiki/index.php?title=%D0%9F%D1%80%D0%B5%D0%B4%D1%81%D1%82%D0%B0%D0%B2%D0%BB%D0%B5%D0%BD%D0%B8%D0%B5_%D1%81%D0%B8%D0%BC%D0%B2%D0%BE%D0%BB%D0%BE%D0%B2,_%D1%82%D0%B0%D0%B1%D0%BB%D0%B8%D1%86%D1%8B_%D0%BA%D0%BE%D0%B4%D0%B8%D1%80%D0%BE%D0%B2%D0%BE%D0%B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E%D0%BD%D0%B8%D0%BA%D0%BE%D0%B4" TargetMode="External"/><Relationship Id="rId4" Type="http://schemas.openxmlformats.org/officeDocument/2006/relationships/hyperlink" Target="https://javarush.com/groups/posts/1418-kodirovka-teksta-ascii-windows-1251-cp866-koi8-r-i-junikod-utf-8-16-32--kak-ispravitjh-problemu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2%D0%B5%D1%80%D0%BD%D0%B5%D1%82" TargetMode="External"/><Relationship Id="rId13" Type="http://schemas.openxmlformats.org/officeDocument/2006/relationships/hyperlink" Target="https://ru.wikipedia.org/wiki/%D0%9A%D0%BE%D0%B4%D0%BE%D0%B2%D0%B0%D1%8F_%D1%81%D1%82%D1%80%D0%B0%D0%BD%D0%B8%D1%86%D0%B0" TargetMode="External"/><Relationship Id="rId3" Type="http://schemas.openxmlformats.org/officeDocument/2006/relationships/hyperlink" Target="https://ru.wikipedia.org/wiki/%D0%AE%D0%BD%D0%B8%D0%BA%D0%BE%D0%B4#cite_note-autogenerated1-1" TargetMode="External"/><Relationship Id="rId7" Type="http://schemas.openxmlformats.org/officeDocument/2006/relationships/hyperlink" Target="https://ru.wikipedia.org/wiki/%D0%AE%D0%BD%D0%B8%D0%BA%D0%BE%D0%B4#cite_note-unicode-techintro-2" TargetMode="External"/><Relationship Id="rId12" Type="http://schemas.openxmlformats.org/officeDocument/2006/relationships/hyperlink" Target="https://ru.wikipedia.org/wiki/%D0%9A%D0%B8%D1%80%D0%B8%D0%BB%D0%BB%D0%B8%D1%86%D0%B0" TargetMode="External"/><Relationship Id="rId2" Type="http://schemas.openxmlformats.org/officeDocument/2006/relationships/hyperlink" Target="https://ru.wikipedia.org/wiki/%D0%AE%D0%BD%D0%B8%D0%BA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F%D0%B7%D1%8B%D0%BA" TargetMode="External"/><Relationship Id="rId11" Type="http://schemas.openxmlformats.org/officeDocument/2006/relationships/hyperlink" Target="https://ru.wikipedia.org/wiki/%D0%9B%D0%B0%D1%82%D0%B8%D0%BD%D1%81%D0%BA%D0%B8%D0%B9_%D0%B0%D0%BB%D1%84%D0%B0%D0%B2%D0%B8%D1%82" TargetMode="External"/><Relationship Id="rId5" Type="http://schemas.openxmlformats.org/officeDocument/2006/relationships/hyperlink" Target="https://ru.wikipedia.org/wiki/%D0%9D%D0%B0%D0%B1%D0%BE%D1%80_%D1%81%D0%B8%D0%BC%D0%B2%D0%BE%D0%BB%D0%BE%D0%B2" TargetMode="External"/><Relationship Id="rId10" Type="http://schemas.openxmlformats.org/officeDocument/2006/relationships/hyperlink" Target="https://ru.wikipedia.org/wiki/%D0%93%D1%80%D0%B5%D1%87%D0%B5%D1%81%D0%BA%D0%B8%D0%B9_%D0%B0%D0%BB%D1%84%D0%B0%D0%B2%D0%B8%D1%82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8%D0%B5%D1%80%D0%BE%D0%B3%D0%BB%D0%B8%D1%84" TargetMode="External"/><Relationship Id="rId14" Type="http://schemas.openxmlformats.org/officeDocument/2006/relationships/hyperlink" Target="https://ru.wikipedia.org/wiki/%D0%AE%D0%BD%D0%B8%D0%BA%D0%BE%D0%B4#cite_note-unicode-foreword-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8%D1%80%D0%B8%D0%BB%D0%BB%D0%B8%D1%86%D0%B0_%D0%B2_%D0%AE%D0%BD%D0%B8%D0%BA%D0%BE%D0%B4%D0%B5" TargetMode="External"/><Relationship Id="rId2" Type="http://schemas.openxmlformats.org/officeDocument/2006/relationships/hyperlink" Target="https://ru.wikipedia.org/wiki/ASCI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ru.wikipedia.org/wiki/%D0%AE%D0%BD%D0%B8%D0%BA%D0%BE%D0%B4#cite_note-7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UTF-8#cite_note-2" TargetMode="External"/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UNIX-%D0%BF%D0%BE%D0%B4%D0%BE%D0%B1%D0%BD%D0%B0%D1%8F_%D0%BE%D0%BF%D0%B5%D1%80%D0%B0%D1%86%D0%B8%D0%BE%D0%BD%D0%BD%D0%B0%D1%8F_%D1%81%D0%B8%D1%81%D1%82%D0%B5%D0%BC%D0%B0" TargetMode="External"/><Relationship Id="rId2" Type="http://schemas.openxmlformats.org/officeDocument/2006/relationships/hyperlink" Target="https://ru.wikipedia.org/wiki/UTF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SCII" TargetMode="External"/><Relationship Id="rId5" Type="http://schemas.openxmlformats.org/officeDocument/2006/relationships/hyperlink" Target="https://ru.wikipedia.org/wiki/%D0%AE%D0%BD%D0%B8%D0%BA%D0%BE%D0%B4" TargetMode="External"/><Relationship Id="rId4" Type="http://schemas.openxmlformats.org/officeDocument/2006/relationships/hyperlink" Target="https://ru.wikipedia.org/wiki/%D0%9D%D0%B0%D0%B1%D0%BE%D1%80_%D1%81%D0%B8%D0%BC%D0%B2%D0%BE%D0%BB%D0%BE%D0%B2" TargetMode="External"/><Relationship Id="rId9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cppstudio.com/spravochnik/standartnye-zagolovochnye-fajly-iz-si-v-s/zagolovochnyj-fajl-cstdio-stdio-h/funkciya-getc/" TargetMode="External"/><Relationship Id="rId13" Type="http://schemas.openxmlformats.org/officeDocument/2006/relationships/hyperlink" Target="http://cppstudio.com/spravochnik/standartnye-zagolovochnye-fajly-iz-si-v-s/zagolovochnyj-fajl-cstdio-stdio-h/funkciya-fgetpos/" TargetMode="External"/><Relationship Id="rId18" Type="http://schemas.openxmlformats.org/officeDocument/2006/relationships/hyperlink" Target="http://cppstudio.com/spravochnik/standartnye-zagolovochnye-fajly-iz-si-v-s/zagolovochnyj-fajl-cstdio-stdio-h/funkciya-feof/" TargetMode="External"/><Relationship Id="rId3" Type="http://schemas.openxmlformats.org/officeDocument/2006/relationships/hyperlink" Target="http://cppstudio.com/spravochnik/standartnye-zagolovochnye-fajly-iz-si-v-s/zagolovochnyj-fajl-cstdio-stdio-h/funkciya-fclose/" TargetMode="External"/><Relationship Id="rId7" Type="http://schemas.openxmlformats.org/officeDocument/2006/relationships/hyperlink" Target="http://cppstudio.com/spravochnik/standartnye-zagolovochnye-fajly-iz-si-v-s/zagolovochnyj-fajl-cstdio-stdio-h/funkciya-fputs/" TargetMode="External"/><Relationship Id="rId12" Type="http://schemas.openxmlformats.org/officeDocument/2006/relationships/hyperlink" Target="http://cppstudio.com/spravochnik/standartnye-zagolovochnye-fajly-iz-si-v-s/zagolovochnyj-fajl-cstdio-stdio-h/funkciya-fwrite/" TargetMode="External"/><Relationship Id="rId17" Type="http://schemas.openxmlformats.org/officeDocument/2006/relationships/hyperlink" Target="http://cppstudio.com/spravochnik/standartnye-zagolovochnye-fajly-iz-si-v-s/zagolovochnyj-fajl-cstdio-stdio-h/funkciya-rewind/" TargetMode="External"/><Relationship Id="rId2" Type="http://schemas.openxmlformats.org/officeDocument/2006/relationships/hyperlink" Target="http://cppstudio.com/cat/309/323/" TargetMode="External"/><Relationship Id="rId16" Type="http://schemas.openxmlformats.org/officeDocument/2006/relationships/hyperlink" Target="http://cppstudio.com/spravochnik/standartnye-zagolovochnye-fajly-iz-si-v-s/zagolovochnyj-fajl-cstdio-stdio-h/funkciya-fte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ppstudio.com/spravochnik/standartnye-zagolovochnye-fajly-iz-si-v-s/zagolovochnyj-fajl-cstdio-stdio-h/funkciya-fgets/" TargetMode="External"/><Relationship Id="rId11" Type="http://schemas.openxmlformats.org/officeDocument/2006/relationships/hyperlink" Target="http://cppstudio.com/spravochnik/standartnye-zagolovochnye-fajly-iz-si-v-s/zagolovochnyj-fajl-cstdio-stdio-h/funkciya-fread/" TargetMode="External"/><Relationship Id="rId5" Type="http://schemas.openxmlformats.org/officeDocument/2006/relationships/hyperlink" Target="http://cppstudio.com/spravochnik/standartnye-zagolovochnye-fajly-iz-si-v-s/zagolovochnyj-fajl-cstdio-stdio-h/funkciya-fopen/" TargetMode="External"/><Relationship Id="rId15" Type="http://schemas.openxmlformats.org/officeDocument/2006/relationships/hyperlink" Target="http://cppstudio.com/spravochnik/standartnye-zagolovochnye-fajly-iz-si-v-s/zagolovochnyj-fajl-cstdint-stdint-h/funkciya-fsetpos/" TargetMode="External"/><Relationship Id="rId10" Type="http://schemas.openxmlformats.org/officeDocument/2006/relationships/hyperlink" Target="http://cppstudio.com/spravochnik/standartnye-zagolovochnye-fajly-iz-si-v-s/zagolovochnyj-fajl-cstdio-stdio-h/funkciya-ungetc/" TargetMode="External"/><Relationship Id="rId4" Type="http://schemas.openxmlformats.org/officeDocument/2006/relationships/hyperlink" Target="http://cppstudio.com/spravochnik/standartnye-zagolovochnye-fajly-iz-si-v-s/zagolovochnyj-fajl-cstdio-stdio-h/funkciya-fflush/" TargetMode="External"/><Relationship Id="rId9" Type="http://schemas.openxmlformats.org/officeDocument/2006/relationships/hyperlink" Target="http://cppstudio.com/spravochnik/standartnye-zagolovochnye-fajly-iz-si-v-s/zagolovochnyj-fajl-cstdio-stdio-h/funkciya-putc/" TargetMode="External"/><Relationship Id="rId14" Type="http://schemas.openxmlformats.org/officeDocument/2006/relationships/hyperlink" Target="http://cppstudio.com/spravochnik/standartnye-zagolovochnye-fajly-iz-si-v-s/zagolovochnyj-fajl-cstdio-stdio-h/funkciya-fseek/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8708" y="1988840"/>
            <a:ext cx="7955740" cy="353953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ru-RU" sz="3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Лекция 12</a:t>
            </a:r>
            <a:endParaRPr lang="ru-RU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Файлы. Бинарные файлы. Текстовые файлы. </a:t>
            </a:r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HTML. </a:t>
            </a: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23. Обработка текстовых файлов – </a:t>
            </a:r>
            <a:r>
              <a:rPr lang="en-US" sz="2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fgets</a:t>
            </a: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ru-RU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ЛР 24. Создание HTML из текстовых файлов</a:t>
            </a:r>
            <a:endParaRPr lang="ru-RU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endParaRPr lang="ru-RU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B14BECF-3D77-25C7-559C-67A19E0B1CBC}"/>
              </a:ext>
            </a:extLst>
          </p:cNvPr>
          <p:cNvSpPr txBox="1">
            <a:spLocks/>
          </p:cNvSpPr>
          <p:nvPr/>
        </p:nvSpPr>
        <p:spPr>
          <a:xfrm>
            <a:off x="575556" y="229491"/>
            <a:ext cx="8028892" cy="12552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Основы алгоритмизации и программирование</a:t>
            </a:r>
            <a:b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ФИСТ УлГТУ 1 курс</a:t>
            </a:r>
          </a:p>
          <a:p>
            <a:pPr algn="l"/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Осень 2024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4C129-FC2A-61C9-6796-DDAB2F0E0E76}"/>
              </a:ext>
            </a:extLst>
          </p:cNvPr>
          <p:cNvSpPr txBox="1">
            <a:spLocks/>
          </p:cNvSpPr>
          <p:nvPr/>
        </p:nvSpPr>
        <p:spPr>
          <a:xfrm>
            <a:off x="648708" y="5733256"/>
            <a:ext cx="496855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Власенко Олег </a:t>
            </a:r>
            <a:r>
              <a:rPr lang="ru-RU" sz="2400" b="1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Федосович</a:t>
            </a:r>
            <a:br>
              <a:rPr lang="ru-RU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SimbirSoft</a:t>
            </a:r>
            <a:endParaRPr lang="ru-RU" sz="2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(2)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Обработка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b="1" dirty="0"/>
              <a:t>	</a:t>
            </a:r>
            <a:r>
              <a:rPr lang="en-US" sz="2800" b="1" dirty="0"/>
              <a:t>s = a + b;</a:t>
            </a:r>
          </a:p>
        </p:txBody>
      </p:sp>
    </p:spTree>
    <p:extLst>
      <p:ext uri="{BB962C8B-B14F-4D97-AF65-F5344CB8AC3E}">
        <p14:creationId xmlns:p14="http://schemas.microsoft.com/office/powerpoint/2010/main" val="36328475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</a:t>
            </a:r>
            <a:r>
              <a:rPr lang="en-US" sz="3200" b="1" dirty="0"/>
              <a:t>HTML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dirty="0">
                <a:latin typeface="Consolas" panose="020B0609020204030204" pitchFamily="49" charset="0"/>
              </a:rPr>
              <a:t>В файле </a:t>
            </a:r>
            <a:r>
              <a:rPr lang="en-US" dirty="0">
                <a:latin typeface="Consolas" panose="020B0609020204030204" pitchFamily="49" charset="0"/>
              </a:rPr>
              <a:t>filename </a:t>
            </a:r>
            <a:r>
              <a:rPr lang="ru-RU" dirty="0">
                <a:latin typeface="Consolas" panose="020B0609020204030204" pitchFamily="49" charset="0"/>
              </a:rPr>
              <a:t>находится произвольный текст.</a:t>
            </a: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Из этого текста нужно сгенерировать </a:t>
            </a:r>
            <a:r>
              <a:rPr lang="en-US" dirty="0">
                <a:latin typeface="Consolas" panose="020B0609020204030204" pitchFamily="49" charset="0"/>
              </a:rPr>
              <a:t>HTML </a:t>
            </a:r>
            <a:r>
              <a:rPr lang="ru-RU" dirty="0">
                <a:latin typeface="Consolas" panose="020B0609020204030204" pitchFamily="49" charset="0"/>
              </a:rPr>
              <a:t>файл  с тем же текстом.</a:t>
            </a: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Пример работы программы:</a:t>
            </a: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7DEE88-CD4D-4ED3-93E6-1AD886F2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8821"/>
            <a:ext cx="3762375" cy="3505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822005-DCCC-CD91-8BF3-AD7C9603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46" y="2338821"/>
            <a:ext cx="4781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56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en-US" sz="3200" b="1" dirty="0"/>
              <a:t>HTML </a:t>
            </a:r>
            <a:r>
              <a:rPr lang="ru-RU" sz="3200" b="1" dirty="0"/>
              <a:t>файл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47525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Document&lt;/title&gt;&lt;/head&gt;&lt;body&gt;Alice's Adventures in Wonderland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&gt;Lewis Carroll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&gt;Chapter I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&gt;DOWN THE RABBIT-HOLE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&gt;Alice was beginning to get very tired of sitting by her sister on the bank, and of having nothing to do: once or twice she had peeped into the book her sister was reading, but it had no pictures or conversations in it,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вЂњand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what is the use of a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book,вЂќ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thought Alice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вЂњwithout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pictures or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conversation?вЂќ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8C40E0-9831-8B04-8F8B-5B54D838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825826"/>
            <a:ext cx="3984124" cy="32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014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en-US" sz="3200" b="1" dirty="0"/>
              <a:t>HTML </a:t>
            </a:r>
            <a:r>
              <a:rPr lang="ru-RU" sz="3200" b="1" dirty="0"/>
              <a:t>файл</a:t>
            </a:r>
            <a:r>
              <a:rPr lang="en-US" sz="3200" b="1" dirty="0"/>
              <a:t> </a:t>
            </a:r>
            <a:r>
              <a:rPr lang="ru-RU" sz="3200" b="1" dirty="0"/>
              <a:t>с жирным выделением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47525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Document&lt;/title&gt;&lt;/head&gt;&lt;body&gt;&lt;b&gt;Alice&lt;/b&gt;'s Adventures in Wonderland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&gt;Lewis Carroll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&gt;Chapter I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&gt;DOWN THE RABBIT-HOLE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&gt;&lt;b&gt;Alice&lt;/b&gt; was beginning &lt;b&gt;to&lt;/b&gt; get very tired &lt;b&gt;of&lt;/b&gt; sitting &lt;b&gt;by&lt;/b&gt; her sister &lt;b&gt;on&lt;/b&gt; &lt;b&gt;the&lt;/b&gt; bank, &lt;b&gt;and&lt;/b&gt; &lt;b&gt;of&lt;/b&gt; having nothing &lt;b&gt;to&lt;/b&gt; do: once &lt;b&gt;or&lt;/b&gt; twice she had peeped &lt;b&gt;into&lt;/b&gt; &lt;b&gt;the&lt;/b&gt; book her sister was reading, &lt;b&gt;but&lt;/b&gt; &lt;b&gt;it&lt;/b&gt; had &lt;b&gt;no&lt;/b&gt; pictures &lt;b&gt;or&lt;/b&gt; conversations in &lt;b&gt;it&lt;/b&gt;, “&lt;b&gt;and&lt;/b&gt; what is &lt;b&gt;the&lt;/b&gt; use &lt;b&gt;of&lt;/b&gt; a book,” thought &lt;b&gt;Alice&lt;/b&gt; “without pictures &lt;b&gt;or&lt;/b&gt; conversation?”&lt;/body&gt;&lt;/html&gt;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83B973-46E7-93CD-A358-74AAA67C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04" y="1595204"/>
            <a:ext cx="420619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876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</a:t>
            </a:r>
            <a:r>
              <a:rPr lang="en-US" sz="3200" b="1" dirty="0"/>
              <a:t>HTML</a:t>
            </a:r>
            <a:r>
              <a:rPr lang="ru-RU" sz="3200" b="1" dirty="0"/>
              <a:t> (1)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"c:\\Temp\\Lection15\\text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filenameHTML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"c:\\Temp\\Lection15\\text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1_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out.html"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"BEGIN!!!\n"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открыть файл текстовый (ВХОДНОЙ)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nn-NO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fopen(filenameIn,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032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</a:t>
            </a:r>
            <a:r>
              <a:rPr lang="en-US" sz="3200" b="1" dirty="0"/>
              <a:t>HTML</a:t>
            </a:r>
            <a:r>
              <a:rPr lang="ru-RU" sz="3200" b="1" dirty="0"/>
              <a:t> (2)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открыть HTML файл (выходной файл) 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filenameHTML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закрываем ранее успешно открытый входной файл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файл не смогли открыть - сообщаем об этом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filenameHTML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Выводим в выходной файл заголовок HTML документа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"&lt;!DOCTYPE html&gt;"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"&lt;html&gt;"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"&lt;head&gt;"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"&lt;meta http -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equiv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= \"Content-Type\" content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\"text/html; charset=utf-8\" /&gt;"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"&lt;title&gt;HTML Document&lt;/title&gt;"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"&lt;/head&gt;"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"&lt;body&gt;"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072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</a:t>
            </a:r>
            <a:r>
              <a:rPr lang="en-US" sz="3200" b="1" dirty="0"/>
              <a:t>HTML</a:t>
            </a:r>
            <a:r>
              <a:rPr lang="ru-RU" sz="3200" b="1" dirty="0"/>
              <a:t> (3)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(fin)) !=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	// в HTML файл добавляем только что прочитанный </a:t>
            </a:r>
          </a:p>
          <a:p>
            <a:pPr defTabSz="354013"/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символ "КАК ЕСТЬ"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"%c"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тексте был символ новой строки –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HTML добавляем тег &lt;BR&gt; - новая строка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'\n’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выводит в HTML завершающие теги документа HTML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"&lt;/body&gt;"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"&lt;/html&gt;"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89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Генерация </a:t>
            </a:r>
            <a:r>
              <a:rPr lang="en-US" sz="3200" b="1" dirty="0"/>
              <a:t>HTML</a:t>
            </a:r>
            <a:r>
              <a:rPr lang="ru-RU" sz="3200" b="1" dirty="0"/>
              <a:t> (4)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файл с текстом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Закрываем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HTML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файл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"END!!!\n"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992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Сгенерированный </a:t>
            </a:r>
            <a:r>
              <a:rPr lang="en-US" sz="3200" b="1" dirty="0"/>
              <a:t>HTML </a:t>
            </a:r>
            <a:r>
              <a:rPr lang="ru-RU" sz="3200" b="1" dirty="0"/>
              <a:t>файл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694380"/>
            <a:ext cx="4847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Document&lt;/title&gt;&lt;/head&gt;&lt;body&gt;Alice's Adventures in Wonderland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&gt;Lewis Carroll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&gt;Chapter I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&gt;DOWN THE RABBIT-HOLE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&gt;Alice was beginning to get very tired of sitting by her sister on the bank, and of having nothing to do: once or twice she had peeped into the book her sister was reading, but it had no pictures or conversations in it, “and what is the use of a book,” thought Alice “without pictures or conversation?”&lt;/body&gt;&lt;/html&gt;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8C40E0-9831-8B04-8F8B-5B54D838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9" y="3614700"/>
            <a:ext cx="3984124" cy="3206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B757F0-70B1-94F3-9011-4C7093E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10284"/>
            <a:ext cx="3528392" cy="29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6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78080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Разобрать текст на слова и разделители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7768" y="1052736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dirty="0">
                <a:latin typeface="Consolas" panose="020B0609020204030204" pitchFamily="49" charset="0"/>
              </a:rPr>
              <a:t>В файле </a:t>
            </a:r>
            <a:r>
              <a:rPr lang="en-US" dirty="0">
                <a:latin typeface="Consolas" panose="020B0609020204030204" pitchFamily="49" charset="0"/>
              </a:rPr>
              <a:t>filename </a:t>
            </a:r>
            <a:r>
              <a:rPr lang="ru-RU" dirty="0">
                <a:latin typeface="Consolas" panose="020B0609020204030204" pitchFamily="49" charset="0"/>
              </a:rPr>
              <a:t>находится произвольный текст.</a:t>
            </a: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Его нужно разобрать – вывести каждое слово из текста в консоль пометив его с обеих сторон </a:t>
            </a:r>
            <a:r>
              <a:rPr lang="en-US" b="1" dirty="0">
                <a:latin typeface="Consolas" panose="020B0609020204030204" pitchFamily="49" charset="0"/>
              </a:rPr>
              <a:t>&lt;WORD&gt;</a:t>
            </a:r>
            <a:r>
              <a:rPr lang="ru-RU" dirty="0">
                <a:latin typeface="Consolas" panose="020B0609020204030204" pitchFamily="49" charset="0"/>
              </a:rPr>
              <a:t>СЛОВО</a:t>
            </a:r>
            <a:r>
              <a:rPr lang="en-US" b="1" dirty="0">
                <a:latin typeface="Consolas" panose="020B0609020204030204" pitchFamily="49" charset="0"/>
              </a:rPr>
              <a:t>&lt;/WORD&gt;</a:t>
            </a:r>
          </a:p>
          <a:p>
            <a:pPr defTabSz="354013"/>
            <a:endParaRPr lang="en-US" dirty="0"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Также в консоль вывести все разделители. Каждый разделитель пометить с обеих сторон </a:t>
            </a:r>
            <a:r>
              <a:rPr lang="en-US" b="1" dirty="0">
                <a:latin typeface="Consolas" panose="020B0609020204030204" pitchFamily="49" charset="0"/>
              </a:rPr>
              <a:t>&lt;DELIM&gt;</a:t>
            </a:r>
            <a:r>
              <a:rPr lang="ru-RU" dirty="0">
                <a:latin typeface="Consolas" panose="020B0609020204030204" pitchFamily="49" charset="0"/>
              </a:rPr>
              <a:t>СЛОВО</a:t>
            </a:r>
            <a:r>
              <a:rPr lang="en-US" b="1" dirty="0">
                <a:latin typeface="Consolas" panose="020B0609020204030204" pitchFamily="49" charset="0"/>
              </a:rPr>
              <a:t>&lt;/DELIM&gt;</a:t>
            </a:r>
            <a:r>
              <a:rPr lang="ru-RU" b="1" dirty="0">
                <a:latin typeface="Consolas" panose="020B0609020204030204" pitchFamily="49" charset="0"/>
              </a:rPr>
              <a:t>.</a:t>
            </a:r>
            <a:endParaRPr lang="en-US" b="1" dirty="0">
              <a:latin typeface="Consolas" panose="020B0609020204030204" pitchFamily="49" charset="0"/>
            </a:endParaRPr>
          </a:p>
          <a:p>
            <a:pPr defTabSz="354013"/>
            <a:endParaRPr lang="en-US" b="1" dirty="0">
              <a:latin typeface="Consolas" panose="020B0609020204030204" pitchFamily="49" charset="0"/>
            </a:endParaRPr>
          </a:p>
          <a:p>
            <a:pPr defTabSz="354013"/>
            <a:r>
              <a:rPr lang="en-US" b="1" dirty="0">
                <a:latin typeface="Consolas" panose="020B0609020204030204" pitchFamily="49" charset="0"/>
              </a:rPr>
              <a:t>Word – </a:t>
            </a:r>
            <a:r>
              <a:rPr lang="ru-RU" b="1" dirty="0" err="1">
                <a:latin typeface="Consolas" panose="020B0609020204030204" pitchFamily="49" charset="0"/>
              </a:rPr>
              <a:t>англ</a:t>
            </a:r>
            <a:r>
              <a:rPr lang="ru-RU" b="1" dirty="0">
                <a:latin typeface="Consolas" panose="020B0609020204030204" pitchFamily="49" charset="0"/>
              </a:rPr>
              <a:t>, СЛОВО</a:t>
            </a:r>
          </a:p>
          <a:p>
            <a:pPr defTabSz="354013"/>
            <a:r>
              <a:rPr lang="en-US" b="1" dirty="0">
                <a:latin typeface="Consolas" panose="020B0609020204030204" pitchFamily="49" charset="0"/>
              </a:rPr>
              <a:t>Delimiter – </a:t>
            </a:r>
            <a:r>
              <a:rPr lang="ru-RU" b="1" dirty="0" err="1">
                <a:latin typeface="Consolas" panose="020B0609020204030204" pitchFamily="49" charset="0"/>
              </a:rPr>
              <a:t>англ</a:t>
            </a:r>
            <a:r>
              <a:rPr lang="ru-RU" b="1" dirty="0">
                <a:latin typeface="Consolas" panose="020B0609020204030204" pitchFamily="49" charset="0"/>
              </a:rPr>
              <a:t>, РАЗДЕЛИТЕЛЬ</a:t>
            </a:r>
            <a:endParaRPr lang="en-US" b="1" dirty="0">
              <a:latin typeface="Consolas" panose="020B0609020204030204" pitchFamily="49" charset="0"/>
            </a:endParaRP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Пример работы программы:</a:t>
            </a: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5F8E36-9F3B-D254-2BE7-6CF54663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02" y="4815357"/>
            <a:ext cx="3855330" cy="13910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B2353E-14DB-83B2-163B-F09E08E2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05" y="2587879"/>
            <a:ext cx="2830723" cy="41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7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выходным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выходной файл (на запись)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Писать информацию в выходной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выходной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94076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Разбор текста на слова</a:t>
            </a:r>
            <a:r>
              <a:rPr lang="en-US" sz="3200" b="1" dirty="0"/>
              <a:t> (1)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40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filename[]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"c:\\Temp\\Lection15\\text1.txt"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"BEGIN!!!\n"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открываем файл с текстом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fin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(filename,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файл не смогли открыть - сообщаем об этом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"File %s doesn't opened!\n"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filename);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78476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Разбор текста на слова</a:t>
            </a:r>
            <a:r>
              <a:rPr lang="en-US" sz="3200" b="1" dirty="0"/>
              <a:t> (</a:t>
            </a:r>
            <a:r>
              <a:rPr lang="ru-RU" sz="3200" b="1" dirty="0"/>
              <a:t>2</a:t>
            </a:r>
            <a:r>
              <a:rPr lang="en-US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token[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res;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пока не конец файла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 пока есть разделитель - берем его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(fin, token)) {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	// выводим разделитель в консоль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"&lt;DELIM&gt;%s&lt;/DELIM&gt;\n"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 если есть слово - берем его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(fin, token,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		// выводим слово в консоль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"&lt;WORD&gt;%s&lt;/WORD&gt;\n"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token);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Закрываем файл с текстом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"END!!!\n"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70526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Разбор текста на слова</a:t>
            </a:r>
            <a:r>
              <a:rPr lang="en-US" sz="3200" b="1" dirty="0"/>
              <a:t> (3)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этот разделитель.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был не разделитель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состояние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неопределено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getNextDelim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	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31811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Разбор текста на слова</a:t>
            </a:r>
            <a:r>
              <a:rPr lang="en-US" sz="3200" b="1" dirty="0"/>
              <a:t> (</a:t>
            </a:r>
            <a:r>
              <a:rPr lang="ru-RU" sz="3200" b="1" dirty="0"/>
              <a:t>4</a:t>
            </a:r>
            <a:r>
              <a:rPr lang="en-US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 из файла прочитано слово.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возвращается строка, содержащая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слово. Гарантируется что слово не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болеее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maxLen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символов.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в файле не было буквы - возвращает 0.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 этом случае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token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содержит пустую строку.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getNextWord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maxLen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 {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ungetc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token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08602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Разбор текста на слова</a:t>
            </a:r>
            <a:r>
              <a:rPr lang="en-US" sz="3200" b="1" dirty="0"/>
              <a:t> (</a:t>
            </a:r>
            <a:r>
              <a:rPr lang="ru-RU" sz="3200" b="1" dirty="0"/>
              <a:t>5</a:t>
            </a:r>
            <a:r>
              <a:rPr lang="en-US" sz="3200" b="1" dirty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0 -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не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1 - если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- буква.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Корректно работает для латинских букв (с кодами &lt; 128)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И для русских букв из кодировки ANSI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isalpha_my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isalpha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ANSI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кодировка!!!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(win 1251)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192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223)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&gt;= 224 &amp;&amp;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255)</a:t>
            </a: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defTabSz="354013"/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'а'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'п')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&gt;= 'р' &amp;&amp;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&lt;= 'я')return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 ) return 1;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if (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== 'Ё') return 1;*/</a:t>
            </a:r>
          </a:p>
          <a:p>
            <a:pPr defTabSz="354013"/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defTabSz="354013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57531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43324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B9372-D9B9-D4D1-FEF4-B45066D6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3280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</a:rPr>
              <a:t>Создание модулей в Си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156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latin typeface="Calibri"/>
              </a:rPr>
              <a:t>1. </a:t>
            </a:r>
            <a:r>
              <a:rPr lang="ru-RU" sz="3200" b="1" strike="noStrike" spc="-1">
                <a:latin typeface="Calibri"/>
              </a:rPr>
              <a:t>Структура файлов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Прямоугольник 3"/>
          <p:cNvSpPr/>
          <p:nvPr/>
        </p:nvSpPr>
        <p:spPr>
          <a:xfrm>
            <a:off x="311040" y="4005000"/>
            <a:ext cx="872532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Главный модуль: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Main.c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главный файл – в нем находится функция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main()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Модуль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Unit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Unit.c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файл, где находятся определения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Unit.h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заголовочный файл, где находятся объявления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66" name="Рисунок 4"/>
          <p:cNvPicPr/>
          <p:nvPr/>
        </p:nvPicPr>
        <p:blipFill>
          <a:blip r:embed="rId2"/>
          <a:stretch/>
        </p:blipFill>
        <p:spPr>
          <a:xfrm>
            <a:off x="827640" y="949320"/>
            <a:ext cx="4906800" cy="2784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8429079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2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Файл модуля</a:t>
            </a:r>
            <a:r>
              <a:rPr lang="en-US" sz="3200" b="1" strike="noStrike" spc="-1">
                <a:latin typeface="Calibri"/>
              </a:rPr>
              <a:t> (Unit.c)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Прямоугольник 3"/>
          <p:cNvSpPr/>
          <p:nvPr/>
        </p:nvSpPr>
        <p:spPr>
          <a:xfrm>
            <a:off x="457200" y="1196640"/>
            <a:ext cx="852192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Определение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= 0;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Определение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++;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"unitF:cnt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67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48072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</a:t>
            </a:r>
            <a:r>
              <a:rPr lang="en-US" sz="3200" b="1" dirty="0"/>
              <a:t>3</a:t>
            </a:r>
            <a:r>
              <a:rPr lang="ru-RU" sz="3200" b="1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</a:t>
            </a:r>
            <a:r>
              <a:rPr lang="en-US" sz="2800" dirty="0" err="1"/>
              <a:t>fout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fout</a:t>
            </a:r>
            <a:r>
              <a:rPr lang="en-US" sz="2800" dirty="0"/>
              <a:t>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d:\\Temp\\Files\\out1.txt</a:t>
            </a:r>
            <a:r>
              <a:rPr lang="en-US" sz="2800" dirty="0"/>
              <a:t>", "</a:t>
            </a:r>
            <a:r>
              <a:rPr lang="en-US" sz="2800" dirty="0" err="1"/>
              <a:t>wt</a:t>
            </a:r>
            <a:r>
              <a:rPr lang="en-US" sz="2800" dirty="0"/>
              <a:t>");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fout</a:t>
            </a:r>
            <a:r>
              <a:rPr lang="en-US" sz="2800" dirty="0"/>
              <a:t>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out1.txt cannot be created");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fprintf</a:t>
            </a:r>
            <a:r>
              <a:rPr lang="en-US" sz="2800" b="1" dirty="0"/>
              <a:t>(</a:t>
            </a:r>
            <a:r>
              <a:rPr lang="en-US" sz="2800" b="1" dirty="0" err="1"/>
              <a:t>fout</a:t>
            </a:r>
            <a:r>
              <a:rPr lang="en-US" sz="2800" b="1" dirty="0"/>
              <a:t>, "s = %d", s);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</a:t>
            </a:r>
            <a:r>
              <a:rPr lang="en-US" sz="2800" dirty="0" err="1"/>
              <a:t>fout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00339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3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Заголовочный файл</a:t>
            </a:r>
            <a:r>
              <a:rPr lang="en-US" sz="3200" b="1" strike="noStrike" spc="-1">
                <a:latin typeface="Calibri"/>
              </a:rPr>
              <a:t> (Unit.h)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#pragma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once</a:t>
            </a:r>
            <a:endParaRPr lang="ru-RU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//#ifndef _UNIT_H</a:t>
            </a: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//#define _UNIT_H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FF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ru-RU" sz="1800" b="0" strike="noStrike" spc="-1" dirty="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lang="ru-RU" spc="-1" dirty="0">
              <a:solidFill>
                <a:srgbClr val="000000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//#endif</a:t>
            </a:r>
            <a:endParaRPr lang="ru-RU" spc="-1" dirty="0">
              <a:solidFill>
                <a:srgbClr val="00B05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4244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 dirty="0">
                <a:latin typeface="Calibri"/>
              </a:rPr>
              <a:t>3</a:t>
            </a:r>
            <a:r>
              <a:rPr lang="en-US" sz="3200" b="1" strike="noStrike" spc="-1" dirty="0">
                <a:latin typeface="Calibri"/>
              </a:rPr>
              <a:t>. </a:t>
            </a:r>
            <a:r>
              <a:rPr lang="ru-RU" sz="3200" b="1" strike="noStrike" spc="-1" dirty="0">
                <a:latin typeface="Calibri"/>
              </a:rPr>
              <a:t>Заголовочный файл</a:t>
            </a:r>
            <a:r>
              <a:rPr lang="en-US" sz="3200" b="1" strike="noStrike" spc="-1" dirty="0">
                <a:latin typeface="Calibri"/>
              </a:rPr>
              <a:t> (</a:t>
            </a:r>
            <a:r>
              <a:rPr lang="en-US" sz="3200" b="1" strike="noStrike" spc="-1" dirty="0" err="1">
                <a:latin typeface="Calibri"/>
              </a:rPr>
              <a:t>Unit.h</a:t>
            </a:r>
            <a:r>
              <a:rPr lang="en-US" sz="3200" b="1" strike="noStrike" spc="-1" dirty="0">
                <a:latin typeface="Calibri"/>
              </a:rPr>
              <a:t>)</a:t>
            </a:r>
            <a:r>
              <a:rPr lang="ru-RU" sz="3200" b="1" strike="noStrike" spc="-1" dirty="0">
                <a:latin typeface="Calibri"/>
              </a:rPr>
              <a:t> (Версия №2!)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Прямоугольник 3"/>
          <p:cNvSpPr/>
          <p:nvPr/>
        </p:nvSpPr>
        <p:spPr>
          <a:xfrm>
            <a:off x="457200" y="1196640"/>
            <a:ext cx="852192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//#pragma once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#ifndef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_UNIT_H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_UNIT_H</a:t>
            </a: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функции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FF"/>
              </a:solidFill>
              <a:latin typeface="Consolas"/>
            </a:endParaRPr>
          </a:p>
          <a:p>
            <a:r>
              <a:rPr lang="en-US" spc="-1" dirty="0">
                <a:solidFill>
                  <a:srgbClr val="00B050"/>
                </a:solidFill>
                <a:latin typeface="Arial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Arial"/>
              </a:rPr>
              <a:t>Объявление глобальной переменной </a:t>
            </a:r>
            <a:r>
              <a:rPr lang="en-US" spc="-1" dirty="0" err="1">
                <a:solidFill>
                  <a:srgbClr val="00B050"/>
                </a:solidFill>
                <a:latin typeface="Arial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extern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0304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main:cnt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538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3200" b="1" strike="noStrike" spc="-1">
                <a:latin typeface="Calibri"/>
              </a:rPr>
              <a:t>4</a:t>
            </a:r>
            <a:r>
              <a:rPr lang="en-US" sz="3200" b="1" strike="noStrike" spc="-1">
                <a:latin typeface="Calibri"/>
              </a:rPr>
              <a:t>. </a:t>
            </a:r>
            <a:r>
              <a:rPr lang="ru-RU" sz="3200" b="1" strike="noStrike" spc="-1">
                <a:latin typeface="Calibri"/>
              </a:rPr>
              <a:t>Главный файл</a:t>
            </a:r>
            <a:r>
              <a:rPr lang="en-US" sz="3200" b="1" strike="noStrike" spc="-1">
                <a:latin typeface="Calibri"/>
              </a:rPr>
              <a:t> (Main.c)</a:t>
            </a:r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Прямоугольник 3"/>
          <p:cNvSpPr/>
          <p:nvPr/>
        </p:nvSpPr>
        <p:spPr>
          <a:xfrm>
            <a:off x="457200" y="1196640"/>
            <a:ext cx="8521920" cy="475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&gt;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Unit.h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 main() {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start!\n"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printf(</a:t>
            </a:r>
            <a:r>
              <a:rPr lang="pt-BR" sz="1800" b="0" strike="noStrike" spc="-1" dirty="0">
                <a:solidFill>
                  <a:srgbClr val="A31515"/>
                </a:solidFill>
                <a:latin typeface="Consolas"/>
              </a:rPr>
              <a:t>"cnt = %d\n"</a:t>
            </a:r>
            <a:r>
              <a:rPr lang="pt-BR" sz="1800" b="0" strike="noStrike" spc="-1" dirty="0">
                <a:solidFill>
                  <a:srgbClr val="000000"/>
                </a:solidFill>
                <a:latin typeface="Consolas"/>
              </a:rPr>
              <a:t>, cnt);</a:t>
            </a: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unitF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Вызов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unitF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strike="noStrike" spc="-1" dirty="0" err="1">
                <a:solidFill>
                  <a:srgbClr val="A31515"/>
                </a:solidFill>
                <a:latin typeface="Consolas"/>
              </a:rPr>
              <a:t>main:cnt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 = %d\n"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cnt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1800" b="0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ru-RU" spc="-1" dirty="0">
                <a:solidFill>
                  <a:srgbClr val="00B050"/>
                </a:solidFill>
                <a:latin typeface="Consolas"/>
              </a:rPr>
              <a:t>Использование </a:t>
            </a:r>
            <a:r>
              <a:rPr lang="en-US" spc="-1" dirty="0" err="1">
                <a:solidFill>
                  <a:srgbClr val="00B050"/>
                </a:solidFill>
                <a:latin typeface="Consolas"/>
              </a:rPr>
              <a:t>cnt</a:t>
            </a:r>
            <a:endParaRPr lang="ru-RU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A31515"/>
                </a:solidFill>
                <a:latin typeface="Consolas"/>
              </a:rPr>
              <a:t>"main() finish!\n"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</a:rPr>
              <a:t>);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ru-RU" sz="18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984089-4ED4-3967-FAD6-F099BE04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23" y="907559"/>
            <a:ext cx="4693402" cy="57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714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80628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DD7A-5BF3-B9BA-97F6-65D6A275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>
            <a:extLst>
              <a:ext uri="{FF2B5EF4-FFF2-40B4-BE49-F238E27FC236}">
                <a16:creationId xmlns:a16="http://schemas.microsoft.com/office/drawing/2014/main" id="{D318AA80-862A-5C03-5923-E32DB0D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40" y="206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b="1" spc="-1" dirty="0">
                <a:solidFill>
                  <a:srgbClr val="000000"/>
                </a:solidFill>
                <a:latin typeface="Calibri"/>
              </a:rPr>
              <a:t>Демо</a:t>
            </a:r>
            <a:endParaRPr lang="ru-RU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0378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55A0C-DE41-431B-B2DB-E35480B3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>
            <a:extLst>
              <a:ext uri="{FF2B5EF4-FFF2-40B4-BE49-F238E27FC236}">
                <a16:creationId xmlns:a16="http://schemas.microsoft.com/office/drawing/2014/main" id="{763CE8D8-7BA4-511D-A262-5D851DB6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5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 dirty="0">
                <a:latin typeface="Calibri"/>
              </a:rPr>
              <a:t>1. </a:t>
            </a:r>
            <a:r>
              <a:rPr lang="ru-RU" sz="3200" b="1" strike="noStrike" spc="-1" dirty="0">
                <a:latin typeface="Calibri"/>
              </a:rPr>
              <a:t>Создание многомодульного проекта</a:t>
            </a:r>
            <a:endParaRPr lang="ru-RU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Прямоугольник 3">
            <a:extLst>
              <a:ext uri="{FF2B5EF4-FFF2-40B4-BE49-F238E27FC236}">
                <a16:creationId xmlns:a16="http://schemas.microsoft.com/office/drawing/2014/main" id="{3E9C1808-ECBB-C6DB-AB69-6E1C5F26E2B6}"/>
              </a:ext>
            </a:extLst>
          </p:cNvPr>
          <p:cNvSpPr/>
          <p:nvPr/>
        </p:nvSpPr>
        <p:spPr>
          <a:xfrm>
            <a:off x="323528" y="1072072"/>
            <a:ext cx="872532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</a:rPr>
              <a:t>Создание отдельного мо</a:t>
            </a:r>
            <a:r>
              <a:rPr lang="ru-RU" sz="2400" spc="-1" dirty="0">
                <a:solidFill>
                  <a:srgbClr val="000000"/>
                </a:solidFill>
                <a:latin typeface="Calibri"/>
              </a:rPr>
              <a:t>дуля для задачи конвертации текста</a:t>
            </a: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4271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1E946-CCE9-ED3A-DA38-694B35A8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0074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24</a:t>
            </a: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Создание </a:t>
            </a:r>
            <a:r>
              <a:rPr lang="en-US" sz="3200" b="1" dirty="0">
                <a:solidFill>
                  <a:srgbClr val="0070C0"/>
                </a:solidFill>
              </a:rPr>
              <a:t>HTML </a:t>
            </a:r>
            <a:r>
              <a:rPr lang="ru-RU" sz="3200" b="1" dirty="0">
                <a:solidFill>
                  <a:srgbClr val="0070C0"/>
                </a:solidFill>
              </a:rPr>
              <a:t>из текстовых файлов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6262702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1</a:t>
            </a:r>
            <a:r>
              <a:rPr lang="ru-RU" sz="3200" b="1" dirty="0"/>
              <a:t>. Генерация </a:t>
            </a:r>
            <a:r>
              <a:rPr lang="en-US" sz="3200" b="1" dirty="0"/>
              <a:t>HTML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dirty="0">
                <a:latin typeface="Consolas" panose="020B0609020204030204" pitchFamily="49" charset="0"/>
              </a:rPr>
              <a:t>В файле </a:t>
            </a:r>
            <a:r>
              <a:rPr lang="en-US" dirty="0">
                <a:latin typeface="Consolas" panose="020B0609020204030204" pitchFamily="49" charset="0"/>
              </a:rPr>
              <a:t>filename </a:t>
            </a:r>
            <a:r>
              <a:rPr lang="ru-RU" dirty="0">
                <a:latin typeface="Consolas" panose="020B0609020204030204" pitchFamily="49" charset="0"/>
              </a:rPr>
              <a:t>находится произвольный текст.</a:t>
            </a: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Из этого текста нужно сгенерировать </a:t>
            </a:r>
            <a:r>
              <a:rPr lang="en-US" dirty="0">
                <a:latin typeface="Consolas" panose="020B0609020204030204" pitchFamily="49" charset="0"/>
              </a:rPr>
              <a:t>HTML </a:t>
            </a:r>
            <a:r>
              <a:rPr lang="ru-RU" dirty="0">
                <a:latin typeface="Consolas" panose="020B0609020204030204" pitchFamily="49" charset="0"/>
              </a:rPr>
              <a:t>файл  с тем же текстом.</a:t>
            </a:r>
            <a:endParaRPr lang="en-US" dirty="0"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Для чтение текста нужно использовать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</a:t>
            </a:r>
            <a:r>
              <a:rPr lang="ru-RU" dirty="0">
                <a:latin typeface="Consolas" panose="020B0609020204030204" pitchFamily="49" charset="0"/>
              </a:rPr>
              <a:t>.</a:t>
            </a: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>
                <a:latin typeface="Consolas" panose="020B0609020204030204" pitchFamily="49" charset="0"/>
              </a:rPr>
              <a:t>Пример работы программы:</a:t>
            </a:r>
          </a:p>
          <a:p>
            <a:pPr defTabSz="354013"/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7DEE88-CD4D-4ED3-93E6-1AD886F2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8821"/>
            <a:ext cx="3762375" cy="35052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7822005-DCCC-CD91-8BF3-AD7C9603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946" y="2338821"/>
            <a:ext cx="4781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4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Код целиком!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7A867-769B-4BC0-B24F-512773CB02B6}"/>
              </a:ext>
            </a:extLst>
          </p:cNvPr>
          <p:cNvSpPr txBox="1"/>
          <p:nvPr/>
        </p:nvSpPr>
        <p:spPr>
          <a:xfrm>
            <a:off x="392144" y="1180612"/>
            <a:ext cx="8064896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Задача: из входного файла прочитать 2 целых числа.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выходной файл записать сумму этих чисел.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1600" b="1" dirty="0">
                <a:solidFill>
                  <a:srgbClr val="00B050"/>
                </a:solidFill>
              </a:rPr>
              <a:t>	</a:t>
            </a:r>
            <a:endParaRPr lang="ru-R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FILE *fin;</a:t>
            </a:r>
          </a:p>
          <a:p>
            <a:pPr marL="0" indent="0">
              <a:buNone/>
            </a:pPr>
            <a:r>
              <a:rPr lang="en-US" sz="1600" dirty="0"/>
              <a:t>	int a, b, s;</a:t>
            </a:r>
          </a:p>
          <a:p>
            <a:pPr marL="0" indent="0">
              <a:buNone/>
            </a:pPr>
            <a:r>
              <a:rPr lang="en-US" sz="1600" dirty="0"/>
              <a:t>	fin = </a:t>
            </a:r>
            <a:r>
              <a:rPr lang="en-US" sz="1600" dirty="0" err="1"/>
              <a:t>fopen</a:t>
            </a:r>
            <a:r>
              <a:rPr lang="en-US" sz="1600" dirty="0"/>
              <a:t>(“</a:t>
            </a:r>
            <a:r>
              <a:rPr lang="en-US" sz="1600" dirty="0">
                <a:solidFill>
                  <a:srgbClr val="7030A0"/>
                </a:solidFill>
              </a:rPr>
              <a:t>d:\\Temp\\Files\\in1.txt</a:t>
            </a:r>
            <a:r>
              <a:rPr lang="en-US" sz="1600" dirty="0"/>
              <a:t>", "rt");</a:t>
            </a:r>
          </a:p>
          <a:p>
            <a:pPr marL="0" indent="0">
              <a:buNone/>
            </a:pPr>
            <a:r>
              <a:rPr lang="en-US" sz="1600" dirty="0"/>
              <a:t>	if (fin == NULL)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("File in1.txt is not found");</a:t>
            </a:r>
          </a:p>
          <a:p>
            <a:pPr marL="0" indent="0">
              <a:buNone/>
            </a:pPr>
            <a:r>
              <a:rPr lang="en-US" sz="1600" dirty="0"/>
              <a:t>		return;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fscanf</a:t>
            </a:r>
            <a:r>
              <a:rPr lang="en-US" sz="1600" b="1" dirty="0"/>
              <a:t>(fin, "%</a:t>
            </a:r>
            <a:r>
              <a:rPr lang="en-US" sz="1600" b="1" dirty="0" err="1"/>
              <a:t>d%d</a:t>
            </a:r>
            <a:r>
              <a:rPr lang="en-US" sz="1600" b="1" dirty="0"/>
              <a:t>", &amp;a, &amp;b);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(fin);</a:t>
            </a:r>
            <a:endParaRPr lang="ru-RU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Обработка</a:t>
            </a:r>
            <a:endParaRPr lang="ru-R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b="1" dirty="0"/>
              <a:t>	</a:t>
            </a:r>
            <a:r>
              <a:rPr lang="en-US" sz="1600" b="1" dirty="0"/>
              <a:t>s = a +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ru-RU" sz="1600" dirty="0">
                <a:solidFill>
                  <a:srgbClr val="00B050"/>
                </a:solidFill>
              </a:rPr>
              <a:t>Запись в выходной файл</a:t>
            </a:r>
            <a:r>
              <a:rPr lang="en-US" sz="1600" b="1" dirty="0">
                <a:solidFill>
                  <a:srgbClr val="00B050"/>
                </a:solidFill>
              </a:rPr>
              <a:t>	</a:t>
            </a:r>
            <a:endParaRPr lang="ru-RU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FILE *</a:t>
            </a:r>
            <a:r>
              <a:rPr lang="en-US" sz="1600" dirty="0" err="1"/>
              <a:t>fout</a:t>
            </a:r>
            <a:r>
              <a:rPr lang="ru-RU" sz="1600" dirty="0"/>
              <a:t> = </a:t>
            </a:r>
            <a:r>
              <a:rPr lang="en-US" sz="1600" dirty="0" err="1"/>
              <a:t>fopen</a:t>
            </a:r>
            <a:r>
              <a:rPr lang="en-US" sz="1600" dirty="0"/>
              <a:t>(“</a:t>
            </a:r>
            <a:r>
              <a:rPr lang="en-US" sz="1600" dirty="0">
                <a:solidFill>
                  <a:srgbClr val="7030A0"/>
                </a:solidFill>
              </a:rPr>
              <a:t>d:\\Temp\\Files\\out1.txt</a:t>
            </a:r>
            <a:r>
              <a:rPr lang="en-US" sz="1600" dirty="0"/>
              <a:t>", "</a:t>
            </a:r>
            <a:r>
              <a:rPr lang="en-US" sz="1600" dirty="0" err="1"/>
              <a:t>wt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	if (</a:t>
            </a:r>
            <a:r>
              <a:rPr lang="en-US" sz="1600" dirty="0" err="1"/>
              <a:t>fout</a:t>
            </a:r>
            <a:r>
              <a:rPr lang="en-US" sz="1600" dirty="0"/>
              <a:t> == NULL) {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printf</a:t>
            </a:r>
            <a:r>
              <a:rPr lang="en-US" sz="1600" dirty="0"/>
              <a:t>("File out1.txt cannot be created");</a:t>
            </a:r>
          </a:p>
          <a:p>
            <a:pPr marL="0" indent="0">
              <a:buNone/>
            </a:pPr>
            <a:r>
              <a:rPr lang="en-US" sz="1600" dirty="0"/>
              <a:t>		return;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fprintf</a:t>
            </a:r>
            <a:r>
              <a:rPr lang="en-US" sz="1600" b="1" dirty="0"/>
              <a:t>(</a:t>
            </a:r>
            <a:r>
              <a:rPr lang="en-US" sz="1600" b="1" dirty="0" err="1"/>
              <a:t>fout</a:t>
            </a:r>
            <a:r>
              <a:rPr lang="en-US" sz="1600" b="1" dirty="0"/>
              <a:t>, "%d", s);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dirty="0" err="1"/>
              <a:t>fclose</a:t>
            </a:r>
            <a:r>
              <a:rPr lang="en-US" sz="1600" dirty="0"/>
              <a:t>(</a:t>
            </a:r>
            <a:r>
              <a:rPr lang="en-US" sz="1600" dirty="0" err="1"/>
              <a:t>fout</a:t>
            </a:r>
            <a:r>
              <a:rPr lang="en-US" sz="1600" dirty="0"/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34E89-3DFD-F1E5-077F-68BC12C8788F}"/>
              </a:ext>
            </a:extLst>
          </p:cNvPr>
          <p:cNvSpPr txBox="1"/>
          <p:nvPr/>
        </p:nvSpPr>
        <p:spPr>
          <a:xfrm>
            <a:off x="372720" y="57075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ru-RU" sz="1600" b="1" dirty="0">
              <a:solidFill>
                <a:srgbClr val="6F008A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45955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32048"/>
          </a:xfrm>
        </p:spPr>
        <p:txBody>
          <a:bodyPr>
            <a:noAutofit/>
          </a:bodyPr>
          <a:lstStyle/>
          <a:p>
            <a:r>
              <a:rPr lang="ru-RU" sz="3200" b="1" dirty="0"/>
              <a:t>Сгенерированный </a:t>
            </a:r>
            <a:r>
              <a:rPr lang="en-US" sz="3200" b="1" dirty="0"/>
              <a:t>HTML </a:t>
            </a:r>
            <a:r>
              <a:rPr lang="ru-RU" sz="3200" b="1" dirty="0"/>
              <a:t>файл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694380"/>
            <a:ext cx="4847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&lt;!DOCTYPE html&gt;&lt;html&gt;&lt;head&gt;&lt;meta http -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equiv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= "Content-Type" content = "text/html; charset=utf-8" /&gt;&lt;title&gt;HTML Document&lt;/title&gt;&lt;/head&gt;&lt;body&gt;Alice's Adventures in Wonderland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&gt;Lewis Carroll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&gt;Chapter I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&gt;DOWN THE RABBIT-HOLE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&gt;Alice was beginning to get very tired of sitting by her sister on the bank, and of having nothing to do: once or twice she had peeped into the book her sister was reading, but it had no pictures or conversations in it, “and what is the use of a book,” thought Alice “without pictures or conversation?”&lt;/body&gt;&lt;/html&gt;</a:t>
            </a:r>
            <a:endParaRPr lang="ru-RU" sz="1200" dirty="0"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8C40E0-9831-8B04-8F8B-5B54D838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9" y="3614700"/>
            <a:ext cx="3984124" cy="32063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B757F0-70B1-94F3-9011-4C7093E7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10284"/>
            <a:ext cx="3528392" cy="29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045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Задача 2</a:t>
            </a:r>
          </a:p>
          <a:p>
            <a:r>
              <a:rPr lang="ru-RU" dirty="0"/>
              <a:t>Из текстового файла </a:t>
            </a:r>
            <a:r>
              <a:rPr lang="en-US" dirty="0"/>
              <a:t>text2.txt </a:t>
            </a:r>
            <a:r>
              <a:rPr lang="ru-RU" dirty="0"/>
              <a:t>нужно переписать в файл </a:t>
            </a:r>
            <a:r>
              <a:rPr lang="en-US" dirty="0"/>
              <a:t>text2.html </a:t>
            </a:r>
            <a:r>
              <a:rPr lang="ru-RU" dirty="0"/>
              <a:t>текст, превратив его в </a:t>
            </a:r>
            <a:r>
              <a:rPr lang="en-US" dirty="0"/>
              <a:t>HTML</a:t>
            </a:r>
            <a:r>
              <a:rPr lang="ru-RU" dirty="0"/>
              <a:t>, таким образом чтобы были выделены жирным </a:t>
            </a:r>
            <a:r>
              <a:rPr lang="en-US" dirty="0"/>
              <a:t>( </a:t>
            </a:r>
            <a:r>
              <a:rPr lang="en-US" b="1" dirty="0"/>
              <a:t>&lt;b&gt; </a:t>
            </a:r>
            <a:r>
              <a:rPr lang="ru-RU" b="1" dirty="0"/>
              <a:t>здесь жирный текст</a:t>
            </a:r>
            <a:r>
              <a:rPr lang="en-US" b="1" dirty="0"/>
              <a:t>&lt;/b&gt;</a:t>
            </a:r>
            <a:r>
              <a:rPr lang="en-US" dirty="0"/>
              <a:t>)</a:t>
            </a:r>
            <a:r>
              <a:rPr lang="ru-RU" dirty="0"/>
              <a:t>, слова из Категории 1, а выделены курсивом (</a:t>
            </a:r>
            <a:r>
              <a:rPr lang="en-US" i="1" dirty="0"/>
              <a:t>&lt;</a:t>
            </a:r>
            <a:r>
              <a:rPr lang="en-US" i="1" dirty="0" err="1"/>
              <a:t>i</a:t>
            </a:r>
            <a:r>
              <a:rPr lang="en-US" i="1" dirty="0"/>
              <a:t>&gt; </a:t>
            </a:r>
            <a:r>
              <a:rPr lang="ru-RU" i="1" dirty="0"/>
              <a:t>здесь текст курсивом </a:t>
            </a:r>
            <a:r>
              <a:rPr lang="en-US" i="1" dirty="0"/>
              <a:t>&lt;/</a:t>
            </a:r>
            <a:r>
              <a:rPr lang="en-US" i="1" dirty="0" err="1"/>
              <a:t>i</a:t>
            </a:r>
            <a:r>
              <a:rPr lang="en-US" i="1" dirty="0"/>
              <a:t>&gt;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слова из Категории 2, согласно вариантам:</a:t>
            </a:r>
          </a:p>
          <a:p>
            <a:r>
              <a:rPr lang="ru-RU" dirty="0"/>
              <a:t> </a:t>
            </a:r>
            <a:r>
              <a:rPr lang="ru-RU" b="1" i="1" u="sng" dirty="0"/>
              <a:t>Варианты для Задачи </a:t>
            </a:r>
            <a:r>
              <a:rPr lang="en-US" b="1" i="1" u="sng" dirty="0"/>
              <a:t>2</a:t>
            </a:r>
            <a:r>
              <a:rPr lang="ru-RU" b="1" i="1" u="sng" dirty="0"/>
              <a:t>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89C6C75-8136-68BB-D5C4-CD3F3E2C9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50245"/>
              </p:ext>
            </p:extLst>
          </p:nvPr>
        </p:nvGraphicFramePr>
        <p:xfrm>
          <a:off x="251520" y="2519030"/>
          <a:ext cx="87063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665780146"/>
                    </a:ext>
                  </a:extLst>
                </a:gridCol>
                <a:gridCol w="3737766">
                  <a:extLst>
                    <a:ext uri="{9D8B030D-6E8A-4147-A177-3AD203B41FA5}">
                      <a16:colId xmlns:a16="http://schemas.microsoft.com/office/drawing/2014/main" val="1716662179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58894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Вариант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Категория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Категория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6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Первая буква большая, остальные маленькие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Только маленькие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55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Первая буква маленькая, остальные 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маленькие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Большие и маленькие буквы чередуются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маленькие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Слово только из согласных букв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маленькие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1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Слово из 3 или менее букв.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маленькие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3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Слово из 10 и более букв.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большие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4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Первая буква совпадает с последней.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большие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5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В слове есть несколько одинаковых букв.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большие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6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В конце слова 2 одинаковых буквы подряд.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большие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3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i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u="none" dirty="0"/>
                        <a:t>Слово-палиндром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dirty="0"/>
                        <a:t>Только большие буквы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2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966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5190E-F979-C6F8-0C89-45397EA61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1F94A-A88B-00A9-B541-526CC6B1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3200" b="1" spc="-1" dirty="0">
                <a:solidFill>
                  <a:srgbClr val="000000"/>
                </a:solidFill>
                <a:latin typeface="Calibri"/>
              </a:rPr>
              <a:t>4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endParaRPr lang="ru-RU" sz="32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C57646-6931-C69B-E653-8A2AB5CE6C2F}"/>
              </a:ext>
            </a:extLst>
          </p:cNvPr>
          <p:cNvSpPr/>
          <p:nvPr/>
        </p:nvSpPr>
        <p:spPr>
          <a:xfrm>
            <a:off x="251520" y="76470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Задача </a:t>
            </a:r>
            <a:r>
              <a:rPr lang="en-US" b="1" i="1" dirty="0"/>
              <a:t>3*</a:t>
            </a:r>
            <a:endParaRPr lang="ru-RU" b="1" i="1" dirty="0"/>
          </a:p>
          <a:p>
            <a:r>
              <a:rPr lang="ru-RU" dirty="0"/>
              <a:t>В ходе выполнения лабораторных работ №21-24 вы создали целый ряд собственных функций по обработке символов и строк.</a:t>
            </a:r>
          </a:p>
          <a:p>
            <a:r>
              <a:rPr lang="ru-RU" dirty="0"/>
              <a:t>В этой задаче нужно создать модуль, содержащий все написанные вами функции обработки строк.</a:t>
            </a:r>
          </a:p>
          <a:p>
            <a:endParaRPr lang="ru-RU" dirty="0"/>
          </a:p>
          <a:p>
            <a:r>
              <a:rPr lang="ru-RU" dirty="0"/>
              <a:t>После того как такой модуль будет создан, нужно несколько задач</a:t>
            </a:r>
            <a:r>
              <a:rPr lang="en-US" dirty="0"/>
              <a:t> (</a:t>
            </a:r>
            <a:r>
              <a:rPr lang="ru-RU" dirty="0"/>
              <a:t>2+)  из Лабораторных  работ №21-24 переделать под использование разработанного вами Модуля.</a:t>
            </a:r>
          </a:p>
        </p:txBody>
      </p:sp>
    </p:spTree>
    <p:extLst>
      <p:ext uri="{BB962C8B-B14F-4D97-AF65-F5344CB8AC3E}">
        <p14:creationId xmlns:p14="http://schemas.microsoft.com/office/powerpoint/2010/main" val="7991839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</a:t>
            </a:r>
            <a:r>
              <a:rPr lang="en-US" sz="3200" b="1" dirty="0"/>
              <a:t>4</a:t>
            </a:r>
            <a:endParaRPr lang="ru-RU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созданием </a:t>
            </a:r>
            <a:r>
              <a:rPr lang="en-US" sz="2300" dirty="0"/>
              <a:t>HTML </a:t>
            </a:r>
            <a:r>
              <a:rPr lang="ru-RU" sz="2300" dirty="0"/>
              <a:t>файлов</a:t>
            </a:r>
          </a:p>
        </p:txBody>
      </p:sp>
    </p:spTree>
    <p:extLst>
      <p:ext uri="{BB962C8B-B14F-4D97-AF65-F5344CB8AC3E}">
        <p14:creationId xmlns:p14="http://schemas.microsoft.com/office/powerpoint/2010/main" val="17691780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лекции 12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Вспомнили и закрепили работу с символами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Вспомнили и закрепили работу со строками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Научились работать с текстовыми файлами</a:t>
            </a:r>
          </a:p>
          <a:p>
            <a:pPr marL="457200" indent="-457200">
              <a:buFontTx/>
              <a:buAutoNum type="arabicPeriod"/>
            </a:pPr>
            <a:r>
              <a:rPr lang="ru-RU" sz="2300" dirty="0"/>
              <a:t>Научились </a:t>
            </a:r>
            <a:r>
              <a:rPr lang="ru-RU" sz="2300" dirty="0" err="1"/>
              <a:t>программно</a:t>
            </a:r>
            <a:r>
              <a:rPr lang="ru-RU" sz="2300" dirty="0"/>
              <a:t> создавать </a:t>
            </a:r>
            <a:r>
              <a:rPr lang="en-US" sz="2300" dirty="0"/>
              <a:t>HTML </a:t>
            </a:r>
            <a:r>
              <a:rPr lang="ru-RU" sz="2300" dirty="0"/>
              <a:t>файлы</a:t>
            </a:r>
          </a:p>
          <a:p>
            <a:pPr marL="457200" indent="-457200">
              <a:buFontTx/>
              <a:buAutoNum type="arabicPeriod"/>
            </a:pPr>
            <a:endParaRPr lang="ru-RU" sz="2300" dirty="0"/>
          </a:p>
          <a:p>
            <a:pPr marL="457200" indent="-457200">
              <a:buAutoNum type="arabicPeriod"/>
            </a:pPr>
            <a:endParaRPr lang="en-US" sz="2300" dirty="0"/>
          </a:p>
          <a:p>
            <a:pPr marL="457200" indent="-457200">
              <a:buAutoNum type="arabicPeriod"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2564910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74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72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Несколько сценариев работы с файлами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1384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/>
              <a:t>Входные данные готовятся в виде (входных) файлов.</a:t>
            </a:r>
          </a:p>
          <a:p>
            <a:pPr marL="0" indent="0">
              <a:buNone/>
            </a:pPr>
            <a:r>
              <a:rPr lang="ru-RU" sz="2400" dirty="0"/>
              <a:t>Программа загружает данные из входных файлов. Программа выполняет всю необходимую работу. </a:t>
            </a:r>
          </a:p>
          <a:p>
            <a:pPr marL="0" indent="0">
              <a:buNone/>
            </a:pPr>
            <a:r>
              <a:rPr lang="ru-RU" sz="2400" dirty="0"/>
              <a:t>Программа сохраняет результаты в (выходные) файлы.</a:t>
            </a:r>
          </a:p>
          <a:p>
            <a:pPr marL="0" indent="0">
              <a:buNone/>
            </a:pPr>
            <a:r>
              <a:rPr lang="ru-RU" sz="2400" b="1" dirty="0"/>
              <a:t>Этапы:</a:t>
            </a:r>
          </a:p>
          <a:p>
            <a:pPr marL="457200" indent="-457200">
              <a:buAutoNum type="arabicParenR"/>
            </a:pPr>
            <a:r>
              <a:rPr lang="ru-RU" sz="2400" dirty="0"/>
              <a:t>Подготовить входные файлы (вручную, либо используя какую-то программу)</a:t>
            </a:r>
          </a:p>
          <a:p>
            <a:pPr marL="457200" indent="-457200">
              <a:buAutoNum type="arabicParenR"/>
            </a:pPr>
            <a:r>
              <a:rPr lang="ru-RU" sz="2400" dirty="0"/>
              <a:t>Запустить программу обработки файлов, которая прочитает входные файлы  и создаст выходной файл</a:t>
            </a:r>
          </a:p>
          <a:p>
            <a:pPr marL="457200" indent="-457200">
              <a:buAutoNum type="arabicParenR"/>
            </a:pPr>
            <a:r>
              <a:rPr lang="ru-RU" sz="2400" dirty="0"/>
              <a:t>Работать с выходным файлов (вручную или при помощи еще какой-то программы)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8137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1. Входные и выходные данные - в файлах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ФАЙЛ_ВХОДНОЙ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ФАЙЛ_ВЫХОДНОЙ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Конверсия файлов (</a:t>
            </a:r>
            <a:r>
              <a:rPr lang="en-US" sz="2400" b="1" dirty="0"/>
              <a:t>PPTX </a:t>
            </a:r>
            <a:r>
              <a:rPr lang="en-US" sz="2400" b="1" dirty="0">
                <a:sym typeface="Wingdings" panose="05000000000000000000" pitchFamily="2" charset="2"/>
              </a:rPr>
              <a:t> PDF)</a:t>
            </a:r>
          </a:p>
          <a:p>
            <a:r>
              <a:rPr lang="ru-RU" sz="2400" b="1" dirty="0"/>
              <a:t>Сжать файл (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ZIP, RAR, </a:t>
            </a:r>
            <a:r>
              <a:rPr lang="ru-RU" sz="2400" b="1" dirty="0"/>
              <a:t>и т.д.)</a:t>
            </a:r>
          </a:p>
          <a:p>
            <a:r>
              <a:rPr lang="ru-RU" sz="2400" b="1" dirty="0"/>
              <a:t>Сжать фотографии</a:t>
            </a:r>
          </a:p>
          <a:p>
            <a:r>
              <a:rPr lang="ru-RU" sz="2400" b="1" dirty="0">
                <a:sym typeface="Wingdings" panose="05000000000000000000" pitchFamily="2" charset="2"/>
              </a:rPr>
              <a:t>Компилятор (</a:t>
            </a:r>
            <a:r>
              <a:rPr lang="en-US" sz="2400" b="1" dirty="0" err="1">
                <a:sym typeface="Wingdings" panose="05000000000000000000" pitchFamily="2" charset="2"/>
              </a:rPr>
              <a:t>javac</a:t>
            </a:r>
            <a:r>
              <a:rPr lang="en-US" sz="2400" b="1" dirty="0">
                <a:sym typeface="Wingdings" panose="05000000000000000000" pitchFamily="2" charset="2"/>
              </a:rPr>
              <a:t> Class1.java   Class1.class) </a:t>
            </a:r>
            <a:endParaRPr lang="ru-RU" sz="2400" b="1" dirty="0"/>
          </a:p>
          <a:p>
            <a:pPr marL="0" indent="0">
              <a:buNone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135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Программа работает и доходит до какого-то состояния. 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выполняет сохранение состояния программы. При этом создается файл, хранящий все необходимые данные программы.</a:t>
            </a:r>
          </a:p>
          <a:p>
            <a:pPr marL="0" indent="0">
              <a:buNone/>
            </a:pPr>
            <a:r>
              <a:rPr lang="ru-RU" sz="2400" dirty="0"/>
              <a:t>При необходимости пользователь решает вернуться к сохраненному состоянию. Для этого все данные загружаются из файла состояния.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6360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Сценарий 2. Файл для сохранения состояния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ФАЙЛ_СОСТОЯНИЯ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Программа</a:t>
            </a: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Примеры:</a:t>
            </a:r>
          </a:p>
          <a:p>
            <a:r>
              <a:rPr lang="ru-RU" sz="2400" b="1" dirty="0"/>
              <a:t>Сохранение состояния в игре</a:t>
            </a:r>
          </a:p>
          <a:p>
            <a:endParaRPr lang="ru-RU" sz="2400" b="1" dirty="0"/>
          </a:p>
          <a:p>
            <a:r>
              <a:rPr lang="ru-RU" sz="2400" b="1" dirty="0"/>
              <a:t>*Редактирование документа (</a:t>
            </a:r>
            <a:r>
              <a:rPr lang="en-US" sz="2400" b="1" dirty="0"/>
              <a:t>PPTX, XLS, </a:t>
            </a:r>
            <a:r>
              <a:rPr lang="ru-RU" sz="2400" b="1" dirty="0"/>
              <a:t>и мн. др.)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964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Термины и базовые понятия</a:t>
            </a:r>
          </a:p>
        </p:txBody>
      </p:sp>
    </p:spTree>
    <p:extLst>
      <p:ext uri="{BB962C8B-B14F-4D97-AF65-F5344CB8AC3E}">
        <p14:creationId xmlns:p14="http://schemas.microsoft.com/office/powerpoint/2010/main" val="1562262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31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Работа с бинарными файлами*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7676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</a:t>
            </a:r>
            <a:r>
              <a:rPr lang="en-US" sz="2800" b="1" dirty="0"/>
              <a:t>\</a:t>
            </a:r>
            <a:r>
              <a:rPr lang="ru-RU" sz="2800" b="1" dirty="0"/>
              <a:t>Восстановление состояния игры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751344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нажатии клавиши </a:t>
            </a:r>
            <a:r>
              <a:rPr lang="en-US" dirty="0"/>
              <a:t>S </a:t>
            </a:r>
            <a:r>
              <a:rPr lang="ru-RU" dirty="0"/>
              <a:t>в файле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</a:t>
            </a:r>
            <a:r>
              <a:rPr lang="ru-RU" dirty="0"/>
              <a:t>сохранить состояние игры.</a:t>
            </a:r>
          </a:p>
          <a:p>
            <a:r>
              <a:rPr lang="ru-RU" dirty="0"/>
              <a:t>При нажатии клавиши </a:t>
            </a:r>
            <a:r>
              <a:rPr lang="en-US" dirty="0"/>
              <a:t>L </a:t>
            </a:r>
            <a:r>
              <a:rPr lang="ru-RU" dirty="0"/>
              <a:t> из файла </a:t>
            </a:r>
            <a:r>
              <a:rPr lang="en-US" dirty="0"/>
              <a:t>game</a:t>
            </a:r>
            <a:r>
              <a:rPr lang="ru-RU" dirty="0"/>
              <a:t>_</a:t>
            </a:r>
            <a:r>
              <a:rPr lang="en-US" dirty="0" err="1"/>
              <a:t>bin.bin</a:t>
            </a:r>
            <a:r>
              <a:rPr lang="en-US" dirty="0"/>
              <a:t>  </a:t>
            </a:r>
            <a:r>
              <a:rPr lang="ru-RU" dirty="0"/>
              <a:t>загрузить состояние игры.</a:t>
            </a:r>
          </a:p>
          <a:p>
            <a:endParaRPr lang="en-US" dirty="0"/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900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8F35A0-630C-4AC0-90A2-764B0DF6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3579364" cy="38488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F0FC64-802F-4218-8732-E3098F54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98480"/>
            <a:ext cx="4297453" cy="49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6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Состояние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D27E22-8C16-4DEF-BE76-9F14BD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46" y="708004"/>
            <a:ext cx="5758308" cy="61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5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Сохранение состояния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CF6CD8-79EC-2F63-0025-538A1FBB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44" y="908720"/>
            <a:ext cx="4958912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Восстановление состояния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8B4985-3228-5F17-512B-4396C8F0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52" y="751344"/>
            <a:ext cx="50142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Файл с сохраненным состоянием игры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5C7C1-E97D-4757-8A66-9E4BFE67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" y="1867764"/>
            <a:ext cx="6754473" cy="33843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075F86-C867-4CB1-8605-6A3752A6A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7" y="751344"/>
            <a:ext cx="5460099" cy="59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2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1. Открыть меню «Файл»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60B46D-8898-4BDE-9286-25124C11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3650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42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2. Выбрать пункт меню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CFB062-A3DF-4E57-884F-9C3313B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7" y="1556792"/>
            <a:ext cx="8627633" cy="4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50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3. Выбрать пункт «Файл…»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0514B9-4820-4395-B4B1-67F5CA3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1282120"/>
            <a:ext cx="846527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Структура компьютера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6035018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https://www.zaurtl.ru/UkVT/UKVT3.html</a:t>
            </a:r>
            <a:r>
              <a:rPr lang="ru-RU" sz="2000" dirty="0"/>
              <a:t> </a:t>
            </a:r>
          </a:p>
          <a:p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B5CDF-B3FE-4773-A884-D01A2392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08720"/>
            <a:ext cx="320573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4. В открывшемся окне «Открыть файл» выбрать папку в которой лежит ваш бинарный файл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6DBC7F-27F1-49D4-92FF-A5ABF50C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9" y="1916832"/>
            <a:ext cx="8460432" cy="4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13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5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выбрать ваш бинарный файл – в нашем случае это «</a:t>
            </a:r>
            <a:r>
              <a:rPr lang="en-US" sz="1900" dirty="0" err="1"/>
              <a:t>game_bin.bin</a:t>
            </a:r>
            <a:r>
              <a:rPr lang="ru-RU" sz="1900" dirty="0"/>
              <a:t>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DB045-3860-48C3-85B9-C93350EA9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" y="1844824"/>
            <a:ext cx="8629835" cy="48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95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/>
              <a:t>6</a:t>
            </a:r>
            <a:r>
              <a:rPr lang="ru-RU" sz="1900" dirty="0"/>
              <a:t>.</a:t>
            </a:r>
            <a:r>
              <a:rPr lang="en-US" sz="1900" dirty="0"/>
              <a:t> </a:t>
            </a:r>
            <a:r>
              <a:rPr lang="ru-RU" sz="1900" dirty="0"/>
              <a:t>В окне «Открыть файл» нажать кнопку        рядом с кнопкой «Открыть»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FAF18F-600D-4192-AC6F-5CAF3EE5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163237"/>
            <a:ext cx="8172400" cy="45781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7DF464-3C5F-4B12-AB46-CFCB69A4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32" y="782274"/>
            <a:ext cx="347292" cy="4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6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7. Выбрать пункт «Открыть с помощью…»</a:t>
            </a:r>
            <a:r>
              <a:rPr lang="en-US" sz="1900" dirty="0"/>
              <a:t> </a:t>
            </a:r>
            <a:endParaRPr lang="ru-RU" sz="1900" dirty="0"/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DCDC76-6FDB-4897-9781-AAF4626B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7" y="1700203"/>
            <a:ext cx="8532440" cy="507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81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8. В открывшемся окне «Открыть с помощью…»</a:t>
            </a:r>
            <a:r>
              <a:rPr lang="en-US" sz="1900" dirty="0"/>
              <a:t> </a:t>
            </a:r>
            <a:r>
              <a:rPr lang="ru-RU" sz="1900" dirty="0"/>
              <a:t> выбрать «Двоичный редактор (По умолчанию)»</a:t>
            </a:r>
          </a:p>
          <a:p>
            <a:endParaRPr lang="ru-RU" sz="1900" dirty="0"/>
          </a:p>
          <a:p>
            <a:endParaRPr lang="ru-RU" sz="19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5B377-A4C6-4A4B-B9D0-24C6F0D0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76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9. Нажать кнопку «ОК»</a:t>
            </a:r>
          </a:p>
          <a:p>
            <a:endParaRPr lang="ru-RU" sz="19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780BCF-622E-4042-86EC-FA88F686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47940"/>
            <a:ext cx="50863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Как просмотреть содержимое бинарного файла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EF481F-15AF-4912-9334-5D004B11C5A6}"/>
              </a:ext>
            </a:extLst>
          </p:cNvPr>
          <p:cNvSpPr/>
          <p:nvPr/>
        </p:nvSpPr>
        <p:spPr>
          <a:xfrm>
            <a:off x="107504" y="751344"/>
            <a:ext cx="892899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900" dirty="0"/>
              <a:t>10. Работать с открывшимся содержимым бинарного 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3EF7E8-D76E-4581-8C65-EEC0F57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316079"/>
            <a:ext cx="7452320" cy="54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94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72CBC-B032-4BA8-4E7C-D87D3B4D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E702-5C9A-23A7-56E4-1CF8E4CF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7CB22-AAE3-74B7-BB20-EF005AE5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бинарными файлами - резюме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FE1778-86CA-66C9-86AF-D3BE58B3D107}"/>
              </a:ext>
            </a:extLst>
          </p:cNvPr>
          <p:cNvSpPr/>
          <p:nvPr/>
        </p:nvSpPr>
        <p:spPr>
          <a:xfrm>
            <a:off x="539552" y="764704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Открытие</a:t>
            </a:r>
            <a:r>
              <a:rPr lang="en-US" sz="2400" b="1" i="1" dirty="0"/>
              <a:t>/</a:t>
            </a:r>
            <a:r>
              <a:rPr lang="ru-RU" sz="2400" b="1" i="1" dirty="0"/>
              <a:t>закрытие</a:t>
            </a:r>
          </a:p>
          <a:p>
            <a:r>
              <a:rPr lang="en-US" sz="2400" dirty="0" err="1"/>
              <a:t>fopen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“</a:t>
            </a:r>
            <a:r>
              <a:rPr lang="en-US" sz="2400" dirty="0" err="1">
                <a:sym typeface="Wingdings" panose="05000000000000000000" pitchFamily="2" charset="2"/>
              </a:rPr>
              <a:t>rb</a:t>
            </a:r>
            <a:r>
              <a:rPr lang="en-US" sz="2400" dirty="0">
                <a:sym typeface="Wingdings" panose="05000000000000000000" pitchFamily="2" charset="2"/>
              </a:rPr>
              <a:t>” / “</a:t>
            </a:r>
            <a:r>
              <a:rPr lang="en-US" sz="2400" dirty="0" err="1">
                <a:sym typeface="Wingdings" panose="05000000000000000000" pitchFamily="2" charset="2"/>
              </a:rPr>
              <a:t>wb</a:t>
            </a:r>
            <a:r>
              <a:rPr lang="en-US" sz="2400" dirty="0">
                <a:sym typeface="Wingdings" panose="05000000000000000000" pitchFamily="2" charset="2"/>
              </a:rPr>
              <a:t>”  VS “r” / “w” (“rt” / “</a:t>
            </a:r>
            <a:r>
              <a:rPr lang="en-US" sz="2400" dirty="0" err="1">
                <a:sym typeface="Wingdings" panose="05000000000000000000" pitchFamily="2" charset="2"/>
              </a:rPr>
              <a:t>wt</a:t>
            </a:r>
            <a:r>
              <a:rPr lang="en-US" sz="2400" dirty="0">
                <a:sym typeface="Wingdings" panose="05000000000000000000" pitchFamily="2" charset="2"/>
              </a:rPr>
              <a:t>”)</a:t>
            </a:r>
            <a:endParaRPr lang="en-US" sz="2400" dirty="0"/>
          </a:p>
          <a:p>
            <a:r>
              <a:rPr lang="en-US" sz="2400" dirty="0" err="1"/>
              <a:t>fclose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i="1" dirty="0"/>
              <a:t>Чтение</a:t>
            </a:r>
            <a:r>
              <a:rPr lang="en-US" sz="2400" b="1" i="1" dirty="0"/>
              <a:t>/</a:t>
            </a:r>
            <a:r>
              <a:rPr lang="ru-RU" sz="2400" b="1" i="1" dirty="0"/>
              <a:t>запись</a:t>
            </a:r>
            <a:endParaRPr lang="en-US" sz="2400" b="1" i="1" dirty="0"/>
          </a:p>
          <a:p>
            <a:r>
              <a:rPr lang="en-US" sz="2400" dirty="0" err="1"/>
              <a:t>fread</a:t>
            </a:r>
            <a:endParaRPr lang="en-US" sz="2400" dirty="0"/>
          </a:p>
          <a:p>
            <a:r>
              <a:rPr lang="en-US" sz="2400" dirty="0" err="1"/>
              <a:t>fwrite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b="1" i="1" dirty="0"/>
              <a:t>Перемещение указателя чтения</a:t>
            </a:r>
            <a:r>
              <a:rPr lang="en-US" sz="2400" b="1" i="1" dirty="0"/>
              <a:t>/</a:t>
            </a:r>
            <a:r>
              <a:rPr lang="ru-RU" sz="2400" b="1" i="1" dirty="0"/>
              <a:t>записи</a:t>
            </a:r>
            <a:endParaRPr lang="en-US" sz="2400" b="1" i="1" dirty="0"/>
          </a:p>
          <a:p>
            <a:r>
              <a:rPr lang="en-US" sz="2400" dirty="0" err="1"/>
              <a:t>ftell</a:t>
            </a:r>
            <a:endParaRPr lang="en-US" sz="2400" dirty="0"/>
          </a:p>
          <a:p>
            <a:r>
              <a:rPr lang="en-US" sz="2400" dirty="0" err="1"/>
              <a:t>fseek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5981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6CDB2-B2DF-F6BE-2238-22AC37AA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6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634712"/>
          </a:xfrm>
        </p:spPr>
        <p:txBody>
          <a:bodyPr>
            <a:noAutofit/>
          </a:bodyPr>
          <a:lstStyle/>
          <a:p>
            <a:r>
              <a:rPr lang="ru-RU" sz="2800" b="1" dirty="0"/>
              <a:t>Память: «процессорная», оперативная, внешняя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B055A9-A49D-F333-4F06-BF3170DA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08720"/>
            <a:ext cx="5400600" cy="391077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A50D953-FAE2-5232-6751-0EBC4C253DD1}"/>
              </a:ext>
            </a:extLst>
          </p:cNvPr>
          <p:cNvSpPr/>
          <p:nvPr/>
        </p:nvSpPr>
        <p:spPr>
          <a:xfrm>
            <a:off x="3995936" y="1988840"/>
            <a:ext cx="50405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i="1" dirty="0"/>
              <a:t>Отличия разных видов памяти:</a:t>
            </a:r>
          </a:p>
          <a:p>
            <a:pPr algn="ctr"/>
            <a:endParaRPr lang="ru-RU" sz="800" dirty="0"/>
          </a:p>
          <a:p>
            <a:r>
              <a:rPr lang="ru-RU" sz="2000" dirty="0"/>
              <a:t>1</a:t>
            </a:r>
            <a:r>
              <a:rPr lang="en-US" sz="2000" dirty="0"/>
              <a:t>a</a:t>
            </a:r>
            <a:r>
              <a:rPr lang="ru-RU" sz="2000" dirty="0"/>
              <a:t>. </a:t>
            </a:r>
            <a:r>
              <a:rPr lang="ru-RU" sz="2000" b="1" dirty="0"/>
              <a:t>Регистровая</a:t>
            </a:r>
            <a:r>
              <a:rPr lang="ru-RU" sz="2000" dirty="0"/>
              <a:t> – чрезвычайно быстрая, очень-очень мало</a:t>
            </a:r>
            <a:r>
              <a:rPr lang="en-US" sz="2000" dirty="0"/>
              <a:t> (≈10 </a:t>
            </a:r>
            <a:r>
              <a:rPr lang="ru-RU" sz="2000" dirty="0"/>
              <a:t>шт.</a:t>
            </a:r>
            <a:r>
              <a:rPr lang="en-US" sz="2000" dirty="0"/>
              <a:t>)</a:t>
            </a:r>
            <a:r>
              <a:rPr lang="ru-RU" sz="2000" dirty="0"/>
              <a:t>, очень дорого за единицу. Энергозависима</a:t>
            </a:r>
          </a:p>
          <a:p>
            <a:r>
              <a:rPr lang="ru-RU" sz="2000" dirty="0"/>
              <a:t>1</a:t>
            </a:r>
            <a:r>
              <a:rPr lang="en-US" sz="2000" dirty="0"/>
              <a:t>b. </a:t>
            </a:r>
            <a:r>
              <a:rPr lang="ru-RU" sz="2000" b="1" i="1" dirty="0"/>
              <a:t>Кэш процессора </a:t>
            </a:r>
            <a:r>
              <a:rPr lang="ru-RU" sz="2000" dirty="0"/>
              <a:t>– очень быстрая, мало</a:t>
            </a:r>
            <a:r>
              <a:rPr lang="en-US" sz="2000" dirty="0"/>
              <a:t> (≈1Mb)</a:t>
            </a:r>
            <a:r>
              <a:rPr lang="ru-RU" sz="2000" dirty="0"/>
              <a:t>, очень дорого за единицу. Энергозависима</a:t>
            </a:r>
          </a:p>
          <a:p>
            <a:pPr marL="342900" indent="-342900">
              <a:buAutoNum type="arabicPeriod"/>
            </a:pPr>
            <a:endParaRPr lang="ru-RU" sz="800" dirty="0"/>
          </a:p>
          <a:p>
            <a:r>
              <a:rPr lang="ru-RU" sz="2000" dirty="0"/>
              <a:t>2. </a:t>
            </a:r>
            <a:r>
              <a:rPr lang="ru-RU" sz="2000" b="1" dirty="0"/>
              <a:t>Оперативная</a:t>
            </a:r>
            <a:r>
              <a:rPr lang="ru-RU" sz="2000" dirty="0"/>
              <a:t> – быстрая, много</a:t>
            </a:r>
            <a:r>
              <a:rPr lang="en-US" sz="2000" dirty="0"/>
              <a:t> (≈1Gb)</a:t>
            </a:r>
            <a:r>
              <a:rPr lang="ru-RU" sz="2000" dirty="0"/>
              <a:t>, дорого за единицу. Энергозависима</a:t>
            </a:r>
          </a:p>
          <a:p>
            <a:endParaRPr lang="ru-RU" sz="800" dirty="0"/>
          </a:p>
          <a:p>
            <a:r>
              <a:rPr lang="ru-RU" sz="2000" dirty="0"/>
              <a:t>3. </a:t>
            </a:r>
            <a:r>
              <a:rPr lang="ru-RU" sz="2000" b="1" dirty="0"/>
              <a:t>Внешняя</a:t>
            </a:r>
            <a:r>
              <a:rPr lang="ru-RU" sz="2000" dirty="0"/>
              <a:t> – медленная, очень много</a:t>
            </a:r>
            <a:r>
              <a:rPr lang="en-US" sz="2000" dirty="0"/>
              <a:t> (≈1Tb)</a:t>
            </a:r>
            <a:r>
              <a:rPr lang="ru-RU" sz="2000" dirty="0"/>
              <a:t>, дешево за единицу. </a:t>
            </a:r>
            <a:r>
              <a:rPr lang="ru-RU" sz="2000" u="sng" dirty="0"/>
              <a:t>Энергонезависима</a:t>
            </a:r>
            <a:r>
              <a:rPr lang="ru-RU" sz="2000" dirty="0"/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D8078-C8A7-E3C7-12F4-FB75B74C2396}"/>
              </a:ext>
            </a:extLst>
          </p:cNvPr>
          <p:cNvSpPr txBox="1"/>
          <p:nvPr/>
        </p:nvSpPr>
        <p:spPr>
          <a:xfrm>
            <a:off x="323528" y="6232886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Зачем процессорам нужен кэш и чем отличаются уровни L1, L2, L3</a:t>
            </a:r>
            <a:r>
              <a:rPr lang="en-US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”</a:t>
            </a:r>
          </a:p>
          <a:p>
            <a:r>
              <a:rPr lang="ru-RU" dirty="0">
                <a:hlinkClick r:id="rId3"/>
              </a:rPr>
              <a:t>https://habr.com/ru/company/vdsina/blog/515660/</a:t>
            </a:r>
            <a:endParaRPr lang="ru-RU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43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1415B-46B5-C578-54D2-3F03D68F9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826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Текстовые файлы!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22144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DE5D-972B-C7F1-56E5-DE172BC8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26B8-B224-6945-767D-59EEB09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текстовыми файлами - резюме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AD2720-1F61-5A80-32B7-CB2FD70EC118}"/>
              </a:ext>
            </a:extLst>
          </p:cNvPr>
          <p:cNvSpPr/>
          <p:nvPr/>
        </p:nvSpPr>
        <p:spPr>
          <a:xfrm>
            <a:off x="539552" y="764704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Открытие</a:t>
            </a:r>
            <a:r>
              <a:rPr lang="en-US" sz="2400" b="1" i="1" dirty="0"/>
              <a:t>/</a:t>
            </a:r>
            <a:r>
              <a:rPr lang="ru-RU" sz="2400" b="1" i="1" dirty="0"/>
              <a:t>закрытие</a:t>
            </a:r>
          </a:p>
          <a:p>
            <a:r>
              <a:rPr lang="en-US" sz="2400" dirty="0" err="1"/>
              <a:t>fopen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“r” / “w” </a:t>
            </a:r>
            <a:r>
              <a:rPr lang="ru-RU" sz="2400" dirty="0">
                <a:sym typeface="Wingdings" panose="05000000000000000000" pitchFamily="2" charset="2"/>
              </a:rPr>
              <a:t> (</a:t>
            </a:r>
            <a:r>
              <a:rPr lang="en-US" sz="2400" dirty="0">
                <a:sym typeface="Wingdings" panose="05000000000000000000" pitchFamily="2" charset="2"/>
              </a:rPr>
              <a:t>“rt” / “</a:t>
            </a:r>
            <a:r>
              <a:rPr lang="en-US" sz="2400" dirty="0" err="1">
                <a:sym typeface="Wingdings" panose="05000000000000000000" pitchFamily="2" charset="2"/>
              </a:rPr>
              <a:t>wt</a:t>
            </a:r>
            <a:r>
              <a:rPr lang="en-US" sz="2400" dirty="0">
                <a:sym typeface="Wingdings" panose="05000000000000000000" pitchFamily="2" charset="2"/>
              </a:rPr>
              <a:t>” </a:t>
            </a:r>
            <a:r>
              <a:rPr lang="ru-RU" sz="2400" dirty="0">
                <a:sym typeface="Wingdings" panose="05000000000000000000" pitchFamily="2" charset="2"/>
              </a:rPr>
              <a:t>) </a:t>
            </a:r>
            <a:r>
              <a:rPr lang="en-US" sz="2400" dirty="0">
                <a:sym typeface="Wingdings" panose="05000000000000000000" pitchFamily="2" charset="2"/>
              </a:rPr>
              <a:t> VS “</a:t>
            </a:r>
            <a:r>
              <a:rPr lang="en-US" sz="2400" dirty="0" err="1">
                <a:sym typeface="Wingdings" panose="05000000000000000000" pitchFamily="2" charset="2"/>
              </a:rPr>
              <a:t>rb</a:t>
            </a:r>
            <a:r>
              <a:rPr lang="en-US" sz="2400" dirty="0">
                <a:sym typeface="Wingdings" panose="05000000000000000000" pitchFamily="2" charset="2"/>
              </a:rPr>
              <a:t>” / “</a:t>
            </a:r>
            <a:r>
              <a:rPr lang="en-US" sz="2400" dirty="0" err="1">
                <a:sym typeface="Wingdings" panose="05000000000000000000" pitchFamily="2" charset="2"/>
              </a:rPr>
              <a:t>wb</a:t>
            </a:r>
            <a:r>
              <a:rPr lang="en-US" sz="2400" dirty="0">
                <a:sym typeface="Wingdings" panose="05000000000000000000" pitchFamily="2" charset="2"/>
              </a:rPr>
              <a:t>”</a:t>
            </a:r>
            <a:endParaRPr lang="en-US" sz="2400" dirty="0"/>
          </a:p>
          <a:p>
            <a:r>
              <a:rPr lang="en-US" sz="2400" dirty="0" err="1"/>
              <a:t>fclose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i="1" dirty="0"/>
              <a:t>Чтение</a:t>
            </a:r>
            <a:r>
              <a:rPr lang="en-US" sz="2400" b="1" i="1" dirty="0"/>
              <a:t>/</a:t>
            </a:r>
            <a:r>
              <a:rPr lang="ru-RU" sz="2400" b="1" i="1" dirty="0"/>
              <a:t>запись</a:t>
            </a:r>
            <a:endParaRPr lang="en-US" sz="2400" b="1" i="1" dirty="0"/>
          </a:p>
          <a:p>
            <a:r>
              <a:rPr lang="en-US" sz="2400" strike="sngStrike" dirty="0" err="1"/>
              <a:t>fread</a:t>
            </a: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fgets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fscanf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getc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r>
              <a:rPr lang="en-US" sz="2400" strike="sngStrike" dirty="0" err="1"/>
              <a:t>fwrite</a:t>
            </a: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fputs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fprintf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putc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i="1" dirty="0"/>
              <a:t>Перемещение указателя чтения</a:t>
            </a:r>
            <a:r>
              <a:rPr lang="en-US" sz="2400" b="1" i="1" dirty="0"/>
              <a:t>/</a:t>
            </a:r>
            <a:r>
              <a:rPr lang="ru-RU" sz="2400" b="1" i="1" dirty="0"/>
              <a:t>записи</a:t>
            </a:r>
            <a:endParaRPr lang="en-US" sz="2400" b="1" i="1" dirty="0"/>
          </a:p>
          <a:p>
            <a:r>
              <a:rPr lang="en-US" sz="2400" dirty="0" err="1"/>
              <a:t>ftell</a:t>
            </a:r>
            <a:r>
              <a:rPr lang="en-US" sz="2400" dirty="0"/>
              <a:t> / </a:t>
            </a:r>
            <a:r>
              <a:rPr lang="en-US" sz="2400" dirty="0" err="1"/>
              <a:t>fseek</a:t>
            </a:r>
            <a:r>
              <a:rPr lang="en-US" sz="2400" dirty="0"/>
              <a:t> – </a:t>
            </a:r>
            <a:r>
              <a:rPr lang="en-US" sz="2400" dirty="0" err="1"/>
              <a:t>ungetc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44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05F76-AEE4-06D1-9071-340C1146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FE069-41B0-4A9C-058A-9FE5C5D4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Работа с символами в Си:</a:t>
            </a:r>
            <a:br>
              <a:rPr lang="ru-RU" b="1" dirty="0"/>
            </a:br>
            <a:r>
              <a:rPr lang="en-US" b="1" dirty="0"/>
              <a:t>char, ASCII, ASCIIZ, </a:t>
            </a:r>
            <a:r>
              <a:rPr lang="ru-RU" b="1" dirty="0"/>
              <a:t>функции </a:t>
            </a:r>
            <a:r>
              <a:rPr lang="en-US" b="1" dirty="0" err="1"/>
              <a:t>isX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216107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ASCII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https://ru.wikipedia.org/wiki/ASCII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dirty="0"/>
              <a:t>ASCII</a:t>
            </a:r>
            <a:r>
              <a:rPr lang="ru-RU" sz="2400" dirty="0"/>
              <a:t> (</a:t>
            </a:r>
            <a:r>
              <a:rPr lang="ru-RU" sz="2400" dirty="0">
                <a:hlinkClick r:id="rId3" tooltip="Английский язык"/>
              </a:rPr>
              <a:t>англ.</a:t>
            </a:r>
            <a:r>
              <a:rPr lang="ru-RU" sz="2400" dirty="0"/>
              <a:t> </a:t>
            </a:r>
            <a:r>
              <a:rPr lang="ru-RU" sz="2400" b="1" i="1" dirty="0" err="1"/>
              <a:t>A</a:t>
            </a:r>
            <a:r>
              <a:rPr lang="ru-RU" sz="2400" i="1" dirty="0" err="1"/>
              <a:t>merican</a:t>
            </a:r>
            <a:r>
              <a:rPr lang="ru-RU" sz="2400" i="1" dirty="0"/>
              <a:t> </a:t>
            </a:r>
            <a:r>
              <a:rPr lang="ru-RU" sz="2400" b="1" i="1" dirty="0" err="1"/>
              <a:t>s</a:t>
            </a:r>
            <a:r>
              <a:rPr lang="ru-RU" sz="2400" i="1" dirty="0" err="1"/>
              <a:t>tandard</a:t>
            </a:r>
            <a:r>
              <a:rPr lang="ru-RU" sz="2400" i="1" dirty="0"/>
              <a:t> </a:t>
            </a:r>
            <a:r>
              <a:rPr lang="ru-RU" sz="2400" b="1" i="1" dirty="0" err="1"/>
              <a:t>c</a:t>
            </a:r>
            <a:r>
              <a:rPr lang="ru-RU" sz="2400" i="1" dirty="0" err="1"/>
              <a:t>ode</a:t>
            </a:r>
            <a:r>
              <a:rPr lang="ru-RU" sz="2400" i="1" dirty="0"/>
              <a:t> </a:t>
            </a:r>
            <a:r>
              <a:rPr lang="ru-RU" sz="2400" i="1" dirty="0" err="1"/>
              <a:t>for</a:t>
            </a:r>
            <a:r>
              <a:rPr lang="ru-RU" sz="2400" i="1" dirty="0"/>
              <a:t> </a:t>
            </a:r>
            <a:r>
              <a:rPr lang="ru-RU" sz="2400" b="1" i="1" dirty="0" err="1"/>
              <a:t>i</a:t>
            </a:r>
            <a:r>
              <a:rPr lang="ru-RU" sz="2400" i="1" dirty="0" err="1"/>
              <a:t>nformation</a:t>
            </a:r>
            <a:r>
              <a:rPr lang="ru-RU" sz="2400" i="1" dirty="0"/>
              <a:t> </a:t>
            </a:r>
            <a:r>
              <a:rPr lang="ru-RU" sz="2400" b="1" i="1" dirty="0" err="1"/>
              <a:t>i</a:t>
            </a:r>
            <a:r>
              <a:rPr lang="ru-RU" sz="2400" i="1" dirty="0" err="1"/>
              <a:t>nterchange</a:t>
            </a:r>
            <a:r>
              <a:rPr lang="ru-RU" sz="2400" dirty="0"/>
              <a:t>) — название таблицы (кодировки, набора), в которой некоторым распространённым печатным и непечатным символам сопоставлены числовые коды. Таблица была разработана и стандартизована в </a:t>
            </a:r>
            <a:r>
              <a:rPr lang="ru-RU" sz="2400" dirty="0">
                <a:hlinkClick r:id="rId4" tooltip="Соединённые Штаты Америки"/>
              </a:rPr>
              <a:t>США</a:t>
            </a:r>
            <a:r>
              <a:rPr lang="ru-RU" sz="2400" dirty="0"/>
              <a:t> в 1963 году. </a:t>
            </a:r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90987"/>
            <a:ext cx="6120680" cy="289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418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ASCII</a:t>
            </a:r>
            <a:r>
              <a:rPr lang="en-US" sz="3200" b="1" dirty="0">
                <a:solidFill>
                  <a:srgbClr val="00B050"/>
                </a:solidFill>
              </a:rPr>
              <a:t>Z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http://stackoverflow.com/questions/7783044/whats-the-difference-between-asciiz-vs-ascii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computing, a C string is a character sequence terminated with a null character ('\0', called NUL in ASCII). It is usually stored as one-dimensional character array.[dubious – discuss] The name refers to the C programming language which uses this string representation. Alternative names are ASCIIZ (note that C strings do not imply the use of ASCII) and </a:t>
            </a:r>
            <a:r>
              <a:rPr lang="en-US" sz="2400" b="1" dirty="0"/>
              <a:t>null-terminated string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1127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null-terminated string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main() {</a:t>
            </a:r>
          </a:p>
          <a:p>
            <a:r>
              <a:rPr lang="en-US" sz="2400" dirty="0"/>
              <a:t>	char s1[8] = "Hi!\n";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/>
              <a:t>	for 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8;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printf</a:t>
            </a:r>
            <a:r>
              <a:rPr lang="en-US" sz="2400" dirty="0"/>
              <a:t>("%c(%d), ", s1[</a:t>
            </a:r>
            <a:r>
              <a:rPr lang="en-US" sz="2400" dirty="0" err="1"/>
              <a:t>i</a:t>
            </a:r>
            <a:r>
              <a:rPr lang="en-US" sz="2400" dirty="0"/>
              <a:t>], s1[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25428"/>
            <a:ext cx="6448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56708"/>
            <a:ext cx="6924272" cy="17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A74071-CDD8-7A5D-3426-9AEF5A4B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92" y="882535"/>
            <a:ext cx="4283968" cy="829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65B7F-9626-CD53-5240-0C39DBDBF669}"/>
              </a:ext>
            </a:extLst>
          </p:cNvPr>
          <p:cNvSpPr txBox="1"/>
          <p:nvPr/>
        </p:nvSpPr>
        <p:spPr>
          <a:xfrm>
            <a:off x="4771720" y="1775568"/>
            <a:ext cx="4229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accent1"/>
                </a:solidFill>
                <a:effectLst/>
              </a:rPr>
              <a:t>N/A - </a:t>
            </a:r>
            <a:r>
              <a:rPr lang="ru-RU" i="1" dirty="0">
                <a:solidFill>
                  <a:schemeClr val="accent1"/>
                </a:solidFill>
                <a:effectLst/>
              </a:rPr>
              <a:t>сокр. от </a:t>
            </a:r>
            <a:r>
              <a:rPr lang="ru-RU" i="1" dirty="0" err="1">
                <a:solidFill>
                  <a:schemeClr val="accent1"/>
                </a:solidFill>
                <a:effectLst/>
              </a:rPr>
              <a:t>not</a:t>
            </a:r>
            <a:r>
              <a:rPr lang="ru-RU" i="1" dirty="0">
                <a:solidFill>
                  <a:schemeClr val="accent1"/>
                </a:solidFill>
                <a:effectLst/>
              </a:rPr>
              <a:t> </a:t>
            </a:r>
            <a:r>
              <a:rPr lang="ru-RU" i="1" dirty="0" err="1">
                <a:solidFill>
                  <a:schemeClr val="accent1"/>
                </a:solidFill>
                <a:effectLst/>
              </a:rPr>
              <a:t>available</a:t>
            </a:r>
            <a:r>
              <a:rPr lang="ru-RU" i="1" dirty="0">
                <a:solidFill>
                  <a:schemeClr val="accent1"/>
                </a:solidFill>
                <a:effectLst/>
              </a:rPr>
              <a:t>; </a:t>
            </a:r>
            <a:endParaRPr lang="en-US" i="1" dirty="0">
              <a:solidFill>
                <a:schemeClr val="accent1"/>
              </a:solidFill>
              <a:effectLst/>
            </a:endParaRPr>
          </a:p>
          <a:p>
            <a:r>
              <a:rPr lang="ru-RU" i="1" dirty="0">
                <a:solidFill>
                  <a:schemeClr val="accent1"/>
                </a:solidFill>
                <a:effectLst/>
              </a:rPr>
              <a:t>нет сведений; данные отсутствуют </a:t>
            </a:r>
          </a:p>
        </p:txBody>
      </p:sp>
    </p:spTree>
    <p:extLst>
      <p:ext uri="{BB962C8B-B14F-4D97-AF65-F5344CB8AC3E}">
        <p14:creationId xmlns:p14="http://schemas.microsoft.com/office/powerpoint/2010/main" val="3947812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Инициализация строки как массива символов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764704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main() {</a:t>
            </a:r>
          </a:p>
          <a:p>
            <a:r>
              <a:rPr lang="nn-NO" sz="2400" dirty="0"/>
              <a:t>	char s1[8] = { 'H', 'i', '!', '\n', '\0' };</a:t>
            </a:r>
          </a:p>
          <a:p>
            <a:endParaRPr lang="nn-NO" sz="2400" dirty="0"/>
          </a:p>
          <a:p>
            <a:r>
              <a:rPr lang="nn-NO" sz="2400" dirty="0"/>
              <a:t>	int i;</a:t>
            </a:r>
          </a:p>
          <a:p>
            <a:r>
              <a:rPr lang="nn-NO" sz="2400" dirty="0"/>
              <a:t>	for (i = 0; i &lt; 8; i++) {</a:t>
            </a:r>
          </a:p>
          <a:p>
            <a:r>
              <a:rPr lang="nn-NO" sz="2400" dirty="0"/>
              <a:t>		printf("%c(%d), ", s1[i], s1[i]);</a:t>
            </a:r>
          </a:p>
          <a:p>
            <a:r>
              <a:rPr lang="nn-NO" sz="2400" dirty="0"/>
              <a:t>	}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425428"/>
            <a:ext cx="64484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56708"/>
            <a:ext cx="6924272" cy="178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F69646-785F-2229-3CC7-F26EF1D4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25" y="1683940"/>
            <a:ext cx="4283968" cy="82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Простейшие алгоритмы обработки строк </a:t>
            </a:r>
            <a:br>
              <a:rPr lang="ru-RU" sz="3200" b="1" dirty="0"/>
            </a:br>
            <a:r>
              <a:rPr lang="ru-RU" sz="3200" b="1" dirty="0"/>
              <a:t>(как массива символов</a:t>
            </a:r>
            <a:r>
              <a:rPr lang="en-US" sz="3200" b="1" dirty="0"/>
              <a:t> </a:t>
            </a:r>
            <a:r>
              <a:rPr lang="ru-RU" sz="3200" b="1" dirty="0"/>
              <a:t>с </a:t>
            </a:r>
            <a:r>
              <a:rPr lang="en-US" sz="3200" dirty="0"/>
              <a:t>'</a:t>
            </a:r>
            <a:r>
              <a:rPr lang="en-US" sz="3200" b="1" dirty="0"/>
              <a:t>\0</a:t>
            </a:r>
            <a:r>
              <a:rPr lang="en-US" sz="3200" dirty="0"/>
              <a:t>'</a:t>
            </a:r>
            <a:r>
              <a:rPr lang="en-US" sz="3200" b="1" dirty="0"/>
              <a:t> </a:t>
            </a:r>
            <a:r>
              <a:rPr lang="ru-RU" sz="3200" b="1" dirty="0"/>
              <a:t>в конце)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196752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цифры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</a:t>
            </a:r>
          </a:p>
          <a:p>
            <a:r>
              <a:rPr lang="en-US" sz="2000" dirty="0"/>
              <a:t>		if (s3[</a:t>
            </a:r>
            <a:r>
              <a:rPr lang="en-US" sz="2000" dirty="0" err="1"/>
              <a:t>i</a:t>
            </a:r>
            <a:r>
              <a:rPr lang="en-US" sz="2000" dirty="0"/>
              <a:t>] &gt;= '0' &amp;&amp; s3[</a:t>
            </a:r>
            <a:r>
              <a:rPr lang="en-US" sz="2000" dirty="0" err="1"/>
              <a:t>i</a:t>
            </a:r>
            <a:r>
              <a:rPr lang="en-US" sz="2000" dirty="0"/>
              <a:t>] &lt;= '9')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b="1" dirty="0" err="1"/>
              <a:t>printf</a:t>
            </a:r>
            <a:r>
              <a:rPr lang="en-US" sz="2000" b="1" dirty="0"/>
              <a:t>("s3 = %s\n", s3);</a:t>
            </a:r>
            <a:endParaRPr lang="en-US" sz="2000" dirty="0"/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54" y="4736634"/>
            <a:ext cx="428064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3BB372-8C82-7A7E-C9BF-70B1AAFA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61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цифры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b="1" dirty="0"/>
              <a:t>#include &lt;</a:t>
            </a:r>
            <a:r>
              <a:rPr lang="en-US" sz="2000" b="1" dirty="0" err="1"/>
              <a:t>ctype.h</a:t>
            </a:r>
            <a:r>
              <a:rPr lang="en-US" sz="2000" b="1" dirty="0"/>
              <a:t>&gt;</a:t>
            </a:r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</a:t>
            </a:r>
          </a:p>
          <a:p>
            <a:r>
              <a:rPr lang="en-US" sz="2000" dirty="0"/>
              <a:t>		</a:t>
            </a:r>
            <a:r>
              <a:rPr lang="en-US" sz="2000" b="1" dirty="0"/>
              <a:t>if (</a:t>
            </a:r>
            <a:r>
              <a:rPr lang="en-US" sz="2000" b="1" dirty="0" err="1"/>
              <a:t>isdigit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616" y="4725144"/>
            <a:ext cx="4482880" cy="82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F5E0F0-93A9-A1B5-00F8-ABE55B18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Файл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64704"/>
            <a:ext cx="8626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  Файл - именованная область данных на </a:t>
            </a:r>
            <a:r>
              <a:rPr lang="ru-RU" sz="2400" b="1" dirty="0">
                <a:hlinkClick r:id="rId2" tooltip="Носитель информации"/>
              </a:rPr>
              <a:t>носителе информации</a:t>
            </a:r>
            <a:r>
              <a:rPr lang="ru-RU" sz="2400" dirty="0"/>
              <a:t>, используемая как базовый объект взаимодействия с данными в </a:t>
            </a:r>
            <a:r>
              <a:rPr lang="ru-RU" sz="2400" dirty="0">
                <a:hlinkClick r:id="rId3" tooltip="Операционная система"/>
              </a:rPr>
              <a:t>операционных системах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b="1" dirty="0"/>
              <a:t> </a:t>
            </a:r>
            <a:r>
              <a:rPr lang="en-US" sz="2400" b="1" dirty="0">
                <a:hlinkClick r:id="rId4"/>
              </a:rPr>
              <a:t>https://ru.wikipedia.org/wiki/%D0%A4%D0%B0%D0%B9%D0%BB</a:t>
            </a:r>
            <a:r>
              <a:rPr lang="ru-RU" sz="2400" b="1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13376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</a:t>
            </a:r>
          </a:p>
          <a:p>
            <a:r>
              <a:rPr lang="en-US" sz="2000" b="1" dirty="0"/>
              <a:t>		if (</a:t>
            </a:r>
            <a:r>
              <a:rPr lang="en-US" sz="2000" b="1" dirty="0" err="1"/>
              <a:t>isalpha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248" y="4162967"/>
            <a:ext cx="4411248" cy="9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0E4F95-DC34-1D3A-3772-DAC6B2C0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</a:t>
            </a:r>
          </a:p>
          <a:p>
            <a:r>
              <a:rPr lang="en-US" sz="2000" b="1" dirty="0"/>
              <a:t>		if (</a:t>
            </a:r>
            <a:r>
              <a:rPr lang="en-US" sz="2000" b="1" dirty="0" err="1"/>
              <a:t>isspace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10368"/>
            <a:ext cx="4752528" cy="65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E21C56-2071-C632-1105-D4ED97A1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03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</a:t>
            </a:r>
          </a:p>
          <a:p>
            <a:r>
              <a:rPr lang="en-US" sz="2000" b="1" dirty="0"/>
              <a:t>		if (</a:t>
            </a:r>
            <a:r>
              <a:rPr lang="en-US" sz="2000" b="1" dirty="0" err="1"/>
              <a:t>isupper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69811"/>
            <a:ext cx="4709160" cy="60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E37970-B50B-4040-34FB-37AEEA62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84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символ «</a:t>
            </a:r>
            <a:r>
              <a:rPr lang="en-US" sz="2800" i="1" dirty="0">
                <a:solidFill>
                  <a:srgbClr val="0070C0"/>
                </a:solidFill>
              </a:rPr>
              <a:t>#</a:t>
            </a:r>
            <a:r>
              <a:rPr lang="ru-RU" sz="2800" i="1" dirty="0">
                <a:solidFill>
                  <a:srgbClr val="0070C0"/>
                </a:solidFill>
              </a:rPr>
              <a:t>»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</a:t>
            </a:r>
          </a:p>
          <a:p>
            <a:r>
              <a:rPr lang="en-US" sz="2000" b="1" dirty="0"/>
              <a:t>		if (</a:t>
            </a:r>
            <a:r>
              <a:rPr lang="en-US" sz="2000" b="1" dirty="0" err="1"/>
              <a:t>islower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])) {</a:t>
            </a:r>
          </a:p>
          <a:p>
            <a:r>
              <a:rPr lang="en-US" sz="2000" dirty="0"/>
              <a:t>			s3[</a:t>
            </a:r>
            <a:r>
              <a:rPr lang="en-US" sz="2000" dirty="0" err="1"/>
              <a:t>i</a:t>
            </a:r>
            <a:r>
              <a:rPr lang="en-US" sz="2000" dirty="0"/>
              <a:t>] = '#';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85" y="4509120"/>
            <a:ext cx="4531711" cy="5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225949-32D9-4AA9-3549-349E323BA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3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??????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int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		</a:t>
            </a:r>
          </a:p>
          <a:p>
            <a:r>
              <a:rPr lang="en-US" sz="2000" dirty="0"/>
              <a:t>		</a:t>
            </a:r>
            <a:r>
              <a:rPr lang="en-US" sz="2000" b="1" dirty="0"/>
              <a:t>s3[</a:t>
            </a:r>
            <a:r>
              <a:rPr lang="en-US" sz="2000" b="1" dirty="0" err="1"/>
              <a:t>i</a:t>
            </a:r>
            <a:r>
              <a:rPr lang="en-US" sz="2000" b="1" dirty="0"/>
              <a:t>] = </a:t>
            </a:r>
            <a:r>
              <a:rPr lang="en-US" sz="2000" b="1" dirty="0" err="1"/>
              <a:t>toupper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]);	</a:t>
            </a:r>
            <a:r>
              <a:rPr lang="en-US" sz="2000" dirty="0"/>
              <a:t>	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81" y="4797152"/>
            <a:ext cx="4632515" cy="53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F6E4A8-4D78-AF1B-F04A-270A88628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88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Используем функции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70C0"/>
                </a:solidFill>
              </a:rPr>
              <a:t>Все ????? заменить на ??????</a:t>
            </a:r>
          </a:p>
          <a:p>
            <a:endParaRPr lang="en-US" sz="2000" dirty="0"/>
          </a:p>
          <a:p>
            <a:r>
              <a:rPr lang="en-US" sz="2000" dirty="0"/>
              <a:t>void main() {</a:t>
            </a:r>
          </a:p>
          <a:p>
            <a:r>
              <a:rPr lang="en-US" sz="2000" dirty="0"/>
              <a:t>	char s3[] = "I have 32 USD and 5 EUR!";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</a:t>
            </a:r>
          </a:p>
          <a:p>
            <a:r>
              <a:rPr lang="en-US" sz="2000" dirty="0"/>
              <a:t>	while (s3[</a:t>
            </a:r>
            <a:r>
              <a:rPr lang="en-US" sz="2000" dirty="0" err="1"/>
              <a:t>i</a:t>
            </a:r>
            <a:r>
              <a:rPr lang="en-US" sz="2000" dirty="0"/>
              <a:t>] != '\0') {				</a:t>
            </a:r>
          </a:p>
          <a:p>
            <a:r>
              <a:rPr lang="en-US" sz="2000" b="1" dirty="0"/>
              <a:t>		s3[</a:t>
            </a:r>
            <a:r>
              <a:rPr lang="en-US" sz="2000" b="1" dirty="0" err="1"/>
              <a:t>i</a:t>
            </a:r>
            <a:r>
              <a:rPr lang="en-US" sz="2000" b="1" dirty="0"/>
              <a:t>] = </a:t>
            </a:r>
            <a:r>
              <a:rPr lang="en-US" sz="2000" b="1" dirty="0" err="1"/>
              <a:t>tolower</a:t>
            </a:r>
            <a:r>
              <a:rPr lang="en-US" sz="2000" b="1" dirty="0"/>
              <a:t>(s3[</a:t>
            </a:r>
            <a:r>
              <a:rPr lang="en-US" sz="2000" b="1" dirty="0" err="1"/>
              <a:t>i</a:t>
            </a:r>
            <a:r>
              <a:rPr lang="en-US" sz="2000" b="1" dirty="0"/>
              <a:t>]);</a:t>
            </a:r>
            <a:r>
              <a:rPr lang="en-US" sz="2000" dirty="0"/>
              <a:t>		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++;</a:t>
            </a:r>
          </a:p>
          <a:p>
            <a:r>
              <a:rPr lang="en-US" sz="2000" dirty="0"/>
              <a:t>	}</a:t>
            </a:r>
          </a:p>
          <a:p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("s3 = %s\n", s3);</a:t>
            </a:r>
          </a:p>
          <a:p>
            <a:r>
              <a:rPr lang="en-US" sz="2000" dirty="0"/>
              <a:t>}</a:t>
            </a:r>
            <a:endParaRPr 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68" y="4772349"/>
            <a:ext cx="4904425" cy="62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C7F92F-260F-FA2E-C43E-376255D3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4720"/>
            <a:ext cx="9144000" cy="7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13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Обзор возможностей функций из </a:t>
            </a:r>
            <a:r>
              <a:rPr lang="en-US" sz="3200" b="1" dirty="0" err="1"/>
              <a:t>ctype.h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9269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«Основы программирования на языках Си и C++ для начинающих»</a:t>
            </a:r>
          </a:p>
          <a:p>
            <a:r>
              <a:rPr lang="ru-RU" dirty="0"/>
              <a:t>Заголовочный файл </a:t>
            </a:r>
            <a:r>
              <a:rPr lang="ru-RU" dirty="0" err="1"/>
              <a:t>cctype</a:t>
            </a:r>
            <a:r>
              <a:rPr lang="ru-RU" dirty="0"/>
              <a:t> (</a:t>
            </a:r>
            <a:r>
              <a:rPr lang="ru-RU" dirty="0" err="1"/>
              <a:t>ctype.h</a:t>
            </a:r>
            <a:r>
              <a:rPr lang="ru-RU" dirty="0"/>
              <a:t>) - </a:t>
            </a:r>
            <a:r>
              <a:rPr lang="ru-RU" dirty="0">
                <a:hlinkClick r:id="rId2"/>
              </a:rPr>
              <a:t>http://cppstudio.com/cat/309/313/</a:t>
            </a:r>
            <a:r>
              <a:rPr lang="ru-RU" dirty="0"/>
              <a:t>   </a:t>
            </a:r>
            <a:endParaRPr lang="en-US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3DC571A-5501-4C2D-905E-251BAE0A9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599832"/>
              </p:ext>
            </p:extLst>
          </p:nvPr>
        </p:nvGraphicFramePr>
        <p:xfrm>
          <a:off x="323528" y="1412777"/>
          <a:ext cx="8568952" cy="5291714"/>
        </p:xfrm>
        <a:graphic>
          <a:graphicData uri="http://schemas.openxmlformats.org/drawingml/2006/table">
            <a:tbl>
              <a:tblPr/>
              <a:tblGrid>
                <a:gridCol w="944037">
                  <a:extLst>
                    <a:ext uri="{9D8B030D-6E8A-4147-A177-3AD203B41FA5}">
                      <a16:colId xmlns:a16="http://schemas.microsoft.com/office/drawing/2014/main" val="125946628"/>
                    </a:ext>
                  </a:extLst>
                </a:gridCol>
                <a:gridCol w="7624915">
                  <a:extLst>
                    <a:ext uri="{9D8B030D-6E8A-4147-A177-3AD203B41FA5}">
                      <a16:colId xmlns:a16="http://schemas.microsoft.com/office/drawing/2014/main" val="1706103200"/>
                    </a:ext>
                  </a:extLst>
                </a:gridCol>
              </a:tblGrid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solidFill>
                            <a:srgbClr val="428BCA"/>
                          </a:solidFill>
                          <a:effectLst/>
                          <a:hlinkClick r:id="rId3"/>
                        </a:rPr>
                        <a:t>isalumn</a:t>
                      </a:r>
                      <a:endParaRPr lang="en-US" sz="1400" dirty="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 возвращает истинное 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 её аргумент - буква или цифра,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256909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4"/>
                        </a:rPr>
                        <a:t>isalpha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 её аргумент - буква,  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00955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5"/>
                        </a:rPr>
                        <a:t>iscntrl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 её аргумент - управляемый символ,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55673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6"/>
                        </a:rPr>
                        <a:t>isdigit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 её аргумент - десятичная цифра,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60059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7"/>
                        </a:rPr>
                        <a:t>isgraph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 её аргумент - символ, имеющий графическое представление,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 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52200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8"/>
                        </a:rPr>
                        <a:t>islower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>
                          <a:effectLst/>
                        </a:rPr>
                        <a:t>Функция возвращает истинное значение true, если её аргумент - строчный символ алфавита, и false(ложь)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322514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9"/>
                        </a:rPr>
                        <a:t>isprint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>
                          <a:effectLst/>
                        </a:rPr>
                        <a:t>Функция возвращает истинное значение true, если её аргумент - печатный символ, и false(ложь)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932189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10"/>
                        </a:rPr>
                        <a:t>ispunct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>
                          <a:effectLst/>
                        </a:rPr>
                        <a:t>Функция возвращает истинное значение true, если её аргумент - знак пунктуации, и false(ложь)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879201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11"/>
                        </a:rPr>
                        <a:t>isspace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 её аргумент - любой знак пробела,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36625"/>
                  </a:ext>
                </a:extLst>
              </a:tr>
              <a:tr h="4251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12"/>
                        </a:rPr>
                        <a:t>isupper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>
                          <a:effectLst/>
                        </a:rPr>
                        <a:t>Функция возвращает истинное значение true, если её аргумент - прописная буква алфавита, и false(ложь)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165223"/>
                  </a:ext>
                </a:extLst>
              </a:tr>
              <a:tr h="7886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rgbClr val="428BCA"/>
                          </a:solidFill>
                          <a:effectLst/>
                          <a:hlinkClick r:id="rId13"/>
                        </a:rPr>
                        <a:t>isxdigit</a:t>
                      </a:r>
                      <a:endParaRPr lang="en-US" sz="1400">
                        <a:effectLst/>
                      </a:endParaRP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sz="1400" dirty="0">
                          <a:effectLst/>
                        </a:rPr>
                        <a:t>Функция возвращает истинное значение </a:t>
                      </a:r>
                      <a:r>
                        <a:rPr lang="ru-RU" sz="1400" dirty="0" err="1">
                          <a:effectLst/>
                        </a:rPr>
                        <a:t>true</a:t>
                      </a:r>
                      <a:r>
                        <a:rPr lang="ru-RU" sz="1400" dirty="0">
                          <a:effectLst/>
                        </a:rPr>
                        <a:t>, если её аргумент - цифра шестнадцатеричной системы исчисления, и </a:t>
                      </a:r>
                      <a:r>
                        <a:rPr lang="ru-RU" sz="1400" dirty="0" err="1">
                          <a:effectLst/>
                        </a:rPr>
                        <a:t>false</a:t>
                      </a:r>
                      <a:r>
                        <a:rPr lang="ru-RU" sz="1400" dirty="0">
                          <a:effectLst/>
                        </a:rPr>
                        <a:t>(ложь) в других случаях.</a:t>
                      </a:r>
                    </a:p>
                  </a:txBody>
                  <a:tcPr marL="11793" marR="11793" marT="11793" marB="11793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82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656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Обзор возможностей функций из </a:t>
            </a:r>
            <a:r>
              <a:rPr lang="en-US" sz="3200" b="1" dirty="0" err="1"/>
              <a:t>ctype.h</a:t>
            </a:r>
            <a:r>
              <a:rPr lang="ru-RU" sz="3200" b="1" dirty="0"/>
              <a:t> (2)</a:t>
            </a:r>
            <a:endParaRPr lang="en-US" sz="3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3E743E-903B-4812-BA83-E82E8F2F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28098"/>
            <a:ext cx="7629835" cy="60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1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/>
              <a:t>Функции обработки строк</a:t>
            </a:r>
            <a:endParaRPr lang="ru-RU" sz="4000" b="1" i="1" dirty="0"/>
          </a:p>
        </p:txBody>
      </p:sp>
    </p:spTree>
    <p:extLst>
      <p:ext uri="{BB962C8B-B14F-4D97-AF65-F5344CB8AC3E}">
        <p14:creationId xmlns:p14="http://schemas.microsoft.com/office/powerpoint/2010/main" val="3439534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Стандартные функции обработки строк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733246"/>
            <a:ext cx="82809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strlen</a:t>
            </a:r>
            <a:r>
              <a:rPr lang="en-US" sz="2800" b="1" dirty="0"/>
              <a:t>(s) - </a:t>
            </a:r>
            <a:r>
              <a:rPr lang="ru-RU" sz="2800" dirty="0"/>
              <a:t>Возвращает длину строки без завершающей литеры '\0'.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 err="1"/>
              <a:t>strcmp</a:t>
            </a:r>
            <a:r>
              <a:rPr lang="en-US" sz="2800" b="1" dirty="0"/>
              <a:t>(s1, s2) – </a:t>
            </a:r>
            <a:r>
              <a:rPr lang="ru-RU" sz="2800" dirty="0"/>
              <a:t>посимвольное сравнение строк</a:t>
            </a:r>
            <a:r>
              <a:rPr lang="en-US" sz="2800" dirty="0"/>
              <a:t> (</a:t>
            </a:r>
            <a:r>
              <a:rPr lang="ru-RU" sz="2800" dirty="0"/>
              <a:t>НЕЛЬЗЯ сравнивать строки так «</a:t>
            </a:r>
            <a:r>
              <a:rPr lang="en-US" sz="2800" dirty="0"/>
              <a:t>s1 == s2</a:t>
            </a:r>
            <a:r>
              <a:rPr lang="ru-RU" sz="2800" dirty="0"/>
              <a:t>»</a:t>
            </a:r>
            <a:r>
              <a:rPr lang="en-US" sz="2800" dirty="0"/>
              <a:t> </a:t>
            </a:r>
            <a:r>
              <a:rPr lang="ru-RU" sz="2800" dirty="0"/>
              <a:t>или так</a:t>
            </a:r>
          </a:p>
          <a:p>
            <a:r>
              <a:rPr lang="ru-RU" sz="2800" dirty="0"/>
              <a:t>«</a:t>
            </a:r>
            <a:r>
              <a:rPr lang="en-US" sz="2800" dirty="0"/>
              <a:t>s1 &lt; s2</a:t>
            </a:r>
            <a:r>
              <a:rPr lang="ru-RU" sz="2800" dirty="0"/>
              <a:t>»</a:t>
            </a:r>
            <a:r>
              <a:rPr lang="en-US" sz="2800" dirty="0"/>
              <a:t>!!!)</a:t>
            </a:r>
          </a:p>
          <a:p>
            <a:endParaRPr lang="ru-RU" sz="2800" dirty="0"/>
          </a:p>
          <a:p>
            <a:r>
              <a:rPr lang="en-US" sz="2800" b="1" dirty="0" err="1"/>
              <a:t>strcpy</a:t>
            </a:r>
            <a:r>
              <a:rPr lang="en-US" sz="2800" b="1" dirty="0"/>
              <a:t> (</a:t>
            </a:r>
            <a:r>
              <a:rPr lang="en-US" sz="2800" b="1" dirty="0" err="1"/>
              <a:t>dest</a:t>
            </a:r>
            <a:r>
              <a:rPr lang="en-US" sz="2800" b="1" dirty="0"/>
              <a:t>, </a:t>
            </a:r>
            <a:r>
              <a:rPr lang="en-US" sz="2800" b="1" dirty="0" err="1"/>
              <a:t>src</a:t>
            </a:r>
            <a:r>
              <a:rPr lang="en-US" sz="2800" b="1" dirty="0"/>
              <a:t>) – </a:t>
            </a:r>
            <a:r>
              <a:rPr lang="ru-RU" sz="2800" dirty="0"/>
              <a:t>копирует сроку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dest</a:t>
            </a:r>
            <a:r>
              <a:rPr lang="ru-RU" sz="2800" dirty="0"/>
              <a:t>, включая завершающий </a:t>
            </a:r>
            <a:r>
              <a:rPr lang="en-US" sz="2800" dirty="0"/>
              <a:t>‘\0’</a:t>
            </a:r>
          </a:p>
          <a:p>
            <a:endParaRPr lang="en-US" sz="2800" dirty="0"/>
          </a:p>
          <a:p>
            <a:r>
              <a:rPr lang="en-US" sz="2800" b="1" dirty="0" err="1"/>
              <a:t>strcat</a:t>
            </a:r>
            <a:r>
              <a:rPr lang="en-US" sz="2800" b="1" dirty="0"/>
              <a:t> (</a:t>
            </a:r>
            <a:r>
              <a:rPr lang="en-US" sz="2800" b="1" dirty="0" err="1"/>
              <a:t>dest</a:t>
            </a:r>
            <a:r>
              <a:rPr lang="en-US" sz="2800" b="1" dirty="0"/>
              <a:t>, </a:t>
            </a:r>
            <a:r>
              <a:rPr lang="en-US" sz="2800" b="1" dirty="0" err="1"/>
              <a:t>src</a:t>
            </a:r>
            <a:r>
              <a:rPr lang="en-US" sz="2800" b="1" dirty="0"/>
              <a:t>) – </a:t>
            </a:r>
            <a:r>
              <a:rPr lang="ru-RU" sz="2800" dirty="0"/>
              <a:t>добавляет копию </a:t>
            </a:r>
            <a:r>
              <a:rPr lang="en-US" sz="2800" dirty="0" err="1"/>
              <a:t>src</a:t>
            </a:r>
            <a:r>
              <a:rPr lang="en-US" sz="2800" dirty="0"/>
              <a:t> </a:t>
            </a:r>
            <a:r>
              <a:rPr lang="ru-RU" sz="2800" dirty="0"/>
              <a:t>в конец </a:t>
            </a:r>
            <a:r>
              <a:rPr lang="en-US" sz="2800" dirty="0" err="1"/>
              <a:t>dest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И еще около 20 функций из </a:t>
            </a:r>
            <a:r>
              <a:rPr lang="en-US" sz="2800" dirty="0" err="1"/>
              <a:t>string.h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60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ru-RU" sz="2400" b="1" dirty="0"/>
              <a:t>Открыть файл 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Работать с файлом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8605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строк через </a:t>
            </a:r>
            <a:r>
              <a:rPr lang="en-US" sz="3200" b="1" dirty="0" err="1"/>
              <a:t>strcmp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strcmp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char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*str1,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const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75000"/>
                  </a:schemeClr>
                </a:solidFill>
              </a:rPr>
              <a:t>char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</a:rPr>
              <a:t> *str2);</a:t>
            </a:r>
          </a:p>
          <a:p>
            <a:r>
              <a:rPr lang="ru-RU" sz="2800" dirty="0" err="1"/>
              <a:t>int</a:t>
            </a:r>
            <a:r>
              <a:rPr lang="ru-RU" sz="2800" dirty="0"/>
              <a:t> </a:t>
            </a:r>
            <a:r>
              <a:rPr lang="ru-RU" sz="2800" dirty="0" err="1"/>
              <a:t>strcmp</a:t>
            </a:r>
            <a:r>
              <a:rPr lang="ru-RU" sz="2800" dirty="0"/>
              <a:t>(</a:t>
            </a:r>
            <a:r>
              <a:rPr lang="ru-RU" sz="2800" dirty="0" err="1"/>
              <a:t>char</a:t>
            </a:r>
            <a:r>
              <a:rPr lang="ru-RU" sz="2800" dirty="0"/>
              <a:t> str1</a:t>
            </a:r>
            <a:r>
              <a:rPr lang="en-US" sz="2800" dirty="0"/>
              <a:t>[]</a:t>
            </a:r>
            <a:r>
              <a:rPr lang="ru-RU" sz="2800" dirty="0"/>
              <a:t>, </a:t>
            </a:r>
            <a:r>
              <a:rPr lang="ru-RU" sz="2800" dirty="0" err="1"/>
              <a:t>char</a:t>
            </a:r>
            <a:r>
              <a:rPr lang="ru-RU" sz="2800" dirty="0"/>
              <a:t> str2</a:t>
            </a:r>
            <a:r>
              <a:rPr lang="en-US" sz="2800" dirty="0"/>
              <a:t>[]</a:t>
            </a:r>
            <a:r>
              <a:rPr lang="ru-RU" sz="2800" dirty="0"/>
              <a:t>);</a:t>
            </a:r>
          </a:p>
          <a:p>
            <a:endParaRPr lang="ru-RU" sz="2800" dirty="0"/>
          </a:p>
          <a:p>
            <a:r>
              <a:rPr lang="ru-RU" sz="2800" dirty="0"/>
              <a:t>Функция </a:t>
            </a:r>
            <a:r>
              <a:rPr lang="ru-RU" sz="2800" dirty="0" err="1"/>
              <a:t>strcmp</a:t>
            </a:r>
            <a:r>
              <a:rPr lang="ru-RU" sz="2800" dirty="0"/>
              <a:t>() сравнивает в </a:t>
            </a:r>
            <a:r>
              <a:rPr lang="ru-RU" sz="2800" u="sng" dirty="0"/>
              <a:t>лексикографическом</a:t>
            </a:r>
            <a:r>
              <a:rPr lang="ru-RU" sz="2800" dirty="0"/>
              <a:t> порядке две строки и возвращает целое значение, зависящее следующим образом от результата сравнения.</a:t>
            </a:r>
          </a:p>
          <a:p>
            <a:endParaRPr lang="ru-RU" sz="2800" dirty="0"/>
          </a:p>
          <a:p>
            <a:r>
              <a:rPr lang="ru-RU" sz="2800" i="1" dirty="0"/>
              <a:t>Значение			Результат сравнения строк</a:t>
            </a:r>
          </a:p>
          <a:p>
            <a:r>
              <a:rPr lang="ru-RU" sz="2800" dirty="0"/>
              <a:t>Меньше нуля		str1 меньше str2</a:t>
            </a:r>
          </a:p>
          <a:p>
            <a:r>
              <a:rPr lang="ru-RU" sz="2800" dirty="0"/>
              <a:t>Нуль				str1 равен str2</a:t>
            </a:r>
          </a:p>
          <a:p>
            <a:r>
              <a:rPr lang="ru-RU" sz="2800" dirty="0"/>
              <a:t>Больше нуля		str1 больше str2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4109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Сравнение строк – </a:t>
            </a:r>
            <a:r>
              <a:rPr lang="en-US" sz="3200" b="1" dirty="0" err="1"/>
              <a:t>strcmp</a:t>
            </a:r>
            <a:r>
              <a:rPr lang="ru-RU" sz="3200" b="1" dirty="0"/>
              <a:t>()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2800" dirty="0"/>
              <a:t>void main() {</a:t>
            </a:r>
          </a:p>
          <a:p>
            <a:pPr defTabSz="354013"/>
            <a:r>
              <a:rPr lang="en-US" sz="2800" dirty="0"/>
              <a:t>	char s1[] = "Button";</a:t>
            </a:r>
          </a:p>
          <a:p>
            <a:pPr defTabSz="354013"/>
            <a:r>
              <a:rPr lang="en-US" sz="2800" dirty="0"/>
              <a:t>	char s2[] = "We";</a:t>
            </a:r>
          </a:p>
          <a:p>
            <a:pPr defTabSz="354013"/>
            <a:r>
              <a:rPr lang="en-US" sz="2800" dirty="0"/>
              <a:t>	char s3[] = "Apple !!";</a:t>
            </a:r>
          </a:p>
          <a:p>
            <a:pPr defTabSz="354013"/>
            <a:r>
              <a:rPr lang="en-US" sz="2800" dirty="0"/>
              <a:t>	char * min = s1;	char * max = s1;</a:t>
            </a:r>
          </a:p>
          <a:p>
            <a:pPr defTabSz="354013"/>
            <a:endParaRPr lang="en-US" sz="2800" dirty="0"/>
          </a:p>
          <a:p>
            <a:pPr defTabSz="354013"/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(s2, max) &gt; 0</a:t>
            </a:r>
            <a:r>
              <a:rPr lang="en-US" sz="2800" dirty="0">
                <a:solidFill>
                  <a:srgbClr val="00B050"/>
                </a:solidFill>
              </a:rPr>
              <a:t>) max = s2;</a:t>
            </a:r>
          </a:p>
          <a:p>
            <a:pPr defTabSz="354013"/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(s3, max) &gt; 0</a:t>
            </a:r>
            <a:r>
              <a:rPr lang="en-US" sz="2800" dirty="0">
                <a:solidFill>
                  <a:srgbClr val="00B050"/>
                </a:solidFill>
              </a:rPr>
              <a:t>) max = s3;</a:t>
            </a:r>
          </a:p>
          <a:p>
            <a:pPr defTabSz="354013"/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("max = %s\n", max);</a:t>
            </a:r>
          </a:p>
          <a:p>
            <a:pPr defTabSz="354013"/>
            <a:endParaRPr lang="en-US" sz="2800" dirty="0"/>
          </a:p>
          <a:p>
            <a:pPr defTabSz="354013"/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(s2, min) &lt; 0</a:t>
            </a:r>
            <a:r>
              <a:rPr lang="en-US" sz="2800" dirty="0">
                <a:solidFill>
                  <a:srgbClr val="00B050"/>
                </a:solidFill>
              </a:rPr>
              <a:t>) min = s2;</a:t>
            </a:r>
          </a:p>
          <a:p>
            <a:pPr defTabSz="354013"/>
            <a:r>
              <a:rPr lang="en-US" sz="2800" dirty="0">
                <a:solidFill>
                  <a:srgbClr val="00B050"/>
                </a:solidFill>
              </a:rPr>
              <a:t>	if (</a:t>
            </a:r>
            <a:r>
              <a:rPr lang="en-US" sz="2800" b="1" dirty="0" err="1">
                <a:solidFill>
                  <a:srgbClr val="00B050"/>
                </a:solidFill>
              </a:rPr>
              <a:t>strcmp</a:t>
            </a:r>
            <a:r>
              <a:rPr lang="en-US" sz="2800" b="1" dirty="0">
                <a:solidFill>
                  <a:srgbClr val="00B050"/>
                </a:solidFill>
              </a:rPr>
              <a:t>(s3, min) &lt; 0</a:t>
            </a:r>
            <a:r>
              <a:rPr lang="en-US" sz="2800" dirty="0">
                <a:solidFill>
                  <a:srgbClr val="00B050"/>
                </a:solidFill>
              </a:rPr>
              <a:t>) min = s3;</a:t>
            </a:r>
          </a:p>
          <a:p>
            <a:pPr defTabSz="354013"/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("min = %s\n", min);</a:t>
            </a:r>
          </a:p>
          <a:p>
            <a:pPr defTabSz="354013"/>
            <a:r>
              <a:rPr lang="en-US" sz="2800" dirty="0"/>
              <a:t>}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08719"/>
            <a:ext cx="3424041" cy="90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F9505-DCDC-956E-A88A-AA4AE892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454" y="4039632"/>
            <a:ext cx="3424041" cy="242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6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Копирование строк – </a:t>
            </a:r>
            <a:r>
              <a:rPr lang="en-US" sz="3200" b="1" dirty="0" err="1"/>
              <a:t>strcpy</a:t>
            </a:r>
            <a:r>
              <a:rPr lang="en-US" sz="3200" b="1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2800" dirty="0"/>
              <a:t>void main() {</a:t>
            </a:r>
          </a:p>
          <a:p>
            <a:pPr defTabSz="354013"/>
            <a:r>
              <a:rPr lang="en-US" sz="2800" dirty="0"/>
              <a:t>	char </a:t>
            </a:r>
            <a:r>
              <a:rPr lang="en-US" sz="2800" dirty="0" err="1"/>
              <a:t>src</a:t>
            </a:r>
            <a:r>
              <a:rPr lang="en-US" sz="2800" dirty="0"/>
              <a:t>[] = "Button";</a:t>
            </a:r>
          </a:p>
          <a:p>
            <a:pPr defTabSz="354013"/>
            <a:r>
              <a:rPr lang="en-US" sz="2800" dirty="0"/>
              <a:t>	char </a:t>
            </a:r>
            <a:r>
              <a:rPr lang="en-US" sz="2800" dirty="0" err="1"/>
              <a:t>dest</a:t>
            </a:r>
            <a:r>
              <a:rPr lang="en-US" sz="2800" dirty="0"/>
              <a:t>[10];	</a:t>
            </a:r>
          </a:p>
          <a:p>
            <a:pPr defTabSz="354013"/>
            <a:r>
              <a:rPr lang="en-US" sz="2800" dirty="0"/>
              <a:t>	</a:t>
            </a:r>
          </a:p>
          <a:p>
            <a:pPr defTabSz="354013"/>
            <a:endParaRPr lang="en-US" sz="2800" dirty="0"/>
          </a:p>
          <a:p>
            <a:pPr defTabSz="354013"/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pPr defTabSz="354013"/>
            <a:endParaRPr lang="en-US" sz="2800" dirty="0"/>
          </a:p>
          <a:p>
            <a:pPr defTabSz="354013"/>
            <a:r>
              <a:rPr lang="en-US" sz="2800" dirty="0"/>
              <a:t>	</a:t>
            </a:r>
            <a:r>
              <a:rPr lang="en-US" sz="2800" dirty="0" err="1"/>
              <a:t>strcpy</a:t>
            </a:r>
            <a:r>
              <a:rPr lang="en-US" sz="2800" dirty="0"/>
              <a:t>(</a:t>
            </a:r>
            <a:r>
              <a:rPr lang="en-US" sz="2800" dirty="0" err="1"/>
              <a:t>dest</a:t>
            </a:r>
            <a:r>
              <a:rPr lang="en-US" sz="2800" dirty="0"/>
              <a:t>, </a:t>
            </a:r>
            <a:r>
              <a:rPr lang="en-US" sz="2800" dirty="0" err="1"/>
              <a:t>src</a:t>
            </a:r>
            <a:r>
              <a:rPr lang="en-US" sz="2800" dirty="0"/>
              <a:t>);</a:t>
            </a:r>
          </a:p>
          <a:p>
            <a:pPr defTabSz="354013"/>
            <a:endParaRPr lang="en-US" sz="2800" dirty="0"/>
          </a:p>
          <a:p>
            <a:pPr defTabSz="354013"/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</a:t>
            </a:r>
            <a:r>
              <a:rPr lang="en-US" sz="2800" dirty="0" err="1"/>
              <a:t>src</a:t>
            </a:r>
            <a:r>
              <a:rPr lang="en-US" sz="2800" dirty="0"/>
              <a:t> = %s, </a:t>
            </a:r>
            <a:r>
              <a:rPr lang="en-US" sz="2800" dirty="0" err="1"/>
              <a:t>dest</a:t>
            </a:r>
            <a:r>
              <a:rPr lang="en-US" sz="2800" dirty="0"/>
              <a:t> = %s\n", </a:t>
            </a:r>
            <a:r>
              <a:rPr lang="en-US" sz="2800" dirty="0" err="1"/>
              <a:t>src</a:t>
            </a:r>
            <a:r>
              <a:rPr lang="en-US" sz="2800" dirty="0"/>
              <a:t>, </a:t>
            </a:r>
            <a:r>
              <a:rPr lang="en-US" sz="2800" dirty="0" err="1"/>
              <a:t>dest</a:t>
            </a:r>
            <a:r>
              <a:rPr lang="en-US" sz="2800" dirty="0"/>
              <a:t>);</a:t>
            </a:r>
          </a:p>
          <a:p>
            <a:pPr defTabSz="354013"/>
            <a:r>
              <a:rPr lang="en-US" sz="2800" dirty="0"/>
              <a:t>}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664612"/>
            <a:ext cx="8784976" cy="104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F7412C-CB94-AC84-BF51-E8223CF9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594" y="908720"/>
            <a:ext cx="5029902" cy="20862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38FA2D-9BAB-5F7E-3DA8-715B5D47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94" y="3713714"/>
            <a:ext cx="503942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3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Конкатенация строк</a:t>
            </a:r>
            <a:r>
              <a:rPr lang="en-US" sz="3200" b="1" dirty="0"/>
              <a:t> – </a:t>
            </a:r>
            <a:r>
              <a:rPr lang="en-US" sz="3200" b="1" dirty="0" err="1"/>
              <a:t>strcat</a:t>
            </a:r>
            <a:r>
              <a:rPr lang="en-US" sz="3200" b="1" dirty="0"/>
              <a:t>()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2400" dirty="0"/>
              <a:t>void main() {</a:t>
            </a:r>
          </a:p>
          <a:p>
            <a:pPr defTabSz="354013"/>
            <a:r>
              <a:rPr lang="en-US" sz="2400" dirty="0"/>
              <a:t>	char </a:t>
            </a:r>
            <a:r>
              <a:rPr lang="en-US" sz="2400" dirty="0" err="1"/>
              <a:t>src</a:t>
            </a:r>
            <a:r>
              <a:rPr lang="en-US" sz="2400" dirty="0"/>
              <a:t>[] = "Button";</a:t>
            </a:r>
          </a:p>
          <a:p>
            <a:pPr defTabSz="354013"/>
            <a:r>
              <a:rPr lang="en-US" sz="2400" dirty="0"/>
              <a:t>	char </a:t>
            </a:r>
            <a:r>
              <a:rPr lang="en-US" sz="2400" dirty="0" err="1"/>
              <a:t>dest</a:t>
            </a:r>
            <a:r>
              <a:rPr lang="en-US" sz="2400" dirty="0"/>
              <a:t>[10] = "&lt;&gt;";	</a:t>
            </a:r>
          </a:p>
          <a:p>
            <a:pPr defTabSz="354013"/>
            <a:endParaRPr lang="en-US" sz="2400" dirty="0"/>
          </a:p>
          <a:p>
            <a:pPr defTabSz="354013"/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src</a:t>
            </a:r>
            <a:r>
              <a:rPr lang="en-US" sz="2400" dirty="0"/>
              <a:t> = %s, </a:t>
            </a:r>
            <a:r>
              <a:rPr lang="en-US" sz="2400" dirty="0" err="1"/>
              <a:t>dest</a:t>
            </a:r>
            <a:r>
              <a:rPr lang="en-US" sz="2400" dirty="0"/>
              <a:t> = %s\n",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dest</a:t>
            </a:r>
            <a:r>
              <a:rPr lang="en-US" sz="2400" dirty="0"/>
              <a:t>);</a:t>
            </a:r>
          </a:p>
          <a:p>
            <a:pPr defTabSz="354013"/>
            <a:endParaRPr lang="en-US" sz="2400" dirty="0"/>
          </a:p>
          <a:p>
            <a:pPr defTabSz="354013"/>
            <a:r>
              <a:rPr lang="en-US" sz="2400" dirty="0"/>
              <a:t>	</a:t>
            </a:r>
            <a:r>
              <a:rPr lang="en-US" sz="2400" dirty="0" err="1"/>
              <a:t>strcat</a:t>
            </a:r>
            <a:r>
              <a:rPr lang="en-US" sz="2400" dirty="0"/>
              <a:t>(</a:t>
            </a:r>
            <a:r>
              <a:rPr lang="en-US" sz="2400" dirty="0" err="1"/>
              <a:t>dest</a:t>
            </a:r>
            <a:r>
              <a:rPr lang="en-US" sz="2400" dirty="0"/>
              <a:t>, </a:t>
            </a:r>
            <a:r>
              <a:rPr lang="en-US" sz="2400" dirty="0" err="1"/>
              <a:t>src</a:t>
            </a:r>
            <a:r>
              <a:rPr lang="en-US" sz="2400" dirty="0"/>
              <a:t>);</a:t>
            </a:r>
          </a:p>
          <a:p>
            <a:pPr defTabSz="354013"/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src</a:t>
            </a:r>
            <a:r>
              <a:rPr lang="en-US" sz="2400" dirty="0"/>
              <a:t> = %s, </a:t>
            </a:r>
            <a:r>
              <a:rPr lang="en-US" sz="2400" dirty="0" err="1"/>
              <a:t>dest</a:t>
            </a:r>
            <a:r>
              <a:rPr lang="en-US" sz="2400" dirty="0"/>
              <a:t> = %s\n",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dest</a:t>
            </a:r>
            <a:r>
              <a:rPr lang="en-US" sz="2400" dirty="0"/>
              <a:t>);</a:t>
            </a:r>
          </a:p>
          <a:p>
            <a:pPr defTabSz="354013"/>
            <a:endParaRPr lang="en-US" sz="2400" dirty="0"/>
          </a:p>
          <a:p>
            <a:pPr defTabSz="354013"/>
            <a:r>
              <a:rPr lang="en-US" sz="2400" dirty="0"/>
              <a:t>	</a:t>
            </a:r>
            <a:r>
              <a:rPr lang="en-US" sz="2400" dirty="0" err="1"/>
              <a:t>strcat</a:t>
            </a:r>
            <a:r>
              <a:rPr lang="en-US" sz="2400" dirty="0"/>
              <a:t>(</a:t>
            </a:r>
            <a:r>
              <a:rPr lang="en-US" sz="2400" dirty="0" err="1"/>
              <a:t>dest</a:t>
            </a:r>
            <a:r>
              <a:rPr lang="en-US" sz="2400" dirty="0"/>
              <a:t>, "!");</a:t>
            </a:r>
          </a:p>
          <a:p>
            <a:pPr defTabSz="354013"/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</a:t>
            </a:r>
            <a:r>
              <a:rPr lang="en-US" sz="2400" dirty="0" err="1"/>
              <a:t>src</a:t>
            </a:r>
            <a:r>
              <a:rPr lang="en-US" sz="2400" dirty="0"/>
              <a:t> = %s, </a:t>
            </a:r>
            <a:r>
              <a:rPr lang="en-US" sz="2400" dirty="0" err="1"/>
              <a:t>dest</a:t>
            </a:r>
            <a:r>
              <a:rPr lang="en-US" sz="2400" dirty="0"/>
              <a:t> = %s\n",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dest</a:t>
            </a:r>
            <a:r>
              <a:rPr lang="en-US" sz="2400" dirty="0"/>
              <a:t>);	</a:t>
            </a:r>
          </a:p>
          <a:p>
            <a:pPr defTabSz="354013"/>
            <a:r>
              <a:rPr lang="en-US" sz="2400" dirty="0"/>
              <a:t>}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331237"/>
            <a:ext cx="7243356" cy="12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28E402-13DE-ACCF-3729-1E5CDB03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20" y="764704"/>
            <a:ext cx="4212468" cy="16737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40244B-0F12-B7C9-6A91-F02911A5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020" y="2805020"/>
            <a:ext cx="4212468" cy="7593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224A2A-95DB-3FD1-E657-5DD9AC047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20" y="3924596"/>
            <a:ext cx="4257280" cy="7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0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Обзор возможностей функций из </a:t>
            </a:r>
            <a:r>
              <a:rPr lang="en-US" sz="3200" b="1" dirty="0" err="1"/>
              <a:t>string.h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9676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Некоторые </a:t>
            </a:r>
            <a:r>
              <a:rPr lang="ru-RU"/>
              <a:t>другие полезные </a:t>
            </a:r>
            <a:r>
              <a:rPr lang="ru-RU" dirty="0"/>
              <a:t>функции:</a:t>
            </a:r>
            <a:r>
              <a:rPr lang="en-US" dirty="0"/>
              <a:t> 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0848DB-68D3-7180-FB89-EEAEE10E2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17067"/>
              </p:ext>
            </p:extLst>
          </p:nvPr>
        </p:nvGraphicFramePr>
        <p:xfrm>
          <a:off x="786034" y="972788"/>
          <a:ext cx="7464425" cy="5020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05">
                  <a:extLst>
                    <a:ext uri="{9D8B030D-6E8A-4147-A177-3AD203B41FA5}">
                      <a16:colId xmlns:a16="http://schemas.microsoft.com/office/drawing/2014/main" val="1346880311"/>
                    </a:ext>
                  </a:extLst>
                </a:gridCol>
                <a:gridCol w="1197495">
                  <a:extLst>
                    <a:ext uri="{9D8B030D-6E8A-4147-A177-3AD203B41FA5}">
                      <a16:colId xmlns:a16="http://schemas.microsoft.com/office/drawing/2014/main" val="1461587717"/>
                    </a:ext>
                  </a:extLst>
                </a:gridCol>
                <a:gridCol w="6207125">
                  <a:extLst>
                    <a:ext uri="{9D8B030D-6E8A-4147-A177-3AD203B41FA5}">
                      <a16:colId xmlns:a16="http://schemas.microsoft.com/office/drawing/2014/main" val="1294236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dirty="0">
                          <a:effectLst/>
                        </a:rPr>
                        <a:t>Имя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Что делает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0278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2"/>
                        </a:rPr>
                        <a:t>strncpy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Скопировать n символов строки.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68533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3"/>
                        </a:rPr>
                        <a:t>strncat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Добавление n символов к строке.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533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4"/>
                        </a:rPr>
                        <a:t>strncmp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Сравнение n первых символов двух строк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962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5"/>
                        </a:rPr>
                        <a:t>strchr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dirty="0">
                          <a:effectLst/>
                        </a:rPr>
                        <a:t>Найти первое вхождение символа в строке.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54359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6"/>
                        </a:rPr>
                        <a:t>strcspn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dirty="0">
                          <a:effectLst/>
                        </a:rPr>
                        <a:t>Выполняет поиск первого вхождения в строку </a:t>
                      </a:r>
                      <a:r>
                        <a:rPr lang="ru-RU" sz="1100" dirty="0">
                          <a:effectLst/>
                        </a:rPr>
                        <a:t>str1</a:t>
                      </a:r>
                      <a:r>
                        <a:rPr lang="ru-RU" sz="1400" dirty="0">
                          <a:effectLst/>
                        </a:rPr>
                        <a:t> любого из символов строки </a:t>
                      </a:r>
                      <a:r>
                        <a:rPr lang="ru-RU" sz="1100" dirty="0">
                          <a:effectLst/>
                        </a:rPr>
                        <a:t>str2</a:t>
                      </a:r>
                      <a:r>
                        <a:rPr lang="ru-RU" sz="1400" dirty="0">
                          <a:effectLst/>
                        </a:rPr>
                        <a:t>, и возвращает количество символов до найденного первого вхождения.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902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7"/>
                        </a:rPr>
                        <a:t>strpbrk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Выполняет поиск первого вхождения в строку </a:t>
                      </a:r>
                      <a:r>
                        <a:rPr lang="ru-RU" sz="1100">
                          <a:effectLst/>
                        </a:rPr>
                        <a:t>str1</a:t>
                      </a:r>
                      <a:r>
                        <a:rPr lang="ru-RU" sz="1400">
                          <a:effectLst/>
                        </a:rPr>
                        <a:t> любого из символов строки </a:t>
                      </a:r>
                      <a:r>
                        <a:rPr lang="ru-RU" sz="1100">
                          <a:effectLst/>
                        </a:rPr>
                        <a:t>str2</a:t>
                      </a:r>
                      <a:r>
                        <a:rPr lang="ru-RU" sz="1400">
                          <a:effectLst/>
                        </a:rPr>
                        <a:t>, и возвращает указатель на  найденный символ.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104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8"/>
                        </a:rPr>
                        <a:t>strrchr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Поиск последнего вхождения указанного символа.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199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9"/>
                        </a:rPr>
                        <a:t>strspn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Поиск символов строки </a:t>
                      </a:r>
                      <a:r>
                        <a:rPr lang="ru-RU" sz="1100">
                          <a:effectLst/>
                        </a:rPr>
                        <a:t>str2</a:t>
                      </a:r>
                      <a:r>
                        <a:rPr lang="ru-RU" sz="1400">
                          <a:effectLst/>
                        </a:rPr>
                        <a:t> в строке </a:t>
                      </a:r>
                      <a:r>
                        <a:rPr lang="ru-RU" sz="1100">
                          <a:effectLst/>
                        </a:rPr>
                        <a:t>str1</a:t>
                      </a:r>
                      <a:r>
                        <a:rPr lang="ru-RU" sz="1400">
                          <a:effectLst/>
                        </a:rPr>
                        <a:t>. Возвращает длину начального участка строки </a:t>
                      </a:r>
                      <a:r>
                        <a:rPr lang="ru-RU" sz="1100">
                          <a:effectLst/>
                        </a:rPr>
                        <a:t>str1</a:t>
                      </a:r>
                      <a:r>
                        <a:rPr lang="ru-RU" sz="1400">
                          <a:effectLst/>
                        </a:rPr>
                        <a:t>, который состоит только из символов строки </a:t>
                      </a:r>
                      <a:r>
                        <a:rPr lang="ru-RU" sz="1100">
                          <a:effectLst/>
                        </a:rPr>
                        <a:t>str2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78041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>
                          <a:effectLst/>
                          <a:hlinkClick r:id="rId10"/>
                        </a:rPr>
                        <a:t>strstr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>
                          <a:effectLst/>
                        </a:rPr>
                        <a:t> Функция ищет первое вхождение подстроки </a:t>
                      </a:r>
                      <a:r>
                        <a:rPr lang="ru-RU" sz="1100">
                          <a:effectLst/>
                        </a:rPr>
                        <a:t>str2</a:t>
                      </a:r>
                      <a:r>
                        <a:rPr lang="ru-RU" sz="1400">
                          <a:effectLst/>
                        </a:rPr>
                        <a:t> в строке </a:t>
                      </a:r>
                      <a:r>
                        <a:rPr lang="ru-RU" sz="1100">
                          <a:effectLst/>
                        </a:rPr>
                        <a:t>str1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4582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u="none" strike="noStrike" dirty="0" err="1">
                          <a:effectLst/>
                          <a:hlinkClick r:id="rId11"/>
                        </a:rPr>
                        <a:t>strtok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400" dirty="0">
                          <a:effectLst/>
                        </a:rPr>
                        <a:t>Поиск лексем в строке, используя разделители.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14625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905D1FC-C4A1-B949-DC4F-88069B4A5E83}"/>
              </a:ext>
            </a:extLst>
          </p:cNvPr>
          <p:cNvSpPr txBox="1"/>
          <p:nvPr/>
        </p:nvSpPr>
        <p:spPr>
          <a:xfrm>
            <a:off x="539552" y="6015638"/>
            <a:ext cx="7074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Все функции из </a:t>
            </a:r>
            <a:r>
              <a:rPr lang="en-US" sz="1600" dirty="0" err="1"/>
              <a:t>string.h</a:t>
            </a:r>
            <a:r>
              <a:rPr lang="en-US" sz="1600" dirty="0"/>
              <a:t>:</a:t>
            </a:r>
          </a:p>
          <a:p>
            <a:r>
              <a:rPr lang="ru-RU" sz="1600" i="1" dirty="0"/>
              <a:t>«Основы программирования на языках Си и C++ для начинающих»</a:t>
            </a:r>
          </a:p>
          <a:p>
            <a:r>
              <a:rPr lang="ru-RU" sz="1600" i="1" dirty="0"/>
              <a:t>Заголовочный файл </a:t>
            </a:r>
            <a:r>
              <a:rPr lang="en-US" sz="1600" i="1" dirty="0" err="1"/>
              <a:t>cstring</a:t>
            </a:r>
            <a:r>
              <a:rPr lang="en-US" sz="1600" i="1" dirty="0"/>
              <a:t> (</a:t>
            </a:r>
            <a:r>
              <a:rPr lang="en-US" sz="1600" i="1" dirty="0" err="1"/>
              <a:t>string.h</a:t>
            </a:r>
            <a:r>
              <a:rPr lang="ru-RU" sz="1600" i="1" dirty="0"/>
              <a:t>) </a:t>
            </a:r>
            <a:r>
              <a:rPr lang="en-US" sz="1600" i="1" dirty="0"/>
              <a:t>- </a:t>
            </a:r>
            <a:r>
              <a:rPr lang="en-US" sz="1600" i="1" dirty="0">
                <a:hlinkClick r:id="rId12"/>
              </a:rPr>
              <a:t>http://cppstudio.com/cat/309/325/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951674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624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30DD5-979B-7A39-E421-FF1F60C9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421C1-8E3A-4268-45EE-7F8A44E4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Про кодировки символов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F86D1B-3D38-FB91-A070-5B0550AAE1B5}"/>
              </a:ext>
            </a:extLst>
          </p:cNvPr>
          <p:cNvSpPr/>
          <p:nvPr/>
        </p:nvSpPr>
        <p:spPr>
          <a:xfrm>
            <a:off x="539552" y="764704"/>
            <a:ext cx="8208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Представление символов, таблицы кодировок</a:t>
            </a:r>
          </a:p>
          <a:p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https://neerc.ifmo.ru/wiki/index.php?title=%D0%9F%D1%80%D0%B5%D0%B4%D1%81%D1%82%D0%B0%D0%B2%D0%BB%D0%B5%D0%BD%D0%B8%D0%B5_%D1%81%D0%B8%D0%BC%D0%B2%D0%BE%D0%BB%D0%BE%D0%B2,_%D1%82%D0%B0%D0%B1%D0%BB%D0%B8%D1%86%D1%8B_%D0%BA%D0%BE%D0%B4%D0%B8%D1%80%D0%BE%D0%B2%D0%BE%D0%BA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i="1" dirty="0"/>
              <a:t> </a:t>
            </a:r>
          </a:p>
          <a:p>
            <a:r>
              <a:rPr lang="ru-RU" b="1" dirty="0"/>
              <a:t>Кодировка текста ASCII (Windows 1251, CP866, KOI8-R) и Юникод (UTF 8, 16, 32) — как исправить проблему с </a:t>
            </a:r>
            <a:r>
              <a:rPr lang="ru-RU" b="1" dirty="0" err="1"/>
              <a:t>кракозябрами</a:t>
            </a:r>
            <a:endParaRPr lang="ru-RU" b="1" dirty="0"/>
          </a:p>
          <a:p>
            <a:r>
              <a:rPr lang="en-US" dirty="0">
                <a:hlinkClick r:id="rId3"/>
              </a:rPr>
              <a:t>https://ktonanovenkogo.ru/vokrug-da-okolo/kodirovka-teksta-krakozyabry-ascii-yunikod-utf-8-rasshirennaya-ascii-windows-1251-cp866-koi8-r-problemy-s-kodirovkoj.html</a:t>
            </a:r>
            <a:r>
              <a:rPr lang="en-US" dirty="0"/>
              <a:t> </a:t>
            </a:r>
          </a:p>
          <a:p>
            <a:r>
              <a:rPr lang="ru-RU" dirty="0"/>
              <a:t>( копия статьи  тут - </a:t>
            </a:r>
            <a:endParaRPr lang="en-US" dirty="0"/>
          </a:p>
          <a:p>
            <a:r>
              <a:rPr lang="en-US" dirty="0">
                <a:hlinkClick r:id="rId4"/>
              </a:rPr>
              <a:t>https://javarush.com/groups/posts/1418-kodirovka-teksta-ascii-windows-1251-cp866-koi8-r-i-junikod-utf-8-16-32--kak-ispravitjh-problemu</a:t>
            </a:r>
            <a:r>
              <a:rPr lang="en-US" dirty="0"/>
              <a:t> )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Юникод</a:t>
            </a:r>
          </a:p>
          <a:p>
            <a:r>
              <a:rPr lang="en-US" dirty="0">
                <a:hlinkClick r:id="rId5"/>
              </a:rPr>
              <a:t>https://ru.wikipedia.org/wiki/%D0%AE%D0%BD%D0%B8%D0%BA%D0%BE%D0%B4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80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5FD4B-DAC3-43D1-2735-D05EDE07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F3944-7953-86EA-AFA0-ADDDCB38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CP866</a:t>
            </a:r>
            <a:endParaRPr lang="ru-RU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5F8605-F3FA-CC24-42EB-7323B8EC32F8}"/>
              </a:ext>
            </a:extLst>
          </p:cNvPr>
          <p:cNvSpPr/>
          <p:nvPr/>
        </p:nvSpPr>
        <p:spPr>
          <a:xfrm>
            <a:off x="539552" y="76470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254)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16 == 0)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14B2ED-73F6-13C5-B5FA-7D7B68BB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4" y="3429000"/>
            <a:ext cx="3290900" cy="3333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277BC-3800-070E-04AF-A9F97CBA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37" y="720738"/>
            <a:ext cx="543000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38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7FE74-61AB-C4E7-8BBB-125F9AED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602F-F657-D206-C4D3-6590D1AD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Windows 1251</a:t>
            </a:r>
            <a:endParaRPr lang="ru-RU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FDC69B-A8D1-E739-1EBB-94CE31642BCD}"/>
              </a:ext>
            </a:extLst>
          </p:cNvPr>
          <p:cNvSpPr/>
          <p:nvPr/>
        </p:nvSpPr>
        <p:spPr>
          <a:xfrm>
            <a:off x="539552" y="76470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(1251); 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254)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16 == 0)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"%c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defTabSz="354013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CDECEF-E3EA-9BC4-E514-17A5672B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500019"/>
            <a:ext cx="2669715" cy="33439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91FD39-E0FF-4DF8-726B-5EA98512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40" y="620688"/>
            <a:ext cx="4985360" cy="25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63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498C-ADD2-469A-12B4-FCEB45CCA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14592-CB4E-8FCA-5B86-0B9EB05B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Unicode</a:t>
            </a:r>
            <a:endParaRPr lang="ru-RU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E35648-E4F1-CCB9-8477-41BCDB3CD0A3}"/>
              </a:ext>
            </a:extLst>
          </p:cNvPr>
          <p:cNvSpPr/>
          <p:nvPr/>
        </p:nvSpPr>
        <p:spPr>
          <a:xfrm>
            <a:off x="539552" y="764704"/>
            <a:ext cx="8208912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hlinkClick r:id="rId2"/>
              </a:rPr>
              <a:t>https://ru.wikipedia.org/wiki/%D0%AE%D0%BD%D0%B8%D0%BA%D0%BE%D0%B4</a:t>
            </a:r>
            <a:r>
              <a:rPr lang="en-US" sz="1100" dirty="0">
                <a:solidFill>
                  <a:srgbClr val="222222"/>
                </a:solidFill>
              </a:rPr>
              <a:t> </a:t>
            </a:r>
          </a:p>
          <a:p>
            <a:endParaRPr lang="en-US" sz="1600" dirty="0">
              <a:solidFill>
                <a:srgbClr val="222222"/>
              </a:solidFill>
            </a:endParaRPr>
          </a:p>
          <a:p>
            <a:r>
              <a:rPr lang="ru-RU" sz="1600" b="1" i="0" dirty="0" err="1">
                <a:solidFill>
                  <a:srgbClr val="202122"/>
                </a:solidFill>
                <a:effectLst/>
              </a:rPr>
              <a:t>Юнико́д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hlinkClick r:id="rId3"/>
              </a:rPr>
              <a:t>[1]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(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Unicode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) — стандарт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5" tooltip="Набор символов"/>
              </a:rPr>
              <a:t>кодирования символов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, включающий в себя знаки почти всех письменных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6" tooltip="Язык"/>
              </a:rPr>
              <a:t>языков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мира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hlinkClick r:id="rId7"/>
              </a:rPr>
              <a:t>[2]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. В настоящее время стандарт является преобладающим в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8" tooltip="Интернет"/>
              </a:rPr>
              <a:t>Интернете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.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endParaRPr lang="en-US" sz="1600" dirty="0">
              <a:solidFill>
                <a:srgbClr val="202122"/>
              </a:solidFill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Применение этого стандарта позволяет закодировать очень большое число символов из разных систем письменности: в документах, закодированных по стандарту Юникод, могут соседствовать китайские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9" tooltip="Иероглиф"/>
              </a:rPr>
              <a:t>иероглифы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, математические символы, буквы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10" tooltip="Греческий алфавит"/>
              </a:rPr>
              <a:t>греческого алфавита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,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11" tooltip="Латинский алфавит"/>
              </a:rPr>
              <a:t>латиницы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и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12" tooltip="Кириллица"/>
              </a:rPr>
              <a:t>кириллицы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, символы музыкальной нотной нотации, при этом становится ненужным переключение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13" tooltip="Кодовая страница"/>
              </a:rPr>
              <a:t>кодовых страниц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hlinkClick r:id="rId14"/>
              </a:rPr>
              <a:t>[5]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.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endParaRPr lang="en-US" sz="1600" dirty="0">
              <a:solidFill>
                <a:srgbClr val="202122"/>
              </a:solidFill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Стандарт состоит из двух основных частей: 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1" i="0" u="sng" dirty="0">
                <a:solidFill>
                  <a:srgbClr val="202122"/>
                </a:solidFill>
                <a:effectLst/>
              </a:rPr>
              <a:t>универсального набора символов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(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600" b="0" i="1" dirty="0">
                <a:solidFill>
                  <a:srgbClr val="202122"/>
                </a:solidFill>
                <a:effectLst/>
              </a:rPr>
              <a:t>Universal character set, UCS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)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и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1" i="0" u="sng" dirty="0">
                <a:solidFill>
                  <a:srgbClr val="202122"/>
                </a:solidFill>
                <a:effectLst/>
              </a:rPr>
              <a:t>семейства кодировок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(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4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600" b="0" i="1" dirty="0">
                <a:solidFill>
                  <a:srgbClr val="202122"/>
                </a:solidFill>
                <a:effectLst/>
              </a:rPr>
              <a:t>Unicode transformation format, UTF</a:t>
            </a:r>
            <a:r>
              <a:rPr lang="en-US" sz="1600" b="0" i="0" dirty="0">
                <a:solidFill>
                  <a:srgbClr val="202122"/>
                </a:solidFill>
                <a:effectLst/>
              </a:rPr>
              <a:t>). </a:t>
            </a:r>
          </a:p>
          <a:p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Универсальный набор символов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перечисляет допустимые по стандарту Юникод символы и присваивает каждому символу код в виде неотрицательного целого числа, записываемого обычно в шестнадцатеричной форме с префиксом U+, например, U+040F. Семейство кодировок определяет способы преобразования кодов символов для передачи в потоке или в файле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15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Прочитать из файла 2 целых числа, подсчитать их сумму, сумму вывести в другой файл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Входной файл:</a:t>
            </a:r>
          </a:p>
          <a:p>
            <a:pPr marL="0" indent="0">
              <a:buNone/>
            </a:pPr>
            <a:r>
              <a:rPr lang="en-US" sz="2800" dirty="0"/>
              <a:t>3 12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b="1" dirty="0"/>
              <a:t>Выходной файл:</a:t>
            </a:r>
          </a:p>
          <a:p>
            <a:pPr marL="0" indent="0">
              <a:buNone/>
            </a:pPr>
            <a:r>
              <a:rPr lang="ru-RU" sz="2800" dirty="0"/>
              <a:t>15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3822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B471-7D3E-B2B1-35FD-63986225F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624E7-2D56-ABF4-986D-EF7B4532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Unicode – </a:t>
            </a:r>
            <a:r>
              <a:rPr lang="ru-RU" sz="3200" b="1" dirty="0"/>
              <a:t>коды символов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190807-99D8-7469-A1D6-5C395F382213}"/>
              </a:ext>
            </a:extLst>
          </p:cNvPr>
          <p:cNvSpPr/>
          <p:nvPr/>
        </p:nvSpPr>
        <p:spPr>
          <a:xfrm>
            <a:off x="539552" y="76470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Коды в стандарте Юникод разделены на несколько областей. </a:t>
            </a: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Область с кодами от U+0000 до U+007F содержит символы набора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2" tooltip="ASCII"/>
              </a:rPr>
              <a:t>ASCII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, и коды этих символов совпадают с их кодами в ASCII. Далее расположены области символов других систем письменности, знаки пунктуации и технические символы. </a:t>
            </a: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Под </a:t>
            </a:r>
            <a:r>
              <a:rPr lang="ru-RU" sz="1600" b="1" i="0" u="sng" dirty="0">
                <a:solidFill>
                  <a:srgbClr val="202122"/>
                </a:solidFill>
                <a:effectLst/>
              </a:rPr>
              <a:t>символы кириллицы 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выделены области знаков с кодами от U+0400 до U+052F, от U+2DE0 до U+2DFF, от U+A640 до U+A69F (см.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3" tooltip="Кириллица в Юникоде"/>
              </a:rPr>
              <a:t>Кириллица в Юникоде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)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hlinkClick r:id="rId4"/>
              </a:rPr>
              <a:t>[7]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.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E25AFA-5C47-DF2D-1CD8-D353B18B6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835618"/>
            <a:ext cx="8208912" cy="31297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FA9E4-9892-893E-568E-16E477CDF7F8}"/>
              </a:ext>
            </a:extLst>
          </p:cNvPr>
          <p:cNvSpPr txBox="1"/>
          <p:nvPr/>
        </p:nvSpPr>
        <p:spPr>
          <a:xfrm>
            <a:off x="422916" y="6093296"/>
            <a:ext cx="8496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hlinkClick r:id="rId3"/>
              </a:rPr>
              <a:t>https://ru.wikipedia.org/wiki/%D0%9A%D0%B8%D1%80%D0%B8%D0%BB%D0%BB%D0%B8%D1%86%D0%B0_%D0%B2_%D0%AE%D0%BD%D0%B8%D0%BA%D0%BE%D0%B4%D0%B5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270618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BAD5C-4C65-B948-032C-BFF1AC9D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73C2F-7AB8-2254-5BC5-015925E0C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en-US" sz="3200" b="1" dirty="0"/>
              <a:t>Unicode – UTF</a:t>
            </a:r>
            <a:r>
              <a:rPr lang="ru-RU" sz="3200" b="1" dirty="0"/>
              <a:t>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247D9D-794E-AE7B-AC1C-EB82C6ED207F}"/>
              </a:ext>
            </a:extLst>
          </p:cNvPr>
          <p:cNvSpPr/>
          <p:nvPr/>
        </p:nvSpPr>
        <p:spPr>
          <a:xfrm>
            <a:off x="539552" y="764704"/>
            <a:ext cx="82089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hlinkClick r:id="rId2"/>
              </a:rPr>
              <a:t>https://ru.wikipedia.org/wiki/UTF-8</a:t>
            </a:r>
            <a:endParaRPr lang="en-US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UTF-8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(от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Unicode</a:t>
            </a:r>
            <a:r>
              <a:rPr lang="ru-RU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lang="ru-RU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Format, 8-bit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«формат преобразования Юникода, 8-бит») — распространённый стандарт кодирования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Набор символов"/>
              </a:rPr>
              <a:t>символов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позволяющий более компактно хранить и передавать символы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Юникод"/>
              </a:rPr>
              <a:t>Юникода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используя переменное количество байт (от 1 до 4), и обеспечивающий полную обратную совместимость с 7-битной кодировкой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ASCII"/>
              </a:rPr>
              <a:t>ASCII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Кодировка UTF-8 сейчас является доминирующей в веб-пространстве. Она также нашла широкое применение в </a:t>
            </a:r>
            <a:r>
              <a:rPr lang="ru-RU" sz="16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UNIX-подобная операционная система"/>
              </a:rPr>
              <a:t>UNIX-подобных операционных системах</a:t>
            </a:r>
            <a:r>
              <a:rPr lang="ru-RU" sz="1600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/>
              </a:rPr>
              <a:t>[2]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53FC07-D373-6E4E-D8DF-52DB105A86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8" y="3795485"/>
            <a:ext cx="8892480" cy="200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4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6BE6-63C4-CFA3-43DC-CF6FB29D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135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ru-RU" sz="4000" b="1" dirty="0"/>
              <a:t>Ввод строк с клавиатуры</a:t>
            </a:r>
          </a:p>
        </p:txBody>
      </p:sp>
    </p:spTree>
    <p:extLst>
      <p:ext uri="{BB962C8B-B14F-4D97-AF65-F5344CB8AC3E}">
        <p14:creationId xmlns:p14="http://schemas.microsoft.com/office/powerpoint/2010/main" val="1496718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scanf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513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o);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6BFE3C-8B26-D5B4-1ED0-EE121E7ED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76" y="1052736"/>
            <a:ext cx="3238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80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scanf</a:t>
            </a:r>
            <a:r>
              <a:rPr lang="ru-RU" sz="3200" b="1" dirty="0"/>
              <a:t>_</a:t>
            </a:r>
            <a:r>
              <a:rPr lang="en-US" sz="3200" b="1" dirty="0"/>
              <a:t>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7513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//#define _CRT_SECURE_NO_WARNINGS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611A40-6AB2-9977-AAB5-2F2F74A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996" y="1052736"/>
            <a:ext cx="3238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67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DDBF-3BC4-53A6-FADB-7A56A81D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69416-EADE-AB1B-BD00-BC69AF72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scanf</a:t>
            </a:r>
            <a:r>
              <a:rPr lang="ru-RU" sz="3200" b="1" dirty="0"/>
              <a:t>_</a:t>
            </a:r>
            <a:r>
              <a:rPr lang="en-US" sz="3200" b="1" dirty="0"/>
              <a:t>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3B2145-51DF-8E8D-9300-8C8BB547E7E0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5B0494-0D15-682F-34E0-FAFC62BD7532}"/>
              </a:ext>
            </a:extLst>
          </p:cNvPr>
          <p:cNvSpPr/>
          <p:nvPr/>
        </p:nvSpPr>
        <p:spPr>
          <a:xfrm>
            <a:off x="323528" y="7513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//#define _CRT_SECURE_NO_WARNINGS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785981-6FDA-1C8D-46F3-61CBDE53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00" y="1124744"/>
            <a:ext cx="3238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440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F299-83C4-444C-8EDA-D91A66E9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CA82-A9F3-96B2-A2A0-A90DACB7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scanf</a:t>
            </a:r>
            <a:r>
              <a:rPr lang="ru-RU" sz="3200" b="1" dirty="0"/>
              <a:t>_</a:t>
            </a:r>
            <a:r>
              <a:rPr lang="en-US" sz="3200" b="1" dirty="0"/>
              <a:t>s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334E95-7C77-9F78-E426-F0E746414FC3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C885FD-AA22-6B01-9ADA-AF89568B0C24}"/>
              </a:ext>
            </a:extLst>
          </p:cNvPr>
          <p:cNvSpPr/>
          <p:nvPr/>
        </p:nvSpPr>
        <p:spPr>
          <a:xfrm>
            <a:off x="323528" y="75134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//#define _CRT_SECURE_NO_WARNINGS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scanf_s(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o,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</a:t>
            </a:r>
            <a:r>
              <a:rPr lang="en-US" sz="1800" dirty="0" err="1">
                <a:solidFill>
                  <a:srgbClr val="6F008A"/>
                </a:solidFill>
                <a:latin typeface="Consolas" panose="020B0609020204030204" pitchFamily="49" charset="0"/>
              </a:rPr>
              <a:t>countof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	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0386A5-DFE6-1BE9-407C-684A93C5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996" y="1916832"/>
            <a:ext cx="32385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608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fgets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main()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FA8C8F-B5F4-3BCA-2B7C-41AD61C5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22" y="917808"/>
            <a:ext cx="3048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92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815FD-3054-91A6-FE56-8A81AD1A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9BD4A-1A29-0F47-8A22-6F01A4EC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fgets</a:t>
            </a:r>
            <a:endParaRPr lang="en-US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8794AA-A457-321E-24F0-83D7DD48EEA7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90D464-B3D7-F92F-CD7D-AD63EEE78719}"/>
              </a:ext>
            </a:extLst>
          </p:cNvPr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main()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26BFFD-6274-2C4A-D7AB-ECE0277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6872"/>
            <a:ext cx="30480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2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входным файлом</a:t>
            </a:r>
            <a:r>
              <a:rPr lang="en-US" sz="3200" b="1" dirty="0"/>
              <a:t> – </a:t>
            </a:r>
            <a:r>
              <a:rPr lang="ru-RU" sz="3200" b="1" dirty="0"/>
              <a:t>общий 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0)  Создать входной файл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Открыть входной файл  (на чтение)</a:t>
            </a:r>
          </a:p>
          <a:p>
            <a:pPr marL="457200" indent="-457200">
              <a:buAutoNum type="arabicParenR"/>
            </a:pPr>
            <a:r>
              <a:rPr lang="ru-RU" sz="2400" b="1" dirty="0"/>
              <a:t>Читать информацию из входного файла</a:t>
            </a:r>
          </a:p>
          <a:p>
            <a:pPr marL="457200" indent="-457200">
              <a:buAutoNum type="arabicParenR"/>
            </a:pPr>
            <a:r>
              <a:rPr lang="ru-RU" sz="2400" b="1" dirty="0"/>
              <a:t>Закрыть входной файл</a:t>
            </a:r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457200" indent="-457200">
              <a:buAutoNum type="arabicParenR"/>
            </a:pPr>
            <a:endParaRPr lang="ru-RU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8193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D8A1-633D-66E1-0B38-FBE3182EF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85EE6-8EF1-0EFD-25EF-13366E8D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Ввод при помощи </a:t>
            </a:r>
            <a:r>
              <a:rPr lang="en-US" sz="3200" b="1" dirty="0" err="1"/>
              <a:t>fgets</a:t>
            </a:r>
            <a:endParaRPr lang="en-US" sz="3200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9EE1CD-DC5F-4A0D-E72D-897CB0869890}"/>
              </a:ext>
            </a:extLst>
          </p:cNvPr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D1FAEA-E28B-8577-0D04-97726FD017E4}"/>
              </a:ext>
            </a:extLst>
          </p:cNvPr>
          <p:cNvSpPr/>
          <p:nvPr/>
        </p:nvSpPr>
        <p:spPr>
          <a:xfrm>
            <a:off x="323528" y="90872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ru-RU" sz="18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main() {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f[30],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[30], o[30];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Фамилия:"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Имя:"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Отчество:"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(o, 30,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"%s %s %s"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f, i, o);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E36D23-D5A3-7BCE-5346-B7E23C2B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32" y="2071687"/>
            <a:ext cx="6677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80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576064"/>
          </a:xfrm>
        </p:spPr>
        <p:txBody>
          <a:bodyPr>
            <a:noAutofit/>
          </a:bodyPr>
          <a:lstStyle/>
          <a:p>
            <a:r>
              <a:rPr lang="ru-RU" sz="3200" b="1" dirty="0"/>
              <a:t>Обзор возможностей функций из </a:t>
            </a:r>
            <a:r>
              <a:rPr lang="en-US" sz="3200" b="1" dirty="0" err="1"/>
              <a:t>stdio.h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9676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Некоторые полезные функции: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5D1FC-C4A1-B949-DC4F-88069B4A5E83}"/>
              </a:ext>
            </a:extLst>
          </p:cNvPr>
          <p:cNvSpPr txBox="1"/>
          <p:nvPr/>
        </p:nvSpPr>
        <p:spPr>
          <a:xfrm>
            <a:off x="539552" y="6015638"/>
            <a:ext cx="70745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Все функции из </a:t>
            </a:r>
            <a:r>
              <a:rPr lang="en-US" sz="1600" dirty="0" err="1"/>
              <a:t>stdio.h</a:t>
            </a:r>
            <a:r>
              <a:rPr lang="en-US" sz="1600" dirty="0"/>
              <a:t>:</a:t>
            </a:r>
          </a:p>
          <a:p>
            <a:r>
              <a:rPr lang="ru-RU" sz="1600" i="1" dirty="0"/>
              <a:t>«Основы программирования на языках Си и C++ для начинающих»</a:t>
            </a:r>
          </a:p>
          <a:p>
            <a:r>
              <a:rPr lang="ru-RU" sz="1600" i="1" dirty="0"/>
              <a:t>Заголовочный файл </a:t>
            </a:r>
            <a:r>
              <a:rPr lang="en-US" sz="1600" i="1" dirty="0" err="1"/>
              <a:t>cstring</a:t>
            </a:r>
            <a:r>
              <a:rPr lang="en-US" sz="1600" i="1" dirty="0"/>
              <a:t> (</a:t>
            </a:r>
            <a:r>
              <a:rPr lang="en-US" sz="1600" i="1" dirty="0" err="1"/>
              <a:t>string.h</a:t>
            </a:r>
            <a:r>
              <a:rPr lang="ru-RU" sz="1600" i="1" dirty="0"/>
              <a:t>) </a:t>
            </a:r>
            <a:r>
              <a:rPr lang="en-US" sz="1600" i="1" dirty="0"/>
              <a:t>- </a:t>
            </a:r>
            <a:r>
              <a:rPr lang="en-US" sz="1600" i="1" dirty="0">
                <a:hlinkClick r:id="rId2"/>
              </a:rPr>
              <a:t>http://cppstudio.com/cat/309/323/</a:t>
            </a:r>
            <a:r>
              <a:rPr lang="en-US" sz="1600" i="1" dirty="0"/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0C7B88D-FD7C-8093-1883-DD2A0EEDFDCF}"/>
              </a:ext>
            </a:extLst>
          </p:cNvPr>
          <p:cNvGraphicFramePr>
            <a:graphicFrameLocks noGrp="1"/>
          </p:cNvGraphicFramePr>
          <p:nvPr/>
        </p:nvGraphicFramePr>
        <p:xfrm>
          <a:off x="504262" y="969700"/>
          <a:ext cx="8208912" cy="5053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168">
                  <a:extLst>
                    <a:ext uri="{9D8B030D-6E8A-4147-A177-3AD203B41FA5}">
                      <a16:colId xmlns:a16="http://schemas.microsoft.com/office/drawing/2014/main" val="980892359"/>
                    </a:ext>
                  </a:extLst>
                </a:gridCol>
                <a:gridCol w="861242">
                  <a:extLst>
                    <a:ext uri="{9D8B030D-6E8A-4147-A177-3AD203B41FA5}">
                      <a16:colId xmlns:a16="http://schemas.microsoft.com/office/drawing/2014/main" val="4254725255"/>
                    </a:ext>
                  </a:extLst>
                </a:gridCol>
                <a:gridCol w="7093502">
                  <a:extLst>
                    <a:ext uri="{9D8B030D-6E8A-4147-A177-3AD203B41FA5}">
                      <a16:colId xmlns:a16="http://schemas.microsoft.com/office/drawing/2014/main" val="2319844967"/>
                    </a:ext>
                  </a:extLst>
                </a:gridCol>
              </a:tblGrid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 Имя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Что делает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1314210141"/>
                  </a:ext>
                </a:extLst>
              </a:tr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 dirty="0" err="1">
                          <a:effectLst/>
                          <a:hlinkClick r:id="rId3"/>
                        </a:rPr>
                        <a:t>fclose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Отсоединить поток и закрыть файл.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517817297"/>
                  </a:ext>
                </a:extLst>
              </a:tr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4"/>
                        </a:rPr>
                        <a:t>fflush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Обнуление (сброс) потоков.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7693780"/>
                  </a:ext>
                </a:extLst>
              </a:tr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5"/>
                        </a:rPr>
                        <a:t>fopen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Открыть файл.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1098672087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 dirty="0" err="1">
                          <a:effectLst/>
                          <a:hlinkClick r:id="rId6"/>
                        </a:rPr>
                        <a:t>fgets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Считывает символы из потока и сохраняет их в виде строки.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1215745153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7"/>
                        </a:rPr>
                        <a:t>fputs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Записывает строку, указанную в параметре в поток.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450731967"/>
                  </a:ext>
                </a:extLst>
              </a:tr>
              <a:tr h="388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8"/>
                        </a:rPr>
                        <a:t>getc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Функция возвращает символ из потока, на который ссылается внутренний индикатор позиции файла.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434660036"/>
                  </a:ext>
                </a:extLst>
              </a:tr>
              <a:tr h="388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 dirty="0" err="1">
                          <a:effectLst/>
                          <a:hlinkClick r:id="rId9"/>
                        </a:rPr>
                        <a:t>putc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Помещает символ в поток и перемещает позицию индикатора текущего положения.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743078389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0"/>
                        </a:rPr>
                        <a:t>ungetc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Возвращает прочитанный символ обратно в поток ввода.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4046400298"/>
                  </a:ext>
                </a:extLst>
              </a:tr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1"/>
                        </a:rPr>
                        <a:t>fread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Считать блок данных из файла.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3354274184"/>
                  </a:ext>
                </a:extLst>
              </a:tr>
              <a:tr h="180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2"/>
                        </a:rPr>
                        <a:t>fwrite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Записать в файл блок данных.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851851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3"/>
                        </a:rPr>
                        <a:t>fgetpos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Получить значение текущего положения в файле.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424541881"/>
                  </a:ext>
                </a:extLst>
              </a:tr>
              <a:tr h="388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4"/>
                        </a:rPr>
                        <a:t>fseek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Изменение позиции внутреннего указателя положения в файле, относительно некоторого положения.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1082001480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5"/>
                        </a:rPr>
                        <a:t>fsetpos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Изменение позиции внутреннего указателя положения в файле.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3752459275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6"/>
                        </a:rPr>
                        <a:t>ftell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Получить значение указателя текущего положения потока.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1979282485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7"/>
                        </a:rPr>
                        <a:t>rewind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Установить внутренний указатель положения файла в начало файла.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657071467"/>
                  </a:ext>
                </a:extLst>
              </a:tr>
              <a:tr h="28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5" marR="5075" marT="5075" marB="50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u="sng">
                          <a:effectLst/>
                          <a:hlinkClick r:id="rId18"/>
                        </a:rPr>
                        <a:t>feof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ru-RU" sz="1200" dirty="0">
                          <a:effectLst/>
                        </a:rPr>
                        <a:t>Функция-индикатор конца файла, определяет конец файла.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99" marR="40599" marT="40599" marB="40599"/>
                </a:tc>
                <a:extLst>
                  <a:ext uri="{0D108BD9-81ED-4DB2-BD59-A6C34878D82A}">
                    <a16:rowId xmlns:a16="http://schemas.microsoft.com/office/drawing/2014/main" val="281439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314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150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208" y="2060848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Лабораторная работа №</a:t>
            </a:r>
            <a:r>
              <a:rPr lang="en-US" b="1" dirty="0"/>
              <a:t>2</a:t>
            </a:r>
            <a:r>
              <a:rPr lang="ru-RU" b="1" dirty="0"/>
              <a:t>3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36D55-042F-4E0F-B730-32C761BB4897}"/>
              </a:ext>
            </a:extLst>
          </p:cNvPr>
          <p:cNvSpPr txBox="1">
            <a:spLocks/>
          </p:cNvSpPr>
          <p:nvPr/>
        </p:nvSpPr>
        <p:spPr>
          <a:xfrm>
            <a:off x="185208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</a:rPr>
              <a:t>Обработка текстовых файлов - </a:t>
            </a:r>
            <a:r>
              <a:rPr lang="en-US" sz="3200" b="1" dirty="0" err="1">
                <a:solidFill>
                  <a:srgbClr val="0070C0"/>
                </a:solidFill>
              </a:rPr>
              <a:t>fgets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255148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text1.txt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out1.txt </a:t>
            </a:r>
            <a:r>
              <a:rPr lang="ru-RU" sz="2000" b="1" dirty="0"/>
              <a:t>заменив все</a:t>
            </a:r>
            <a:r>
              <a:rPr lang="en-US" sz="2000" b="1" dirty="0"/>
              <a:t> </a:t>
            </a:r>
            <a:r>
              <a:rPr lang="ru-RU" sz="2000" b="1" dirty="0"/>
              <a:t>табуляции символом </a:t>
            </a:r>
            <a:r>
              <a:rPr lang="en-US" sz="2000" b="1" dirty="0"/>
              <a:t>‘%’.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1628800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_CRT_SECURE_NO_WARNINGS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80</a:t>
            </a: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s[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SetConsoleOutputCP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(1251);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Власенко Олег\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800" dirty="0">
                <a:solidFill>
                  <a:srgbClr val="A31515"/>
                </a:solidFill>
                <a:latin typeface="Consolas" panose="020B0609020204030204" pitchFamily="49" charset="0"/>
              </a:rPr>
              <a:t>"ЛР23 Задача 1\n"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text1.txt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out1.txt </a:t>
            </a:r>
            <a:r>
              <a:rPr lang="ru-RU" sz="2000" b="1" dirty="0"/>
              <a:t>заменив все</a:t>
            </a:r>
            <a:r>
              <a:rPr lang="en-US" sz="2000" b="1" dirty="0"/>
              <a:t> </a:t>
            </a:r>
            <a:r>
              <a:rPr lang="ru-RU" sz="2000" b="1" dirty="0"/>
              <a:t>табуляции символом </a:t>
            </a:r>
            <a:r>
              <a:rPr lang="en-US" sz="2000" b="1" dirty="0"/>
              <a:t>‘%’.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1628800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* fin = fopen(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"c:\\Temp\\Lection12\\text1.txt"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A31515"/>
                </a:solidFill>
                <a:latin typeface="Consolas" panose="020B0609020204030204" pitchFamily="49" charset="0"/>
              </a:rPr>
              <a:t>"rt"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(fin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"Входной файл не найден"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"c:\\Temp\\Lection12\\out1.txt"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"Выходной файл не создался"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17370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 (3)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text1.txt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out1.txt </a:t>
            </a:r>
            <a:r>
              <a:rPr lang="ru-RU" sz="2000" b="1" dirty="0"/>
              <a:t>заменив все</a:t>
            </a:r>
            <a:r>
              <a:rPr lang="en-US" sz="2000" b="1" dirty="0"/>
              <a:t> </a:t>
            </a:r>
            <a:r>
              <a:rPr lang="ru-RU" sz="2000" b="1" dirty="0"/>
              <a:t>табуляции символом </a:t>
            </a:r>
            <a:r>
              <a:rPr lang="en-US" sz="2000" b="1" dirty="0"/>
              <a:t>‘%’.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1628800"/>
            <a:ext cx="87129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в цикле для всех строк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feof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// загрузить строку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MAX_LEN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fin) != </a:t>
            </a:r>
            <a:r>
              <a:rPr lang="en-US" sz="1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обработать загруженную строку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i = 0; s[i] != </a:t>
            </a:r>
            <a:r>
              <a:rPr lang="nn-NO" sz="18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ru-RU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(s[i] ==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'\t'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Если прочитан пробел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		s[i] = 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'%'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Заменяем его на '%’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}</a:t>
            </a:r>
          </a:p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		// сохранить строку в выходной файл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"&gt;&gt;%s&lt;&lt;\n"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599076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 (4)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text1.txt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out1.txt </a:t>
            </a:r>
            <a:r>
              <a:rPr lang="ru-RU" sz="2000" b="1" dirty="0"/>
              <a:t>заменив все</a:t>
            </a:r>
            <a:r>
              <a:rPr lang="en-US" sz="2000" b="1" dirty="0"/>
              <a:t> </a:t>
            </a:r>
            <a:r>
              <a:rPr lang="ru-RU" sz="2000" b="1" dirty="0"/>
              <a:t>табуляции символом </a:t>
            </a:r>
            <a:r>
              <a:rPr lang="en-US" sz="2000" b="1" dirty="0"/>
              <a:t>‘%’.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7256" y="162880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закрыли файлы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(fin);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fclose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</a:rPr>
              <a:t>ЛР23 Задача 1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FINISH\n"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defTabSz="354013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40497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1 (5) Выполнение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text1.txt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out1.txt </a:t>
            </a:r>
            <a:r>
              <a:rPr lang="ru-RU" sz="2000" b="1" dirty="0"/>
              <a:t>заменив все</a:t>
            </a:r>
            <a:r>
              <a:rPr lang="en-US" sz="2000" b="1" dirty="0"/>
              <a:t> </a:t>
            </a:r>
            <a:r>
              <a:rPr lang="ru-RU" sz="2000" b="1" dirty="0"/>
              <a:t>табуляции символом </a:t>
            </a:r>
            <a:r>
              <a:rPr lang="en-US" sz="2000" b="1" dirty="0"/>
              <a:t>‘%’.</a:t>
            </a:r>
          </a:p>
          <a:p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6D9FCF-3FC5-4B53-A640-C07BA7D4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728462"/>
            <a:ext cx="5314411" cy="46528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AA21EC-121A-4BAF-A475-A77E63093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708359"/>
            <a:ext cx="5258178" cy="46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153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</a:t>
            </a:r>
            <a:r>
              <a:rPr lang="ru-RU" sz="2000" dirty="0"/>
              <a:t>2</a:t>
            </a:r>
            <a:r>
              <a:rPr lang="en-US" sz="2000" dirty="0"/>
              <a:t>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</a:t>
            </a:r>
            <a:r>
              <a:rPr lang="ru-RU" sz="2000" dirty="0"/>
              <a:t>2</a:t>
            </a:r>
            <a:r>
              <a:rPr lang="en-US" sz="2000" dirty="0"/>
              <a:t>.txt </a:t>
            </a:r>
            <a:r>
              <a:rPr lang="ru-RU" sz="2000" b="1" dirty="0"/>
              <a:t>сделав все буквы БОЛЬШИМИ.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/>
              <a:t>Использовать для чтения строк </a:t>
            </a:r>
            <a:r>
              <a:rPr lang="en-US" sz="2000" b="1" dirty="0" err="1"/>
              <a:t>fgets</a:t>
            </a:r>
            <a:r>
              <a:rPr lang="ru-RU" sz="2000" dirty="0"/>
              <a:t>().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293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936104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(1)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ru-RU" sz="2800" dirty="0">
                <a:solidFill>
                  <a:srgbClr val="00B050"/>
                </a:solidFill>
              </a:rPr>
              <a:t>Чтение из входного файла</a:t>
            </a:r>
            <a:r>
              <a:rPr lang="en-US" sz="2800" b="1" dirty="0">
                <a:solidFill>
                  <a:srgbClr val="00B050"/>
                </a:solidFill>
              </a:rPr>
              <a:t>	</a:t>
            </a:r>
            <a:endParaRPr lang="ru-RU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FILE *fin;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a, b, s;</a:t>
            </a:r>
          </a:p>
          <a:p>
            <a:pPr marL="0" indent="0">
              <a:buNone/>
            </a:pPr>
            <a:r>
              <a:rPr lang="en-US" sz="2800" dirty="0"/>
              <a:t>	fin = </a:t>
            </a:r>
            <a:r>
              <a:rPr lang="en-US" sz="2800" dirty="0" err="1"/>
              <a:t>fopen</a:t>
            </a:r>
            <a:r>
              <a:rPr lang="en-US" sz="2800" dirty="0"/>
              <a:t>("</a:t>
            </a:r>
            <a:r>
              <a:rPr lang="en-US" sz="2800" dirty="0">
                <a:solidFill>
                  <a:srgbClr val="7030A0"/>
                </a:solidFill>
              </a:rPr>
              <a:t>d:\\Temp\\Files\\in1.txt</a:t>
            </a:r>
            <a:r>
              <a:rPr lang="en-US" sz="2800" dirty="0"/>
              <a:t>", "rt");</a:t>
            </a:r>
          </a:p>
          <a:p>
            <a:pPr marL="0" indent="0">
              <a:buNone/>
            </a:pPr>
            <a:r>
              <a:rPr lang="en-US" sz="2800" dirty="0"/>
              <a:t>	if (fin == NULL) {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printf</a:t>
            </a:r>
            <a:r>
              <a:rPr lang="en-US" sz="2800" dirty="0"/>
              <a:t>("File in1.txt is not found");</a:t>
            </a:r>
          </a:p>
          <a:p>
            <a:pPr marL="0" indent="0">
              <a:buNone/>
            </a:pPr>
            <a:r>
              <a:rPr lang="en-US" sz="2800" dirty="0"/>
              <a:t>		return;</a:t>
            </a:r>
          </a:p>
          <a:p>
            <a:pPr marL="0" indent="0">
              <a:buNone/>
            </a:pPr>
            <a:r>
              <a:rPr lang="en-US" sz="2800" dirty="0"/>
              <a:t>	}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err="1"/>
              <a:t>fscanf</a:t>
            </a:r>
            <a:r>
              <a:rPr lang="en-US" sz="2800" b="1" dirty="0"/>
              <a:t>(fin, "%</a:t>
            </a:r>
            <a:r>
              <a:rPr lang="en-US" sz="2800" b="1" dirty="0" err="1"/>
              <a:t>d%d</a:t>
            </a:r>
            <a:r>
              <a:rPr lang="en-US" sz="2800" b="1" dirty="0"/>
              <a:t>", &amp;a, &amp;b);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fclose</a:t>
            </a:r>
            <a:r>
              <a:rPr lang="en-US" sz="2800" dirty="0"/>
              <a:t>(fin);</a:t>
            </a:r>
          </a:p>
        </p:txBody>
      </p:sp>
    </p:spTree>
    <p:extLst>
      <p:ext uri="{BB962C8B-B14F-4D97-AF65-F5344CB8AC3E}">
        <p14:creationId xmlns:p14="http://schemas.microsoft.com/office/powerpoint/2010/main" val="112286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Задача 3*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6828" y="692696"/>
            <a:ext cx="85506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text</a:t>
            </a:r>
            <a:r>
              <a:rPr lang="ru-RU" sz="2000" dirty="0"/>
              <a:t>3</a:t>
            </a:r>
            <a:r>
              <a:rPr lang="en-US" sz="2000" dirty="0"/>
              <a:t>.txt </a:t>
            </a:r>
            <a:r>
              <a:rPr lang="ru-RU" sz="2000" dirty="0"/>
              <a:t>преобразовать в текстовый файл </a:t>
            </a:r>
            <a:r>
              <a:rPr lang="en-US" sz="2000" dirty="0"/>
              <a:t>out</a:t>
            </a:r>
            <a:r>
              <a:rPr lang="ru-RU" sz="2000" dirty="0"/>
              <a:t>3</a:t>
            </a:r>
            <a:r>
              <a:rPr lang="en-US" sz="2000" dirty="0"/>
              <a:t>.txt </a:t>
            </a:r>
            <a:r>
              <a:rPr lang="ru-RU" sz="2000" b="1" dirty="0"/>
              <a:t>выведя в начале каждой строки символ </a:t>
            </a:r>
            <a:r>
              <a:rPr lang="en-US" sz="2000" b="1" dirty="0"/>
              <a:t>#</a:t>
            </a:r>
            <a:r>
              <a:rPr lang="ru-RU" sz="2000" b="1" dirty="0"/>
              <a:t>, если в строке встретилась хотя бы одна буква.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/>
              <a:t>Использовать для чтения строк </a:t>
            </a:r>
            <a:r>
              <a:rPr lang="en-US" sz="2000" b="1" dirty="0" err="1"/>
              <a:t>fgets</a:t>
            </a:r>
            <a:r>
              <a:rPr lang="ru-RU" sz="2000" dirty="0"/>
              <a:t>().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6377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r>
              <a:rPr lang="ru-RU" sz="3200" b="1" dirty="0"/>
              <a:t> (1)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Доделать  задачи 1-2.</a:t>
            </a:r>
          </a:p>
          <a:p>
            <a:endParaRPr lang="ru-RU" dirty="0"/>
          </a:p>
          <a:p>
            <a:r>
              <a:rPr lang="ru-RU" dirty="0"/>
              <a:t>2. Задача 4</a:t>
            </a:r>
          </a:p>
          <a:p>
            <a:endParaRPr lang="ru-RU" dirty="0"/>
          </a:p>
          <a:p>
            <a:r>
              <a:rPr lang="ru-RU" dirty="0"/>
              <a:t>Из файла </a:t>
            </a:r>
            <a:r>
              <a:rPr lang="en-US" dirty="0"/>
              <a:t>text</a:t>
            </a:r>
            <a:r>
              <a:rPr lang="ru-RU" dirty="0"/>
              <a:t>4</a:t>
            </a:r>
            <a:r>
              <a:rPr lang="en-US" dirty="0"/>
              <a:t>.txt </a:t>
            </a:r>
            <a:r>
              <a:rPr lang="ru-RU" dirty="0"/>
              <a:t>нужно переписать в файл </a:t>
            </a:r>
            <a:r>
              <a:rPr lang="en-US" dirty="0"/>
              <a:t>out</a:t>
            </a:r>
            <a:r>
              <a:rPr lang="ru-RU" dirty="0"/>
              <a:t>4</a:t>
            </a:r>
            <a:r>
              <a:rPr lang="en-US" dirty="0"/>
              <a:t>.txt </a:t>
            </a:r>
            <a:r>
              <a:rPr lang="ru-RU" dirty="0"/>
              <a:t>текст, внеся изменения, согласно варианта. </a:t>
            </a:r>
          </a:p>
          <a:p>
            <a:endParaRPr lang="ru-RU" dirty="0"/>
          </a:p>
          <a:p>
            <a:r>
              <a:rPr lang="ru-RU" dirty="0"/>
              <a:t>Варианты для Задачи 4: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гласные латинские буквы заменить символом  ‘&amp;’.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согласные латинские буквы заменить символом  ‘&amp;’.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гласные большие латинские буквы заменить символом  ‘$’.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гласные маленькие латинские буквы заменить символом  ‘@’.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цифры заменить символом  ‘X’. 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латинские буквы сделать большими.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латинские буквы сделать маленькими.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символы за исключением латинских букв, 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знаки препинания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Все символы арифметических операций,  заменить символом ‘_’ (подчеркивание).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1413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ЛР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23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</a:rPr>
              <a:t>: Задания на закрепление и отработку</a:t>
            </a:r>
            <a:r>
              <a:rPr lang="ru-RU" sz="3200" b="1" dirty="0"/>
              <a:t> (2)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76470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3. Задача 5*. </a:t>
            </a:r>
          </a:p>
          <a:p>
            <a:endParaRPr lang="ru-RU" dirty="0"/>
          </a:p>
          <a:p>
            <a:r>
              <a:rPr lang="ru-RU" dirty="0"/>
              <a:t>Из файла </a:t>
            </a:r>
            <a:r>
              <a:rPr lang="en-US" dirty="0"/>
              <a:t>text</a:t>
            </a:r>
            <a:r>
              <a:rPr lang="ru-RU" dirty="0"/>
              <a:t>6</a:t>
            </a:r>
            <a:r>
              <a:rPr lang="en-US" dirty="0"/>
              <a:t>.txt </a:t>
            </a:r>
            <a:r>
              <a:rPr lang="ru-RU" dirty="0"/>
              <a:t>нужно переписать в файл </a:t>
            </a:r>
            <a:r>
              <a:rPr lang="en-US" dirty="0"/>
              <a:t>out</a:t>
            </a:r>
            <a:r>
              <a:rPr lang="ru-RU" dirty="0"/>
              <a:t>6</a:t>
            </a:r>
            <a:r>
              <a:rPr lang="en-US" dirty="0"/>
              <a:t>.txt </a:t>
            </a:r>
            <a:r>
              <a:rPr lang="ru-RU" dirty="0"/>
              <a:t>текст, внеся следующие изменения - в начало каждой строки вывести число </a:t>
            </a:r>
            <a:r>
              <a:rPr lang="en-US" dirty="0"/>
              <a:t>K </a:t>
            </a:r>
            <a:r>
              <a:rPr lang="ru-RU" dirty="0"/>
              <a:t>и двоеточие </a:t>
            </a:r>
            <a:r>
              <a:rPr lang="en-US" dirty="0"/>
              <a:t>– </a:t>
            </a:r>
            <a:r>
              <a:rPr lang="ru-RU" dirty="0"/>
              <a:t>сколько в строке раз встретился символ ТОЧКА С ЗАПЯТОЙ.</a:t>
            </a:r>
          </a:p>
          <a:p>
            <a:r>
              <a:rPr lang="ru-RU" sz="1800" dirty="0"/>
              <a:t>Использовать для чтения строк </a:t>
            </a:r>
            <a:r>
              <a:rPr lang="en-US" sz="1800" b="1" dirty="0" err="1"/>
              <a:t>fgets</a:t>
            </a:r>
            <a:r>
              <a:rPr lang="ru-RU" sz="1800" dirty="0"/>
              <a:t>().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3168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ИТОГО по ЛР23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610136"/>
            <a:ext cx="85506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300" dirty="0"/>
              <a:t>Познакомились с обработкой текстовых файлов</a:t>
            </a:r>
            <a:r>
              <a:rPr lang="en-US" sz="2300" dirty="0"/>
              <a:t> </a:t>
            </a:r>
            <a:r>
              <a:rPr lang="ru-RU" sz="2300" dirty="0"/>
              <a:t>и функцией </a:t>
            </a:r>
            <a:r>
              <a:rPr lang="en-US" sz="2300" dirty="0" err="1"/>
              <a:t>fgets</a:t>
            </a:r>
            <a:r>
              <a:rPr lang="ru-RU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55250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402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CB55-8F2D-547B-BA30-036236E5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1A165-6F1B-260D-7D34-AA0980EA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текстовыми файлами - резюме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09FF77-909B-4AA8-A698-AE8FD7AB4A04}"/>
              </a:ext>
            </a:extLst>
          </p:cNvPr>
          <p:cNvSpPr/>
          <p:nvPr/>
        </p:nvSpPr>
        <p:spPr>
          <a:xfrm>
            <a:off x="539552" y="764704"/>
            <a:ext cx="82089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Открытие</a:t>
            </a:r>
            <a:r>
              <a:rPr lang="en-US" sz="2400" b="1" i="1" dirty="0"/>
              <a:t>/</a:t>
            </a:r>
            <a:r>
              <a:rPr lang="ru-RU" sz="2400" b="1" i="1" dirty="0"/>
              <a:t>закрытие</a:t>
            </a:r>
          </a:p>
          <a:p>
            <a:r>
              <a:rPr lang="en-US" sz="2400" dirty="0" err="1"/>
              <a:t>fopen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“r” / “w” </a:t>
            </a:r>
            <a:r>
              <a:rPr lang="ru-RU" sz="2400" dirty="0">
                <a:sym typeface="Wingdings" panose="05000000000000000000" pitchFamily="2" charset="2"/>
              </a:rPr>
              <a:t> (</a:t>
            </a:r>
            <a:r>
              <a:rPr lang="en-US" sz="2400" dirty="0">
                <a:sym typeface="Wingdings" panose="05000000000000000000" pitchFamily="2" charset="2"/>
              </a:rPr>
              <a:t>“rt” / “</a:t>
            </a:r>
            <a:r>
              <a:rPr lang="en-US" sz="2400" dirty="0" err="1">
                <a:sym typeface="Wingdings" panose="05000000000000000000" pitchFamily="2" charset="2"/>
              </a:rPr>
              <a:t>wt</a:t>
            </a:r>
            <a:r>
              <a:rPr lang="en-US" sz="2400" dirty="0">
                <a:sym typeface="Wingdings" panose="05000000000000000000" pitchFamily="2" charset="2"/>
              </a:rPr>
              <a:t>” </a:t>
            </a:r>
            <a:r>
              <a:rPr lang="ru-RU" sz="2400" dirty="0">
                <a:sym typeface="Wingdings" panose="05000000000000000000" pitchFamily="2" charset="2"/>
              </a:rPr>
              <a:t>) </a:t>
            </a:r>
            <a:r>
              <a:rPr lang="en-US" sz="2400" dirty="0">
                <a:sym typeface="Wingdings" panose="05000000000000000000" pitchFamily="2" charset="2"/>
              </a:rPr>
              <a:t> VS “</a:t>
            </a:r>
            <a:r>
              <a:rPr lang="en-US" sz="2400" dirty="0" err="1">
                <a:sym typeface="Wingdings" panose="05000000000000000000" pitchFamily="2" charset="2"/>
              </a:rPr>
              <a:t>rb</a:t>
            </a:r>
            <a:r>
              <a:rPr lang="en-US" sz="2400" dirty="0">
                <a:sym typeface="Wingdings" panose="05000000000000000000" pitchFamily="2" charset="2"/>
              </a:rPr>
              <a:t>” / “</a:t>
            </a:r>
            <a:r>
              <a:rPr lang="en-US" sz="2400" dirty="0" err="1">
                <a:sym typeface="Wingdings" panose="05000000000000000000" pitchFamily="2" charset="2"/>
              </a:rPr>
              <a:t>wb</a:t>
            </a:r>
            <a:r>
              <a:rPr lang="en-US" sz="2400" dirty="0">
                <a:sym typeface="Wingdings" panose="05000000000000000000" pitchFamily="2" charset="2"/>
              </a:rPr>
              <a:t>”</a:t>
            </a:r>
            <a:endParaRPr lang="en-US" sz="2400" dirty="0"/>
          </a:p>
          <a:p>
            <a:r>
              <a:rPr lang="en-US" sz="2400" dirty="0" err="1"/>
              <a:t>fclose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i="1" dirty="0"/>
              <a:t>Чтение</a:t>
            </a:r>
            <a:r>
              <a:rPr lang="en-US" sz="2400" b="1" i="1" dirty="0"/>
              <a:t>/</a:t>
            </a:r>
            <a:r>
              <a:rPr lang="ru-RU" sz="2400" b="1" i="1" dirty="0"/>
              <a:t>запись</a:t>
            </a:r>
            <a:endParaRPr lang="en-US" sz="2400" b="1" i="1" dirty="0"/>
          </a:p>
          <a:p>
            <a:r>
              <a:rPr lang="en-US" sz="2400" strike="sngStrike" dirty="0" err="1"/>
              <a:t>fread</a:t>
            </a: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fgets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fscanf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getc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endParaRPr lang="en-US" sz="2400" dirty="0"/>
          </a:p>
          <a:p>
            <a:r>
              <a:rPr lang="en-US" sz="2400" strike="sngStrike" dirty="0" err="1"/>
              <a:t>fwrite</a:t>
            </a:r>
            <a:r>
              <a:rPr lang="en-US" sz="2400" dirty="0"/>
              <a:t> 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fputs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fprintf</a:t>
            </a:r>
            <a:r>
              <a:rPr lang="en-US" sz="2400" dirty="0">
                <a:sym typeface="Wingdings" panose="05000000000000000000" pitchFamily="2" charset="2"/>
              </a:rPr>
              <a:t> / </a:t>
            </a:r>
            <a:r>
              <a:rPr lang="en-US" sz="2400" dirty="0" err="1">
                <a:sym typeface="Wingdings" panose="05000000000000000000" pitchFamily="2" charset="2"/>
              </a:rPr>
              <a:t>putc</a:t>
            </a:r>
            <a:endParaRPr lang="en-US" sz="2400" dirty="0"/>
          </a:p>
          <a:p>
            <a:endParaRPr lang="en-US" sz="2400" dirty="0"/>
          </a:p>
          <a:p>
            <a:r>
              <a:rPr lang="ru-RU" sz="2400" b="1" i="1" dirty="0"/>
              <a:t>Перемещение указателя чтения</a:t>
            </a:r>
            <a:r>
              <a:rPr lang="en-US" sz="2400" b="1" i="1" dirty="0"/>
              <a:t>/</a:t>
            </a:r>
            <a:r>
              <a:rPr lang="ru-RU" sz="2400" b="1" i="1" dirty="0"/>
              <a:t>записи</a:t>
            </a:r>
            <a:endParaRPr lang="en-US" sz="2400" b="1" i="1" dirty="0"/>
          </a:p>
          <a:p>
            <a:r>
              <a:rPr lang="en-US" sz="2400" dirty="0" err="1"/>
              <a:t>ftell</a:t>
            </a:r>
            <a:r>
              <a:rPr lang="en-US" sz="2400" dirty="0"/>
              <a:t> / </a:t>
            </a:r>
            <a:r>
              <a:rPr lang="en-US" sz="2400" dirty="0" err="1"/>
              <a:t>fseek</a:t>
            </a:r>
            <a:r>
              <a:rPr lang="en-US" sz="2400" dirty="0"/>
              <a:t> – </a:t>
            </a:r>
            <a:r>
              <a:rPr lang="en-US" sz="2400" dirty="0" err="1"/>
              <a:t>ungetc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93923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65AA-DB93-350A-679F-C660AB7AE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8523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629178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9552" y="908720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651544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файл, содержащий список слов (словарь).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Есть текстовый файл (достаточно большой).</a:t>
            </a:r>
          </a:p>
          <a:p>
            <a:pPr defTabSz="354013"/>
            <a:r>
              <a:rPr lang="ru-RU" sz="1600" dirty="0">
                <a:latin typeface="Consolas" panose="020B0609020204030204" pitchFamily="49" charset="0"/>
              </a:rPr>
              <a:t>Нужно текстовый файл превратить в </a:t>
            </a:r>
            <a:r>
              <a:rPr lang="en-US" sz="1600" dirty="0">
                <a:latin typeface="Consolas" panose="020B0609020204030204" pitchFamily="49" charset="0"/>
              </a:rPr>
              <a:t>HTML </a:t>
            </a:r>
            <a:r>
              <a:rPr lang="ru-RU" sz="1600" dirty="0">
                <a:latin typeface="Consolas" panose="020B0609020204030204" pitchFamily="49" charset="0"/>
              </a:rPr>
              <a:t>файл, выделив </a:t>
            </a:r>
            <a:r>
              <a:rPr lang="ru-RU" b="1" dirty="0">
                <a:latin typeface="Consolas" panose="020B0609020204030204" pitchFamily="49" charset="0"/>
              </a:rPr>
              <a:t>жирным</a:t>
            </a:r>
            <a:r>
              <a:rPr lang="ru-RU" sz="1600" b="1" dirty="0">
                <a:latin typeface="Consolas" panose="020B0609020204030204" pitchFamily="49" charset="0"/>
              </a:rPr>
              <a:t> </a:t>
            </a:r>
            <a:r>
              <a:rPr lang="ru-RU" sz="1600" dirty="0">
                <a:latin typeface="Consolas" panose="020B0609020204030204" pitchFamily="49" charset="0"/>
              </a:rPr>
              <a:t>те слова, которые есть в словаре.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D023D4-8D44-9FBF-B6FA-13CEAFA9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910121"/>
            <a:ext cx="3869460" cy="35771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982FB5-B6B0-4C86-BF4A-D310451E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5" y="2777455"/>
            <a:ext cx="2486025" cy="3171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1263EC-E956-15B0-1227-87469935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347" y="3319251"/>
            <a:ext cx="3789594" cy="3169912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29660A-96C3-0305-AD86-ED01884E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964488" cy="418058"/>
          </a:xfrm>
        </p:spPr>
        <p:txBody>
          <a:bodyPr>
            <a:noAutofit/>
          </a:bodyPr>
          <a:lstStyle/>
          <a:p>
            <a:r>
              <a:rPr lang="ru-RU" sz="3200" b="1" dirty="0"/>
              <a:t>Работа с </a:t>
            </a:r>
            <a:r>
              <a:rPr lang="en-US" sz="3200" b="1" dirty="0"/>
              <a:t>HTML – </a:t>
            </a:r>
            <a:r>
              <a:rPr lang="ru-RU" sz="3200" b="1" dirty="0"/>
              <a:t>сквозная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41929599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940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8900</Words>
  <Application>Microsoft Office PowerPoint</Application>
  <PresentationFormat>Экран (4:3)</PresentationFormat>
  <Paragraphs>1230</Paragraphs>
  <Slides>135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135</vt:i4>
      </vt:variant>
    </vt:vector>
  </HeadingPairs>
  <TitlesOfParts>
    <vt:vector size="141" baseType="lpstr">
      <vt:lpstr>Arial</vt:lpstr>
      <vt:lpstr>Calibri</vt:lpstr>
      <vt:lpstr>Consolas</vt:lpstr>
      <vt:lpstr>Fira Sans</vt:lpstr>
      <vt:lpstr>Wingdings</vt:lpstr>
      <vt:lpstr>Тема Office</vt:lpstr>
      <vt:lpstr>Презентация PowerPoint</vt:lpstr>
      <vt:lpstr>Термины и базовые понятия</vt:lpstr>
      <vt:lpstr>Структура компьютера</vt:lpstr>
      <vt:lpstr>Память: «процессорная», оперативная, внешняя</vt:lpstr>
      <vt:lpstr>Файл</vt:lpstr>
      <vt:lpstr>Работа с файлом – общий алгоритм</vt:lpstr>
      <vt:lpstr>Задача</vt:lpstr>
      <vt:lpstr>Работа с входным файлом – общий алгоритм</vt:lpstr>
      <vt:lpstr>Задача (1)</vt:lpstr>
      <vt:lpstr>Задача (2)</vt:lpstr>
      <vt:lpstr>Работа с выходным файлом – общий алгоритм</vt:lpstr>
      <vt:lpstr>Задача (3)</vt:lpstr>
      <vt:lpstr>Код целиком!</vt:lpstr>
      <vt:lpstr>Презентация PowerPoint</vt:lpstr>
      <vt:lpstr>Несколько сценариев работы с файлами</vt:lpstr>
      <vt:lpstr>Сценарий 1. Входные и выходные данные - в файлах</vt:lpstr>
      <vt:lpstr>Сценарий 1. Входные и выходные данные - в файлах</vt:lpstr>
      <vt:lpstr>Сценарий 2. Файл для сохранения состояния</vt:lpstr>
      <vt:lpstr>Сценарий 2. Файл для сохранения состояния</vt:lpstr>
      <vt:lpstr>Презентация PowerPoint</vt:lpstr>
      <vt:lpstr>Работа с бинарными файлами*</vt:lpstr>
      <vt:lpstr>Сохранение\Восстановление состояния игры</vt:lpstr>
      <vt:lpstr>Состояние игры</vt:lpstr>
      <vt:lpstr>Сохранение состояния игры</vt:lpstr>
      <vt:lpstr>Восстановление состояния игры</vt:lpstr>
      <vt:lpstr>Файл с сохраненным состоянием игры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Как просмотреть содержимое бинарного файла</vt:lpstr>
      <vt:lpstr>Презентация PowerPoint</vt:lpstr>
      <vt:lpstr>Работа с бинарными файлами - резюме</vt:lpstr>
      <vt:lpstr>Презентация PowerPoint</vt:lpstr>
      <vt:lpstr>Презентация PowerPoint</vt:lpstr>
      <vt:lpstr>Текстовые файлы!</vt:lpstr>
      <vt:lpstr>Работа с текстовыми файлами - резюме</vt:lpstr>
      <vt:lpstr>Работа с символами в Си: char, ASCII, ASCIIZ, функции isX</vt:lpstr>
      <vt:lpstr>ASCII</vt:lpstr>
      <vt:lpstr>ASCIIZ</vt:lpstr>
      <vt:lpstr>null-terminated string </vt:lpstr>
      <vt:lpstr>Инициализация строки как массива символов</vt:lpstr>
      <vt:lpstr>Простейшие алгоритмы обработки строк  (как массива символов с '\0' в конце)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Используем функции из ctype.h</vt:lpstr>
      <vt:lpstr>Обзор возможностей функций из ctype.h</vt:lpstr>
      <vt:lpstr>Обзор возможностей функций из ctype.h (2)</vt:lpstr>
      <vt:lpstr>Функции обработки строк</vt:lpstr>
      <vt:lpstr>Стандартные функции обработки строк</vt:lpstr>
      <vt:lpstr>Сравнение строк через strcmp</vt:lpstr>
      <vt:lpstr>Сравнение строк – strcmp()</vt:lpstr>
      <vt:lpstr>Копирование строк – strcpy()</vt:lpstr>
      <vt:lpstr>Конкатенация строк – strcat()</vt:lpstr>
      <vt:lpstr>Обзор возможностей функций из string.h</vt:lpstr>
      <vt:lpstr>Презентация PowerPoint</vt:lpstr>
      <vt:lpstr>Про кодировки символов</vt:lpstr>
      <vt:lpstr>CP866</vt:lpstr>
      <vt:lpstr>Windows 1251</vt:lpstr>
      <vt:lpstr>Unicode</vt:lpstr>
      <vt:lpstr>Unicode – коды символов</vt:lpstr>
      <vt:lpstr>Unicode – UTF8</vt:lpstr>
      <vt:lpstr>Презентация PowerPoint</vt:lpstr>
      <vt:lpstr>Ввод строк с клавиатуры</vt:lpstr>
      <vt:lpstr>Ввод при помощи scanf</vt:lpstr>
      <vt:lpstr>Ввод при помощи scanf_s</vt:lpstr>
      <vt:lpstr>Ввод при помощи scanf_s</vt:lpstr>
      <vt:lpstr>Ввод при помощи scanf_s</vt:lpstr>
      <vt:lpstr>Ввод при помощи fgets</vt:lpstr>
      <vt:lpstr>Ввод при помощи fgets</vt:lpstr>
      <vt:lpstr>Ввод при помощи fgets</vt:lpstr>
      <vt:lpstr>Обзор возможностей функций из stdio.h</vt:lpstr>
      <vt:lpstr>Презентация PowerPoint</vt:lpstr>
      <vt:lpstr>Лабораторная работа №23</vt:lpstr>
      <vt:lpstr>Задача 1</vt:lpstr>
      <vt:lpstr>Задача 1 (2)</vt:lpstr>
      <vt:lpstr>Задача 1 (3)</vt:lpstr>
      <vt:lpstr>Задача 1 (4)</vt:lpstr>
      <vt:lpstr>Задача 1 (5) Выполнение</vt:lpstr>
      <vt:lpstr>Задача 2</vt:lpstr>
      <vt:lpstr>Задача 3*</vt:lpstr>
      <vt:lpstr>ЛР23: Задания на закрепление и отработку (1)</vt:lpstr>
      <vt:lpstr>ЛР23: Задания на закрепление и отработку (2)</vt:lpstr>
      <vt:lpstr>ИТОГО по ЛР23</vt:lpstr>
      <vt:lpstr>Презентация PowerPoint</vt:lpstr>
      <vt:lpstr>Работа с текстовыми файлами - резюме</vt:lpstr>
      <vt:lpstr>Презентация PowerPoint</vt:lpstr>
      <vt:lpstr>HTML</vt:lpstr>
      <vt:lpstr>Работа с HTML – сквозная задача</vt:lpstr>
      <vt:lpstr>Презентация PowerPoint</vt:lpstr>
      <vt:lpstr>Генерация HTML</vt:lpstr>
      <vt:lpstr>HTML файл</vt:lpstr>
      <vt:lpstr>HTML файл с жирным выделением</vt:lpstr>
      <vt:lpstr>Генерация HTML (1)</vt:lpstr>
      <vt:lpstr>Генерация HTML (2)</vt:lpstr>
      <vt:lpstr>Генерация HTML (3)</vt:lpstr>
      <vt:lpstr>Генерация HTML (4)</vt:lpstr>
      <vt:lpstr>Сгенерированный HTML файл</vt:lpstr>
      <vt:lpstr>Презентация PowerPoint</vt:lpstr>
      <vt:lpstr>Разобрать текст на слова и разделители</vt:lpstr>
      <vt:lpstr>Разбор текста на слова (1)</vt:lpstr>
      <vt:lpstr>Разбор текста на слова (2)</vt:lpstr>
      <vt:lpstr>Разбор текста на слова (3)</vt:lpstr>
      <vt:lpstr>Разбор текста на слова (4)</vt:lpstr>
      <vt:lpstr>Разбор текста на слова (5)</vt:lpstr>
      <vt:lpstr>Презентация PowerPoint</vt:lpstr>
      <vt:lpstr>Презентация PowerPoint</vt:lpstr>
      <vt:lpstr>Создание модулей в Си</vt:lpstr>
      <vt:lpstr>1. Структура файлов</vt:lpstr>
      <vt:lpstr>2. Файл модуля (Unit.c)</vt:lpstr>
      <vt:lpstr>3. Заголовочный файл (Unit.h)</vt:lpstr>
      <vt:lpstr>3. Заголовочный файл (Unit.h) (Версия №2!)</vt:lpstr>
      <vt:lpstr>4. Главный файл (Main.c)</vt:lpstr>
      <vt:lpstr>4. Главный файл (Main.c)</vt:lpstr>
      <vt:lpstr>Презентация PowerPoint</vt:lpstr>
      <vt:lpstr>Демо</vt:lpstr>
      <vt:lpstr>1. Создание многомодульного проекта</vt:lpstr>
      <vt:lpstr>Презентация PowerPoint</vt:lpstr>
      <vt:lpstr>Лабораторная работа №24</vt:lpstr>
      <vt:lpstr>Задача 1. Генерация HTML</vt:lpstr>
      <vt:lpstr>Сгенерированный HTML файл</vt:lpstr>
      <vt:lpstr>ЛР24: Задания на закрепление и отработку</vt:lpstr>
      <vt:lpstr>ЛР24: Задания на закрепление и отработку</vt:lpstr>
      <vt:lpstr>ИТОГО по ЛР24</vt:lpstr>
      <vt:lpstr>ИТОГО по лекции 12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Oleg</dc:creator>
  <cp:lastModifiedBy>Oleg</cp:lastModifiedBy>
  <cp:revision>427</cp:revision>
  <dcterms:created xsi:type="dcterms:W3CDTF">2015-09-02T18:56:24Z</dcterms:created>
  <dcterms:modified xsi:type="dcterms:W3CDTF">2024-11-17T18:50:08Z</dcterms:modified>
</cp:coreProperties>
</file>