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8"/>
  </p:notesMasterIdLst>
  <p:sldIdLst>
    <p:sldId id="640" r:id="rId2"/>
    <p:sldId id="1283" r:id="rId3"/>
    <p:sldId id="1474" r:id="rId4"/>
    <p:sldId id="1284" r:id="rId5"/>
    <p:sldId id="1285" r:id="rId6"/>
    <p:sldId id="1286" r:id="rId7"/>
    <p:sldId id="1287" r:id="rId8"/>
    <p:sldId id="1288" r:id="rId9"/>
    <p:sldId id="1480" r:id="rId10"/>
    <p:sldId id="1476" r:id="rId11"/>
    <p:sldId id="1477" r:id="rId12"/>
    <p:sldId id="1478" r:id="rId13"/>
    <p:sldId id="1289" r:id="rId14"/>
    <p:sldId id="1468" r:id="rId15"/>
    <p:sldId id="1151" r:id="rId16"/>
    <p:sldId id="1152" r:id="rId17"/>
    <p:sldId id="1184" r:id="rId18"/>
    <p:sldId id="1186" r:id="rId19"/>
    <p:sldId id="1404" r:id="rId20"/>
    <p:sldId id="1199" r:id="rId21"/>
    <p:sldId id="1470" r:id="rId22"/>
    <p:sldId id="1429" r:id="rId23"/>
    <p:sldId id="1430" r:id="rId24"/>
    <p:sldId id="1408" r:id="rId25"/>
    <p:sldId id="1409" r:id="rId26"/>
    <p:sldId id="1410" r:id="rId27"/>
    <p:sldId id="1227" r:id="rId28"/>
    <p:sldId id="1411" r:id="rId29"/>
    <p:sldId id="1412" r:id="rId30"/>
    <p:sldId id="1413" r:id="rId31"/>
    <p:sldId id="1414" r:id="rId32"/>
    <p:sldId id="1415" r:id="rId33"/>
    <p:sldId id="1416" r:id="rId34"/>
    <p:sldId id="1481" r:id="rId35"/>
    <p:sldId id="1448" r:id="rId36"/>
    <p:sldId id="1449" r:id="rId37"/>
    <p:sldId id="1475" r:id="rId38"/>
    <p:sldId id="1418" r:id="rId39"/>
    <p:sldId id="1419" r:id="rId40"/>
    <p:sldId id="1238" r:id="rId41"/>
    <p:sldId id="1431" r:id="rId42"/>
    <p:sldId id="1479" r:id="rId43"/>
    <p:sldId id="1473" r:id="rId44"/>
    <p:sldId id="1252" r:id="rId45"/>
    <p:sldId id="1253" r:id="rId46"/>
    <p:sldId id="1254" r:id="rId47"/>
    <p:sldId id="1255" r:id="rId48"/>
    <p:sldId id="1256" r:id="rId49"/>
    <p:sldId id="1257" r:id="rId50"/>
    <p:sldId id="1469" r:id="rId51"/>
    <p:sldId id="1389" r:id="rId52"/>
    <p:sldId id="682" r:id="rId53"/>
    <p:sldId id="683" r:id="rId54"/>
    <p:sldId id="684" r:id="rId55"/>
    <p:sldId id="685" r:id="rId56"/>
    <p:sldId id="1467" r:id="rId57"/>
    <p:sldId id="1241" r:id="rId58"/>
    <p:sldId id="1183" r:id="rId59"/>
    <p:sldId id="1242" r:id="rId60"/>
    <p:sldId id="1243" r:id="rId61"/>
    <p:sldId id="1244" r:id="rId62"/>
    <p:sldId id="1245" r:id="rId63"/>
    <p:sldId id="1246" r:id="rId64"/>
    <p:sldId id="1248" r:id="rId65"/>
    <p:sldId id="1450" r:id="rId66"/>
    <p:sldId id="1451" r:id="rId67"/>
    <p:sldId id="1465" r:id="rId68"/>
    <p:sldId id="1247" r:id="rId69"/>
    <p:sldId id="1464" r:id="rId70"/>
    <p:sldId id="1290" r:id="rId71"/>
    <p:sldId id="1452" r:id="rId72"/>
    <p:sldId id="1453" r:id="rId73"/>
    <p:sldId id="1455" r:id="rId74"/>
    <p:sldId id="1456" r:id="rId75"/>
    <p:sldId id="1463" r:id="rId76"/>
    <p:sldId id="1249" r:id="rId77"/>
    <p:sldId id="1462" r:id="rId78"/>
    <p:sldId id="1250" r:id="rId79"/>
    <p:sldId id="1457" r:id="rId80"/>
    <p:sldId id="1458" r:id="rId81"/>
    <p:sldId id="1459" r:id="rId82"/>
    <p:sldId id="1460" r:id="rId83"/>
    <p:sldId id="1461" r:id="rId84"/>
    <p:sldId id="1251" r:id="rId85"/>
    <p:sldId id="1207" r:id="rId86"/>
    <p:sldId id="703" r:id="rId87"/>
    <p:sldId id="1291" r:id="rId88"/>
    <p:sldId id="1292" r:id="rId89"/>
    <p:sldId id="1293" r:id="rId90"/>
    <p:sldId id="1294" r:id="rId91"/>
    <p:sldId id="1295" r:id="rId92"/>
    <p:sldId id="1296" r:id="rId93"/>
    <p:sldId id="1297" r:id="rId94"/>
    <p:sldId id="1298" r:id="rId95"/>
    <p:sldId id="1299" r:id="rId96"/>
    <p:sldId id="1300" r:id="rId97"/>
    <p:sldId id="1466" r:id="rId98"/>
    <p:sldId id="1301" r:id="rId99"/>
    <p:sldId id="1302" r:id="rId100"/>
    <p:sldId id="1303" r:id="rId101"/>
    <p:sldId id="1304" r:id="rId102"/>
    <p:sldId id="1305" r:id="rId103"/>
    <p:sldId id="1306" r:id="rId104"/>
    <p:sldId id="1069" r:id="rId105"/>
    <p:sldId id="1390" r:id="rId106"/>
    <p:sldId id="402" r:id="rId10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E72DD33-DD87-438F-8656-F4ECD17BCF77}">
          <p14:sldIdLst>
            <p14:sldId id="640"/>
            <p14:sldId id="1283"/>
            <p14:sldId id="1474"/>
            <p14:sldId id="1284"/>
            <p14:sldId id="1285"/>
            <p14:sldId id="1286"/>
            <p14:sldId id="1287"/>
            <p14:sldId id="1288"/>
            <p14:sldId id="1480"/>
            <p14:sldId id="1476"/>
            <p14:sldId id="1477"/>
            <p14:sldId id="1478"/>
            <p14:sldId id="1289"/>
            <p14:sldId id="1468"/>
            <p14:sldId id="1151"/>
            <p14:sldId id="1152"/>
            <p14:sldId id="1184"/>
            <p14:sldId id="1186"/>
            <p14:sldId id="1404"/>
            <p14:sldId id="1199"/>
            <p14:sldId id="1470"/>
            <p14:sldId id="1429"/>
            <p14:sldId id="1430"/>
            <p14:sldId id="1408"/>
            <p14:sldId id="1409"/>
            <p14:sldId id="1410"/>
            <p14:sldId id="1227"/>
            <p14:sldId id="1411"/>
            <p14:sldId id="1412"/>
            <p14:sldId id="1413"/>
            <p14:sldId id="1414"/>
            <p14:sldId id="1415"/>
            <p14:sldId id="1416"/>
            <p14:sldId id="1481"/>
            <p14:sldId id="1448"/>
            <p14:sldId id="1449"/>
            <p14:sldId id="1475"/>
            <p14:sldId id="1418"/>
            <p14:sldId id="1419"/>
            <p14:sldId id="1238"/>
            <p14:sldId id="1431"/>
            <p14:sldId id="1479"/>
            <p14:sldId id="1473"/>
            <p14:sldId id="1252"/>
            <p14:sldId id="1253"/>
            <p14:sldId id="1254"/>
            <p14:sldId id="1255"/>
            <p14:sldId id="1256"/>
            <p14:sldId id="1257"/>
            <p14:sldId id="1469"/>
            <p14:sldId id="1389"/>
            <p14:sldId id="682"/>
            <p14:sldId id="683"/>
            <p14:sldId id="684"/>
            <p14:sldId id="685"/>
            <p14:sldId id="1467"/>
            <p14:sldId id="1241"/>
            <p14:sldId id="1183"/>
            <p14:sldId id="1242"/>
            <p14:sldId id="1243"/>
            <p14:sldId id="1244"/>
            <p14:sldId id="1245"/>
            <p14:sldId id="1246"/>
            <p14:sldId id="1248"/>
            <p14:sldId id="1450"/>
            <p14:sldId id="1451"/>
            <p14:sldId id="1465"/>
            <p14:sldId id="1247"/>
            <p14:sldId id="1464"/>
            <p14:sldId id="1290"/>
            <p14:sldId id="1452"/>
            <p14:sldId id="1453"/>
            <p14:sldId id="1455"/>
            <p14:sldId id="1456"/>
            <p14:sldId id="1463"/>
            <p14:sldId id="1249"/>
            <p14:sldId id="1462"/>
            <p14:sldId id="1250"/>
            <p14:sldId id="1457"/>
            <p14:sldId id="1458"/>
            <p14:sldId id="1459"/>
            <p14:sldId id="1460"/>
            <p14:sldId id="1461"/>
            <p14:sldId id="1251"/>
            <p14:sldId id="1207"/>
            <p14:sldId id="703"/>
            <p14:sldId id="1291"/>
            <p14:sldId id="1292"/>
            <p14:sldId id="1293"/>
            <p14:sldId id="1294"/>
            <p14:sldId id="1295"/>
            <p14:sldId id="1296"/>
            <p14:sldId id="1297"/>
            <p14:sldId id="1298"/>
            <p14:sldId id="1299"/>
            <p14:sldId id="1300"/>
            <p14:sldId id="1466"/>
            <p14:sldId id="1301"/>
            <p14:sldId id="1302"/>
            <p14:sldId id="1303"/>
            <p14:sldId id="1304"/>
            <p14:sldId id="1305"/>
            <p14:sldId id="1306"/>
            <p14:sldId id="1069"/>
            <p14:sldId id="1390"/>
            <p14:sldId id="4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836" autoAdjust="0"/>
  </p:normalViewPr>
  <p:slideViewPr>
    <p:cSldViewPr>
      <p:cViewPr varScale="1">
        <p:scale>
          <a:sx n="97" d="100"/>
          <a:sy n="97" d="100"/>
        </p:scale>
        <p:origin x="192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E7B75-BB9F-426A-B4B7-AC409DFD3BDC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F0BCE-F8BD-4F73-A364-1765E1753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284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F0BCE-F8BD-4F73-A364-1765E175365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028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F0BCE-F8BD-4F73-A364-1765E1753651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454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F0BCE-F8BD-4F73-A364-1765E1753651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598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F0BCE-F8BD-4F73-A364-1765E1753651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531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F0BCE-F8BD-4F73-A364-1765E175365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944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F0BCE-F8BD-4F73-A364-1765E1753651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415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F0BCE-F8BD-4F73-A364-1765E1753651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825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F0BCE-F8BD-4F73-A364-1765E1753651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023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F0BCE-F8BD-4F73-A364-1765E1753651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062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F0BCE-F8BD-4F73-A364-1765E1753651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365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F0BCE-F8BD-4F73-A364-1765E1753651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549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F0BCE-F8BD-4F73-A364-1765E1753651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701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24.11.2024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788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24.11.2024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545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24.11.2024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742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24.11.2024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3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24.11.2024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574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24.11.2024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484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24.11.2024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426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24.11.2024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675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24.11.2024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03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24.11.2024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950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24.11.2024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265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66AD2-DA4C-40BF-BD8D-2CB8F96D6E10}" type="datetimeFigureOut">
              <a:rPr lang="ru-RU" smtClean="0"/>
              <a:t>24.11.2024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627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0%B1%D1%81%D1%82%D1%80%D0%B0%D0%BA%D1%86%D0%B8%D1%8F_%D0%B4%D0%B0%D0%BD%D0%BD%D1%8B%D1%85" TargetMode="External"/><Relationship Id="rId2" Type="http://schemas.openxmlformats.org/officeDocument/2006/relationships/hyperlink" Target="https://ru.wikipedia.org/wiki/%D0%9F%D1%80%D0%BE%D0%B3%D1%80%D0%B0%D0%BC%D0%BC%D0%BD%D0%BE%D0%B5_%D0%BE%D0%B1%D0%B5%D1%81%D0%BF%D0%B5%D1%87%D0%B5%D0%BD%D0%B8%D0%B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0%D0%B1%D1%81%D1%82%D1%80%D0%B0%D0%BA%D1%82%D0%BD%D1%8B%D0%B9_%D1%82%D0%B8%D0%BF_%D0%B4%D0%B0%D0%BD%D0%BD%D1%8B%D1%85" TargetMode="External"/><Relationship Id="rId5" Type="http://schemas.openxmlformats.org/officeDocument/2006/relationships/hyperlink" Target="https://ru.wikipedia.org/wiki/%D0%A1%D1%82%D1%80%D1%83%D0%BA%D1%82%D1%83%D1%80%D0%B0_%D0%B4%D0%B0%D0%BD%D0%BD%D1%8B%D1%85" TargetMode="External"/><Relationship Id="rId4" Type="http://schemas.openxmlformats.org/officeDocument/2006/relationships/hyperlink" Target="https://ru.wikipedia.org/wiki/%D0%A4%D1%83%D0%BD%D0%BA%D1%86%D0%B8%D1%8F_(%D0%BF%D1%80%D0%BE%D0%B3%D1%80%D0%B0%D0%BC%D0%BC%D0%B8%D1%80%D0%BE%D0%B2%D0%B0%D0%BD%D0%B8%D0%B5)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0%D0%B1%D1%81%D1%82%D1%80%D0%B0%D0%BA%D1%82%D0%BD%D1%8B%D0%B9_%D1%82%D0%B8%D0%BF_%D0%B4%D0%B0%D0%BD%D0%BD%D1%8B%D1%85" TargetMode="External"/><Relationship Id="rId3" Type="http://schemas.openxmlformats.org/officeDocument/2006/relationships/hyperlink" Target="https://ru.wikipedia.org/wiki/%D0%9F%D1%80%D0%BE%D0%B3%D1%80%D0%B0%D0%BC%D0%BC%D0%BD%D1%8B%D0%B9_%D0%B8%D0%BD%D1%82%D0%B5%D1%80%D1%84%D0%B5%D0%B9%D1%81" TargetMode="External"/><Relationship Id="rId7" Type="http://schemas.openxmlformats.org/officeDocument/2006/relationships/hyperlink" Target="https://ru.wikipedia.org/wiki/%D0%90%D0%BB%D0%B3%D0%BE%D1%80%D0%B8%D1%82%D0%BC" TargetMode="External"/><Relationship Id="rId2" Type="http://schemas.openxmlformats.org/officeDocument/2006/relationships/hyperlink" Target="https://ru.wikipedia.org/wiki/%D0%9F%D1%80%D0%BE%D0%B3%D1%80%D0%B0%D0%BC%D0%BC%D0%B8%D1%80%D0%BE%D0%B2%D0%B0%D0%BD%D0%B8%D0%B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1%D0%B5%D0%BC%D0%B0%D0%BD%D1%82%D0%B8%D0%BA%D0%B0_(%D0%BF%D1%80%D0%BE%D0%B3%D1%80%D0%B0%D0%BC%D0%BC%D0%B8%D1%80%D0%BE%D0%B2%D0%B0%D0%BD%D0%B8%D0%B5)" TargetMode="External"/><Relationship Id="rId5" Type="http://schemas.openxmlformats.org/officeDocument/2006/relationships/hyperlink" Target="https://ru.wikipedia.org/wiki/%D0%9E%D0%B1%D1%8A%D0%B5%D0%BA%D1%82%D0%BD%D0%BE-%D0%BE%D1%80%D0%B8%D0%B5%D0%BD%D1%82%D0%B8%D1%80%D0%BE%D0%B2%D0%B0%D0%BD%D0%BD%D0%BE%D0%B5_%D0%BF%D1%80%D0%BE%D0%B3%D1%80%D0%B0%D0%BC%D0%BC%D0%B8%D1%80%D0%BE%D0%B2%D0%B0%D0%BD%D0%B8%D0%B5" TargetMode="External"/><Relationship Id="rId4" Type="http://schemas.openxmlformats.org/officeDocument/2006/relationships/hyperlink" Target="https://ru.wikipedia.org/wiki/%D0%98%D0%BD%D0%BA%D0%B0%D0%BF%D1%81%D1%83%D0%BB%D1%8F%D1%86%D0%B8%D1%8F_(%D0%BF%D1%80%D0%BE%D0%B3%D1%80%D0%B0%D0%BC%D0%BC%D0%B8%D1%80%D0%BE%D0%B2%D0%B0%D0%BD%D0%B8%D0%B5)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ultimap" TargetMode="External"/><Relationship Id="rId13" Type="http://schemas.openxmlformats.org/officeDocument/2006/relationships/hyperlink" Target="https://en.wikipedia.org/wiki/Priority_queue" TargetMode="External"/><Relationship Id="rId3" Type="http://schemas.openxmlformats.org/officeDocument/2006/relationships/hyperlink" Target="https://en.wikipedia.org/wiki/Container_(abstract_data_type)" TargetMode="External"/><Relationship Id="rId7" Type="http://schemas.openxmlformats.org/officeDocument/2006/relationships/hyperlink" Target="https://en.wikipedia.org/wiki/Associative_array" TargetMode="External"/><Relationship Id="rId12" Type="http://schemas.openxmlformats.org/officeDocument/2006/relationships/hyperlink" Target="https://en.wikipedia.org/wiki/Queue_(abstract_data_type)" TargetMode="External"/><Relationship Id="rId2" Type="http://schemas.openxmlformats.org/officeDocument/2006/relationships/hyperlink" Target="https://en.wikipedia.org/wiki/Collection_(abstract_data_type)" TargetMode="External"/><Relationship Id="rId16" Type="http://schemas.openxmlformats.org/officeDocument/2006/relationships/hyperlink" Target="https://en.wikipedia.org/wiki/Abstract_data_typ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ultiset" TargetMode="External"/><Relationship Id="rId11" Type="http://schemas.openxmlformats.org/officeDocument/2006/relationships/hyperlink" Target="https://en.wikipedia.org/wiki/Stack_(abstract_data_type)" TargetMode="External"/><Relationship Id="rId5" Type="http://schemas.openxmlformats.org/officeDocument/2006/relationships/hyperlink" Target="https://en.wikipedia.org/wiki/Set_(abstract_data_type)" TargetMode="External"/><Relationship Id="rId15" Type="http://schemas.openxmlformats.org/officeDocument/2006/relationships/hyperlink" Target="https://en.wikipedia.org/wiki/Double-ended_priority_queue" TargetMode="External"/><Relationship Id="rId10" Type="http://schemas.openxmlformats.org/officeDocument/2006/relationships/hyperlink" Target="https://en.wikipedia.org/wiki/Tree_(data_structure)" TargetMode="External"/><Relationship Id="rId4" Type="http://schemas.openxmlformats.org/officeDocument/2006/relationships/hyperlink" Target="https://en.wikipedia.org/wiki/List_(abstract_data_type)" TargetMode="External"/><Relationship Id="rId9" Type="http://schemas.openxmlformats.org/officeDocument/2006/relationships/hyperlink" Target="https://en.wikipedia.org/wiki/Graph_(abstract_data_type)" TargetMode="External"/><Relationship Id="rId14" Type="http://schemas.openxmlformats.org/officeDocument/2006/relationships/hyperlink" Target="https://en.wikipedia.org/wiki/Double-ended_queue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A1%D1%82%D0%B5%D0%BA" TargetMode="External"/><Relationship Id="rId3" Type="http://schemas.openxmlformats.org/officeDocument/2006/relationships/hyperlink" Target="https://ru.wikipedia.org/wiki/%D0%90%D0%B1%D1%81%D1%82%D1%80%D0%B0%D0%BA%D1%82%D0%BD%D1%8B%D0%B9_%D1%82%D0%B8%D0%BF_%D0%B4%D0%B0%D0%BD%D0%BD%D1%8B%D1%85" TargetMode="External"/><Relationship Id="rId7" Type="http://schemas.openxmlformats.org/officeDocument/2006/relationships/hyperlink" Target="https://ru.wikipedia.org/wiki/%D0%9C%D0%B0%D0%B3%D0%B0%D0%B7%D0%B8%D0%BD_(%D1%87%D0%B0%D1%81%D1%82%D1%8C_%D0%BE%D1%80%D1%83%D0%B6%D0%B8%D1%8F)" TargetMode="External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6%D0%92%D0%9A" TargetMode="External"/><Relationship Id="rId5" Type="http://schemas.openxmlformats.org/officeDocument/2006/relationships/hyperlink" Target="https://ru.wikipedia.org/wiki/LIFO" TargetMode="External"/><Relationship Id="rId4" Type="http://schemas.openxmlformats.org/officeDocument/2006/relationships/hyperlink" Target="https://ru.wikipedia.org/wiki/%D0%A1%D0%BF%D0%B8%D1%81%D0%BE%D0%BA_(%D0%B8%D0%BD%D1%84%D0%BE%D1%80%D0%BC%D0%B0%D1%82%D0%B8%D0%BA%D0%B0)" TargetMode="Externa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vk.com/doc12793919_505460295?hash=ll9EkrNiTVXEDYcrg3gZM10zXRAuxZSd3SgvYhYAAg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B%D0%BE%D0%B3%D0%B0%D1%80%D0%B8%D1%84%D0%BC" TargetMode="External"/><Relationship Id="rId2" Type="http://schemas.openxmlformats.org/officeDocument/2006/relationships/hyperlink" Target="https://ru.wikipedia.org/wiki/%D0%92%D1%8B%D1%87%D0%B8%D1%81%D0%BB%D0%B8%D1%82%D0%B5%D0%BB%D1%8C%D0%BD%D0%B0%D1%8F_%D1%81%D0%BB%D0%BE%D0%B6%D0%BD%D0%BE%D1%81%D1%82%D1%8C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1%D0%BE%D1%80%D1%82%D0%B8%D1%80%D0%BE%D0%B2%D0%BA%D0%B0_%D0%B2%D1%81%D1%82%D0%B0%D0%B2%D0%BA%D0%B0%D0%BC%D0%B8" TargetMode="External"/><Relationship Id="rId7" Type="http://schemas.openxmlformats.org/officeDocument/2006/relationships/hyperlink" Target="https://ru.wikipedia.org/wiki/%D0%90%D0%BB%D0%B3%D0%BE%D1%80%D0%B8%D1%82%D0%BC_%D1%81%D0%BE%D1%80%D1%82%D0%B8%D1%80%D0%BE%D0%B2%D0%BA%D0%B8" TargetMode="External"/><Relationship Id="rId2" Type="http://schemas.openxmlformats.org/officeDocument/2006/relationships/hyperlink" Target="https://ru.wikipedia.org/wiki/%D0%A1%D0%BE%D1%80%D1%82%D0%B8%D1%80%D0%BE%D0%B2%D0%BA%D0%B0_%D0%BF%D1%83%D0%B7%D1%8B%D1%80%D1%8C%D0%BA%D0%BE%D0%B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F%D0%B8%D1%80%D0%B0%D0%BC%D0%B8%D0%B4%D0%B0%D0%BB%D1%8C%D0%BD%D0%B0%D1%8F_%D1%81%D0%BE%D1%80%D1%82%D0%B8%D1%80%D0%BE%D0%B2%D0%BA%D0%B0" TargetMode="External"/><Relationship Id="rId5" Type="http://schemas.openxmlformats.org/officeDocument/2006/relationships/hyperlink" Target="https://ru.wikipedia.org/wiki/%D0%A1%D0%BE%D1%80%D1%82%D0%B8%D1%80%D0%BE%D0%B2%D0%BA%D0%B0_%D0%A8%D0%B5%D0%BB%D0%BB%D0%B0" TargetMode="External"/><Relationship Id="rId4" Type="http://schemas.openxmlformats.org/officeDocument/2006/relationships/hyperlink" Target="https://ru.wikipedia.org/wiki/%D0%A1%D0%BE%D1%80%D1%82%D0%B8%D1%80%D0%BE%D0%B2%D0%BA%D0%B0_%D1%81%D0%BB%D0%B8%D1%8F%D0%BD%D0%B8%D0%B5%D0%BC" TargetMode="Externa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8708" y="1988840"/>
            <a:ext cx="7955740" cy="3539536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ru-RU" sz="3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Лекция 13</a:t>
            </a:r>
            <a:endParaRPr lang="ru-RU" sz="36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ru-RU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Эффективность алгоритмов</a:t>
            </a:r>
          </a:p>
          <a:p>
            <a:pPr algn="l">
              <a:spcBef>
                <a:spcPts val="0"/>
              </a:spcBef>
            </a:pPr>
            <a:r>
              <a:rPr lang="ru-RU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Линейный и бинарный поиск [в массиве]. </a:t>
            </a:r>
          </a:p>
          <a:p>
            <a:pPr algn="l">
              <a:spcBef>
                <a:spcPts val="0"/>
              </a:spcBef>
            </a:pPr>
            <a:r>
              <a:rPr lang="ru-RU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Сортировка.  </a:t>
            </a:r>
          </a:p>
          <a:p>
            <a:pPr algn="l">
              <a:spcBef>
                <a:spcPts val="0"/>
              </a:spcBef>
            </a:pPr>
            <a:endParaRPr lang="ru-RU" sz="2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ru-RU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ЛР 25*. Исследование сортировок</a:t>
            </a:r>
          </a:p>
          <a:p>
            <a:pPr algn="l">
              <a:spcBef>
                <a:spcPts val="0"/>
              </a:spcBef>
            </a:pPr>
            <a:endParaRPr lang="ru-RU" sz="22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endParaRPr lang="ru-RU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B14BECF-3D77-25C7-559C-67A19E0B1CBC}"/>
              </a:ext>
            </a:extLst>
          </p:cNvPr>
          <p:cNvSpPr txBox="1">
            <a:spLocks/>
          </p:cNvSpPr>
          <p:nvPr/>
        </p:nvSpPr>
        <p:spPr>
          <a:xfrm>
            <a:off x="575556" y="229491"/>
            <a:ext cx="8028892" cy="1255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Основы алгоритмизации и программирование</a:t>
            </a:r>
            <a:b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ФИСТ УлГТУ 1 курс</a:t>
            </a:r>
          </a:p>
          <a:p>
            <a:pPr algn="l"/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Осень 2024</a:t>
            </a:r>
            <a:endParaRPr lang="ru-RU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54C129-FC2A-61C9-6796-DDAB2F0E0E76}"/>
              </a:ext>
            </a:extLst>
          </p:cNvPr>
          <p:cNvSpPr txBox="1">
            <a:spLocks/>
          </p:cNvSpPr>
          <p:nvPr/>
        </p:nvSpPr>
        <p:spPr>
          <a:xfrm>
            <a:off x="648708" y="5733256"/>
            <a:ext cx="496855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Власенко Олег </a:t>
            </a:r>
            <a:r>
              <a:rPr lang="ru-RU" sz="24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Федосович</a:t>
            </a:r>
            <a:br>
              <a:rPr lang="ru-RU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SimbirSoft</a:t>
            </a:r>
            <a:endParaRPr lang="ru-RU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259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latin typeface="+mn-lt"/>
              </a:rPr>
              <a:t>TextProcessingFile</a:t>
            </a:r>
            <a:r>
              <a:rPr lang="en-US" sz="3200" b="1" dirty="0">
                <a:latin typeface="+mn-lt"/>
              </a:rPr>
              <a:t>.</a:t>
            </a:r>
            <a:r>
              <a:rPr lang="ru-RU" sz="3200" b="1" dirty="0">
                <a:latin typeface="+mn-lt"/>
              </a:rPr>
              <a:t>с</a:t>
            </a:r>
            <a:r>
              <a:rPr lang="en-US" sz="3200" b="1" dirty="0">
                <a:latin typeface="+mn-lt"/>
              </a:rPr>
              <a:t> (7)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6B76887-8BE9-D07F-7D62-EF3CA40B5307}"/>
              </a:ext>
            </a:extLst>
          </p:cNvPr>
          <p:cNvSpPr/>
          <p:nvPr/>
        </p:nvSpPr>
        <p:spPr>
          <a:xfrm>
            <a:off x="251520" y="1052736"/>
            <a:ext cx="864096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isalpha_my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Возвращает 1 - если  из файла прочитан разделитель.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В этом случае в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token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возвращается строка, содержащая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этот разделитель.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в файле был не разделитель - возвращает 0.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В этом случае состояние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token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неопределено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getNextDelim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fp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token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isalpha_my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ungetc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	token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[0] =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	token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[1]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9084009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20080"/>
          </a:xfrm>
        </p:spPr>
        <p:txBody>
          <a:bodyPr>
            <a:noAutofit/>
          </a:bodyPr>
          <a:lstStyle/>
          <a:p>
            <a:r>
              <a:rPr lang="ru-RU" sz="3200" b="1" dirty="0"/>
              <a:t>Файл </a:t>
            </a:r>
            <a:r>
              <a:rPr lang="en-US" sz="3200" b="1" dirty="0" err="1"/>
              <a:t>Experiment.c</a:t>
            </a:r>
            <a:r>
              <a:rPr lang="ru-RU" sz="3200" b="1" dirty="0"/>
              <a:t> (1) -</a:t>
            </a:r>
            <a:br>
              <a:rPr lang="ru-RU" sz="3200" b="1" dirty="0"/>
            </a:br>
            <a:r>
              <a:rPr lang="ru-RU" sz="3200" b="1" dirty="0"/>
              <a:t>Код, реализующий эксперимент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010245"/>
            <a:ext cx="85506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_CRT_SECURE_NO_WARNINGS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time.h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SortString.h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filename[]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"c:\\Temp\\FIST2024\\TextMarkup\\dict4.txt"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91187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010245"/>
            <a:ext cx="85506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t0 - сколько прошло времени от старта программы до момента входа в функцию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main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t0 = clock();</a:t>
            </a: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"t0 = %.3f sec 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t0 /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CLOCKS_PER_SEC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LoadWords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(filename);</a:t>
            </a: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сообщаем какие данные обрабатываются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"Experiment with array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lenth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= %d, file = %s\n"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n, filename);</a:t>
            </a:r>
          </a:p>
          <a:p>
            <a:pPr defTabSz="354013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t1 - сколько прошло времени от старта программы до окончания загрузки 	массива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t1 = clock();</a:t>
            </a: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"t1 = %.3f sec 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t1 /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CLOCKS_PER_SEC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ECAABA1-D24F-6D49-66A3-C43EA4645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20080"/>
          </a:xfrm>
        </p:spPr>
        <p:txBody>
          <a:bodyPr>
            <a:noAutofit/>
          </a:bodyPr>
          <a:lstStyle/>
          <a:p>
            <a:r>
              <a:rPr lang="ru-RU" sz="3200" b="1" dirty="0"/>
              <a:t>Файл </a:t>
            </a:r>
            <a:r>
              <a:rPr lang="en-US" sz="3200" b="1" dirty="0" err="1"/>
              <a:t>Experiment.c</a:t>
            </a:r>
            <a:r>
              <a:rPr lang="ru-RU" sz="3200" b="1" dirty="0"/>
              <a:t> (2) -</a:t>
            </a:r>
            <a:br>
              <a:rPr lang="ru-RU" sz="3200" b="1" dirty="0"/>
            </a:br>
            <a:r>
              <a:rPr lang="ru-RU" sz="3200" b="1" dirty="0"/>
              <a:t>Код, реализующий эксперимент</a:t>
            </a:r>
          </a:p>
        </p:txBody>
      </p:sp>
    </p:spTree>
    <p:extLst>
      <p:ext uri="{BB962C8B-B14F-4D97-AF65-F5344CB8AC3E}">
        <p14:creationId xmlns:p14="http://schemas.microsoft.com/office/powerpoint/2010/main" val="60517791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010245"/>
            <a:ext cx="8856984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i = 0; </a:t>
            </a:r>
            <a:r>
              <a:rPr lang="nn-NO" sz="1600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i &lt; 1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fillArrayStrings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4013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SelectionSortStrings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4013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		//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QuickSortStrings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ru-RU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354013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//if (!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ArraysAreEqual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()) 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("Arrays are not equal!!!\n");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	//}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isSortedStrings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"Array is not sorted!!!\n"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t2 - сколько прошло времени от старта программы до окончания сортировки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t2 = clock();</a:t>
            </a: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"t2 = %.3f sec 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t2 /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CLOCKS_PER_SEC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"t1 - t0 = %.3f sec (Run time of array loading)\n"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(t1 - t0) /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CLOCKS_PER_SEC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"t2 - t1 = %.3f sec (Run time of sorting)\n"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(t2 - t1) /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CLOCKS_PER_SEC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05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72E211F-1DDE-65FA-32CB-AF0B3A995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20080"/>
          </a:xfrm>
        </p:spPr>
        <p:txBody>
          <a:bodyPr>
            <a:noAutofit/>
          </a:bodyPr>
          <a:lstStyle/>
          <a:p>
            <a:r>
              <a:rPr lang="ru-RU" sz="3200" b="1" dirty="0"/>
              <a:t>Файл </a:t>
            </a:r>
            <a:r>
              <a:rPr lang="en-US" sz="3200" b="1" dirty="0" err="1"/>
              <a:t>Experiment.c</a:t>
            </a:r>
            <a:r>
              <a:rPr lang="ru-RU" sz="3200" b="1" dirty="0"/>
              <a:t> (3) -</a:t>
            </a:r>
            <a:br>
              <a:rPr lang="ru-RU" sz="3200" b="1" dirty="0"/>
            </a:br>
            <a:r>
              <a:rPr lang="ru-RU" sz="3200" b="1" dirty="0"/>
              <a:t>Код, реализующий эксперимент</a:t>
            </a:r>
          </a:p>
        </p:txBody>
      </p:sp>
    </p:spTree>
    <p:extLst>
      <p:ext uri="{BB962C8B-B14F-4D97-AF65-F5344CB8AC3E}">
        <p14:creationId xmlns:p14="http://schemas.microsoft.com/office/powerpoint/2010/main" val="409649844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20080"/>
          </a:xfrm>
        </p:spPr>
        <p:txBody>
          <a:bodyPr>
            <a:noAutofit/>
          </a:bodyPr>
          <a:lstStyle/>
          <a:p>
            <a:r>
              <a:rPr lang="ru-RU" sz="3200" b="1" dirty="0"/>
              <a:t>Таблица, заполненная по итогам эксперимента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836978"/>
            <a:ext cx="85689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Время указано в секундах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на одну сортировку</a:t>
            </a:r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D2FBDF2D-4836-816B-26AC-DF53EAB72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01489"/>
              </p:ext>
            </p:extLst>
          </p:nvPr>
        </p:nvGraphicFramePr>
        <p:xfrm>
          <a:off x="417851" y="1234019"/>
          <a:ext cx="806489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149">
                  <a:extLst>
                    <a:ext uri="{9D8B030D-6E8A-4147-A177-3AD203B41FA5}">
                      <a16:colId xmlns:a16="http://schemas.microsoft.com/office/drawing/2014/main" val="2836613518"/>
                    </a:ext>
                  </a:extLst>
                </a:gridCol>
                <a:gridCol w="1344149">
                  <a:extLst>
                    <a:ext uri="{9D8B030D-6E8A-4147-A177-3AD203B41FA5}">
                      <a16:colId xmlns:a16="http://schemas.microsoft.com/office/drawing/2014/main" val="1304390765"/>
                    </a:ext>
                  </a:extLst>
                </a:gridCol>
                <a:gridCol w="1344149">
                  <a:extLst>
                    <a:ext uri="{9D8B030D-6E8A-4147-A177-3AD203B41FA5}">
                      <a16:colId xmlns:a16="http://schemas.microsoft.com/office/drawing/2014/main" val="597848654"/>
                    </a:ext>
                  </a:extLst>
                </a:gridCol>
                <a:gridCol w="1344149">
                  <a:extLst>
                    <a:ext uri="{9D8B030D-6E8A-4147-A177-3AD203B41FA5}">
                      <a16:colId xmlns:a16="http://schemas.microsoft.com/office/drawing/2014/main" val="3942319261"/>
                    </a:ext>
                  </a:extLst>
                </a:gridCol>
                <a:gridCol w="1344149">
                  <a:extLst>
                    <a:ext uri="{9D8B030D-6E8A-4147-A177-3AD203B41FA5}">
                      <a16:colId xmlns:a16="http://schemas.microsoft.com/office/drawing/2014/main" val="3134674925"/>
                    </a:ext>
                  </a:extLst>
                </a:gridCol>
                <a:gridCol w="1344149">
                  <a:extLst>
                    <a:ext uri="{9D8B030D-6E8A-4147-A177-3AD203B41FA5}">
                      <a16:colId xmlns:a16="http://schemas.microsoft.com/office/drawing/2014/main" val="3855872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dict0.txt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dict1.txt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dict2.txt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dict3.txt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dict4.txt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51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Selection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r>
                        <a:rPr lang="en-US" dirty="0"/>
                        <a:t>,000 000 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0,000 008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0,030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0,323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1,563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Bubble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0,000 001 2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0,000 022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0,158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2,147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7,725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406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0,000 000 8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0,000 005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0,056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0,744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2,733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674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Qsort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0,000 003 8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0,000 019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0,003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0,012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0,027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338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Merge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0,000 002 0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0,000 009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0,003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0,011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0,024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271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29288"/>
                  </a:ext>
                </a:extLst>
              </a:tr>
            </a:tbl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B14A96C-2B91-56E8-FB3A-9F9D906E6F0A}"/>
              </a:ext>
            </a:extLst>
          </p:cNvPr>
          <p:cNvSpPr/>
          <p:nvPr/>
        </p:nvSpPr>
        <p:spPr>
          <a:xfrm>
            <a:off x="417280" y="3829899"/>
            <a:ext cx="85689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Время указано по итогам теста на моем компьютере.</a:t>
            </a:r>
          </a:p>
          <a:p>
            <a:pPr defTabSz="354013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Для методов сортировки, реализованных мною.</a:t>
            </a:r>
          </a:p>
          <a:p>
            <a:pPr defTabSz="354013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54013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Вам нужно составить такую же 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таблицу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для методов, реализованных вами.</a:t>
            </a:r>
          </a:p>
          <a:p>
            <a:pPr defTabSz="354013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 заполнить ее временем, которое получено на вашем компьютере.</a:t>
            </a:r>
          </a:p>
          <a:p>
            <a:pPr defTabSz="354013"/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54013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Также нужно заполнить аналогичную 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таблицу №2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для словарей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dict0a.txt/dict1a.txt/dict2a.txt/dict3a.txt/dict4a.txt</a:t>
            </a:r>
          </a:p>
          <a:p>
            <a:pPr defTabSz="354013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Также нужно заполнить аналогичную 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таблицу №3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для словарей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dict0b.txt/dict1b.txt/dict2b.txt/dict3b.txt/dict4b.txt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59884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ИТОГО по ЛР25*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855069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300" dirty="0"/>
              <a:t>Провели эксперимент с несколькими методами сортировок. Выяснили реальное время работы на разных входных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9148311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194034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ИТОГО по лекции </a:t>
            </a:r>
            <a:r>
              <a:rPr lang="en-US" sz="3200" b="1" dirty="0"/>
              <a:t>1</a:t>
            </a:r>
            <a:r>
              <a:rPr lang="ru-RU" sz="3200" b="1" dirty="0"/>
              <a:t>3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8550696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ru-RU" sz="2300" dirty="0"/>
              <a:t>Эффективность алгоритмов</a:t>
            </a:r>
          </a:p>
          <a:p>
            <a:pPr marL="457200" indent="-457200">
              <a:buFontTx/>
              <a:buAutoNum type="arabicPeriod"/>
            </a:pPr>
            <a:r>
              <a:rPr lang="ru-RU" sz="2300" dirty="0"/>
              <a:t>Поиск в массиве – линейный и бинарный</a:t>
            </a:r>
          </a:p>
          <a:p>
            <a:pPr marL="457200" indent="-457200">
              <a:buAutoNum type="arabicPeriod"/>
            </a:pPr>
            <a:r>
              <a:rPr lang="ru-RU" sz="2300" dirty="0"/>
              <a:t>Сортировка массивов</a:t>
            </a:r>
          </a:p>
          <a:p>
            <a:pPr marL="457200" indent="-457200">
              <a:buAutoNum type="arabicPeriod"/>
            </a:pPr>
            <a:r>
              <a:rPr lang="ru-RU" sz="2300" dirty="0"/>
              <a:t>АТД – Стек, Словарь</a:t>
            </a:r>
          </a:p>
          <a:p>
            <a:pPr marL="457200" indent="-457200">
              <a:buAutoNum type="arabicPeriod"/>
            </a:pPr>
            <a:r>
              <a:rPr lang="ru-RU" sz="2300" dirty="0"/>
              <a:t>Интерфейс и реализация – </a:t>
            </a:r>
            <a:r>
              <a:rPr lang="en-US" sz="2300" dirty="0"/>
              <a:t>H </a:t>
            </a:r>
            <a:r>
              <a:rPr lang="ru-RU" sz="2300" dirty="0"/>
              <a:t>и </a:t>
            </a:r>
            <a:r>
              <a:rPr lang="en-US" sz="2300" dirty="0"/>
              <a:t>C/CPP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2825649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latin typeface="+mn-lt"/>
              </a:rPr>
              <a:t>TextProcessingFile</a:t>
            </a:r>
            <a:r>
              <a:rPr lang="en-US" sz="3200" b="1" dirty="0">
                <a:latin typeface="+mn-lt"/>
              </a:rPr>
              <a:t>.</a:t>
            </a:r>
            <a:r>
              <a:rPr lang="ru-RU" sz="3200" b="1" dirty="0">
                <a:latin typeface="+mn-lt"/>
              </a:rPr>
              <a:t>с</a:t>
            </a:r>
            <a:r>
              <a:rPr lang="en-US" sz="3200" b="1" dirty="0">
                <a:latin typeface="+mn-lt"/>
              </a:rPr>
              <a:t> (8)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EEBE8B-9138-CDC0-999F-382AD834A03F}"/>
              </a:ext>
            </a:extLst>
          </p:cNvPr>
          <p:cNvSpPr/>
          <p:nvPr/>
        </p:nvSpPr>
        <p:spPr>
          <a:xfrm>
            <a:off x="251520" y="651544"/>
            <a:ext cx="86409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Возвращает 1 - если  из файла прочитано слово.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В этом случае в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token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возвращается строка, содержащая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это слово. Гарантируется что слово не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болеее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maxLen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символов.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в файле не было буквы - возвращает 0.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В этом случае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token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содержит пустую строку.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getNextWord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fp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token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maxLen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4013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4013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(((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 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&amp;&amp;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maxLen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- 1)) {</a:t>
            </a:r>
          </a:p>
          <a:p>
            <a:pPr defTabSz="354013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isalpha_my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))) {</a:t>
            </a:r>
          </a:p>
          <a:p>
            <a:pPr defTabSz="354013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4013"/>
            <a:r>
              <a:rPr lang="ru-RU" sz="16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token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++]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ungetc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6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token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pPr defTabSz="354013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defTabSz="354013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94484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latin typeface="+mn-lt"/>
              </a:rPr>
              <a:t>TextProcessingFile</a:t>
            </a:r>
            <a:r>
              <a:rPr lang="en-US" sz="3200" b="1" dirty="0">
                <a:latin typeface="+mn-lt"/>
              </a:rPr>
              <a:t>.</a:t>
            </a:r>
            <a:r>
              <a:rPr lang="ru-RU" sz="3200" b="1" dirty="0">
                <a:latin typeface="+mn-lt"/>
              </a:rPr>
              <a:t>с</a:t>
            </a:r>
            <a:r>
              <a:rPr lang="en-US" sz="3200" b="1" dirty="0">
                <a:latin typeface="+mn-lt"/>
              </a:rPr>
              <a:t> (9)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99D1C8-B3B6-BE46-248E-081A6B53B600}"/>
              </a:ext>
            </a:extLst>
          </p:cNvPr>
          <p:cNvSpPr/>
          <p:nvPr/>
        </p:nvSpPr>
        <p:spPr>
          <a:xfrm>
            <a:off x="251520" y="651544"/>
            <a:ext cx="864096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Возвращает 0 - если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ch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- не буква.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Возвращает 1 - если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ch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- буква.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Корректно работает для латинских букв (с кодами &lt; 128)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И для русских букв из кодировки ANSI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isalpha_my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isalpha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defTabSz="354013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ANSI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кодировка!!!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&gt;= 192 &amp;&amp;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&lt;= 223)</a:t>
            </a: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&gt;= 224 &amp;&amp;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&lt;= 255)</a:t>
            </a: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defTabSz="354013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	if (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&gt;= 'А' &amp;&amp;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&lt;= 'Я') return 1;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	if (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&gt;= 'а' &amp;&amp;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&lt;= 'п') return 1;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	if (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&gt;= 'р' &amp;&amp;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&lt;= 'я')return 1;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	if (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== 'ё' ) return 1;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	if (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== 'Ё') return 1;*/</a:t>
            </a:r>
          </a:p>
          <a:p>
            <a:pPr defTabSz="354013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29881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908720"/>
            <a:ext cx="87849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Alice.txt – 142 800</a:t>
            </a:r>
            <a:r>
              <a:rPr lang="ru-RU" sz="2800" dirty="0"/>
              <a:t> байт</a:t>
            </a:r>
          </a:p>
          <a:p>
            <a:r>
              <a:rPr lang="en-US" sz="2800" dirty="0"/>
              <a:t>Tolkien.txt</a:t>
            </a:r>
            <a:r>
              <a:rPr lang="ru-RU" sz="2800" dirty="0"/>
              <a:t> – 1 008 639 байт (</a:t>
            </a:r>
            <a:r>
              <a:rPr lang="en-US" sz="2800" dirty="0"/>
              <a:t> Alice.txt x 7,06</a:t>
            </a:r>
            <a:r>
              <a:rPr lang="ru-RU" sz="2800" dirty="0"/>
              <a:t>)</a:t>
            </a:r>
            <a:endParaRPr lang="en-US" sz="2800" dirty="0"/>
          </a:p>
          <a:p>
            <a:r>
              <a:rPr lang="en-US" sz="2800" dirty="0"/>
              <a:t>Tolkien2.txt</a:t>
            </a:r>
            <a:r>
              <a:rPr lang="ru-RU" sz="2800" dirty="0"/>
              <a:t> – </a:t>
            </a:r>
            <a:r>
              <a:rPr lang="en-US" sz="2800" dirty="0"/>
              <a:t>5 043 195 </a:t>
            </a:r>
            <a:r>
              <a:rPr lang="ru-RU" sz="2800" dirty="0"/>
              <a:t>байт (</a:t>
            </a:r>
            <a:r>
              <a:rPr lang="en-US" sz="2800" dirty="0"/>
              <a:t> Tolkien.txt x 5</a:t>
            </a:r>
            <a:r>
              <a:rPr lang="ru-RU" sz="2800" dirty="0"/>
              <a:t>)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r>
              <a:rPr lang="en-US" sz="2800" dirty="0"/>
              <a:t>dict0.txt – 12 </a:t>
            </a:r>
            <a:r>
              <a:rPr lang="ru-RU" sz="2800" dirty="0"/>
              <a:t>слов</a:t>
            </a:r>
            <a:endParaRPr lang="en-US" sz="2800" dirty="0"/>
          </a:p>
          <a:p>
            <a:r>
              <a:rPr lang="en-US" sz="2800" dirty="0"/>
              <a:t>dict1.txt – 50 </a:t>
            </a:r>
            <a:r>
              <a:rPr lang="ru-RU" sz="2800" dirty="0"/>
              <a:t>слов </a:t>
            </a:r>
            <a:r>
              <a:rPr lang="en-US" sz="2800" dirty="0"/>
              <a:t>(dict0 x </a:t>
            </a:r>
            <a:r>
              <a:rPr lang="ru-RU" sz="2800" dirty="0"/>
              <a:t>4</a:t>
            </a:r>
            <a:r>
              <a:rPr lang="en-US" sz="2800" dirty="0"/>
              <a:t>,</a:t>
            </a:r>
            <a:r>
              <a:rPr lang="ru-RU" sz="2800" dirty="0"/>
              <a:t>1</a:t>
            </a:r>
            <a:r>
              <a:rPr lang="en-US" sz="2800" dirty="0"/>
              <a:t>7)</a:t>
            </a:r>
            <a:endParaRPr lang="ru-RU" sz="2800" dirty="0"/>
          </a:p>
          <a:p>
            <a:r>
              <a:rPr lang="en-US" sz="2800" dirty="0"/>
              <a:t>dict2.txt – 2960 </a:t>
            </a:r>
            <a:r>
              <a:rPr lang="ru-RU" sz="2800" dirty="0"/>
              <a:t>слов</a:t>
            </a:r>
            <a:r>
              <a:rPr lang="en-US" sz="2800" dirty="0"/>
              <a:t> (dict0 x </a:t>
            </a:r>
            <a:r>
              <a:rPr lang="ru-RU" sz="2800" dirty="0"/>
              <a:t>59,2</a:t>
            </a:r>
            <a:r>
              <a:rPr lang="en-US" sz="2800" dirty="0"/>
              <a:t>)</a:t>
            </a:r>
            <a:endParaRPr lang="ru-RU" sz="2800" dirty="0"/>
          </a:p>
          <a:p>
            <a:r>
              <a:rPr lang="en-US" sz="2800" dirty="0"/>
              <a:t>dict3.txt – 9772 </a:t>
            </a:r>
            <a:r>
              <a:rPr lang="ru-RU" sz="2800" dirty="0"/>
              <a:t>слов</a:t>
            </a:r>
            <a:r>
              <a:rPr lang="en-US" sz="2800" dirty="0"/>
              <a:t> (dict1 x 3,3)</a:t>
            </a:r>
            <a:endParaRPr lang="ru-RU" sz="2800" dirty="0"/>
          </a:p>
          <a:p>
            <a:r>
              <a:rPr lang="en-US" sz="2800" dirty="0"/>
              <a:t> </a:t>
            </a:r>
          </a:p>
          <a:p>
            <a:r>
              <a:rPr lang="ru-RU" sz="2800" dirty="0"/>
              <a:t>Общее время работы в секундах:</a:t>
            </a:r>
          </a:p>
          <a:p>
            <a:endParaRPr lang="en-US" sz="2800" dirty="0"/>
          </a:p>
          <a:p>
            <a:r>
              <a:rPr lang="en-US" sz="2800" dirty="0"/>
              <a:t> 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C2A3ACC-E676-F719-F4D8-63CE8C5AC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864096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+mn-lt"/>
              </a:rPr>
              <a:t>Эксперименты с реализацией Словаря на файле </a:t>
            </a:r>
            <a:r>
              <a:rPr lang="ru-RU" sz="3200" b="1" dirty="0">
                <a:solidFill>
                  <a:srgbClr val="FF0000"/>
                </a:solidFill>
                <a:latin typeface="+mn-lt"/>
              </a:rPr>
              <a:t>(без загрузки в память!)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FFD73E5-F4F6-C1EE-BFD2-68D46CFA5FBA}"/>
              </a:ext>
            </a:extLst>
          </p:cNvPr>
          <p:cNvGraphicFramePr>
            <a:graphicFrameLocks noGrp="1"/>
          </p:cNvGraphicFramePr>
          <p:nvPr/>
        </p:nvGraphicFramePr>
        <p:xfrm>
          <a:off x="184572" y="5238164"/>
          <a:ext cx="6096000" cy="14782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0772">
                <a:tc>
                  <a:txBody>
                    <a:bodyPr/>
                    <a:lstStyle/>
                    <a:p>
                      <a:r>
                        <a:rPr lang="en-US" dirty="0"/>
                        <a:t>File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1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2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3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3</a:t>
                      </a:r>
                      <a:r>
                        <a:rPr lang="en-US" b="1" dirty="0"/>
                        <a:t>,238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20,083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79,335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Tolkien.txt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21,833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Tolkien2.txt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126,410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321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6180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CB8AFEC-8E5F-E766-D4E5-9210CE6A94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Абстрактный тип данных (АТД)</a:t>
            </a:r>
            <a:endParaRPr lang="ru-RU" dirty="0"/>
          </a:p>
        </p:txBody>
      </p:sp>
      <p:sp>
        <p:nvSpPr>
          <p:cNvPr id="6" name="Подзаголовок 6">
            <a:extLst>
              <a:ext uri="{FF2B5EF4-FFF2-40B4-BE49-F238E27FC236}">
                <a16:creationId xmlns:a16="http://schemas.microsoft.com/office/drawing/2014/main" id="{102BE9C0-B2D5-DEF9-7C5D-382322787E41}"/>
              </a:ext>
            </a:extLst>
          </p:cNvPr>
          <p:cNvSpPr txBox="1">
            <a:spLocks/>
          </p:cNvSpPr>
          <p:nvPr/>
        </p:nvSpPr>
        <p:spPr>
          <a:xfrm>
            <a:off x="1371600" y="360045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chemeClr val="tx1"/>
                </a:solidFill>
              </a:rPr>
              <a:t>Что это? Зачем он нужен?</a:t>
            </a:r>
          </a:p>
          <a:p>
            <a:r>
              <a:rPr lang="ru-RU" b="1" dirty="0">
                <a:solidFill>
                  <a:schemeClr val="tx1"/>
                </a:solidFill>
              </a:rPr>
              <a:t>АТД Стек</a:t>
            </a:r>
          </a:p>
          <a:p>
            <a:r>
              <a:rPr lang="ru-RU" b="1">
                <a:solidFill>
                  <a:schemeClr val="tx1"/>
                </a:solidFill>
              </a:rPr>
              <a:t>АТД </a:t>
            </a:r>
            <a:r>
              <a:rPr lang="ru-RU" b="1" dirty="0">
                <a:solidFill>
                  <a:schemeClr val="tx1"/>
                </a:solidFill>
              </a:rPr>
              <a:t>Словарь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282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Что такое АТД?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Абстра́ктный</a:t>
            </a:r>
            <a:r>
              <a:rPr lang="ru-RU" sz="2000" dirty="0"/>
              <a:t> тип </a:t>
            </a:r>
            <a:r>
              <a:rPr lang="ru-RU" sz="2000" dirty="0" err="1"/>
              <a:t>да́нных</a:t>
            </a:r>
            <a:r>
              <a:rPr lang="ru-RU" sz="2000" dirty="0"/>
              <a:t> (</a:t>
            </a:r>
            <a:r>
              <a:rPr lang="ru-RU" sz="2000" b="1" dirty="0"/>
              <a:t>АТД</a:t>
            </a:r>
            <a:r>
              <a:rPr lang="ru-RU" sz="2000" dirty="0"/>
              <a:t>) — это математическая модель для типов данных, где тип данных определяется поведением (семантикой) с точки зрения пользователя данных, а именно в терминах возможных значений, возможных операций над данными этого типа и поведения этих операций.</a:t>
            </a:r>
          </a:p>
          <a:p>
            <a:endParaRPr lang="ru-RU" sz="2000" dirty="0"/>
          </a:p>
          <a:p>
            <a:r>
              <a:rPr lang="ru-RU" sz="2000" b="0" i="0" dirty="0">
                <a:solidFill>
                  <a:srgbClr val="00B050"/>
                </a:solidFill>
                <a:effectLst/>
              </a:rPr>
              <a:t>Вся внутренняя структура такого типа спрятана от разработчика 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2" tooltip="Программное обеспечение"/>
              </a:rPr>
              <a:t>программного обеспечения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 — в этом и заключается суть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3" tooltip="Абстракция данных"/>
              </a:rPr>
              <a:t>абстракции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. </a:t>
            </a:r>
          </a:p>
          <a:p>
            <a:r>
              <a:rPr lang="ru-RU" sz="2000" b="0" i="0" dirty="0">
                <a:solidFill>
                  <a:srgbClr val="202122"/>
                </a:solidFill>
                <a:effectLst/>
              </a:rPr>
              <a:t>Абстрактный тип данных определяет набор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4" tooltip="Функция (программирование)"/>
              </a:rPr>
              <a:t>функций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, </a:t>
            </a:r>
            <a:r>
              <a:rPr lang="ru-RU" sz="2000" b="0" i="0" dirty="0">
                <a:solidFill>
                  <a:srgbClr val="00B050"/>
                </a:solidFill>
                <a:effectLst/>
              </a:rPr>
              <a:t>независимых от конкретной реализации типа, для оперирования его значениями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.</a:t>
            </a:r>
          </a:p>
          <a:p>
            <a:endParaRPr lang="ru-RU" sz="2000" b="0" i="0" dirty="0">
              <a:solidFill>
                <a:srgbClr val="202122"/>
              </a:solidFill>
              <a:effectLst/>
            </a:endParaRPr>
          </a:p>
          <a:p>
            <a:r>
              <a:rPr lang="ru-RU" sz="2000" b="0" i="0" dirty="0">
                <a:solidFill>
                  <a:srgbClr val="202122"/>
                </a:solidFill>
                <a:effectLst/>
              </a:rPr>
              <a:t>Конкретные реализации АТД называются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5" tooltip="Структура данных"/>
              </a:rPr>
              <a:t>структурами данных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.</a:t>
            </a:r>
          </a:p>
          <a:p>
            <a:endParaRPr lang="ru-RU" sz="1400" dirty="0">
              <a:solidFill>
                <a:srgbClr val="202122"/>
              </a:solidFill>
            </a:endParaRPr>
          </a:p>
          <a:p>
            <a:r>
              <a:rPr lang="ru-RU" sz="1400" b="1" i="1" dirty="0"/>
              <a:t>Абстрактный тип данных </a:t>
            </a:r>
            <a:r>
              <a:rPr lang="ru-RU" sz="1400" i="1" dirty="0"/>
              <a:t>(Википедия) -  </a:t>
            </a:r>
            <a:r>
              <a:rPr lang="en-US" sz="1400" i="1" dirty="0">
                <a:hlinkClick r:id="rId6"/>
              </a:rPr>
              <a:t>https://ru.wikipedia.org/wiki/%D0%90%D0%B1%D1%81%D1%82%D1%80%D0%B0%D0%BA%D1%82%D0%BD%D1%8B%D0%B9_%D1%82%D0%B8%D0%BF_%D0%B4%D0%B0%D0%BD%D0%BD%D1%8B%D1%85</a:t>
            </a:r>
            <a:r>
              <a:rPr lang="ru-RU" sz="1400" i="1" dirty="0"/>
              <a:t>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0849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Что такое АТД? (2)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0" i="0" dirty="0">
                <a:solidFill>
                  <a:srgbClr val="202122"/>
                </a:solidFill>
                <a:effectLst/>
              </a:rPr>
              <a:t>В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2" tooltip="Программирование"/>
              </a:rPr>
              <a:t>программировании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 абстрактные типы данных обычно представляются в виде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3" tooltip="Программный интерфейс"/>
              </a:rPr>
              <a:t>интерфейсов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, которые скрывают соответствующие реализации типов.</a:t>
            </a:r>
          </a:p>
          <a:p>
            <a:endParaRPr lang="ru-RU" sz="2000" dirty="0">
              <a:solidFill>
                <a:srgbClr val="202122"/>
              </a:solidFill>
            </a:endParaRPr>
          </a:p>
          <a:p>
            <a:r>
              <a:rPr lang="ru-RU" sz="2000" b="0" i="0" dirty="0">
                <a:solidFill>
                  <a:srgbClr val="202122"/>
                </a:solidFill>
                <a:effectLst/>
              </a:rPr>
              <a:t>Программисты работают с абстрактными типами данных исключительно через их интерфейсы, поскольку реализация может в будущем измениться.</a:t>
            </a:r>
          </a:p>
          <a:p>
            <a:r>
              <a:rPr lang="ru-RU" sz="2000" b="0" i="0" dirty="0">
                <a:solidFill>
                  <a:srgbClr val="202122"/>
                </a:solidFill>
                <a:effectLst/>
              </a:rPr>
              <a:t> Такой подход соответствует принципу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4" tooltip="Инкапсуляция (программирование)"/>
              </a:rPr>
              <a:t>инкапсуляции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 в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5" tooltip="Объектно-ориентированное программирование"/>
              </a:rPr>
              <a:t>объектно-ориентированном программировании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. </a:t>
            </a:r>
          </a:p>
          <a:p>
            <a:endParaRPr lang="ru-RU" sz="2000" dirty="0">
              <a:solidFill>
                <a:srgbClr val="202122"/>
              </a:solidFill>
            </a:endParaRPr>
          </a:p>
          <a:p>
            <a:r>
              <a:rPr lang="ru-RU" sz="2000" b="0" i="0" dirty="0">
                <a:solidFill>
                  <a:srgbClr val="00B050"/>
                </a:solidFill>
                <a:effectLst/>
              </a:rPr>
              <a:t>Сильной стороной этой методики является именно сокрытие реализации. 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Раз вовне опубликован только интерфейс, то пока структура данных поддерживает этот интерфейс, все программы, работающие с заданной структурой абстрактным типом данных, будут продолжать работать.</a:t>
            </a:r>
          </a:p>
          <a:p>
            <a:endParaRPr lang="ru-RU" sz="2000" dirty="0">
              <a:solidFill>
                <a:srgbClr val="202122"/>
              </a:solidFill>
            </a:endParaRPr>
          </a:p>
          <a:p>
            <a:r>
              <a:rPr lang="ru-RU" sz="2000" b="0" i="0" dirty="0">
                <a:solidFill>
                  <a:srgbClr val="202122"/>
                </a:solidFill>
                <a:effectLst/>
              </a:rPr>
              <a:t>Разработчики структур данных стараются, </a:t>
            </a:r>
            <a:r>
              <a:rPr lang="ru-RU" sz="2000" b="0" i="0" dirty="0">
                <a:solidFill>
                  <a:srgbClr val="00B050"/>
                </a:solidFill>
                <a:effectLst/>
              </a:rPr>
              <a:t>не меняя внешнего интерфейса 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и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6" tooltip="Семантика (программирование)"/>
              </a:rPr>
              <a:t>семантики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 функций, постепенно дорабатывать реализации, улучшая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hlinkClick r:id="rId7" tooltip="Алгоритм"/>
              </a:rPr>
              <a:t>алгоритмы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 по скорости, надёжности и используемой памяти.</a:t>
            </a:r>
          </a:p>
          <a:p>
            <a:endParaRPr lang="ru-RU" sz="2000" b="0" i="0" dirty="0">
              <a:solidFill>
                <a:srgbClr val="202122"/>
              </a:solidFill>
              <a:effectLst/>
            </a:endParaRPr>
          </a:p>
          <a:p>
            <a:r>
              <a:rPr lang="ru-RU" sz="1400" b="1" i="1" dirty="0"/>
              <a:t>Абстрактный тип данных </a:t>
            </a:r>
            <a:r>
              <a:rPr lang="ru-RU" sz="1400" i="1" dirty="0"/>
              <a:t>(Википедия) -  </a:t>
            </a:r>
            <a:r>
              <a:rPr lang="en-US" sz="1400" i="1" dirty="0">
                <a:hlinkClick r:id="rId8"/>
              </a:rPr>
              <a:t>https://ru.wikipedia.org/wiki/%D0%90%D0%B1%D1%81%D1%82%D1%80%D0%B0%D0%BA%D1%82%D0%BD%D1%8B%D0%B9_%D1%82%D0%B8%D0%BF_%D0%B4%D0%B0%D0%BD%D0%BD%D1%8B%D1%85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2348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Какие бывают АТД?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202122"/>
                </a:solidFill>
                <a:effectLst/>
              </a:rPr>
              <a:t>Some common ADTs, which have proved useful in a great variety of applications, are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645AD"/>
                </a:solidFill>
                <a:effectLst/>
                <a:hlinkClick r:id="rId2" tooltip="Collection (abstract data type)"/>
              </a:rPr>
              <a:t>Collection</a:t>
            </a:r>
            <a:endParaRPr lang="en-US" sz="2000" b="0" i="0" dirty="0">
              <a:solidFill>
                <a:srgbClr val="2021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645AD"/>
                </a:solidFill>
                <a:effectLst/>
                <a:hlinkClick r:id="rId3" tooltip="Container (abstract data type)"/>
              </a:rPr>
              <a:t>Container</a:t>
            </a:r>
            <a:endParaRPr lang="en-US" sz="2000" b="0" i="0" dirty="0">
              <a:solidFill>
                <a:srgbClr val="2021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645AD"/>
                </a:solidFill>
                <a:effectLst/>
                <a:hlinkClick r:id="rId4" tooltip="List (abstract data type)"/>
              </a:rPr>
              <a:t>List</a:t>
            </a:r>
            <a:endParaRPr lang="en-US" sz="2000" b="0" i="0" dirty="0">
              <a:solidFill>
                <a:srgbClr val="2021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645AD"/>
                </a:solidFill>
                <a:effectLst/>
                <a:hlinkClick r:id="rId5" tooltip="Set (abstract data type)"/>
              </a:rPr>
              <a:t>Set</a:t>
            </a:r>
            <a:endParaRPr lang="en-US" sz="2000" b="0" i="0" dirty="0">
              <a:solidFill>
                <a:srgbClr val="2021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645AD"/>
                </a:solidFill>
                <a:effectLst/>
                <a:hlinkClick r:id="rId6" tooltip="Multiset"/>
              </a:rPr>
              <a:t>Multiset</a:t>
            </a:r>
            <a:endParaRPr lang="en-US" sz="2000" b="0" i="0" dirty="0">
              <a:solidFill>
                <a:srgbClr val="2021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645AD"/>
                </a:solidFill>
                <a:effectLst/>
                <a:hlinkClick r:id="rId7" tooltip="Associative array"/>
              </a:rPr>
              <a:t>Map</a:t>
            </a:r>
            <a:endParaRPr lang="en-US" sz="2000" b="0" i="0" dirty="0">
              <a:solidFill>
                <a:srgbClr val="2021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645AD"/>
                </a:solidFill>
                <a:effectLst/>
                <a:hlinkClick r:id="rId8" tooltip="Multimap"/>
              </a:rPr>
              <a:t>Multimap</a:t>
            </a:r>
            <a:endParaRPr lang="en-US" sz="2000" b="0" i="0" dirty="0">
              <a:solidFill>
                <a:srgbClr val="2021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645AD"/>
                </a:solidFill>
                <a:effectLst/>
                <a:hlinkClick r:id="rId9" tooltip="Graph (abstract data type)"/>
              </a:rPr>
              <a:t>Graph</a:t>
            </a:r>
            <a:endParaRPr lang="en-US" sz="2000" b="0" i="0" dirty="0">
              <a:solidFill>
                <a:srgbClr val="2021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645AD"/>
                </a:solidFill>
                <a:effectLst/>
                <a:hlinkClick r:id="rId10" tooltip="Tree (data structure)"/>
              </a:rPr>
              <a:t>Tree</a:t>
            </a:r>
            <a:endParaRPr lang="en-US" sz="2000" b="0" i="0" dirty="0">
              <a:solidFill>
                <a:srgbClr val="2021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645AD"/>
                </a:solidFill>
                <a:effectLst/>
                <a:hlinkClick r:id="rId11" tooltip="Stack (abstract data type)"/>
              </a:rPr>
              <a:t>Stack</a:t>
            </a:r>
            <a:endParaRPr lang="en-US" sz="2000" b="0" i="0" dirty="0">
              <a:solidFill>
                <a:srgbClr val="2021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645AD"/>
                </a:solidFill>
                <a:effectLst/>
                <a:hlinkClick r:id="rId12" tooltip="Queue (abstract data type)"/>
              </a:rPr>
              <a:t>Queue</a:t>
            </a:r>
            <a:endParaRPr lang="en-US" sz="2000" b="0" i="0" dirty="0">
              <a:solidFill>
                <a:srgbClr val="2021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645AD"/>
                </a:solidFill>
                <a:effectLst/>
                <a:hlinkClick r:id="rId13" tooltip="Priority queue"/>
              </a:rPr>
              <a:t>Priority queue</a:t>
            </a:r>
            <a:endParaRPr lang="en-US" sz="2000" b="0" i="0" dirty="0">
              <a:solidFill>
                <a:srgbClr val="2021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645AD"/>
                </a:solidFill>
                <a:effectLst/>
                <a:hlinkClick r:id="rId14" tooltip="Double-ended queue"/>
              </a:rPr>
              <a:t>Double-ended queue</a:t>
            </a:r>
            <a:endParaRPr lang="en-US" sz="2000" b="0" i="0" dirty="0">
              <a:solidFill>
                <a:srgbClr val="2021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645AD"/>
                </a:solidFill>
                <a:effectLst/>
                <a:hlinkClick r:id="rId15" tooltip="Double-ended priority queue"/>
              </a:rPr>
              <a:t>Double-ended priority queue</a:t>
            </a:r>
            <a:endParaRPr lang="ru-RU" sz="2000" b="0" i="0" u="none" strike="noStrike" dirty="0">
              <a:solidFill>
                <a:srgbClr val="0645AD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0645AD"/>
              </a:solidFill>
            </a:endParaRPr>
          </a:p>
          <a:p>
            <a:r>
              <a:rPr lang="en-US" sz="1400" b="0" i="1" dirty="0">
                <a:solidFill>
                  <a:srgbClr val="000000"/>
                </a:solidFill>
                <a:effectLst/>
              </a:rPr>
              <a:t>Abstract data type</a:t>
            </a:r>
            <a:r>
              <a:rPr lang="ru-RU" sz="1400" b="0" i="1" dirty="0">
                <a:solidFill>
                  <a:srgbClr val="000000"/>
                </a:solidFill>
                <a:effectLst/>
              </a:rPr>
              <a:t> (</a:t>
            </a:r>
            <a:r>
              <a:rPr lang="en-US" sz="1400" b="0" i="1" dirty="0" err="1">
                <a:solidFill>
                  <a:srgbClr val="000000"/>
                </a:solidFill>
                <a:effectLst/>
              </a:rPr>
              <a:t>wikipedia</a:t>
            </a:r>
            <a:r>
              <a:rPr lang="ru-RU" sz="1400" b="0" i="1" dirty="0">
                <a:solidFill>
                  <a:srgbClr val="000000"/>
                </a:solidFill>
                <a:effectLst/>
              </a:rPr>
              <a:t>) - </a:t>
            </a:r>
            <a:r>
              <a:rPr lang="en-US" sz="1400" b="0" i="1" dirty="0">
                <a:solidFill>
                  <a:srgbClr val="202122"/>
                </a:solidFill>
                <a:effectLst/>
                <a:hlinkClick r:id="rId16"/>
              </a:rPr>
              <a:t>https://en.wikipedia.org/wiki/Abstract_data_type</a:t>
            </a:r>
            <a:r>
              <a:rPr lang="ru-RU" sz="1400" b="0" i="1" dirty="0">
                <a:solidFill>
                  <a:srgbClr val="0645AD"/>
                </a:solidFill>
                <a:effectLst/>
              </a:rPr>
              <a:t> </a:t>
            </a:r>
            <a:endParaRPr lang="en-US" sz="1400" b="0" i="1" dirty="0">
              <a:solidFill>
                <a:srgbClr val="20212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255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АТД Стек (</a:t>
            </a:r>
            <a:r>
              <a:rPr lang="en-US" sz="3200" b="1" dirty="0"/>
              <a:t>Stack)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202122"/>
                </a:solidFill>
                <a:effectLst/>
              </a:rPr>
              <a:t>Стек</a:t>
            </a:r>
            <a:r>
              <a:rPr lang="ru-RU" b="0" i="0" dirty="0">
                <a:solidFill>
                  <a:srgbClr val="202122"/>
                </a:solidFill>
                <a:effectLst/>
              </a:rPr>
              <a:t> (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hlinkClick r:id="rId2" tooltip="Английский язык"/>
              </a:rPr>
              <a:t>англ.</a:t>
            </a:r>
            <a:r>
              <a:rPr lang="ru-RU" b="0" i="0" dirty="0">
                <a:solidFill>
                  <a:srgbClr val="202122"/>
                </a:solidFill>
                <a:effectLst/>
              </a:rPr>
              <a:t> </a:t>
            </a:r>
            <a:r>
              <a:rPr lang="ru-RU" b="0" i="1" dirty="0" err="1">
                <a:solidFill>
                  <a:srgbClr val="202122"/>
                </a:solidFill>
                <a:effectLst/>
              </a:rPr>
              <a:t>stack</a:t>
            </a:r>
            <a:r>
              <a:rPr lang="ru-RU" b="0" i="0" dirty="0">
                <a:solidFill>
                  <a:srgbClr val="202122"/>
                </a:solidFill>
                <a:effectLst/>
              </a:rPr>
              <a:t> — стопка; читается </a:t>
            </a:r>
            <a:r>
              <a:rPr lang="ru-RU" b="0" i="1" dirty="0" err="1">
                <a:solidFill>
                  <a:srgbClr val="202122"/>
                </a:solidFill>
                <a:effectLst/>
              </a:rPr>
              <a:t>стэк</a:t>
            </a:r>
            <a:r>
              <a:rPr lang="ru-RU" b="0" i="0" dirty="0">
                <a:solidFill>
                  <a:srgbClr val="202122"/>
                </a:solidFill>
                <a:effectLst/>
              </a:rPr>
              <a:t>) —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hlinkClick r:id="rId3" tooltip="Абстрактный тип данных"/>
              </a:rPr>
              <a:t>абстрактный тип данных</a:t>
            </a:r>
            <a:r>
              <a:rPr lang="ru-RU" b="0" i="0" dirty="0">
                <a:solidFill>
                  <a:srgbClr val="202122"/>
                </a:solidFill>
                <a:effectLst/>
              </a:rPr>
              <a:t>, представляющий собой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hlinkClick r:id="rId4" tooltip="Список (информатика)"/>
              </a:rPr>
              <a:t>список элементов</a:t>
            </a:r>
            <a:r>
              <a:rPr lang="ru-RU" b="0" i="0" dirty="0">
                <a:solidFill>
                  <a:srgbClr val="202122"/>
                </a:solidFill>
                <a:effectLst/>
              </a:rPr>
              <a:t>, организованных по принципу </a:t>
            </a:r>
            <a:r>
              <a:rPr lang="ru-RU" b="0" i="1" u="none" strike="noStrike" dirty="0">
                <a:solidFill>
                  <a:srgbClr val="0645AD"/>
                </a:solidFill>
                <a:effectLst/>
                <a:hlinkClick r:id="rId5" tooltip="LIFO"/>
              </a:rPr>
              <a:t>LIFO</a:t>
            </a:r>
            <a:r>
              <a:rPr lang="ru-RU" b="0" i="0" dirty="0">
                <a:solidFill>
                  <a:srgbClr val="202122"/>
                </a:solidFill>
                <a:effectLst/>
              </a:rPr>
              <a:t> (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hlinkClick r:id="rId2" tooltip="Английский язык"/>
              </a:rPr>
              <a:t>англ.</a:t>
            </a:r>
            <a:r>
              <a:rPr lang="ru-RU" b="0" i="0" dirty="0">
                <a:solidFill>
                  <a:srgbClr val="202122"/>
                </a:solidFill>
                <a:effectLst/>
              </a:rPr>
              <a:t> </a:t>
            </a:r>
            <a:r>
              <a:rPr lang="ru-RU" b="0" i="1" dirty="0" err="1">
                <a:solidFill>
                  <a:srgbClr val="202122"/>
                </a:solidFill>
                <a:effectLst/>
              </a:rPr>
              <a:t>last</a:t>
            </a:r>
            <a:r>
              <a:rPr lang="ru-RU" b="0" i="1" dirty="0">
                <a:solidFill>
                  <a:srgbClr val="202122"/>
                </a:solidFill>
                <a:effectLst/>
              </a:rPr>
              <a:t> </a:t>
            </a:r>
            <a:r>
              <a:rPr lang="ru-RU" b="0" i="1" dirty="0" err="1">
                <a:solidFill>
                  <a:srgbClr val="202122"/>
                </a:solidFill>
                <a:effectLst/>
              </a:rPr>
              <a:t>in</a:t>
            </a:r>
            <a:r>
              <a:rPr lang="ru-RU" b="0" i="1" dirty="0">
                <a:solidFill>
                  <a:srgbClr val="202122"/>
                </a:solidFill>
                <a:effectLst/>
              </a:rPr>
              <a:t> — </a:t>
            </a:r>
            <a:r>
              <a:rPr lang="ru-RU" b="0" i="1" dirty="0" err="1">
                <a:solidFill>
                  <a:srgbClr val="202122"/>
                </a:solidFill>
                <a:effectLst/>
              </a:rPr>
              <a:t>first</a:t>
            </a:r>
            <a:r>
              <a:rPr lang="ru-RU" b="0" i="1" dirty="0">
                <a:solidFill>
                  <a:srgbClr val="202122"/>
                </a:solidFill>
                <a:effectLst/>
              </a:rPr>
              <a:t> </a:t>
            </a:r>
            <a:r>
              <a:rPr lang="ru-RU" b="0" i="1" dirty="0" err="1">
                <a:solidFill>
                  <a:srgbClr val="202122"/>
                </a:solidFill>
                <a:effectLst/>
              </a:rPr>
              <a:t>out</a:t>
            </a:r>
            <a:r>
              <a:rPr lang="ru-RU" b="0" i="0" dirty="0">
                <a:solidFill>
                  <a:srgbClr val="202122"/>
                </a:solidFill>
                <a:effectLst/>
              </a:rPr>
              <a:t>, «последним пришёл — первым вышел»).</a:t>
            </a:r>
          </a:p>
          <a:p>
            <a:pPr algn="l"/>
            <a:r>
              <a:rPr lang="ru-RU" b="0" i="0" dirty="0">
                <a:solidFill>
                  <a:srgbClr val="202122"/>
                </a:solidFill>
                <a:effectLst/>
              </a:rPr>
              <a:t>Чаще всего принцип работы стека сравнивают со стопкой тарелок: чтобы взять вторую сверху, нужно снять верхнюю.</a:t>
            </a:r>
          </a:p>
          <a:p>
            <a:pPr algn="l"/>
            <a:r>
              <a:rPr lang="ru-RU" b="0" i="0" dirty="0">
                <a:solidFill>
                  <a:srgbClr val="202122"/>
                </a:solidFill>
                <a:effectLst/>
              </a:rPr>
              <a:t>В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hlinkClick r:id="rId6" tooltip="ЦВК"/>
              </a:rPr>
              <a:t>цифровом вычислительном комплексе</a:t>
            </a:r>
            <a:r>
              <a:rPr lang="ru-RU" b="0" i="0" dirty="0">
                <a:solidFill>
                  <a:srgbClr val="202122"/>
                </a:solidFill>
                <a:effectLst/>
              </a:rPr>
              <a:t> стек называется магазином — по аналогии с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hlinkClick r:id="rId7" tooltip="Магазин (часть оружия)"/>
              </a:rPr>
              <a:t>магазином в огнестрельном оружии</a:t>
            </a:r>
            <a:r>
              <a:rPr lang="ru-RU" b="0" i="0" dirty="0">
                <a:solidFill>
                  <a:srgbClr val="202122"/>
                </a:solidFill>
                <a:effectLst/>
              </a:rPr>
              <a:t> (стрельба начнётся с патрона, заряженного последним).</a:t>
            </a:r>
            <a:endParaRPr lang="ru-RU" dirty="0">
              <a:solidFill>
                <a:srgbClr val="202122"/>
              </a:solidFill>
            </a:endParaRPr>
          </a:p>
          <a:p>
            <a:pPr algn="l"/>
            <a:r>
              <a:rPr lang="en-US" sz="1400" i="1" dirty="0">
                <a:hlinkClick r:id="rId8"/>
              </a:rPr>
              <a:t>https://ru.wikipedia.org/wiki/%D0%A1%D1%82%D0%B5%D0%BA</a:t>
            </a:r>
            <a:r>
              <a:rPr lang="ru-RU" sz="1400" i="1" dirty="0"/>
              <a:t> </a:t>
            </a:r>
            <a:endParaRPr lang="en-US" sz="1400" i="1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9BD863D-25E3-4960-35B2-444842105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290" y="3871800"/>
            <a:ext cx="4089450" cy="2869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0C0CB91-2CFB-10E6-9F7F-93C9D7AF2719}"/>
              </a:ext>
            </a:extLst>
          </p:cNvPr>
          <p:cNvSpPr/>
          <p:nvPr/>
        </p:nvSpPr>
        <p:spPr>
          <a:xfrm>
            <a:off x="323528" y="3361664"/>
            <a:ext cx="42484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ru-RU" i="1" dirty="0">
              <a:solidFill>
                <a:srgbClr val="202122"/>
              </a:solidFill>
            </a:endParaRPr>
          </a:p>
          <a:p>
            <a:pPr algn="l"/>
            <a:r>
              <a:rPr lang="ru-RU" b="0" i="1" dirty="0">
                <a:solidFill>
                  <a:srgbClr val="202122"/>
                </a:solidFill>
                <a:effectLst/>
              </a:rPr>
              <a:t>Основные операции стека:</a:t>
            </a:r>
            <a:endParaRPr lang="ru-RU" i="1" dirty="0">
              <a:solidFill>
                <a:srgbClr val="202122"/>
              </a:solidFill>
            </a:endParaRPr>
          </a:p>
          <a:p>
            <a:pPr algn="l"/>
            <a:r>
              <a:rPr lang="en-US" b="1" i="0" dirty="0">
                <a:solidFill>
                  <a:srgbClr val="202122"/>
                </a:solidFill>
                <a:effectLst/>
              </a:rPr>
              <a:t>PUSH</a:t>
            </a:r>
            <a:r>
              <a:rPr lang="en-US" b="0" i="0" dirty="0">
                <a:solidFill>
                  <a:srgbClr val="202122"/>
                </a:solidFill>
                <a:effectLst/>
              </a:rPr>
              <a:t> – </a:t>
            </a:r>
            <a:r>
              <a:rPr lang="ru-RU" b="0" i="0" dirty="0">
                <a:solidFill>
                  <a:srgbClr val="202122"/>
                </a:solidFill>
                <a:effectLst/>
              </a:rPr>
              <a:t>добавляет элемент в стопку</a:t>
            </a:r>
          </a:p>
          <a:p>
            <a:pPr algn="l"/>
            <a:r>
              <a:rPr lang="en-US" b="1" dirty="0">
                <a:solidFill>
                  <a:srgbClr val="202122"/>
                </a:solidFill>
              </a:rPr>
              <a:t>POP</a:t>
            </a:r>
            <a:r>
              <a:rPr lang="en-US" dirty="0">
                <a:solidFill>
                  <a:srgbClr val="202122"/>
                </a:solidFill>
              </a:rPr>
              <a:t>  - </a:t>
            </a:r>
            <a:r>
              <a:rPr lang="ru-RU" dirty="0">
                <a:solidFill>
                  <a:srgbClr val="202122"/>
                </a:solidFill>
              </a:rPr>
              <a:t>удаляет самый последний добавленный элемент, который еще не был удален </a:t>
            </a:r>
            <a:endParaRPr lang="ru-RU" b="0" i="0" dirty="0">
              <a:solidFill>
                <a:srgbClr val="202122"/>
              </a:solidFill>
              <a:effectLst/>
            </a:endParaRPr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3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3204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сквозная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651544"/>
            <a:ext cx="864096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ru-RU" sz="1600" dirty="0">
                <a:latin typeface="Consolas" panose="020B0609020204030204" pitchFamily="49" charset="0"/>
              </a:rPr>
              <a:t>Есть файл, содержащий список слов (словарь).</a:t>
            </a:r>
          </a:p>
          <a:p>
            <a:pPr defTabSz="354013"/>
            <a:r>
              <a:rPr lang="ru-RU" sz="1600" dirty="0">
                <a:latin typeface="Consolas" panose="020B0609020204030204" pitchFamily="49" charset="0"/>
              </a:rPr>
              <a:t>Есть текстовый файл (достаточно большой).</a:t>
            </a:r>
          </a:p>
          <a:p>
            <a:pPr defTabSz="354013"/>
            <a:r>
              <a:rPr lang="ru-RU" sz="1600" dirty="0">
                <a:latin typeface="Consolas" panose="020B0609020204030204" pitchFamily="49" charset="0"/>
              </a:rPr>
              <a:t>Нужно текстовый файл превратить в </a:t>
            </a:r>
            <a:r>
              <a:rPr lang="en-US" sz="1600" dirty="0">
                <a:latin typeface="Consolas" panose="020B0609020204030204" pitchFamily="49" charset="0"/>
              </a:rPr>
              <a:t>HTML </a:t>
            </a:r>
            <a:r>
              <a:rPr lang="ru-RU" sz="1600" dirty="0">
                <a:latin typeface="Consolas" panose="020B0609020204030204" pitchFamily="49" charset="0"/>
              </a:rPr>
              <a:t>файл, выделив </a:t>
            </a:r>
            <a:r>
              <a:rPr lang="ru-RU" b="1" dirty="0">
                <a:latin typeface="Consolas" panose="020B0609020204030204" pitchFamily="49" charset="0"/>
              </a:rPr>
              <a:t>жирным</a:t>
            </a:r>
            <a:r>
              <a:rPr lang="ru-RU" sz="1600" b="1" dirty="0">
                <a:latin typeface="Consolas" panose="020B0609020204030204" pitchFamily="49" charset="0"/>
              </a:rPr>
              <a:t> </a:t>
            </a:r>
            <a:r>
              <a:rPr lang="ru-RU" sz="1600" dirty="0">
                <a:latin typeface="Consolas" panose="020B0609020204030204" pitchFamily="49" charset="0"/>
              </a:rPr>
              <a:t>те слова, которые есть в словаре.</a:t>
            </a:r>
          </a:p>
          <a:p>
            <a:pPr defTabSz="354013"/>
            <a:endParaRPr lang="ru-RU" sz="16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BD023D4-8D44-9FBF-B6FA-13CEAFA9B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2910121"/>
            <a:ext cx="3869460" cy="357713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2982FB5-B6B0-4C86-BF4A-D310451E8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25" y="2777455"/>
            <a:ext cx="2486025" cy="31718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1263EC-E956-15B0-1227-87469935F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347" y="3319251"/>
            <a:ext cx="3789594" cy="316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39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АТД Словарь (</a:t>
            </a:r>
            <a:r>
              <a:rPr lang="en-US" sz="3200" b="1" dirty="0"/>
              <a:t>Dictionary)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202122"/>
                </a:solidFill>
                <a:effectLst/>
              </a:rPr>
              <a:t>СЛОВАРЬ – </a:t>
            </a:r>
            <a:r>
              <a:rPr lang="ru-RU" i="0" dirty="0">
                <a:solidFill>
                  <a:srgbClr val="202122"/>
                </a:solidFill>
                <a:effectLst/>
              </a:rPr>
              <a:t>абстрактный тип множеств с операторами</a:t>
            </a:r>
            <a:r>
              <a:rPr lang="ru-RU" b="1" i="0" dirty="0">
                <a:solidFill>
                  <a:srgbClr val="202122"/>
                </a:solidFill>
                <a:effectLst/>
              </a:rPr>
              <a:t> </a:t>
            </a:r>
            <a:r>
              <a:rPr lang="en-US" b="1" i="0" dirty="0">
                <a:solidFill>
                  <a:srgbClr val="202122"/>
                </a:solidFill>
                <a:effectLst/>
              </a:rPr>
              <a:t>INSERT, DELETE </a:t>
            </a:r>
            <a:r>
              <a:rPr lang="ru-RU" i="0" dirty="0">
                <a:solidFill>
                  <a:srgbClr val="202122"/>
                </a:solidFill>
                <a:effectLst/>
              </a:rPr>
              <a:t>и </a:t>
            </a:r>
            <a:r>
              <a:rPr lang="en-US" b="1" i="0" dirty="0">
                <a:solidFill>
                  <a:srgbClr val="202122"/>
                </a:solidFill>
                <a:effectLst/>
              </a:rPr>
              <a:t>MEMBER </a:t>
            </a:r>
            <a:r>
              <a:rPr lang="ru-RU" i="0" dirty="0">
                <a:solidFill>
                  <a:srgbClr val="202122"/>
                </a:solidFill>
                <a:effectLst/>
              </a:rPr>
              <a:t>называется</a:t>
            </a:r>
            <a:r>
              <a:rPr lang="ru-RU" b="1" i="0" dirty="0">
                <a:solidFill>
                  <a:srgbClr val="202122"/>
                </a:solidFill>
                <a:effectLst/>
              </a:rPr>
              <a:t> </a:t>
            </a:r>
            <a:r>
              <a:rPr lang="en-US" b="1" i="0" dirty="0">
                <a:solidFill>
                  <a:srgbClr val="202122"/>
                </a:solidFill>
                <a:effectLst/>
              </a:rPr>
              <a:t>DICTIONARY (</a:t>
            </a:r>
            <a:r>
              <a:rPr lang="ru-RU" b="1" i="0" dirty="0">
                <a:solidFill>
                  <a:srgbClr val="202122"/>
                </a:solidFill>
                <a:effectLst/>
              </a:rPr>
              <a:t>СЛОВАРЬ).</a:t>
            </a:r>
          </a:p>
          <a:p>
            <a:pPr algn="l"/>
            <a:endParaRPr lang="ru-RU" b="1" i="0" dirty="0">
              <a:solidFill>
                <a:srgbClr val="202122"/>
              </a:solidFill>
              <a:effectLst/>
            </a:endParaRPr>
          </a:p>
          <a:p>
            <a:pPr algn="l"/>
            <a:endParaRPr lang="ru-RU" b="0" i="0" dirty="0">
              <a:solidFill>
                <a:srgbClr val="202122"/>
              </a:solidFill>
              <a:effectLst/>
            </a:endParaRPr>
          </a:p>
          <a:p>
            <a:pPr algn="l"/>
            <a:r>
              <a:rPr lang="ru-RU" dirty="0">
                <a:solidFill>
                  <a:srgbClr val="202122"/>
                </a:solidFill>
              </a:rPr>
              <a:t>Структуры данных и алгоритмы. Альфред </a:t>
            </a:r>
            <a:r>
              <a:rPr lang="ru-RU" dirty="0" err="1">
                <a:solidFill>
                  <a:srgbClr val="202122"/>
                </a:solidFill>
              </a:rPr>
              <a:t>Ахо</a:t>
            </a:r>
            <a:r>
              <a:rPr lang="ru-RU" dirty="0">
                <a:solidFill>
                  <a:srgbClr val="202122"/>
                </a:solidFill>
              </a:rPr>
              <a:t> и др.</a:t>
            </a:r>
          </a:p>
          <a:p>
            <a:pPr algn="l"/>
            <a:r>
              <a:rPr lang="en-US" sz="1400" i="1" dirty="0">
                <a:hlinkClick r:id="rId2"/>
              </a:rPr>
              <a:t>https://vk.com/doc12793919_505460295?hash=ll9EkrNiTVXEDYcrg3gZM10zXRAuxZSd3SgvYhYAAgg</a:t>
            </a:r>
            <a:r>
              <a:rPr lang="ru-RU" sz="1400" i="1" dirty="0"/>
              <a:t> </a:t>
            </a:r>
            <a:endParaRPr lang="en-US" sz="1400" i="1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0C0CB91-2CFB-10E6-9F7F-93C9D7AF2719}"/>
              </a:ext>
            </a:extLst>
          </p:cNvPr>
          <p:cNvSpPr/>
          <p:nvPr/>
        </p:nvSpPr>
        <p:spPr>
          <a:xfrm>
            <a:off x="239137" y="2963848"/>
            <a:ext cx="847868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b="0" i="1" dirty="0">
                <a:solidFill>
                  <a:srgbClr val="202122"/>
                </a:solidFill>
                <a:effectLst/>
              </a:rPr>
              <a:t>Основные операции СЛОВАРЯ:</a:t>
            </a:r>
            <a:endParaRPr lang="ru-RU" i="1" dirty="0">
              <a:solidFill>
                <a:srgbClr val="202122"/>
              </a:solidFill>
            </a:endParaRPr>
          </a:p>
          <a:p>
            <a:r>
              <a:rPr lang="en-US" b="1" i="0" dirty="0">
                <a:solidFill>
                  <a:srgbClr val="202122"/>
                </a:solidFill>
                <a:effectLst/>
              </a:rPr>
              <a:t>INSERT</a:t>
            </a:r>
            <a:r>
              <a:rPr lang="en-US" b="0" i="0" dirty="0">
                <a:solidFill>
                  <a:srgbClr val="202122"/>
                </a:solidFill>
                <a:effectLst/>
              </a:rPr>
              <a:t> – </a:t>
            </a:r>
            <a:r>
              <a:rPr lang="ru-RU" b="0" i="0" dirty="0">
                <a:solidFill>
                  <a:srgbClr val="202122"/>
                </a:solidFill>
                <a:effectLst/>
              </a:rPr>
              <a:t>добавляет элемент в множество. </a:t>
            </a:r>
            <a:r>
              <a:rPr lang="ru-RU" dirty="0">
                <a:solidFill>
                  <a:srgbClr val="202122"/>
                </a:solidFill>
              </a:rPr>
              <a:t>Множество – содержит только уникальные элементы. При повторном добавлении элемента в множество, множество не изменяется.</a:t>
            </a:r>
            <a:endParaRPr lang="ru-RU" i="0" dirty="0">
              <a:solidFill>
                <a:srgbClr val="202122"/>
              </a:solidFill>
              <a:effectLst/>
            </a:endParaRPr>
          </a:p>
          <a:p>
            <a:pPr algn="l"/>
            <a:endParaRPr lang="ru-RU" b="0" i="0" dirty="0">
              <a:solidFill>
                <a:srgbClr val="202122"/>
              </a:solidFill>
              <a:effectLst/>
            </a:endParaRPr>
          </a:p>
          <a:p>
            <a:pPr algn="l"/>
            <a:r>
              <a:rPr lang="en-US" b="1" i="0" dirty="0">
                <a:solidFill>
                  <a:srgbClr val="202122"/>
                </a:solidFill>
                <a:effectLst/>
              </a:rPr>
              <a:t>DELETE</a:t>
            </a:r>
            <a:r>
              <a:rPr lang="en-US" dirty="0">
                <a:solidFill>
                  <a:srgbClr val="202122"/>
                </a:solidFill>
              </a:rPr>
              <a:t>  - </a:t>
            </a:r>
            <a:r>
              <a:rPr lang="ru-RU" dirty="0">
                <a:solidFill>
                  <a:srgbClr val="202122"/>
                </a:solidFill>
              </a:rPr>
              <a:t>удаляет элемент из множества. Не важно сколько раз элемент был в него добавлен ранее после удаления элемента в множестве такого элемента больше нет.</a:t>
            </a:r>
          </a:p>
          <a:p>
            <a:pPr algn="l"/>
            <a:endParaRPr lang="ru-RU" b="0" i="0" dirty="0">
              <a:solidFill>
                <a:srgbClr val="202122"/>
              </a:solidFill>
              <a:effectLst/>
            </a:endParaRPr>
          </a:p>
          <a:p>
            <a:pPr algn="l"/>
            <a:r>
              <a:rPr lang="en-US" b="1" i="0" dirty="0">
                <a:solidFill>
                  <a:srgbClr val="202122"/>
                </a:solidFill>
                <a:effectLst/>
              </a:rPr>
              <a:t>MEMBER</a:t>
            </a:r>
            <a:r>
              <a:rPr lang="ru-RU" b="1" i="0" dirty="0">
                <a:solidFill>
                  <a:srgbClr val="202122"/>
                </a:solidFill>
                <a:effectLst/>
              </a:rPr>
              <a:t> </a:t>
            </a:r>
            <a:r>
              <a:rPr lang="ru-RU" i="0" dirty="0">
                <a:solidFill>
                  <a:srgbClr val="202122"/>
                </a:solidFill>
                <a:effectLst/>
              </a:rPr>
              <a:t>– сообщает, является ли указанный элемент членом данного множества или нет.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01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1580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АТД Словарь – реализация 1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202122"/>
                </a:solidFill>
                <a:effectLst/>
              </a:rPr>
              <a:t>СЛОВАРЬ – </a:t>
            </a:r>
            <a:r>
              <a:rPr lang="ru-RU" i="0" dirty="0">
                <a:solidFill>
                  <a:srgbClr val="7030A0"/>
                </a:solidFill>
                <a:effectLst/>
              </a:rPr>
              <a:t>абстрактный тип множеств с операторами</a:t>
            </a:r>
            <a:r>
              <a:rPr lang="ru-RU" b="1" i="0" dirty="0">
                <a:solidFill>
                  <a:srgbClr val="7030A0"/>
                </a:solidFill>
                <a:effectLst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</a:rPr>
              <a:t>INSERT, DELETE </a:t>
            </a:r>
            <a:r>
              <a:rPr lang="ru-RU" i="0" dirty="0">
                <a:solidFill>
                  <a:srgbClr val="7030A0"/>
                </a:solidFill>
                <a:effectLst/>
              </a:rPr>
              <a:t>и </a:t>
            </a:r>
            <a:r>
              <a:rPr lang="en-US" b="1" i="0" dirty="0">
                <a:solidFill>
                  <a:srgbClr val="7030A0"/>
                </a:solidFill>
                <a:effectLst/>
              </a:rPr>
              <a:t>MEMBER </a:t>
            </a:r>
            <a:r>
              <a:rPr lang="ru-RU" i="0" dirty="0">
                <a:solidFill>
                  <a:srgbClr val="7030A0"/>
                </a:solidFill>
                <a:effectLst/>
              </a:rPr>
              <a:t>называется</a:t>
            </a:r>
            <a:r>
              <a:rPr lang="ru-RU" b="1" i="0" dirty="0">
                <a:solidFill>
                  <a:srgbClr val="7030A0"/>
                </a:solidFill>
                <a:effectLst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</a:rPr>
              <a:t>DICTIONARY (</a:t>
            </a:r>
            <a:r>
              <a:rPr lang="ru-RU" b="1" i="0" dirty="0">
                <a:solidFill>
                  <a:srgbClr val="7030A0"/>
                </a:solidFill>
                <a:effectLst/>
              </a:rPr>
              <a:t>СЛОВАРЬ).</a:t>
            </a:r>
          </a:p>
          <a:p>
            <a:pPr algn="l"/>
            <a:endParaRPr lang="ru-RU" b="1" i="0" dirty="0">
              <a:solidFill>
                <a:srgbClr val="202122"/>
              </a:solidFill>
              <a:effectLst/>
            </a:endParaRPr>
          </a:p>
          <a:p>
            <a:pPr algn="l"/>
            <a:endParaRPr lang="ru-RU" dirty="0"/>
          </a:p>
          <a:p>
            <a:pPr algn="l"/>
            <a:endParaRPr lang="ru-RU" dirty="0"/>
          </a:p>
          <a:p>
            <a:pPr algn="l"/>
            <a:r>
              <a:rPr lang="ru-RU" dirty="0"/>
              <a:t>Эту абстракцию можно реализовать множеством способов.</a:t>
            </a:r>
          </a:p>
          <a:p>
            <a:pPr algn="l"/>
            <a:r>
              <a:rPr lang="ru-RU" dirty="0"/>
              <a:t>Причем некоторые из способов будут более эффективны чем другие.</a:t>
            </a:r>
          </a:p>
          <a:p>
            <a:pPr algn="l"/>
            <a:endParaRPr lang="ru-RU" dirty="0"/>
          </a:p>
          <a:p>
            <a:pPr algn="l"/>
            <a:endParaRPr lang="ru-RU" dirty="0"/>
          </a:p>
          <a:p>
            <a:pPr algn="l"/>
            <a:endParaRPr lang="ru-RU" dirty="0"/>
          </a:p>
          <a:p>
            <a:pPr algn="l"/>
            <a:r>
              <a:rPr lang="ru-RU" dirty="0"/>
              <a:t>Применим СЛОВАРЬ к нашей сквозной задаче конвертации текста в </a:t>
            </a:r>
            <a:r>
              <a:rPr lang="en-US" dirty="0"/>
              <a:t>HTML </a:t>
            </a:r>
            <a:r>
              <a:rPr lang="ru-RU" dirty="0"/>
              <a:t>с выделением жирным слов, которые есть в СЛОВАРЕ.</a:t>
            </a:r>
          </a:p>
          <a:p>
            <a:pPr algn="l"/>
            <a:endParaRPr lang="ru-RU" dirty="0"/>
          </a:p>
          <a:p>
            <a:pPr algn="l"/>
            <a:endParaRPr lang="ru-RU" dirty="0"/>
          </a:p>
          <a:p>
            <a:pPr algn="l"/>
            <a:r>
              <a:rPr lang="ru-RU" sz="2800" dirty="0"/>
              <a:t>Реализуем Словарь через </a:t>
            </a:r>
            <a:r>
              <a:rPr lang="ru-RU" sz="2800" b="1" dirty="0"/>
              <a:t>Массив.</a:t>
            </a:r>
          </a:p>
          <a:p>
            <a:pPr algn="l"/>
            <a:endParaRPr lang="ru-RU" b="1" dirty="0"/>
          </a:p>
          <a:p>
            <a:pPr algn="l"/>
            <a:r>
              <a:rPr lang="ru-RU" b="1" dirty="0"/>
              <a:t>ВАЖНО:</a:t>
            </a:r>
          </a:p>
          <a:p>
            <a:pPr algn="l"/>
            <a:r>
              <a:rPr lang="ru-RU" b="1" dirty="0"/>
              <a:t>В нашей задаче в СЛОВАРЕ нужны операторы </a:t>
            </a:r>
            <a:r>
              <a:rPr lang="en-US" b="1" dirty="0"/>
              <a:t>INSERT </a:t>
            </a:r>
            <a:r>
              <a:rPr lang="ru-RU" b="1" dirty="0"/>
              <a:t>и </a:t>
            </a:r>
            <a:r>
              <a:rPr lang="en-US" b="1" dirty="0"/>
              <a:t>MEMBER, </a:t>
            </a:r>
            <a:r>
              <a:rPr lang="ru-RU" b="1" dirty="0"/>
              <a:t>но не нужен оператор </a:t>
            </a:r>
            <a:r>
              <a:rPr lang="en-US" b="1" dirty="0"/>
              <a:t>DELETE.</a:t>
            </a:r>
            <a:endParaRPr lang="ru-RU" b="1" dirty="0"/>
          </a:p>
          <a:p>
            <a:pPr algn="l"/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908044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Проект </a:t>
            </a:r>
            <a:r>
              <a:rPr lang="en-US" sz="3200" b="1" dirty="0" err="1"/>
              <a:t>TextProcessing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latin typeface="Consolas" panose="020B0609020204030204" pitchFamily="49" charset="0"/>
              </a:rPr>
              <a:t>Структура проекта: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Файл заголовков: 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–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Dict.h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(интерфейс Словаря)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Исходные файлы: 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-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TextProcessing.c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(Собственно реализация обработки)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DictArray.c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(Реализация Словаря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на массиве)</a:t>
            </a:r>
            <a:endParaRPr lang="ru-RU" sz="18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4238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3200" b="1" dirty="0" err="1"/>
              <a:t>Dict.h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687016"/>
            <a:ext cx="8640960" cy="589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once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Основные операции СЛОВАРЯ: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b="1" dirty="0">
                <a:solidFill>
                  <a:srgbClr val="008000"/>
                </a:solidFill>
                <a:latin typeface="Consolas" panose="020B0609020204030204" pitchFamily="49" charset="0"/>
              </a:rPr>
              <a:t>INSERT</a:t>
            </a:r>
            <a:endParaRPr lang="en-US" sz="13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b="1" dirty="0">
                <a:solidFill>
                  <a:srgbClr val="008000"/>
                </a:solidFill>
                <a:latin typeface="Consolas" panose="020B0609020204030204" pitchFamily="49" charset="0"/>
              </a:rPr>
              <a:t>MEMBER</a:t>
            </a:r>
            <a:b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Служебные функции СЛОВАРЯ: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b="1" dirty="0">
                <a:solidFill>
                  <a:srgbClr val="008000"/>
                </a:solidFill>
                <a:latin typeface="Consolas" panose="020B0609020204030204" pitchFamily="49" charset="0"/>
              </a:rPr>
              <a:t>CREATE </a:t>
            </a:r>
            <a:endParaRPr lang="en-US" sz="13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b="1" dirty="0">
                <a:solidFill>
                  <a:srgbClr val="008000"/>
                </a:solidFill>
                <a:latin typeface="Consolas" panose="020B0609020204030204" pitchFamily="49" charset="0"/>
              </a:rPr>
              <a:t>DESTROY</a:t>
            </a:r>
            <a:endParaRPr lang="ru-RU" sz="13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/* INSERT – добавляет элемент в множество.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Множество – содержит только уникальные элементы.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При повторном добавлении элемента в множество, множество не изменяется.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1300" b="1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300" b="1" dirty="0">
                <a:solidFill>
                  <a:srgbClr val="808080"/>
                </a:solidFill>
                <a:latin typeface="Consolas" panose="020B0609020204030204" pitchFamily="49" charset="0"/>
              </a:rPr>
              <a:t>word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/* MEMBER – сообщает, является ли указанный элемент членом данного множества или нет.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 Member(</a:t>
            </a:r>
            <a:r>
              <a:rPr lang="en-US" sz="1300" b="1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300" b="1" dirty="0">
                <a:solidFill>
                  <a:srgbClr val="808080"/>
                </a:solidFill>
                <a:latin typeface="Consolas" panose="020B0609020204030204" pitchFamily="49" charset="0"/>
              </a:rPr>
              <a:t>word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CREATE - </a:t>
            </a:r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создает словарь.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Вызывается перед началом использования словаря.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Create();</a:t>
            </a:r>
          </a:p>
          <a:p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DESTROY - </a:t>
            </a:r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уничтожает словарь.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Вызывается после окончания использования словаря. */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Destroy();</a:t>
            </a:r>
          </a:p>
          <a:p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// Максимальная длина слова в словаре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6F008A"/>
                </a:solidFill>
                <a:latin typeface="Consolas" panose="020B0609020204030204" pitchFamily="49" charset="0"/>
              </a:rPr>
              <a:t>MAX_LEN_WORD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80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882825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latin typeface="+mn-lt"/>
              </a:rPr>
              <a:t>TextProcessing</a:t>
            </a:r>
            <a:r>
              <a:rPr lang="en-US" sz="3200" b="1" dirty="0">
                <a:latin typeface="+mn-lt"/>
              </a:rPr>
              <a:t>.</a:t>
            </a:r>
            <a:r>
              <a:rPr lang="ru-RU" sz="3200" b="1" dirty="0">
                <a:latin typeface="+mn-lt"/>
              </a:rPr>
              <a:t>с</a:t>
            </a:r>
            <a:r>
              <a:rPr lang="en-US" sz="3200" b="1" dirty="0">
                <a:latin typeface="+mn-lt"/>
              </a:rPr>
              <a:t> (1)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687016"/>
            <a:ext cx="86409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_CRT_SECURE_NO_WARNINGS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time.h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Dict.h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getNextDelim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fp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token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getNextWord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fp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token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maxLen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LoadDictionary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filename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TextProcessing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filenameIn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filenameOut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filenameDict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"c:\\Temp\\FIST2024\\TextMarkup\\dict0.txt"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"c:\\Temp\\FIST2024\\TextMarkup\\text1.txt"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"c:\\Temp\\FIST2024\\TextMarkup\\text1_out.html"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//char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filenameIn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[] = "c:\\Temp\\FIST2024\\TextMarkup\\Alice.txt";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//char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filenameOut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[] = "c:\\Temp\\FIST2024\\TextMarkup\\Alice_out.html";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//char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filenameIn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[] = "c:\\Temp\\FIST2024\\TextMarkup\\Tolkien2.txt";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//char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filenameOut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[] = "c:\\Temp\\FIST2024\\TextMarkup\\Tolkien2_out.html";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00588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latin typeface="+mn-lt"/>
              </a:rPr>
              <a:t>TextProcessing</a:t>
            </a:r>
            <a:r>
              <a:rPr lang="en-US" sz="3200" b="1" dirty="0">
                <a:latin typeface="+mn-lt"/>
              </a:rPr>
              <a:t>.</a:t>
            </a:r>
            <a:r>
              <a:rPr lang="ru-RU" sz="3200" b="1" dirty="0">
                <a:latin typeface="+mn-lt"/>
              </a:rPr>
              <a:t>с</a:t>
            </a:r>
            <a:r>
              <a:rPr lang="en-US" sz="3200" b="1" dirty="0">
                <a:latin typeface="+mn-lt"/>
              </a:rPr>
              <a:t> (2)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687016"/>
            <a:ext cx="8640960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4013"/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// сообщаем какие файлы обрабатываются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"HTML file %s\nis created from text file %s\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nwith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highlighting words from %s\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ndictionary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\n\n\n"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filenameIn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filenameDict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// t0 - сколько прошло времени от старта программы до момента входа в функцию </a:t>
            </a:r>
            <a:r>
              <a:rPr lang="ru-RU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main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long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t0 = clock();</a:t>
            </a: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"t0 = %.3f sec \n"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t0 / 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CLOCKS_PER_SEC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LoadDictionary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filenameDict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// t1 - сколько прошло времени от старта программы до окончания загрузки словаря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t1 = clock();</a:t>
            </a: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"t1 = %.3f sec \n"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t1 / 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CLOCKS_PER_SEC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TextProcessing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filenameIn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filenameOut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// t2 - сколько прошло времени от старта программы до окончания конвертации текста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long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t2 = clock();</a:t>
            </a: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"t2 = %.3f sec \n"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t2 / 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CLOCKS_PER_SEC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Destroy();</a:t>
            </a:r>
          </a:p>
          <a:p>
            <a:pPr defTabSz="354013"/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// t3 - сколько прошло времени от окончания конвертации текста до окончания уничтожения словаря 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long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t3 = clock();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"t3 = %.3f sec \n"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t3 / 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CLOCKS_PER_SEC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"t1 - t0 = %.3f sec (Run time of dictionary loading)\n"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(t1 - t0) / 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CLOCKS_PER_SEC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"t2 - t1 = %.3f sec (Run time of HTML generating)\n"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(t2 - t1) / 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CLOCKS_PER_SEC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"t3 - t2 = %.3f sec (Run time of dictionary destroying )\n"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(t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- t1) / 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CLOCKS_PER_SEC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0517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687016"/>
            <a:ext cx="8640960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4013"/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// сообщаем какие файлы обрабатываются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"HTML file %s\nis created from text file %s\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nwith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 highlighting words from %s\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ndictionary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\n\n\n"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filenameIn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filenameDict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// t0 - сколько прошло времени от старта программы до момента входа в функцию </a:t>
            </a:r>
            <a:r>
              <a:rPr lang="ru-RU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main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long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t0 = clock();</a:t>
            </a: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"t0 = %.3f sec \n"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t0 / 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CLOCKS_PER_SEC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LoadDictionary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filenameDict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// t1 - сколько прошло времени от старта программы до окончания загрузки словаря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t1 = clock();</a:t>
            </a: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"t1 = %.3f sec \n"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t1 / 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CLOCKS_PER_SEC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TextProcessing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filenameIn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filenameOut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// t2 - сколько прошло времени от старта программы до окончания конвертации текста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long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t2 = clock();</a:t>
            </a: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"t2 = %.3f sec \n"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t2 / 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CLOCKS_PER_SEC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Destroy();</a:t>
            </a:r>
          </a:p>
          <a:p>
            <a:pPr defTabSz="354013"/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// t3 - сколько прошло времени от окончания конвертации текста до окончания уничтожения словаря 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long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t3 = clock();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"t3 = %.3f sec \n"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t3 / 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CLOCKS_PER_SEC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"t1 - t0 = %.3f sec (Run time of dictionary loading)\n"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(t1 - t0) / 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CLOCKS_PER_SEC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"t2 - t1 = %.3f sec (Run time of HTML generating)\n"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(t2 - t1) / 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CLOCKS_PER_SEC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"t3 - t2 = %.3f sec (Run time of dictionary destroying )\n"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(t2 - t1) / 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CLOCKS_PER_SEC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7D29642-1C51-6973-EDBD-EED5EA5A5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360" y="2968203"/>
            <a:ext cx="5796136" cy="3611362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BC80C118-3B33-CB04-9A28-347E3E5EE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latin typeface="+mn-lt"/>
              </a:rPr>
              <a:t>TextProcessing</a:t>
            </a:r>
            <a:r>
              <a:rPr lang="en-US" sz="3200" b="1" dirty="0">
                <a:latin typeface="+mn-lt"/>
              </a:rPr>
              <a:t>.</a:t>
            </a:r>
            <a:r>
              <a:rPr lang="ru-RU" sz="3200" b="1" dirty="0">
                <a:latin typeface="+mn-lt"/>
              </a:rPr>
              <a:t>с</a:t>
            </a:r>
            <a:r>
              <a:rPr lang="en-US" sz="3200" b="1" dirty="0">
                <a:latin typeface="+mn-lt"/>
              </a:rPr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397633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latin typeface="+mn-lt"/>
              </a:rPr>
              <a:t>TextProcessing</a:t>
            </a:r>
            <a:r>
              <a:rPr lang="en-US" sz="3200" b="1" dirty="0">
                <a:latin typeface="+mn-lt"/>
              </a:rPr>
              <a:t>.</a:t>
            </a:r>
            <a:r>
              <a:rPr lang="ru-RU" sz="3200" b="1" dirty="0">
                <a:latin typeface="+mn-lt"/>
              </a:rPr>
              <a:t>с</a:t>
            </a:r>
            <a:r>
              <a:rPr lang="en-US" sz="3200" b="1" dirty="0">
                <a:latin typeface="+mn-lt"/>
              </a:rPr>
              <a:t> (3)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687016"/>
            <a:ext cx="86409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200" b="1" u="sng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LoadDictionary</a:t>
            </a:r>
            <a:r>
              <a:rPr lang="en-US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u="sng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b="1" u="sng" dirty="0">
                <a:solidFill>
                  <a:srgbClr val="808080"/>
                </a:solidFill>
                <a:latin typeface="Consolas" panose="020B0609020204030204" pitchFamily="49" charset="0"/>
              </a:rPr>
              <a:t>filename</a:t>
            </a:r>
            <a:r>
              <a:rPr lang="en-US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открыть файл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	FILE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fin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filename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"rt"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(fin ==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файл не смогли открыть - сообщаем об этом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"File %s doesn't opened!\n"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filename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Create();</a:t>
            </a: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token[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MAX_LEN_WORD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4013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пока не конец файла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feof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(fin)) {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пока есть разделитель - берем его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getNextDelim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(fin, token)) {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есть слово - берем его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getNextWord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(fin, token,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MAX_LEN_WORD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Insert(token);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Закрываем файл с текстом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(fin);</a:t>
            </a: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defTabSz="354013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6584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latin typeface="+mn-lt"/>
              </a:rPr>
              <a:t>TextProcessing</a:t>
            </a:r>
            <a:r>
              <a:rPr lang="en-US" sz="3200" b="1" dirty="0">
                <a:latin typeface="+mn-lt"/>
              </a:rPr>
              <a:t>.</a:t>
            </a:r>
            <a:r>
              <a:rPr lang="ru-RU" sz="3200" b="1" dirty="0">
                <a:latin typeface="+mn-lt"/>
              </a:rPr>
              <a:t>с</a:t>
            </a:r>
            <a:r>
              <a:rPr lang="en-US" sz="3200" b="1" dirty="0">
                <a:latin typeface="+mn-lt"/>
              </a:rPr>
              <a:t> (3)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75FB857-C132-A9D3-19BA-28AF5606D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482" y="2348880"/>
            <a:ext cx="2124075" cy="3514725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EAB804E-69A4-8F1D-C243-3BEC5FC014E2}"/>
              </a:ext>
            </a:extLst>
          </p:cNvPr>
          <p:cNvSpPr/>
          <p:nvPr/>
        </p:nvSpPr>
        <p:spPr>
          <a:xfrm>
            <a:off x="323528" y="687016"/>
            <a:ext cx="86409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200" b="1" u="sng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LoadDictionary</a:t>
            </a:r>
            <a:r>
              <a:rPr lang="en-US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u="sng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b="1" u="sng" dirty="0">
                <a:solidFill>
                  <a:srgbClr val="808080"/>
                </a:solidFill>
                <a:latin typeface="Consolas" panose="020B0609020204030204" pitchFamily="49" charset="0"/>
              </a:rPr>
              <a:t>filename</a:t>
            </a:r>
            <a:r>
              <a:rPr lang="en-US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открыть файл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	FILE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fin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filename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"rt"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(fin ==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файл не смогли открыть - сообщаем об этом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"File %s doesn't opened!\n"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filename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Create();</a:t>
            </a: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token[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MAX_LEN_WORD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4013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пока не конец файла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feof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(fin)) {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пока есть разделитель - берем его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getNextDelim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(fin, token)) {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есть слово - берем его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getNextWord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(fin, token,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MAX_LEN_WORD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Insert(token);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Закрываем файл с текстом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(fin);</a:t>
            </a: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defTabSz="354013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8283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3204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сквозная – Реализация 0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651544"/>
            <a:ext cx="864096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ru-RU" sz="1600" dirty="0">
                <a:latin typeface="Consolas" panose="020B0609020204030204" pitchFamily="49" charset="0"/>
              </a:rPr>
              <a:t>Есть файл, содержащий список слов (словарь).</a:t>
            </a:r>
          </a:p>
          <a:p>
            <a:pPr defTabSz="354013"/>
            <a:r>
              <a:rPr lang="ru-RU" sz="1600" dirty="0">
                <a:latin typeface="Consolas" panose="020B0609020204030204" pitchFamily="49" charset="0"/>
              </a:rPr>
              <a:t>Есть текстовый файл (достаточно большой).</a:t>
            </a:r>
          </a:p>
          <a:p>
            <a:pPr defTabSz="354013"/>
            <a:r>
              <a:rPr lang="ru-RU" sz="1600" dirty="0">
                <a:latin typeface="Consolas" panose="020B0609020204030204" pitchFamily="49" charset="0"/>
              </a:rPr>
              <a:t>Нужно текстовый файл превратить в </a:t>
            </a:r>
            <a:r>
              <a:rPr lang="en-US" sz="1600" dirty="0">
                <a:latin typeface="Consolas" panose="020B0609020204030204" pitchFamily="49" charset="0"/>
              </a:rPr>
              <a:t>HTML </a:t>
            </a:r>
            <a:r>
              <a:rPr lang="ru-RU" sz="1600" dirty="0">
                <a:latin typeface="Consolas" panose="020B0609020204030204" pitchFamily="49" charset="0"/>
              </a:rPr>
              <a:t>файл, выделив </a:t>
            </a:r>
            <a:r>
              <a:rPr lang="ru-RU" b="1" dirty="0">
                <a:latin typeface="Consolas" panose="020B0609020204030204" pitchFamily="49" charset="0"/>
              </a:rPr>
              <a:t>жирным</a:t>
            </a:r>
            <a:r>
              <a:rPr lang="ru-RU" sz="1600" b="1" dirty="0">
                <a:latin typeface="Consolas" panose="020B0609020204030204" pitchFamily="49" charset="0"/>
              </a:rPr>
              <a:t> </a:t>
            </a:r>
            <a:r>
              <a:rPr lang="ru-RU" sz="1600" dirty="0">
                <a:latin typeface="Consolas" panose="020B0609020204030204" pitchFamily="49" charset="0"/>
              </a:rPr>
              <a:t>те слова, которые есть в словаре.</a:t>
            </a:r>
          </a:p>
          <a:p>
            <a:pPr defTabSz="354013"/>
            <a:endParaRPr lang="ru-RU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u="sng" dirty="0">
                <a:solidFill>
                  <a:srgbClr val="FF0000"/>
                </a:solidFill>
                <a:latin typeface="Consolas" panose="020B0609020204030204" pitchFamily="49" charset="0"/>
              </a:rPr>
              <a:t>Реализация бессмысленная и беспощадная </a:t>
            </a:r>
            <a:r>
              <a:rPr lang="ru-RU" sz="1600" dirty="0">
                <a:solidFill>
                  <a:srgbClr val="FF0000"/>
                </a:solidFill>
                <a:latin typeface="Consolas" panose="020B0609020204030204" pitchFamily="49" charset="0"/>
              </a:rPr>
              <a:t>– </a:t>
            </a:r>
            <a:r>
              <a:rPr lang="ru-RU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полностью на файлах, без загрузки словаря в память!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BD023D4-8D44-9FBF-B6FA-13CEAFA9B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2910121"/>
            <a:ext cx="3869460" cy="357713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2982FB5-B6B0-4C86-BF4A-D310451E8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25" y="2777455"/>
            <a:ext cx="2486025" cy="31718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1263EC-E956-15B0-1227-87469935F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347" y="3319251"/>
            <a:ext cx="3789594" cy="316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687016"/>
            <a:ext cx="87129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200" b="1" u="sng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TextProcessing</a:t>
            </a:r>
            <a:r>
              <a:rPr lang="en-US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u="sng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b="1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filenameIn</a:t>
            </a:r>
            <a:r>
              <a:rPr lang="en-US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u="sng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b="1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filenameOut</a:t>
            </a:r>
            <a:r>
              <a:rPr lang="en-US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открыть файл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входной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nn-NO" sz="1200" dirty="0">
                <a:solidFill>
                  <a:srgbClr val="2B91AF"/>
                </a:solidFill>
                <a:latin typeface="Consolas" panose="020B0609020204030204" pitchFamily="49" charset="0"/>
              </a:rPr>
              <a:t>	FILE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* fin = fopen(</a:t>
            </a:r>
            <a:r>
              <a:rPr lang="nn-NO" sz="1200" dirty="0">
                <a:solidFill>
                  <a:srgbClr val="808080"/>
                </a:solidFill>
                <a:latin typeface="Consolas" panose="020B0609020204030204" pitchFamily="49" charset="0"/>
              </a:rPr>
              <a:t>filenameIn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n-NO" sz="1200" dirty="0">
                <a:solidFill>
                  <a:srgbClr val="A31515"/>
                </a:solidFill>
                <a:latin typeface="Consolas" panose="020B0609020204030204" pitchFamily="49" charset="0"/>
              </a:rPr>
              <a:t>"rt"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(fin ==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		// если файл не смогли открыть - сообщаем об этом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"File %s doesn't opened!\n"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filenameIn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defTabSz="354013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4013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	// открыть файл выходной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2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filenameOut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wt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		// если файл не смогли открыть - сообщаем об этом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"File %s doesn't opened!\n"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filenameOut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		// и закрываем входной файл</a:t>
            </a:r>
          </a:p>
          <a:p>
            <a:pPr defTabSz="354013"/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(fin);</a:t>
            </a:r>
          </a:p>
          <a:p>
            <a:pPr defTabSz="354013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defTabSz="354013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4013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	// Выводим в выходной файл заголовок HTML документа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"&lt;!DOCTYPE html&gt;"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"&lt;html&gt;"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"&lt;head&gt;"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"&lt;meta http - 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equiv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= \"Content-Type\" content = \"text/html; charset=utf-8\" /&gt;"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"&lt;title&gt;HTML Document&lt;/title&gt;"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"&lt;/head&gt;"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"&lt;body&gt;"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7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D1A234A-2359-716F-D41C-672A73375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latin typeface="+mn-lt"/>
              </a:rPr>
              <a:t>TextProcessing</a:t>
            </a:r>
            <a:r>
              <a:rPr lang="en-US" sz="3200" b="1" dirty="0">
                <a:latin typeface="+mn-lt"/>
              </a:rPr>
              <a:t>.</a:t>
            </a:r>
            <a:r>
              <a:rPr lang="ru-RU" sz="3200" b="1" dirty="0">
                <a:latin typeface="+mn-lt"/>
              </a:rPr>
              <a:t>с</a:t>
            </a:r>
            <a:r>
              <a:rPr lang="en-US" sz="3200" b="1" dirty="0">
                <a:latin typeface="+mn-lt"/>
              </a:rPr>
              <a:t> (</a:t>
            </a:r>
            <a:r>
              <a:rPr lang="ru-RU" sz="3200" b="1" dirty="0">
                <a:latin typeface="+mn-lt"/>
              </a:rPr>
              <a:t>4</a:t>
            </a:r>
            <a:r>
              <a:rPr lang="en-US" sz="3200" b="1" dirty="0"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1667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latin typeface="+mn-lt"/>
              </a:rPr>
              <a:t>TextProcessing</a:t>
            </a:r>
            <a:r>
              <a:rPr lang="en-US" sz="3200" b="1" dirty="0">
                <a:latin typeface="+mn-lt"/>
              </a:rPr>
              <a:t>.</a:t>
            </a:r>
            <a:r>
              <a:rPr lang="ru-RU" sz="3200" b="1" dirty="0">
                <a:latin typeface="+mn-lt"/>
              </a:rPr>
              <a:t>с</a:t>
            </a:r>
            <a:r>
              <a:rPr lang="en-US" sz="3200" b="1" dirty="0">
                <a:latin typeface="+mn-lt"/>
              </a:rPr>
              <a:t> (</a:t>
            </a:r>
            <a:r>
              <a:rPr lang="ru-RU" sz="3200" b="1" dirty="0">
                <a:latin typeface="+mn-lt"/>
              </a:rPr>
              <a:t>5</a:t>
            </a:r>
            <a:r>
              <a:rPr lang="en-US" sz="3200" b="1" dirty="0">
                <a:latin typeface="+mn-lt"/>
              </a:rPr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687016"/>
            <a:ext cx="871296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token[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MAX_LEN_WORD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4013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пока не конец файла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feof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(fin)) {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пока есть разделитель - берем его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getNextDelim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(fin, token)) {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	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выводим разделитель 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(token,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== 0) {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"&amp;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lt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	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(token,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== 0) {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"&amp;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gt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	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	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(token,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== 0) {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br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token);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есть слово - берем его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getNextWord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(fin, token,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MAX_LEN_WORD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	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слово есть в Словаре – то выделяем его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Member(token)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"&lt;b&gt;%s&lt;/b&gt;"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token);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	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token);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78457DC-BAE0-CBEE-39ED-B7FC3BAC6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084" y="1514740"/>
            <a:ext cx="3751916" cy="313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161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latin typeface="+mn-lt"/>
              </a:rPr>
              <a:t>TextProcessing</a:t>
            </a:r>
            <a:r>
              <a:rPr lang="en-US" sz="3200" b="1" dirty="0">
                <a:latin typeface="+mn-lt"/>
              </a:rPr>
              <a:t>.</a:t>
            </a:r>
            <a:r>
              <a:rPr lang="ru-RU" sz="3200" b="1" dirty="0">
                <a:latin typeface="+mn-lt"/>
              </a:rPr>
              <a:t>с</a:t>
            </a:r>
            <a:r>
              <a:rPr lang="en-US" sz="3200" b="1" dirty="0">
                <a:latin typeface="+mn-lt"/>
              </a:rPr>
              <a:t> (</a:t>
            </a:r>
            <a:r>
              <a:rPr lang="ru-RU" sz="3200" b="1" dirty="0">
                <a:latin typeface="+mn-lt"/>
              </a:rPr>
              <a:t>5</a:t>
            </a:r>
            <a:r>
              <a:rPr lang="en-US" sz="3200" b="1" dirty="0">
                <a:latin typeface="+mn-lt"/>
              </a:rPr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4DCEB23-3997-012D-AB17-F8B90F34A7A6}"/>
              </a:ext>
            </a:extLst>
          </p:cNvPr>
          <p:cNvSpPr/>
          <p:nvPr/>
        </p:nvSpPr>
        <p:spPr>
          <a:xfrm>
            <a:off x="5524971" y="1179516"/>
            <a:ext cx="3510136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&lt;!DOCTYPE html&gt;&lt;html&gt;&lt;head&gt;&lt;meta http -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equiv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= "Content-Type" content = "text/html; charset=utf-8" /&gt;&lt;title&gt;HTML Document&lt;/title&gt;&lt;/head&gt;&lt;body&gt;&lt;b&gt;Alice&lt;/b&gt;'s Adventures in Wonderland&lt;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br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  <a:p>
            <a:pPr defTabSz="354013"/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Lewis Carroll&lt;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br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  <a:p>
            <a:pPr defTabSz="354013"/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br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  <a:p>
            <a:pPr defTabSz="354013"/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br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  <a:p>
            <a:pPr defTabSz="354013"/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Chapter I&lt;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br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  <a:p>
            <a:pPr defTabSz="354013"/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DOWN THE RABBIT-HOLE&lt;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br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  <a:p>
            <a:pPr defTabSz="354013"/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br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  <a:p>
            <a:pPr defTabSz="354013"/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&lt;b&gt;Alice&lt;/b&gt; was beginning &lt;b&gt;to&lt;/b&gt; get very tired &lt;b&gt;of&lt;/b&gt; sitting &lt;b&gt;by&lt;/b&gt; her sister &lt;b&gt;on&lt;/b&gt; &lt;b&gt;the&lt;/b&gt; bank, &lt;b&gt;and&lt;/b&gt; &lt;b&gt;of&lt;/b&gt; having nothing &lt;b&gt;to&lt;/b&gt; do: once &lt;b&gt;or&lt;/b&gt; twice she had peeped &lt;b&gt;into&lt;/b&gt; &lt;b&gt;the&lt;/b&gt; book her sister was reading, &lt;b&gt;but&lt;/b&gt; &lt;b&gt;it&lt;/b&gt; had &lt;b&gt;no&lt;/b&gt; pictures &lt;b&gt;or&lt;/b&gt; conversations in &lt;b&gt;it&lt;/b&gt;, “&lt;b&gt;and&lt;/b&gt; what is &lt;b&gt;the&lt;/b&gt; use &lt;b&gt;of&lt;/b&gt; a book,” thought &lt;b&gt;Alice&lt;/b&gt; “without pictures &lt;b&gt;or&lt;/b&gt; conversation?”&lt;/body&gt;&lt;/html&gt;</a:t>
            </a:r>
            <a:endParaRPr lang="ru-RU" sz="1050" dirty="0">
              <a:latin typeface="Consolas" panose="020B0609020204030204" pitchFamily="49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38FD612-991F-C41A-97EB-EB94B1997C60}"/>
              </a:ext>
            </a:extLst>
          </p:cNvPr>
          <p:cNvSpPr/>
          <p:nvPr/>
        </p:nvSpPr>
        <p:spPr>
          <a:xfrm>
            <a:off x="323528" y="687016"/>
            <a:ext cx="871296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token[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MAX_LEN_WORD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4013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пока не конец файла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feof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(fin)) {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пока есть разделитель - берем его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getNextDelim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(fin, token)) {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	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выводим разделитель 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(token,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== 0) {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"&amp;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lt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	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(token,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== 0) {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"&amp;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gt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	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	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(token,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== 0) {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br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token);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есть слово - берем его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getNextWord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(fin, token,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MAX_LEN_WORD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	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слово есть в Словаре – то выделяем его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Member(token)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"&lt;b&gt;%s&lt;/b&gt;"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token);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	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token);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48373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latin typeface="+mn-lt"/>
              </a:rPr>
              <a:t>TextProcessing</a:t>
            </a:r>
            <a:r>
              <a:rPr lang="en-US" sz="3200" b="1" dirty="0">
                <a:latin typeface="+mn-lt"/>
              </a:rPr>
              <a:t>.</a:t>
            </a:r>
            <a:r>
              <a:rPr lang="ru-RU" sz="3200" b="1" dirty="0">
                <a:latin typeface="+mn-lt"/>
              </a:rPr>
              <a:t>с</a:t>
            </a:r>
            <a:r>
              <a:rPr lang="en-US" sz="3200" b="1" dirty="0">
                <a:latin typeface="+mn-lt"/>
              </a:rPr>
              <a:t> (</a:t>
            </a:r>
            <a:r>
              <a:rPr lang="ru-RU" sz="3200" b="1" dirty="0">
                <a:latin typeface="+mn-lt"/>
              </a:rPr>
              <a:t>5</a:t>
            </a:r>
            <a:r>
              <a:rPr lang="en-US" sz="3200" b="1" dirty="0">
                <a:latin typeface="+mn-lt"/>
              </a:rPr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E8403F5-EAD6-3C3C-3357-C75E59359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548" y="2276872"/>
            <a:ext cx="3532948" cy="3266046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2137ECD-3B61-4B7C-5E4E-7ACDC0F60602}"/>
              </a:ext>
            </a:extLst>
          </p:cNvPr>
          <p:cNvSpPr/>
          <p:nvPr/>
        </p:nvSpPr>
        <p:spPr>
          <a:xfrm>
            <a:off x="323528" y="687016"/>
            <a:ext cx="871296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token[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MAX_LEN_WORD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4013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пока не конец файла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feof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(fin)) {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пока есть разделитель - берем его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getNextDelim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(fin, token)) {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	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выводим разделитель 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(token,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== 0) {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"&amp;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lt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	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(token,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== 0) {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"&amp;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gt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	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	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(token,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== 0) {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br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token);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есть слово - берем его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getNextWord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(fin, token,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MAX_LEN_WORD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	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слово есть в Словаре – то выделяем его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Member(token)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"&lt;b&gt;%s&lt;/b&gt;"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token);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	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token);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4604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A0221-65DB-C61A-67A6-CACA0835A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ECA65-C51C-CA70-3E34-10B53D3A7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latin typeface="+mn-lt"/>
              </a:rPr>
              <a:t>TextProcessing</a:t>
            </a:r>
            <a:r>
              <a:rPr lang="en-US" sz="3200" b="1" dirty="0">
                <a:latin typeface="+mn-lt"/>
              </a:rPr>
              <a:t>.</a:t>
            </a:r>
            <a:r>
              <a:rPr lang="ru-RU" sz="3200" b="1" dirty="0">
                <a:latin typeface="+mn-lt"/>
              </a:rPr>
              <a:t>с</a:t>
            </a:r>
            <a:r>
              <a:rPr lang="en-US" sz="3200" b="1" dirty="0">
                <a:latin typeface="+mn-lt"/>
              </a:rPr>
              <a:t> (6)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E0A3173-A388-1BBD-A0A0-F42BFFB852B9}"/>
              </a:ext>
            </a:extLst>
          </p:cNvPr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1096115-6A23-279A-6BCB-D64406BF1E74}"/>
              </a:ext>
            </a:extLst>
          </p:cNvPr>
          <p:cNvSpPr/>
          <p:nvPr/>
        </p:nvSpPr>
        <p:spPr>
          <a:xfrm>
            <a:off x="323528" y="687016"/>
            <a:ext cx="87129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	// выводит в HTML завершающие теги документа HTML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"&lt;/body&gt;"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"&lt;/html&gt;"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	// закрываем входной и выходной файла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(fin);</a:t>
            </a:r>
          </a:p>
          <a:p>
            <a:pPr defTabSz="354013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</a:p>
          <a:p>
            <a:pPr defTabSz="354013"/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defTabSz="354013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9042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latin typeface="+mn-lt"/>
              </a:rPr>
              <a:t>TextProcessing</a:t>
            </a:r>
            <a:r>
              <a:rPr lang="en-US" sz="3200" b="1" dirty="0">
                <a:latin typeface="+mn-lt"/>
              </a:rPr>
              <a:t>.</a:t>
            </a:r>
            <a:r>
              <a:rPr lang="ru-RU" sz="3200" b="1" dirty="0">
                <a:latin typeface="+mn-lt"/>
              </a:rPr>
              <a:t>с</a:t>
            </a:r>
            <a:r>
              <a:rPr lang="en-US" sz="3200" b="1" dirty="0">
                <a:latin typeface="+mn-lt"/>
              </a:rPr>
              <a:t> (7)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6B76887-8BE9-D07F-7D62-EF3CA40B5307}"/>
              </a:ext>
            </a:extLst>
          </p:cNvPr>
          <p:cNvSpPr/>
          <p:nvPr/>
        </p:nvSpPr>
        <p:spPr>
          <a:xfrm>
            <a:off x="251520" y="1052736"/>
            <a:ext cx="864096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isalpha_my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Возвращает 1 - если  из файла прочитан разделитель.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В этом случае в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token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возвращается строка, содержащая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этот разделитель.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в файле был не разделитель - возвращает 0.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В этом случае состояние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token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неопределено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getNextDelim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fp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token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isalpha_my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ungetc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	token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[0] =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	token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[1]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198430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latin typeface="+mn-lt"/>
              </a:rPr>
              <a:t>TextProcessing</a:t>
            </a:r>
            <a:r>
              <a:rPr lang="en-US" sz="3200" b="1" dirty="0">
                <a:latin typeface="+mn-lt"/>
              </a:rPr>
              <a:t>.</a:t>
            </a:r>
            <a:r>
              <a:rPr lang="ru-RU" sz="3200" b="1" dirty="0">
                <a:latin typeface="+mn-lt"/>
              </a:rPr>
              <a:t>с</a:t>
            </a:r>
            <a:r>
              <a:rPr lang="en-US" sz="3200" b="1" dirty="0">
                <a:latin typeface="+mn-lt"/>
              </a:rPr>
              <a:t> (8)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EEBE8B-9138-CDC0-999F-382AD834A03F}"/>
              </a:ext>
            </a:extLst>
          </p:cNvPr>
          <p:cNvSpPr/>
          <p:nvPr/>
        </p:nvSpPr>
        <p:spPr>
          <a:xfrm>
            <a:off x="251520" y="651544"/>
            <a:ext cx="86409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Возвращает 1 - если  из файла прочитано слово.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В этом случае в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token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возвращается строка, содержащая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это слово. Гарантируется что слово не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болеее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maxLen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символов.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в файле не было буквы - возвращает 0.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В этом случае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token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содержит пустую строку.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getNextWord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fp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token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maxLen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4013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4013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(((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 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&amp;&amp;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maxLen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- 1)) {</a:t>
            </a:r>
          </a:p>
          <a:p>
            <a:pPr defTabSz="354013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isalpha_my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))) {</a:t>
            </a:r>
          </a:p>
          <a:p>
            <a:pPr defTabSz="354013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4013"/>
            <a:r>
              <a:rPr lang="ru-RU" sz="16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token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++]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ungetc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6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token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pPr defTabSz="354013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defTabSz="354013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525730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latin typeface="+mn-lt"/>
              </a:rPr>
              <a:t>TextProcessing</a:t>
            </a:r>
            <a:r>
              <a:rPr lang="en-US" sz="3200" b="1" dirty="0">
                <a:latin typeface="+mn-lt"/>
              </a:rPr>
              <a:t>.</a:t>
            </a:r>
            <a:r>
              <a:rPr lang="ru-RU" sz="3200" b="1" dirty="0">
                <a:latin typeface="+mn-lt"/>
              </a:rPr>
              <a:t>с</a:t>
            </a:r>
            <a:r>
              <a:rPr lang="en-US" sz="3200" b="1" dirty="0">
                <a:latin typeface="+mn-lt"/>
              </a:rPr>
              <a:t> (9)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99D1C8-B3B6-BE46-248E-081A6B53B600}"/>
              </a:ext>
            </a:extLst>
          </p:cNvPr>
          <p:cNvSpPr/>
          <p:nvPr/>
        </p:nvSpPr>
        <p:spPr>
          <a:xfrm>
            <a:off x="251520" y="651544"/>
            <a:ext cx="864096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Возвращает 0 - если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ch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- не буква.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Возвращает 1 - если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ch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- буква.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Корректно работает для латинских букв (с кодами &lt; 128)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И для русских букв из кодировки ANSI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isalpha_my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isalpha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defTabSz="354013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ANSI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кодировка!!!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&gt;= 192 &amp;&amp;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&lt;= 223)</a:t>
            </a: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&gt;= 224 &amp;&amp;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&lt;= 255)</a:t>
            </a: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defTabSz="354013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	if (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&gt;= 'А' &amp;&amp;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&lt;= 'Я') return 1;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	if (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&gt;= 'а' &amp;&amp;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&lt;= 'п') return 1;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	if (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&gt;= 'р' &amp;&amp;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&lt;= 'я')return 1;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	if (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== 'ё' ) return 1;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	if (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== 'Ё') return 1;*/</a:t>
            </a:r>
          </a:p>
          <a:p>
            <a:pPr defTabSz="354013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324836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latin typeface="+mn-lt"/>
              </a:rPr>
              <a:t>DictArray</a:t>
            </a:r>
            <a:r>
              <a:rPr lang="en-US" sz="3200" b="1" dirty="0">
                <a:latin typeface="+mn-lt"/>
              </a:rPr>
              <a:t>.</a:t>
            </a:r>
            <a:r>
              <a:rPr lang="ru-RU" sz="3200" b="1" dirty="0">
                <a:latin typeface="+mn-lt"/>
              </a:rPr>
              <a:t>с</a:t>
            </a:r>
            <a:r>
              <a:rPr lang="en-US" sz="3200" b="1" dirty="0">
                <a:latin typeface="+mn-lt"/>
              </a:rPr>
              <a:t> (1)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687016"/>
            <a:ext cx="864096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_CRT_SECURE_NO_WARNINGS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Dict.h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MAX_WORDS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10000</a:t>
            </a:r>
          </a:p>
          <a:p>
            <a:pPr defTabSz="354013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Слова 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words[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MAX_WORDS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MAX_LEN_WORD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+ 1];</a:t>
            </a:r>
          </a:p>
          <a:p>
            <a:pPr defTabSz="354013"/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Количество слов в словаре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numWords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4013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/* CREATE -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создает словарь.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Вызывается перед началом использования словаря. */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400" b="1" u="sng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Create()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4013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numWords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4013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/* DESTROY -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уничтожает словарь.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Вызывается после окончания использования словаря. */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400" b="1" u="sng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Destroy()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4013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numWords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4013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9517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latin typeface="+mn-lt"/>
              </a:rPr>
              <a:t>DictArray</a:t>
            </a:r>
            <a:r>
              <a:rPr lang="en-US" sz="3200" b="1" dirty="0">
                <a:latin typeface="+mn-lt"/>
              </a:rPr>
              <a:t>.</a:t>
            </a:r>
            <a:r>
              <a:rPr lang="ru-RU" sz="3200" b="1" dirty="0">
                <a:latin typeface="+mn-lt"/>
              </a:rPr>
              <a:t>с</a:t>
            </a:r>
            <a:r>
              <a:rPr lang="en-US" sz="3200" b="1" dirty="0">
                <a:latin typeface="+mn-lt"/>
              </a:rPr>
              <a:t> (2)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687016"/>
            <a:ext cx="86409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/* INSERT – добавляет элемент в множество.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Множество – содержит только уникальные элементы.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При повторном добавлении элемента в множество, множество не изменяется. */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400" b="1" u="sng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1400" b="1" u="sng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b="1" u="sng" dirty="0">
                <a:solidFill>
                  <a:srgbClr val="808080"/>
                </a:solidFill>
                <a:latin typeface="Consolas" panose="020B0609020204030204" pitchFamily="49" charset="0"/>
              </a:rPr>
              <a:t>word</a:t>
            </a:r>
            <a:r>
              <a:rPr lang="en-US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4013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(!Member(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word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defTabSz="354013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numWords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MAX_WORDS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(words[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numWords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word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numWords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354013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/* MEMBER – сообщает, является ли указанный элемент членом данного множества или нет.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Если является -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возврашает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1, иначе - возвращает 0 */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400" b="1" u="sng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 Member(</a:t>
            </a:r>
            <a:r>
              <a:rPr lang="en-US" sz="1400" b="1" u="sng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b="1" u="sng" dirty="0">
                <a:solidFill>
                  <a:srgbClr val="808080"/>
                </a:solidFill>
                <a:latin typeface="Consolas" panose="020B0609020204030204" pitchFamily="49" charset="0"/>
              </a:rPr>
              <a:t>word</a:t>
            </a:r>
            <a:r>
              <a:rPr lang="en-US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4013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numWords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defTabSz="354013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(words[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word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== 0) {</a:t>
            </a:r>
          </a:p>
          <a:p>
            <a:pPr defTabSz="354013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	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defTabSz="354013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defTabSz="354013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52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latin typeface="+mn-lt"/>
              </a:rPr>
              <a:t>TextProcessingFile</a:t>
            </a:r>
            <a:r>
              <a:rPr lang="en-US" sz="3200" b="1" dirty="0">
                <a:latin typeface="+mn-lt"/>
              </a:rPr>
              <a:t>.</a:t>
            </a:r>
            <a:r>
              <a:rPr lang="ru-RU" sz="3200" b="1" dirty="0">
                <a:latin typeface="+mn-lt"/>
              </a:rPr>
              <a:t>с</a:t>
            </a:r>
            <a:r>
              <a:rPr lang="en-US" sz="3200" b="1" dirty="0">
                <a:latin typeface="+mn-lt"/>
              </a:rPr>
              <a:t> (1)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687016"/>
            <a:ext cx="90364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_CRT_SECURE_NO_WARNINGS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time.h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Windows.h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Максимальная длина строки для слова в словаре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MAX_LEN_WORD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80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getNextDelim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fp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token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getNextWord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fp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token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maxLen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TextProcessing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filenameIn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filenameOut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filenameDict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"c:\\Temp\\FIST2024\\TextMarkup\\dict3.txt"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"c:\\Temp\\FIST2024\\TextMarkup\\Alice.txt"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"c:\\Temp\\FIST2024\\TextMarkup\\Alice_out.html"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//char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filenameIn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[] = "c:\\Temp\\FIST2024\\TextMarkup\\Tolkien2.txt";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//char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filenameOut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[] = "c:\\Temp\\FIST2024\\TextMarkup\\Tolkien2_out.html";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1789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908720"/>
            <a:ext cx="87849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Alice.txt – 142 800</a:t>
            </a:r>
            <a:r>
              <a:rPr lang="ru-RU" sz="2800" dirty="0"/>
              <a:t> байт</a:t>
            </a:r>
          </a:p>
          <a:p>
            <a:r>
              <a:rPr lang="en-US" sz="2800" dirty="0"/>
              <a:t>Tolkien.txt</a:t>
            </a:r>
            <a:r>
              <a:rPr lang="ru-RU" sz="2800" dirty="0"/>
              <a:t> – 1 008 639 байт (</a:t>
            </a:r>
            <a:r>
              <a:rPr lang="en-US" sz="2800" dirty="0"/>
              <a:t> Alice.txt x 7,06</a:t>
            </a:r>
            <a:r>
              <a:rPr lang="ru-RU" sz="2800" dirty="0"/>
              <a:t>)</a:t>
            </a:r>
            <a:endParaRPr lang="en-US" sz="2800" dirty="0"/>
          </a:p>
          <a:p>
            <a:r>
              <a:rPr lang="en-US" sz="2800" dirty="0"/>
              <a:t>Tolkien2.txt</a:t>
            </a:r>
            <a:r>
              <a:rPr lang="ru-RU" sz="2800" dirty="0"/>
              <a:t> – </a:t>
            </a:r>
            <a:r>
              <a:rPr lang="en-US" sz="2800" dirty="0"/>
              <a:t>5 043 195 </a:t>
            </a:r>
            <a:r>
              <a:rPr lang="ru-RU" sz="2800" dirty="0"/>
              <a:t>байт (</a:t>
            </a:r>
            <a:r>
              <a:rPr lang="en-US" sz="2800" dirty="0"/>
              <a:t> Tolkien.txt x 5</a:t>
            </a:r>
            <a:r>
              <a:rPr lang="ru-RU" sz="2800" dirty="0"/>
              <a:t>)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r>
              <a:rPr lang="en-US" sz="2800" dirty="0"/>
              <a:t>dict0.txt – 12 </a:t>
            </a:r>
            <a:r>
              <a:rPr lang="ru-RU" sz="2800" dirty="0"/>
              <a:t>слов</a:t>
            </a:r>
            <a:endParaRPr lang="en-US" sz="2800" dirty="0"/>
          </a:p>
          <a:p>
            <a:r>
              <a:rPr lang="en-US" sz="2800" dirty="0"/>
              <a:t>dict1.txt – 50 </a:t>
            </a:r>
            <a:r>
              <a:rPr lang="ru-RU" sz="2800" dirty="0"/>
              <a:t>слов </a:t>
            </a:r>
            <a:r>
              <a:rPr lang="en-US" sz="2800" dirty="0"/>
              <a:t>(dict0 x </a:t>
            </a:r>
            <a:r>
              <a:rPr lang="ru-RU" sz="2800" dirty="0"/>
              <a:t>4</a:t>
            </a:r>
            <a:r>
              <a:rPr lang="en-US" sz="2800" dirty="0"/>
              <a:t>,</a:t>
            </a:r>
            <a:r>
              <a:rPr lang="ru-RU" sz="2800" dirty="0"/>
              <a:t>1</a:t>
            </a:r>
            <a:r>
              <a:rPr lang="en-US" sz="2800" dirty="0"/>
              <a:t>7)</a:t>
            </a:r>
            <a:endParaRPr lang="ru-RU" sz="2800" dirty="0"/>
          </a:p>
          <a:p>
            <a:r>
              <a:rPr lang="en-US" sz="2800" dirty="0"/>
              <a:t>dict2.txt – 2960 </a:t>
            </a:r>
            <a:r>
              <a:rPr lang="ru-RU" sz="2800" dirty="0"/>
              <a:t>слов</a:t>
            </a:r>
            <a:r>
              <a:rPr lang="en-US" sz="2800" dirty="0"/>
              <a:t> (dict0 x </a:t>
            </a:r>
            <a:r>
              <a:rPr lang="ru-RU" sz="2800" dirty="0"/>
              <a:t>59,2</a:t>
            </a:r>
            <a:r>
              <a:rPr lang="en-US" sz="2800" dirty="0"/>
              <a:t>)</a:t>
            </a:r>
            <a:endParaRPr lang="ru-RU" sz="2800" dirty="0"/>
          </a:p>
          <a:p>
            <a:r>
              <a:rPr lang="en-US" sz="2800" dirty="0"/>
              <a:t>dict3.txt – 9772 </a:t>
            </a:r>
            <a:r>
              <a:rPr lang="ru-RU" sz="2800" dirty="0"/>
              <a:t>слов</a:t>
            </a:r>
            <a:r>
              <a:rPr lang="en-US" sz="2800" dirty="0"/>
              <a:t> (dict1 x 3,3)</a:t>
            </a:r>
            <a:endParaRPr lang="ru-RU" sz="2800" dirty="0"/>
          </a:p>
          <a:p>
            <a:r>
              <a:rPr lang="en-US" sz="2800" dirty="0"/>
              <a:t> </a:t>
            </a:r>
          </a:p>
          <a:p>
            <a:r>
              <a:rPr lang="ru-RU" sz="2800" dirty="0"/>
              <a:t>Общее время работы в секундах:</a:t>
            </a:r>
          </a:p>
          <a:p>
            <a:endParaRPr lang="en-US" sz="2800" dirty="0"/>
          </a:p>
          <a:p>
            <a:r>
              <a:rPr lang="en-US" sz="2800" dirty="0"/>
              <a:t> 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84572" y="5238164"/>
          <a:ext cx="6096000" cy="14782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0772">
                <a:tc>
                  <a:txBody>
                    <a:bodyPr/>
                    <a:lstStyle/>
                    <a:p>
                      <a:r>
                        <a:rPr lang="en-US" dirty="0"/>
                        <a:t>Array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1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2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3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</a:t>
                      </a:r>
                      <a:r>
                        <a:rPr lang="ru-RU" b="1" dirty="0"/>
                        <a:t>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</a:t>
                      </a:r>
                      <a:r>
                        <a:rPr lang="ru-RU" b="1" dirty="0"/>
                        <a:t>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0,9</a:t>
                      </a:r>
                      <a:r>
                        <a:rPr lang="ru-RU" b="1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Tolkien.txt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</a:t>
                      </a:r>
                      <a:r>
                        <a:rPr lang="ru-RU" b="1" dirty="0"/>
                        <a:t>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2,161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2,613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Tolkien2.txt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3,534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8,</a:t>
                      </a:r>
                      <a:r>
                        <a:rPr lang="ru-RU" b="1" dirty="0"/>
                        <a:t>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9,561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C2A3ACC-E676-F719-F4D8-63CE8C5AC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864096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+mn-lt"/>
              </a:rPr>
              <a:t>Эксперименты с реализацией Словаря на массиве</a:t>
            </a:r>
            <a:endParaRPr lang="en-US" sz="3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26104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908720"/>
            <a:ext cx="87849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Alice.txt – 142 800</a:t>
            </a:r>
            <a:r>
              <a:rPr lang="ru-RU" sz="2800" dirty="0"/>
              <a:t> байт</a:t>
            </a:r>
          </a:p>
          <a:p>
            <a:r>
              <a:rPr lang="en-US" sz="2800" dirty="0"/>
              <a:t>Tolkien.txt</a:t>
            </a:r>
            <a:r>
              <a:rPr lang="ru-RU" sz="2800" dirty="0"/>
              <a:t> – 1 008 639 байт (</a:t>
            </a:r>
            <a:r>
              <a:rPr lang="en-US" sz="2800" dirty="0"/>
              <a:t> Alice.txt x 7,06</a:t>
            </a:r>
            <a:r>
              <a:rPr lang="ru-RU" sz="2800" dirty="0"/>
              <a:t>)</a:t>
            </a:r>
            <a:endParaRPr lang="en-US" sz="2800" dirty="0"/>
          </a:p>
          <a:p>
            <a:r>
              <a:rPr lang="en-US" sz="2800" dirty="0"/>
              <a:t>Tolkien2.txt</a:t>
            </a:r>
            <a:r>
              <a:rPr lang="ru-RU" sz="2800" dirty="0"/>
              <a:t> – </a:t>
            </a:r>
            <a:r>
              <a:rPr lang="en-US" sz="2800" dirty="0"/>
              <a:t>5 043 195 </a:t>
            </a:r>
            <a:r>
              <a:rPr lang="ru-RU" sz="2800" dirty="0"/>
              <a:t>байт (</a:t>
            </a:r>
            <a:r>
              <a:rPr lang="en-US" sz="2800" dirty="0"/>
              <a:t> Tolkien.txt x 5</a:t>
            </a:r>
            <a:r>
              <a:rPr lang="ru-RU" sz="2800" dirty="0"/>
              <a:t>)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r>
              <a:rPr lang="en-US" sz="2800" dirty="0"/>
              <a:t>dict0.txt – 12 </a:t>
            </a:r>
            <a:r>
              <a:rPr lang="ru-RU" sz="2800" dirty="0"/>
              <a:t>слов</a:t>
            </a:r>
            <a:endParaRPr lang="en-US" sz="2800" dirty="0"/>
          </a:p>
          <a:p>
            <a:r>
              <a:rPr lang="en-US" sz="2800" dirty="0"/>
              <a:t>dict1.txt – 50 </a:t>
            </a:r>
            <a:r>
              <a:rPr lang="ru-RU" sz="2800" dirty="0"/>
              <a:t>слов </a:t>
            </a:r>
            <a:r>
              <a:rPr lang="en-US" sz="2800" dirty="0"/>
              <a:t>(dict0 x </a:t>
            </a:r>
            <a:r>
              <a:rPr lang="ru-RU" sz="2800" dirty="0"/>
              <a:t>4</a:t>
            </a:r>
            <a:r>
              <a:rPr lang="en-US" sz="2800" dirty="0"/>
              <a:t>,</a:t>
            </a:r>
            <a:r>
              <a:rPr lang="ru-RU" sz="2800" dirty="0"/>
              <a:t>1</a:t>
            </a:r>
            <a:r>
              <a:rPr lang="en-US" sz="2800" dirty="0"/>
              <a:t>7)</a:t>
            </a:r>
            <a:endParaRPr lang="ru-RU" sz="2800" dirty="0"/>
          </a:p>
          <a:p>
            <a:r>
              <a:rPr lang="en-US" sz="2800" dirty="0"/>
              <a:t>dict2.txt – 2960 </a:t>
            </a:r>
            <a:r>
              <a:rPr lang="ru-RU" sz="2800" dirty="0"/>
              <a:t>слов</a:t>
            </a:r>
            <a:r>
              <a:rPr lang="en-US" sz="2800" dirty="0"/>
              <a:t> (dict0 x </a:t>
            </a:r>
            <a:r>
              <a:rPr lang="ru-RU" sz="2800" dirty="0"/>
              <a:t>59,2</a:t>
            </a:r>
            <a:r>
              <a:rPr lang="en-US" sz="2800" dirty="0"/>
              <a:t>)</a:t>
            </a:r>
            <a:endParaRPr lang="ru-RU" sz="2800" dirty="0"/>
          </a:p>
          <a:p>
            <a:r>
              <a:rPr lang="en-US" sz="2800" dirty="0"/>
              <a:t>dict3.txt – 9772 </a:t>
            </a:r>
            <a:r>
              <a:rPr lang="ru-RU" sz="2800" dirty="0"/>
              <a:t>слов</a:t>
            </a:r>
            <a:r>
              <a:rPr lang="en-US" sz="2800" dirty="0"/>
              <a:t> (dict1 x 3,3)</a:t>
            </a:r>
            <a:endParaRPr lang="ru-RU" sz="2800" dirty="0"/>
          </a:p>
          <a:p>
            <a:r>
              <a:rPr lang="en-US" sz="2800" dirty="0"/>
              <a:t> </a:t>
            </a:r>
          </a:p>
          <a:p>
            <a:r>
              <a:rPr lang="ru-RU" sz="2800" dirty="0"/>
              <a:t>Общее время работы в секундах:</a:t>
            </a:r>
          </a:p>
          <a:p>
            <a:endParaRPr lang="en-US" sz="2800" dirty="0"/>
          </a:p>
          <a:p>
            <a:r>
              <a:rPr lang="en-US" sz="2800" dirty="0"/>
              <a:t> 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84572" y="5238164"/>
          <a:ext cx="6096000" cy="14782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0772">
                <a:tc>
                  <a:txBody>
                    <a:bodyPr/>
                    <a:lstStyle/>
                    <a:p>
                      <a:r>
                        <a:rPr lang="en-US" dirty="0"/>
                        <a:t>Array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1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2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3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</a:t>
                      </a:r>
                      <a:r>
                        <a:rPr lang="ru-RU" b="1" dirty="0"/>
                        <a:t>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</a:t>
                      </a:r>
                      <a:r>
                        <a:rPr lang="ru-RU" b="1" dirty="0"/>
                        <a:t>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0,9</a:t>
                      </a:r>
                      <a:r>
                        <a:rPr lang="ru-RU" b="1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Tolkien.txt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</a:t>
                      </a:r>
                      <a:r>
                        <a:rPr lang="ru-RU" b="1" dirty="0"/>
                        <a:t>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2,161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2,613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Tolkien2.txt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3,534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8,</a:t>
                      </a:r>
                      <a:r>
                        <a:rPr lang="ru-RU" b="1" dirty="0"/>
                        <a:t>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9,561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C2A3ACC-E676-F719-F4D8-63CE8C5AC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864096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+mn-lt"/>
              </a:rPr>
              <a:t>Эксперименты с реализацией Словаря на массиве</a:t>
            </a:r>
            <a:endParaRPr lang="en-US" sz="3200" b="1" dirty="0">
              <a:latin typeface="+mn-l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8BCDCC9-F98D-DDE4-6F52-1F52B80BE1C4}"/>
              </a:ext>
            </a:extLst>
          </p:cNvPr>
          <p:cNvSpPr/>
          <p:nvPr/>
        </p:nvSpPr>
        <p:spPr>
          <a:xfrm>
            <a:off x="6408204" y="5472226"/>
            <a:ext cx="25922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B050"/>
                </a:solidFill>
              </a:rPr>
              <a:t>Это быстро или медленно?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5511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908720"/>
            <a:ext cx="87849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Alice.txt – 142 800</a:t>
            </a:r>
            <a:r>
              <a:rPr lang="ru-RU" sz="2800" dirty="0"/>
              <a:t> байт</a:t>
            </a:r>
          </a:p>
          <a:p>
            <a:r>
              <a:rPr lang="en-US" sz="2800" dirty="0"/>
              <a:t>Tolkien.txt</a:t>
            </a:r>
            <a:r>
              <a:rPr lang="ru-RU" sz="2800" dirty="0"/>
              <a:t> – 1 008 639 байт (</a:t>
            </a:r>
            <a:r>
              <a:rPr lang="en-US" sz="2800" dirty="0"/>
              <a:t> Alice.txt x 7,06</a:t>
            </a:r>
            <a:r>
              <a:rPr lang="ru-RU" sz="2800" dirty="0"/>
              <a:t>)</a:t>
            </a:r>
            <a:endParaRPr lang="en-US" sz="2800" dirty="0"/>
          </a:p>
          <a:p>
            <a:r>
              <a:rPr lang="en-US" sz="2800" dirty="0"/>
              <a:t>Tolkien2.txt</a:t>
            </a:r>
            <a:r>
              <a:rPr lang="ru-RU" sz="2800" dirty="0"/>
              <a:t> – </a:t>
            </a:r>
            <a:r>
              <a:rPr lang="en-US" sz="2800" dirty="0"/>
              <a:t>5 043 195 </a:t>
            </a:r>
            <a:r>
              <a:rPr lang="ru-RU" sz="2800" dirty="0"/>
              <a:t>байт (</a:t>
            </a:r>
            <a:r>
              <a:rPr lang="en-US" sz="2800" dirty="0"/>
              <a:t> Tolkien.txt x 5</a:t>
            </a:r>
            <a:r>
              <a:rPr lang="ru-RU" sz="2800" dirty="0"/>
              <a:t>)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r>
              <a:rPr lang="en-US" sz="2800" dirty="0"/>
              <a:t>dict0.txt – 12 </a:t>
            </a:r>
            <a:r>
              <a:rPr lang="ru-RU" sz="2800" dirty="0"/>
              <a:t>слов</a:t>
            </a:r>
            <a:endParaRPr lang="en-US" sz="2800" dirty="0"/>
          </a:p>
          <a:p>
            <a:r>
              <a:rPr lang="en-US" sz="2800" dirty="0"/>
              <a:t>dict1.txt – 50 </a:t>
            </a:r>
            <a:r>
              <a:rPr lang="ru-RU" sz="2800" dirty="0"/>
              <a:t>слов </a:t>
            </a:r>
            <a:r>
              <a:rPr lang="en-US" sz="2800" dirty="0"/>
              <a:t>(dict0 x </a:t>
            </a:r>
            <a:r>
              <a:rPr lang="ru-RU" sz="2800" dirty="0"/>
              <a:t>4</a:t>
            </a:r>
            <a:r>
              <a:rPr lang="en-US" sz="2800" dirty="0"/>
              <a:t>,</a:t>
            </a:r>
            <a:r>
              <a:rPr lang="ru-RU" sz="2800" dirty="0"/>
              <a:t>1</a:t>
            </a:r>
            <a:r>
              <a:rPr lang="en-US" sz="2800" dirty="0"/>
              <a:t>7)</a:t>
            </a:r>
            <a:endParaRPr lang="ru-RU" sz="2800" dirty="0"/>
          </a:p>
          <a:p>
            <a:r>
              <a:rPr lang="en-US" sz="2800" dirty="0"/>
              <a:t>dict2.txt – 2960 </a:t>
            </a:r>
            <a:r>
              <a:rPr lang="ru-RU" sz="2800" dirty="0"/>
              <a:t>слов</a:t>
            </a:r>
            <a:r>
              <a:rPr lang="en-US" sz="2800" dirty="0"/>
              <a:t> (dict0 x </a:t>
            </a:r>
            <a:r>
              <a:rPr lang="ru-RU" sz="2800" dirty="0"/>
              <a:t>59,2</a:t>
            </a:r>
            <a:r>
              <a:rPr lang="en-US" sz="2800" dirty="0"/>
              <a:t>)</a:t>
            </a:r>
            <a:endParaRPr lang="ru-RU" sz="2800" dirty="0"/>
          </a:p>
          <a:p>
            <a:r>
              <a:rPr lang="en-US" sz="2800" dirty="0"/>
              <a:t>dict3.txt – 9772 </a:t>
            </a:r>
            <a:r>
              <a:rPr lang="ru-RU" sz="2800" dirty="0"/>
              <a:t>слов</a:t>
            </a:r>
            <a:r>
              <a:rPr lang="en-US" sz="2800" dirty="0"/>
              <a:t> (dict1 x 3,3)</a:t>
            </a:r>
            <a:endParaRPr lang="ru-RU" sz="2800" dirty="0"/>
          </a:p>
          <a:p>
            <a:r>
              <a:rPr lang="en-US" sz="2800" dirty="0"/>
              <a:t> </a:t>
            </a:r>
          </a:p>
          <a:p>
            <a:r>
              <a:rPr lang="ru-RU" sz="2800" dirty="0"/>
              <a:t>Общее время работы в секундах:</a:t>
            </a:r>
          </a:p>
          <a:p>
            <a:endParaRPr lang="en-US" sz="2800" dirty="0"/>
          </a:p>
          <a:p>
            <a:r>
              <a:rPr lang="en-US" sz="2800" dirty="0"/>
              <a:t> 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84572" y="5238164"/>
          <a:ext cx="6096000" cy="14782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0772">
                <a:tc>
                  <a:txBody>
                    <a:bodyPr/>
                    <a:lstStyle/>
                    <a:p>
                      <a:r>
                        <a:rPr lang="en-US" dirty="0"/>
                        <a:t>Array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1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2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3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</a:t>
                      </a:r>
                      <a:r>
                        <a:rPr lang="ru-RU" b="1" dirty="0"/>
                        <a:t>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</a:t>
                      </a:r>
                      <a:r>
                        <a:rPr lang="ru-RU" b="1" dirty="0"/>
                        <a:t>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0,9</a:t>
                      </a:r>
                      <a:r>
                        <a:rPr lang="ru-RU" b="1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Tolkien.txt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</a:t>
                      </a:r>
                      <a:r>
                        <a:rPr lang="ru-RU" b="1" dirty="0"/>
                        <a:t>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2,161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2,613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Tolkien2.txt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3,534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8,</a:t>
                      </a:r>
                      <a:r>
                        <a:rPr lang="ru-RU" b="1" dirty="0"/>
                        <a:t>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9,561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C2A3ACC-E676-F719-F4D8-63CE8C5AC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864096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+mn-lt"/>
              </a:rPr>
              <a:t>Эксперименты с реализацией Словаря на массиве</a:t>
            </a:r>
            <a:endParaRPr lang="en-US" sz="3200" b="1" dirty="0">
              <a:latin typeface="+mn-lt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8BCDCC9-F98D-DDE4-6F52-1F52B80BE1C4}"/>
              </a:ext>
            </a:extLst>
          </p:cNvPr>
          <p:cNvSpPr/>
          <p:nvPr/>
        </p:nvSpPr>
        <p:spPr>
          <a:xfrm>
            <a:off x="6408204" y="5472226"/>
            <a:ext cx="25922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B050"/>
                </a:solidFill>
              </a:rPr>
              <a:t>Это быстро или медленно?</a:t>
            </a:r>
            <a:endParaRPr lang="en-US" sz="2800" dirty="0">
              <a:solidFill>
                <a:srgbClr val="00B050"/>
              </a:solidFill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86E9E8D8-AFD7-AA62-AA56-D1A2FB062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056044"/>
              </p:ext>
            </p:extLst>
          </p:nvPr>
        </p:nvGraphicFramePr>
        <p:xfrm>
          <a:off x="2868488" y="3242088"/>
          <a:ext cx="6096000" cy="14782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0772">
                <a:tc>
                  <a:txBody>
                    <a:bodyPr/>
                    <a:lstStyle/>
                    <a:p>
                      <a:r>
                        <a:rPr lang="en-US" dirty="0"/>
                        <a:t>File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1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2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3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3</a:t>
                      </a:r>
                      <a:r>
                        <a:rPr lang="en-US" b="1" dirty="0"/>
                        <a:t>,238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20,083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79,335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Tolkien.txt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21,833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Tolkien2.txt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126,410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9986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51447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АТД Словарь – реализация</a:t>
            </a:r>
            <a:r>
              <a:rPr lang="en-US" sz="3200" b="1" dirty="0"/>
              <a:t> </a:t>
            </a:r>
            <a:r>
              <a:rPr lang="ru-RU" sz="3200" b="1" dirty="0"/>
              <a:t>2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202122"/>
                </a:solidFill>
                <a:effectLst/>
              </a:rPr>
              <a:t>СЛОВАРЬ – </a:t>
            </a:r>
            <a:r>
              <a:rPr lang="ru-RU" i="0" dirty="0">
                <a:solidFill>
                  <a:srgbClr val="7030A0"/>
                </a:solidFill>
                <a:effectLst/>
              </a:rPr>
              <a:t>абстрактный тип множеств с операторами</a:t>
            </a:r>
            <a:r>
              <a:rPr lang="ru-RU" b="1" i="0" dirty="0">
                <a:solidFill>
                  <a:srgbClr val="7030A0"/>
                </a:solidFill>
                <a:effectLst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</a:rPr>
              <a:t>INSERT, DELETE </a:t>
            </a:r>
            <a:r>
              <a:rPr lang="ru-RU" i="0" dirty="0">
                <a:solidFill>
                  <a:srgbClr val="7030A0"/>
                </a:solidFill>
                <a:effectLst/>
              </a:rPr>
              <a:t>и </a:t>
            </a:r>
            <a:r>
              <a:rPr lang="en-US" b="1" i="0" dirty="0">
                <a:solidFill>
                  <a:srgbClr val="7030A0"/>
                </a:solidFill>
                <a:effectLst/>
              </a:rPr>
              <a:t>MEMBER </a:t>
            </a:r>
            <a:r>
              <a:rPr lang="ru-RU" i="0" dirty="0">
                <a:solidFill>
                  <a:srgbClr val="7030A0"/>
                </a:solidFill>
                <a:effectLst/>
              </a:rPr>
              <a:t>называется</a:t>
            </a:r>
            <a:r>
              <a:rPr lang="ru-RU" b="1" i="0" dirty="0">
                <a:solidFill>
                  <a:srgbClr val="7030A0"/>
                </a:solidFill>
                <a:effectLst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</a:rPr>
              <a:t>DICTIONARY (</a:t>
            </a:r>
            <a:r>
              <a:rPr lang="ru-RU" b="1" i="0" dirty="0">
                <a:solidFill>
                  <a:srgbClr val="7030A0"/>
                </a:solidFill>
                <a:effectLst/>
              </a:rPr>
              <a:t>СЛОВАРЬ).</a:t>
            </a:r>
          </a:p>
          <a:p>
            <a:pPr algn="l"/>
            <a:endParaRPr lang="ru-RU" b="1" i="0" dirty="0">
              <a:solidFill>
                <a:srgbClr val="202122"/>
              </a:solidFill>
              <a:effectLst/>
            </a:endParaRPr>
          </a:p>
          <a:p>
            <a:pPr algn="l"/>
            <a:endParaRPr lang="ru-RU" dirty="0"/>
          </a:p>
          <a:p>
            <a:pPr algn="l"/>
            <a:endParaRPr lang="ru-RU" dirty="0">
              <a:solidFill>
                <a:srgbClr val="00B050"/>
              </a:solidFill>
            </a:endParaRPr>
          </a:p>
          <a:p>
            <a:pPr algn="l"/>
            <a:r>
              <a:rPr lang="ru-RU" dirty="0">
                <a:solidFill>
                  <a:srgbClr val="00B050"/>
                </a:solidFill>
              </a:rPr>
              <a:t>Эту абстракцию можно реализовать множеством способов.</a:t>
            </a:r>
          </a:p>
          <a:p>
            <a:pPr algn="l"/>
            <a:r>
              <a:rPr lang="ru-RU" dirty="0">
                <a:solidFill>
                  <a:srgbClr val="00B050"/>
                </a:solidFill>
              </a:rPr>
              <a:t>Причем некоторые из способов будут более эффективны чем другие.</a:t>
            </a:r>
          </a:p>
          <a:p>
            <a:pPr algn="l"/>
            <a:endParaRPr lang="ru-RU" dirty="0"/>
          </a:p>
          <a:p>
            <a:pPr algn="l"/>
            <a:r>
              <a:rPr lang="ru-RU" dirty="0"/>
              <a:t>Реализуем Словарь через </a:t>
            </a:r>
            <a:r>
              <a:rPr lang="ru-RU" b="1" u="sng" dirty="0"/>
              <a:t>отсортированный массив</a:t>
            </a:r>
            <a:r>
              <a:rPr lang="ru-RU" dirty="0"/>
              <a:t>.</a:t>
            </a:r>
          </a:p>
          <a:p>
            <a:pPr algn="l"/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4372051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latin typeface="+mn-lt"/>
              </a:rPr>
              <a:t>DictSortedArray</a:t>
            </a:r>
            <a:r>
              <a:rPr lang="en-US" sz="3200" b="1" dirty="0">
                <a:latin typeface="+mn-lt"/>
              </a:rPr>
              <a:t>.</a:t>
            </a:r>
            <a:r>
              <a:rPr lang="ru-RU" sz="3200" b="1" dirty="0">
                <a:latin typeface="+mn-lt"/>
              </a:rPr>
              <a:t>с</a:t>
            </a:r>
            <a:r>
              <a:rPr lang="en-US" sz="3200" b="1" dirty="0">
                <a:latin typeface="+mn-lt"/>
              </a:rPr>
              <a:t> (1)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687016"/>
            <a:ext cx="864096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_CRT_SECURE_NO_WARNINGS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Dict.h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MAX_WORDS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10000</a:t>
            </a:r>
          </a:p>
          <a:p>
            <a:pPr defTabSz="354013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Слова 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words[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MAX_WORDS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MAX_LEN_WORD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4013"/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Количество слов в словаре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numWords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4013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/* CREATE -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создает словарь.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Вызывается перед началом использования словаря. */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Create() {</a:t>
            </a:r>
          </a:p>
          <a:p>
            <a:pPr defTabSz="354013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numWords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4013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/* DESTROY -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уничтожает словарь.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Вызывается после окончания использования словаря. */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Destroy() {</a:t>
            </a:r>
          </a:p>
          <a:p>
            <a:pPr defTabSz="354013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numWords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4013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5998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latin typeface="+mn-lt"/>
              </a:rPr>
              <a:t>DictSortedArray</a:t>
            </a:r>
            <a:r>
              <a:rPr lang="en-US" sz="3200" b="1" dirty="0">
                <a:latin typeface="+mn-lt"/>
              </a:rPr>
              <a:t>.</a:t>
            </a:r>
            <a:r>
              <a:rPr lang="ru-RU" sz="3200" b="1" dirty="0">
                <a:latin typeface="+mn-lt"/>
              </a:rPr>
              <a:t>с</a:t>
            </a:r>
            <a:r>
              <a:rPr lang="en-US" sz="3200" b="1" dirty="0">
                <a:latin typeface="+mn-lt"/>
              </a:rPr>
              <a:t> (2)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687016"/>
            <a:ext cx="86409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INSERT – добавляет элемент в множество.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Множество – содержит только уникальные элементы.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При повторном добавлении элемента в множество, множество не изменяется.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word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Начиная с конца массива ищется место куда нужно вставить слово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Вставка делается в отсортированный массив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Вставка делается так, чтобы после вставки массив был отсортирован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numWords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 0) &amp;&amp;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word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words[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- 1]) &lt; 0)) {</a:t>
            </a: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(words[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 words[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- 1]);</a:t>
            </a: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(words[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word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numWords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0344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latin typeface="+mn-lt"/>
              </a:rPr>
              <a:t>DictSortedArray</a:t>
            </a:r>
            <a:r>
              <a:rPr lang="en-US" sz="3200" b="1" dirty="0">
                <a:latin typeface="+mn-lt"/>
              </a:rPr>
              <a:t>.</a:t>
            </a:r>
            <a:r>
              <a:rPr lang="ru-RU" sz="3200" b="1" dirty="0">
                <a:latin typeface="+mn-lt"/>
              </a:rPr>
              <a:t>с</a:t>
            </a:r>
            <a:r>
              <a:rPr lang="en-US" sz="3200" b="1" dirty="0">
                <a:latin typeface="+mn-lt"/>
              </a:rPr>
              <a:t> (3)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687016"/>
            <a:ext cx="864096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MEMBER – сообщает, является ли указанный элемент членом данного множества или нет.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Если является - возвращает 1, иначе - возвращает 0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Member(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word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// Используется алгоритм бинарного поиска слова в отсортированном массиве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left = 0;</a:t>
            </a:r>
          </a:p>
          <a:p>
            <a:pPr defTabSz="354013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right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numWords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- 1;</a:t>
            </a:r>
          </a:p>
          <a:p>
            <a:pPr defTabSz="354013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(left &lt;= right) {</a:t>
            </a:r>
          </a:p>
          <a:p>
            <a:pPr defTabSz="354013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middle = (left + right) / 2;</a:t>
            </a:r>
          </a:p>
          <a:p>
            <a:pPr defTabSz="354013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(words[middle],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word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== 0) {</a:t>
            </a:r>
          </a:p>
          <a:p>
            <a:pPr defTabSz="354013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	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defTabSz="354013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else 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 0) {</a:t>
            </a:r>
          </a:p>
          <a:p>
            <a:pPr defTabSz="354013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	left = middle + 1;</a:t>
            </a:r>
          </a:p>
          <a:p>
            <a:pPr defTabSz="354013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	else 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&gt; 0) {</a:t>
            </a:r>
          </a:p>
          <a:p>
            <a:pPr defTabSz="354013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	right = middle - 1;</a:t>
            </a:r>
          </a:p>
          <a:p>
            <a:pPr defTabSz="354013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defTabSz="354013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75706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908720"/>
            <a:ext cx="87849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Alice.txt – 142 800</a:t>
            </a:r>
            <a:r>
              <a:rPr lang="ru-RU" sz="2800" dirty="0"/>
              <a:t> байт</a:t>
            </a:r>
          </a:p>
          <a:p>
            <a:r>
              <a:rPr lang="en-US" sz="2800" dirty="0"/>
              <a:t>Tolkien.txt</a:t>
            </a:r>
            <a:r>
              <a:rPr lang="ru-RU" sz="2800" dirty="0"/>
              <a:t> – 1 008 639 байт (</a:t>
            </a:r>
            <a:r>
              <a:rPr lang="en-US" sz="2800" dirty="0"/>
              <a:t> Alice.txt x 7,06</a:t>
            </a:r>
            <a:r>
              <a:rPr lang="ru-RU" sz="2800" dirty="0"/>
              <a:t>)</a:t>
            </a:r>
            <a:endParaRPr lang="en-US" sz="2800" dirty="0"/>
          </a:p>
          <a:p>
            <a:r>
              <a:rPr lang="en-US" sz="2800" dirty="0"/>
              <a:t>Tolkien2.txt</a:t>
            </a:r>
            <a:r>
              <a:rPr lang="ru-RU" sz="2800" dirty="0"/>
              <a:t> – </a:t>
            </a:r>
            <a:r>
              <a:rPr lang="en-US" sz="2800" dirty="0"/>
              <a:t>5 043 195 </a:t>
            </a:r>
            <a:r>
              <a:rPr lang="ru-RU" sz="2800" dirty="0"/>
              <a:t>байт (</a:t>
            </a:r>
            <a:r>
              <a:rPr lang="en-US" sz="2800" dirty="0"/>
              <a:t> Tolkien.txt x 5</a:t>
            </a:r>
            <a:r>
              <a:rPr lang="ru-RU" sz="2800" dirty="0"/>
              <a:t>)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r>
              <a:rPr lang="en-US" sz="2800" dirty="0"/>
              <a:t>dict0.txt – 12 </a:t>
            </a:r>
            <a:r>
              <a:rPr lang="ru-RU" sz="2800" dirty="0"/>
              <a:t>слов</a:t>
            </a:r>
            <a:endParaRPr lang="en-US" sz="2800" dirty="0"/>
          </a:p>
          <a:p>
            <a:r>
              <a:rPr lang="en-US" sz="2800" dirty="0"/>
              <a:t>dict1.txt – 50 </a:t>
            </a:r>
            <a:r>
              <a:rPr lang="ru-RU" sz="2800" dirty="0"/>
              <a:t>слов </a:t>
            </a:r>
            <a:r>
              <a:rPr lang="en-US" sz="2800" dirty="0"/>
              <a:t>(dict0 x </a:t>
            </a:r>
            <a:r>
              <a:rPr lang="ru-RU" sz="2800" dirty="0"/>
              <a:t>4</a:t>
            </a:r>
            <a:r>
              <a:rPr lang="en-US" sz="2800" dirty="0"/>
              <a:t>,</a:t>
            </a:r>
            <a:r>
              <a:rPr lang="ru-RU" sz="2800" dirty="0"/>
              <a:t>1</a:t>
            </a:r>
            <a:r>
              <a:rPr lang="en-US" sz="2800" dirty="0"/>
              <a:t>7)</a:t>
            </a:r>
            <a:endParaRPr lang="ru-RU" sz="2800" dirty="0"/>
          </a:p>
          <a:p>
            <a:r>
              <a:rPr lang="en-US" sz="2800" dirty="0"/>
              <a:t>dict2.txt – 2960 </a:t>
            </a:r>
            <a:r>
              <a:rPr lang="ru-RU" sz="2800" dirty="0"/>
              <a:t>слов</a:t>
            </a:r>
            <a:r>
              <a:rPr lang="en-US" sz="2800" dirty="0"/>
              <a:t> (dict0 x </a:t>
            </a:r>
            <a:r>
              <a:rPr lang="ru-RU" sz="2800" dirty="0"/>
              <a:t>59,2</a:t>
            </a:r>
            <a:r>
              <a:rPr lang="en-US" sz="2800" dirty="0"/>
              <a:t>)</a:t>
            </a:r>
            <a:endParaRPr lang="ru-RU" sz="2800" dirty="0"/>
          </a:p>
          <a:p>
            <a:r>
              <a:rPr lang="en-US" sz="2800" dirty="0"/>
              <a:t>dict3.txt – 9772 </a:t>
            </a:r>
            <a:r>
              <a:rPr lang="ru-RU" sz="2800" dirty="0"/>
              <a:t>слов</a:t>
            </a:r>
            <a:r>
              <a:rPr lang="en-US" sz="2800" dirty="0"/>
              <a:t> (dict1 x 3,3)</a:t>
            </a:r>
            <a:endParaRPr lang="ru-RU" sz="2800" dirty="0"/>
          </a:p>
          <a:p>
            <a:r>
              <a:rPr lang="en-US" sz="2800" dirty="0"/>
              <a:t> </a:t>
            </a:r>
          </a:p>
          <a:p>
            <a:r>
              <a:rPr lang="ru-RU" sz="2800" dirty="0"/>
              <a:t>Общее время работы в секундах:</a:t>
            </a:r>
          </a:p>
          <a:p>
            <a:endParaRPr lang="en-US" sz="2800" dirty="0"/>
          </a:p>
          <a:p>
            <a:r>
              <a:rPr lang="en-US" sz="2800" dirty="0"/>
              <a:t> 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84572" y="5238164"/>
          <a:ext cx="6096000" cy="14782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0772">
                <a:tc>
                  <a:txBody>
                    <a:bodyPr/>
                    <a:lstStyle/>
                    <a:p>
                      <a:r>
                        <a:rPr lang="en-US" dirty="0"/>
                        <a:t>Sorted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1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2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3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0,240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0,420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0,829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Tolkien.txt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0,915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0,988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1,502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Tolkien2.txt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3,</a:t>
                      </a:r>
                      <a:r>
                        <a:rPr lang="en-US" b="1" dirty="0"/>
                        <a:t>404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3,714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4,326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C2A3ACC-E676-F719-F4D8-63CE8C5AC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864096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+mn-lt"/>
              </a:rPr>
              <a:t>Эксперименты с реализацией Словаря на отсортированном массиве</a:t>
            </a:r>
            <a:endParaRPr lang="en-US" sz="3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01744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908720"/>
            <a:ext cx="87849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Alice.txt – 142 800</a:t>
            </a:r>
            <a:r>
              <a:rPr lang="ru-RU" sz="2800" dirty="0"/>
              <a:t> байт</a:t>
            </a:r>
          </a:p>
          <a:p>
            <a:r>
              <a:rPr lang="en-US" sz="2800" dirty="0"/>
              <a:t>Tolkien.txt</a:t>
            </a:r>
            <a:r>
              <a:rPr lang="ru-RU" sz="2800" dirty="0"/>
              <a:t> – 1 008 639 байт (</a:t>
            </a:r>
            <a:r>
              <a:rPr lang="en-US" sz="2800" dirty="0"/>
              <a:t> Alice.txt x 7,06</a:t>
            </a:r>
            <a:r>
              <a:rPr lang="ru-RU" sz="2800" dirty="0"/>
              <a:t>)</a:t>
            </a:r>
            <a:endParaRPr lang="en-US" sz="2800" dirty="0"/>
          </a:p>
          <a:p>
            <a:r>
              <a:rPr lang="en-US" sz="2800" dirty="0"/>
              <a:t>Tolkien2.txt</a:t>
            </a:r>
            <a:r>
              <a:rPr lang="ru-RU" sz="2800" dirty="0"/>
              <a:t> – </a:t>
            </a:r>
            <a:r>
              <a:rPr lang="en-US" sz="2800" dirty="0"/>
              <a:t>5 043 195 </a:t>
            </a:r>
            <a:r>
              <a:rPr lang="ru-RU" sz="2800" dirty="0"/>
              <a:t>байт (</a:t>
            </a:r>
            <a:r>
              <a:rPr lang="en-US" sz="2800" dirty="0"/>
              <a:t> Tolkien.txt x 5</a:t>
            </a:r>
            <a:r>
              <a:rPr lang="ru-RU" sz="2800" dirty="0"/>
              <a:t>)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r>
              <a:rPr lang="en-US" sz="2800" dirty="0"/>
              <a:t>dict0.txt – 12 </a:t>
            </a:r>
            <a:r>
              <a:rPr lang="ru-RU" sz="2800" dirty="0"/>
              <a:t>слов</a:t>
            </a:r>
            <a:endParaRPr lang="en-US" sz="2800" dirty="0"/>
          </a:p>
          <a:p>
            <a:r>
              <a:rPr lang="en-US" sz="2800" dirty="0"/>
              <a:t>dict1.txt – 50 </a:t>
            </a:r>
            <a:r>
              <a:rPr lang="ru-RU" sz="2800" dirty="0"/>
              <a:t>слов </a:t>
            </a:r>
            <a:r>
              <a:rPr lang="en-US" sz="2800" dirty="0"/>
              <a:t>(dict0 x </a:t>
            </a:r>
            <a:r>
              <a:rPr lang="ru-RU" sz="2800" dirty="0"/>
              <a:t>4</a:t>
            </a:r>
            <a:r>
              <a:rPr lang="en-US" sz="2800" dirty="0"/>
              <a:t>,</a:t>
            </a:r>
            <a:r>
              <a:rPr lang="ru-RU" sz="2800" dirty="0"/>
              <a:t>1</a:t>
            </a:r>
            <a:r>
              <a:rPr lang="en-US" sz="2800" dirty="0"/>
              <a:t>7)</a:t>
            </a:r>
            <a:endParaRPr lang="ru-RU" sz="2800" dirty="0"/>
          </a:p>
          <a:p>
            <a:r>
              <a:rPr lang="en-US" sz="2800" dirty="0"/>
              <a:t>dict2.txt – 2960 </a:t>
            </a:r>
            <a:r>
              <a:rPr lang="ru-RU" sz="2800" dirty="0"/>
              <a:t>слов</a:t>
            </a:r>
            <a:r>
              <a:rPr lang="en-US" sz="2800" dirty="0"/>
              <a:t> (dict0 x </a:t>
            </a:r>
            <a:r>
              <a:rPr lang="ru-RU" sz="2800" dirty="0"/>
              <a:t>59,2</a:t>
            </a:r>
            <a:r>
              <a:rPr lang="en-US" sz="2800" dirty="0"/>
              <a:t>)</a:t>
            </a:r>
            <a:endParaRPr lang="ru-RU" sz="2800" dirty="0"/>
          </a:p>
          <a:p>
            <a:r>
              <a:rPr lang="en-US" sz="2800" dirty="0"/>
              <a:t>dict3.txt – 9772 </a:t>
            </a:r>
            <a:r>
              <a:rPr lang="ru-RU" sz="2800" dirty="0"/>
              <a:t>слов</a:t>
            </a:r>
            <a:r>
              <a:rPr lang="en-US" sz="2800" dirty="0"/>
              <a:t> (dict1 x 3,3)</a:t>
            </a:r>
            <a:endParaRPr lang="ru-RU" sz="2800" dirty="0"/>
          </a:p>
          <a:p>
            <a:r>
              <a:rPr lang="en-US" sz="2800" dirty="0"/>
              <a:t> </a:t>
            </a:r>
          </a:p>
          <a:p>
            <a:r>
              <a:rPr lang="ru-RU" sz="2800" dirty="0"/>
              <a:t>Общее время работы в секундах:</a:t>
            </a:r>
          </a:p>
          <a:p>
            <a:endParaRPr lang="en-US" sz="2800" dirty="0"/>
          </a:p>
          <a:p>
            <a:r>
              <a:rPr lang="en-US" sz="2800" dirty="0"/>
              <a:t> 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2936171" y="3356992"/>
          <a:ext cx="6096000" cy="14782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0772">
                <a:tc>
                  <a:txBody>
                    <a:bodyPr/>
                    <a:lstStyle/>
                    <a:p>
                      <a:r>
                        <a:rPr lang="en-US" dirty="0"/>
                        <a:t>Unsorted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1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2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3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</a:t>
                      </a:r>
                      <a:r>
                        <a:rPr lang="ru-RU" b="1" dirty="0"/>
                        <a:t>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</a:t>
                      </a:r>
                      <a:r>
                        <a:rPr lang="ru-RU" b="1" dirty="0"/>
                        <a:t>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0,9</a:t>
                      </a:r>
                      <a:r>
                        <a:rPr lang="ru-RU" b="1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Tolkien.txt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</a:t>
                      </a:r>
                      <a:r>
                        <a:rPr lang="ru-RU" b="1" dirty="0"/>
                        <a:t>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2,161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2,613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Tolkien2.txt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3,534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8,</a:t>
                      </a:r>
                      <a:r>
                        <a:rPr lang="ru-RU" b="1" dirty="0"/>
                        <a:t>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9,561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C2A3ACC-E676-F719-F4D8-63CE8C5AC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864096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+mn-lt"/>
              </a:rPr>
              <a:t>Эксперименты с реализацией Словаря на отсортированном массиве</a:t>
            </a:r>
            <a:endParaRPr lang="en-US" sz="3200" b="1" dirty="0">
              <a:latin typeface="+mn-lt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F1A94564-C340-38E1-8BCC-57C60D37CAC2}"/>
              </a:ext>
            </a:extLst>
          </p:cNvPr>
          <p:cNvGraphicFramePr>
            <a:graphicFrameLocks noGrp="1"/>
          </p:cNvGraphicFramePr>
          <p:nvPr/>
        </p:nvGraphicFramePr>
        <p:xfrm>
          <a:off x="184572" y="5238164"/>
          <a:ext cx="6096000" cy="14782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0772">
                <a:tc>
                  <a:txBody>
                    <a:bodyPr/>
                    <a:lstStyle/>
                    <a:p>
                      <a:r>
                        <a:rPr lang="en-US" dirty="0"/>
                        <a:t>Sorted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1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2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r>
                        <a:rPr lang="ru-RU" dirty="0"/>
                        <a:t>3</a:t>
                      </a:r>
                      <a:r>
                        <a:rPr lang="en-US" dirty="0"/>
                        <a:t>.txt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0,240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0,420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0,829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Tolkien.txt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0,915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0,988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1,502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Tolkien2.txt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3,</a:t>
                      </a:r>
                      <a:r>
                        <a:rPr lang="en-US" b="1" dirty="0"/>
                        <a:t>404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3,714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4,326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803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latin typeface="+mn-lt"/>
              </a:rPr>
              <a:t>TextProcessingFile</a:t>
            </a:r>
            <a:r>
              <a:rPr lang="en-US" sz="3200" b="1" dirty="0">
                <a:latin typeface="+mn-lt"/>
              </a:rPr>
              <a:t>.</a:t>
            </a:r>
            <a:r>
              <a:rPr lang="ru-RU" sz="3200" b="1" dirty="0">
                <a:latin typeface="+mn-lt"/>
              </a:rPr>
              <a:t>с</a:t>
            </a:r>
            <a:r>
              <a:rPr lang="en-US" sz="3200" b="1" dirty="0">
                <a:latin typeface="+mn-lt"/>
              </a:rPr>
              <a:t> (2)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687016"/>
            <a:ext cx="90364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93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179388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сообщаем какие файлы обрабатываются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793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"HTML file %s\nis created from text file %s\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nwith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highlighting words from %s\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ndictionary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\n\n\n"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defTabSz="1793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filenameDict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1793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79388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t0 - сколько прошло времени от старта программы до момента входа в функцию </a:t>
            </a:r>
            <a:r>
              <a:rPr lang="ru-RU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main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793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long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t0 = clock();</a:t>
            </a:r>
          </a:p>
          <a:p>
            <a:pPr defTabSz="1793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"t0 = %.3f sec 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t0 /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CLOCKS_PER_SEC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179388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t1 - сколько прошло времени от старта программы до окончания загрузки словаря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793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t1 = clock();</a:t>
            </a:r>
          </a:p>
          <a:p>
            <a:pPr defTabSz="1793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"t1 = %.3f sec 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t1 /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CLOCKS_PER_SEC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179388"/>
            <a:endParaRPr lang="ru-RU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79388"/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TextProcessing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filenameIn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filenameOut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1793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79388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t2 - сколько прошло времени от старта программы до окончания конвертации текста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793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long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t2 = clock();</a:t>
            </a:r>
          </a:p>
          <a:p>
            <a:pPr defTabSz="1793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"t2 = %.3f sec 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t2 /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CLOCKS_PER_SEC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1793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79388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t3 - сколько прошло времени от окончания конвертации текста до окончания уничтожения словаря 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79388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long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t3 = clock();</a:t>
            </a:r>
          </a:p>
          <a:p>
            <a:pPr defTabSz="1793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793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"t3 = %.3f sec 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t3 /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CLOCKS_PER_SEC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179388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1793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"t1 - t0 = %.3f sec (Run time of dictionary loading)\n"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(t1 - t0) /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CLOCKS_PER_SEC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1793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"t2 - t1 = %.3f sec (Run time of HTML generating)\n"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(t2 - t1) /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CLOCKS_PER_SEC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179388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"t3 - t2 = %.3f sec (Run time of dictionary destroying )\n"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(t2 - t1) /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CLOCKS_PER_SEC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179388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07464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29554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CB8AFEC-8E5F-E766-D4E5-9210CE6A94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Эффективность алгоритмов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58488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4068" y="10011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Вычислительная сложность алгоритма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5484" y="89220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5444" y="892200"/>
            <a:ext cx="878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https://ru.wikipedia.org/wiki/%D0%92%D1%8B%D1%87%D0%B8%D1%81%D0%BB%D0%B8%D1%82%D0%B5%D0%BB%D1%8C%D0%BD%D0%B0%D1%8F_%D1%81%D0%BB%D0%BE%D0%B6%D0%BD%D0%BE%D1%81%D1%82%D1%8C</a:t>
            </a:r>
            <a:endParaRPr lang="ru-RU" sz="1600" dirty="0"/>
          </a:p>
          <a:p>
            <a:endParaRPr lang="ru-RU" sz="2400" dirty="0"/>
          </a:p>
          <a:p>
            <a:r>
              <a:rPr lang="ru-RU" sz="2400" b="1" dirty="0"/>
              <a:t>«почистить ковёр пылесосом»</a:t>
            </a:r>
            <a:r>
              <a:rPr lang="ru-RU" sz="2400" dirty="0"/>
              <a:t> требует время, линейно зависящее от его площади –</a:t>
            </a:r>
            <a:r>
              <a:rPr lang="en-US" sz="2400" dirty="0"/>
              <a:t> O(N)</a:t>
            </a:r>
          </a:p>
          <a:p>
            <a:endParaRPr lang="en-US" sz="2400" dirty="0"/>
          </a:p>
          <a:p>
            <a:r>
              <a:rPr lang="ru-RU" sz="2400" b="1" dirty="0"/>
              <a:t>«найти имя в телефонной книге»</a:t>
            </a:r>
            <a:r>
              <a:rPr lang="ru-RU" sz="2400" dirty="0"/>
              <a:t> требует всего лишь время, </a:t>
            </a:r>
            <a:r>
              <a:rPr lang="ru-RU" sz="2400" dirty="0">
                <a:hlinkClick r:id="rId3" tooltip="Логарифм"/>
              </a:rPr>
              <a:t>логарифмически</a:t>
            </a:r>
            <a:r>
              <a:rPr lang="ru-RU" sz="2400" dirty="0"/>
              <a:t> зависящее от количества записей </a:t>
            </a:r>
            <a:r>
              <a:rPr lang="en-US" sz="2400" dirty="0"/>
              <a:t> - O(log</a:t>
            </a:r>
            <a:r>
              <a:rPr lang="en-US" sz="2400" baseline="-25000" dirty="0"/>
              <a:t>2</a:t>
            </a:r>
            <a:r>
              <a:rPr lang="en-US" sz="2400" dirty="0"/>
              <a:t> N)</a:t>
            </a:r>
            <a:endParaRPr lang="ru-RU" sz="2400" dirty="0"/>
          </a:p>
          <a:p>
            <a:endParaRPr lang="en-US" sz="2400" dirty="0"/>
          </a:p>
          <a:p>
            <a:r>
              <a:rPr lang="ru-RU" sz="2400" b="1" i="1" u="sng" dirty="0"/>
              <a:t>Какая зависимость времени обработки от длины файла?</a:t>
            </a:r>
          </a:p>
          <a:p>
            <a:endParaRPr lang="ru-RU" sz="2400" dirty="0"/>
          </a:p>
          <a:p>
            <a:endParaRPr lang="en-US" sz="2400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323528" y="4941168"/>
          <a:ext cx="6489698" cy="119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94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4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94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89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89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Dict0.txt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Dict1.txt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Dict2.txt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File2/file1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List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Array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Tree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List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Array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Tree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List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Array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Tree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1" u="none" strike="noStrike" dirty="0">
                          <a:effectLst/>
                        </a:rPr>
                        <a:t>7,06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7,89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5,18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6,1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7,1</a:t>
                      </a:r>
                      <a:r>
                        <a:rPr lang="en-US" sz="2000" u="none" strike="noStrike" dirty="0">
                          <a:effectLst/>
                        </a:rPr>
                        <a:t>5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8,4</a:t>
                      </a:r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5,8</a:t>
                      </a:r>
                      <a:r>
                        <a:rPr lang="en-US" sz="2000" u="none" strike="noStrike" dirty="0">
                          <a:effectLst/>
                        </a:rPr>
                        <a:t>6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6,39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8,8</a:t>
                      </a:r>
                      <a:r>
                        <a:rPr lang="en-US" sz="2000" u="none" strike="noStrike" dirty="0">
                          <a:effectLst/>
                        </a:rPr>
                        <a:t>9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5,41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1" u="none" strike="noStrike" dirty="0">
                          <a:effectLst/>
                        </a:rPr>
                        <a:t>5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4,28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4,</a:t>
                      </a:r>
                      <a:r>
                        <a:rPr lang="en-US" sz="2000" u="none" strike="noStrike" dirty="0">
                          <a:effectLst/>
                        </a:rPr>
                        <a:t>60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4,5</a:t>
                      </a:r>
                      <a:r>
                        <a:rPr lang="en-US" sz="2000" u="none" strike="noStrike" dirty="0">
                          <a:effectLst/>
                        </a:rPr>
                        <a:t>6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4,85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4,83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4,7</a:t>
                      </a:r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5,1</a:t>
                      </a:r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3,1</a:t>
                      </a:r>
                      <a:r>
                        <a:rPr lang="en-US" sz="2000" u="none" strike="noStrike" dirty="0">
                          <a:effectLst/>
                        </a:rPr>
                        <a:t>9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4,9</a:t>
                      </a:r>
                      <a:r>
                        <a:rPr lang="en-US" sz="2000" u="none" strike="noStrike" dirty="0">
                          <a:effectLst/>
                        </a:rPr>
                        <a:t>9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6862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4068" y="10011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Вычислительная сложность алгоритма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5484" y="89220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5444" y="892200"/>
            <a:ext cx="87849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u="sng" dirty="0"/>
              <a:t>Вопрос:</a:t>
            </a:r>
          </a:p>
          <a:p>
            <a:r>
              <a:rPr lang="ru-RU" sz="2400" dirty="0"/>
              <a:t>Какая зависимость времени обработки от длины файла?</a:t>
            </a:r>
          </a:p>
          <a:p>
            <a:endParaRPr lang="ru-RU" sz="2400" b="1" i="1" u="sng" dirty="0"/>
          </a:p>
          <a:p>
            <a:endParaRPr lang="ru-RU" sz="2400" b="1" i="1" u="sng" dirty="0"/>
          </a:p>
          <a:p>
            <a:endParaRPr lang="ru-RU" sz="2400" b="1" i="1" u="sng" dirty="0"/>
          </a:p>
          <a:p>
            <a:endParaRPr lang="ru-RU" sz="2400" b="1" i="1" u="sng" dirty="0"/>
          </a:p>
          <a:p>
            <a:endParaRPr lang="ru-RU" sz="2400" b="1" i="1" u="sng" dirty="0"/>
          </a:p>
          <a:p>
            <a:endParaRPr lang="ru-RU" sz="2400" b="1" i="1" u="sng" dirty="0"/>
          </a:p>
          <a:p>
            <a:r>
              <a:rPr lang="ru-RU" sz="2400" b="1" i="1" u="sng" dirty="0"/>
              <a:t>Ответ:</a:t>
            </a:r>
          </a:p>
          <a:p>
            <a:r>
              <a:rPr lang="ru-RU" sz="2400" dirty="0"/>
              <a:t>Линейная зависимость</a:t>
            </a:r>
            <a:r>
              <a:rPr lang="en-US" sz="2400" dirty="0"/>
              <a:t>:</a:t>
            </a:r>
            <a:r>
              <a:rPr lang="ru-RU" sz="2400" dirty="0"/>
              <a:t> </a:t>
            </a:r>
            <a:r>
              <a:rPr lang="en-US" sz="2400" dirty="0"/>
              <a:t>O(N)</a:t>
            </a:r>
            <a:endParaRPr lang="ru-RU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O(N) = </a:t>
            </a:r>
            <a:r>
              <a:rPr lang="ru-RU" sz="2400" dirty="0"/>
              <a:t>«асимптотическая оценка сложности»</a:t>
            </a:r>
          </a:p>
          <a:p>
            <a:endParaRPr lang="en-US" sz="2400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323528" y="2132856"/>
          <a:ext cx="6489698" cy="119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94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4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94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89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89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Dict0.txt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Dict1.txt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Dict2.txt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File2/file1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List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Array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Tree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List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Array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Tree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List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Array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Tree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1" u="none" strike="noStrike" dirty="0">
                          <a:effectLst/>
                        </a:rPr>
                        <a:t>7,06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7,89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5,18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6,1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7,1</a:t>
                      </a:r>
                      <a:r>
                        <a:rPr lang="en-US" sz="2000" u="none" strike="noStrike" dirty="0">
                          <a:effectLst/>
                        </a:rPr>
                        <a:t>5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8,4</a:t>
                      </a:r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5,8</a:t>
                      </a:r>
                      <a:r>
                        <a:rPr lang="en-US" sz="2000" u="none" strike="noStrike" dirty="0">
                          <a:effectLst/>
                        </a:rPr>
                        <a:t>6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6,39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8,8</a:t>
                      </a:r>
                      <a:r>
                        <a:rPr lang="en-US" sz="2000" u="none" strike="noStrike" dirty="0">
                          <a:effectLst/>
                        </a:rPr>
                        <a:t>9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5,41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1" u="none" strike="noStrike" dirty="0">
                          <a:effectLst/>
                        </a:rPr>
                        <a:t>5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4,28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4,</a:t>
                      </a:r>
                      <a:r>
                        <a:rPr lang="en-US" sz="2000" u="none" strike="noStrike" dirty="0">
                          <a:effectLst/>
                        </a:rPr>
                        <a:t>60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4,5</a:t>
                      </a:r>
                      <a:r>
                        <a:rPr lang="en-US" sz="2000" u="none" strike="noStrike" dirty="0">
                          <a:effectLst/>
                        </a:rPr>
                        <a:t>6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4,85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4,83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4,7</a:t>
                      </a:r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5,1</a:t>
                      </a:r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3,1</a:t>
                      </a:r>
                      <a:r>
                        <a:rPr lang="en-US" sz="2000" u="none" strike="noStrike" dirty="0">
                          <a:effectLst/>
                        </a:rPr>
                        <a:t>9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u="none" strike="noStrike" dirty="0">
                          <a:effectLst/>
                        </a:rPr>
                        <a:t>4,9</a:t>
                      </a:r>
                      <a:r>
                        <a:rPr lang="en-US" sz="2000" u="none" strike="noStrike" dirty="0">
                          <a:effectLst/>
                        </a:rPr>
                        <a:t>9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5164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4068" y="10011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Вычислительная сложность</a:t>
            </a:r>
            <a:r>
              <a:rPr lang="en-US" sz="3200" b="1" dirty="0"/>
              <a:t> </a:t>
            </a:r>
            <a:r>
              <a:rPr lang="ru-RU" sz="3200" b="1" dirty="0"/>
              <a:t>поиска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5484" y="89220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5444" y="764704"/>
            <a:ext cx="8784976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Поиск элемента</a:t>
            </a:r>
          </a:p>
          <a:p>
            <a:r>
              <a:rPr lang="ru-RU" sz="2800" dirty="0"/>
              <a:t>– какая зависимость времени поиска от количества элементов в списке?</a:t>
            </a:r>
          </a:p>
          <a:p>
            <a:r>
              <a:rPr lang="ru-RU" sz="2800" dirty="0"/>
              <a:t>– какая зависимость времени поиска от количества элементов в массиве?</a:t>
            </a:r>
          </a:p>
          <a:p>
            <a:r>
              <a:rPr lang="ru-RU" sz="2800" dirty="0">
                <a:solidFill>
                  <a:schemeClr val="bg1">
                    <a:lumMod val="65000"/>
                  </a:schemeClr>
                </a:solidFill>
              </a:rPr>
              <a:t>– какая зависимость времени поиска от количества элементов в дереве?</a:t>
            </a:r>
          </a:p>
          <a:p>
            <a:endParaRPr lang="en-US" sz="2800" dirty="0"/>
          </a:p>
          <a:p>
            <a:r>
              <a:rPr lang="ru-RU" sz="2800" dirty="0"/>
              <a:t>Варианты ответа: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O(1)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O(N)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O(N</a:t>
            </a:r>
            <a:r>
              <a:rPr lang="en-US" sz="2800" b="1" baseline="30000" dirty="0"/>
              <a:t>2</a:t>
            </a:r>
            <a:r>
              <a:rPr lang="en-US" sz="2800" b="1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O(log 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O(2</a:t>
            </a:r>
            <a:r>
              <a:rPr lang="en-US" sz="2800" b="1" baseline="30000" dirty="0"/>
              <a:t>N</a:t>
            </a:r>
            <a:r>
              <a:rPr lang="en-US" sz="2800" b="1" dirty="0"/>
              <a:t>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897011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4068" y="10011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Вычислительная сложность</a:t>
            </a:r>
            <a:r>
              <a:rPr lang="en-US" sz="3200" b="1" dirty="0"/>
              <a:t> </a:t>
            </a:r>
            <a:r>
              <a:rPr lang="ru-RU" sz="3200" b="1" dirty="0"/>
              <a:t>поиска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5484" y="89220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5444" y="892200"/>
            <a:ext cx="87849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Поиск в списке: 					</a:t>
            </a:r>
            <a:r>
              <a:rPr lang="en-US" sz="2800" b="1" dirty="0"/>
              <a:t>O(N)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Поиск в массиве (неотсортированном) : 	</a:t>
            </a:r>
            <a:r>
              <a:rPr lang="en-US" sz="2800" b="1" dirty="0"/>
              <a:t>O(N)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>
                    <a:lumMod val="65000"/>
                  </a:schemeClr>
                </a:solidFill>
              </a:rPr>
              <a:t>Поиск в двоичном дереве поиска: </a:t>
            </a:r>
            <a:r>
              <a:rPr lang="ru-RU" sz="2800" dirty="0"/>
              <a:t>		</a:t>
            </a:r>
            <a:r>
              <a:rPr lang="en-US" sz="2800" b="1" dirty="0"/>
              <a:t>O(log N)</a:t>
            </a:r>
            <a:endParaRPr lang="ru-RU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Поиск в отсортированном массиве (при использовании двоичного поиска) : 		</a:t>
            </a:r>
            <a:r>
              <a:rPr lang="en-US" sz="2800" b="1" dirty="0"/>
              <a:t>O(log N)</a:t>
            </a:r>
            <a:endParaRPr lang="ru-RU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>
                    <a:lumMod val="65000"/>
                  </a:schemeClr>
                </a:solidFill>
              </a:rPr>
              <a:t>Поиск в хэш-таблице: </a:t>
            </a:r>
            <a:r>
              <a:rPr lang="ru-RU" sz="2800" dirty="0"/>
              <a:t>				</a:t>
            </a:r>
            <a:r>
              <a:rPr lang="en-US" sz="2800" b="1" dirty="0"/>
              <a:t>O(</a:t>
            </a:r>
            <a:r>
              <a:rPr lang="ru-RU" sz="2800" b="1" dirty="0"/>
              <a:t>1</a:t>
            </a:r>
            <a:r>
              <a:rPr lang="en-US" sz="2800" b="1" dirty="0"/>
              <a:t>)</a:t>
            </a:r>
            <a:endParaRPr lang="ru-RU" sz="2800" b="1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970233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23900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CB8AFEC-8E5F-E766-D4E5-9210CE6A94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Сортировка массива</a:t>
            </a:r>
            <a:endParaRPr lang="ru-RU" dirty="0"/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E3FF2D3C-09C1-574B-5B5F-96DF0C3372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Методы сортировки</a:t>
            </a:r>
          </a:p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Поиск в отсортированном массиве</a:t>
            </a:r>
            <a:br>
              <a:rPr lang="ru-RU" b="1" dirty="0">
                <a:solidFill>
                  <a:schemeClr val="accent1">
                    <a:lumMod val="50000"/>
                  </a:schemeClr>
                </a:solidFill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7366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3CDC5E-CEC0-AA0E-7539-77282E4F6F38}"/>
              </a:ext>
            </a:extLst>
          </p:cNvPr>
          <p:cNvSpPr txBox="1"/>
          <p:nvPr/>
        </p:nvSpPr>
        <p:spPr>
          <a:xfrm>
            <a:off x="467544" y="832058"/>
            <a:ext cx="846043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4013"/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Windows.h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NUM_ELEMENTS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</a:p>
          <a:p>
            <a:pPr defTabSz="354013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pt-BR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 arr1[</a:t>
            </a:r>
            <a:r>
              <a:rPr lang="pt-BR" sz="1500" dirty="0">
                <a:solidFill>
                  <a:srgbClr val="6F008A"/>
                </a:solidFill>
                <a:latin typeface="Consolas" panose="020B0609020204030204" pitchFamily="49" charset="0"/>
              </a:rPr>
              <a:t>NUM_ELEMENTS</a:t>
            </a: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] = { 4, 7, 5, 3, 1, 10, 12, 2, 8, 6 };</a:t>
            </a:r>
          </a:p>
          <a:p>
            <a:pPr defTabSz="354013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n = 10;</a:t>
            </a:r>
          </a:p>
          <a:p>
            <a:pPr defTabSz="354013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6F008A"/>
                </a:solidFill>
                <a:latin typeface="Consolas" panose="020B0609020204030204" pitchFamily="49" charset="0"/>
              </a:rPr>
              <a:t>NUM_ELEMENTS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4013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4013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"&lt; 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4013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defTabSz="354013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4013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"&gt;\n"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fillArray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4013"/>
            <a:r>
              <a:rPr lang="ru-RU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4013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 = arr1[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4013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4013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7AF2421-A680-3CEE-5280-24215E4D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+mn-lt"/>
              </a:rPr>
              <a:t>Тестирование методов сортировки (1)</a:t>
            </a:r>
            <a:endParaRPr lang="en-US" sz="3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34409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3CDC5E-CEC0-AA0E-7539-77282E4F6F38}"/>
              </a:ext>
            </a:extLst>
          </p:cNvPr>
          <p:cNvSpPr txBox="1"/>
          <p:nvPr/>
        </p:nvSpPr>
        <p:spPr>
          <a:xfrm>
            <a:off x="467544" y="832058"/>
            <a:ext cx="8460432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SelectionSort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InsertSort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LinearSearch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BinarySearch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4013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fillArray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4013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4013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SelectionSort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4013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4013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fillArray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4013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4013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4013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4013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fillArray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4013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4013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InsertSort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4013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4013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fillArray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4013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7AF2421-A680-3CEE-5280-24215E4D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+mn-lt"/>
              </a:rPr>
              <a:t>Тестирование методов сортировки (2)</a:t>
            </a:r>
            <a:endParaRPr lang="en-US" sz="3200" b="1" dirty="0">
              <a:latin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235748-1E4A-407B-A9F8-BDAEEF100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2708920"/>
            <a:ext cx="3400900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4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latin typeface="+mn-lt"/>
              </a:rPr>
              <a:t>TextProcessingFile</a:t>
            </a:r>
            <a:r>
              <a:rPr lang="en-US" sz="3200" b="1" dirty="0">
                <a:latin typeface="+mn-lt"/>
              </a:rPr>
              <a:t>.</a:t>
            </a:r>
            <a:r>
              <a:rPr lang="ru-RU" sz="3200" b="1" dirty="0">
                <a:latin typeface="+mn-lt"/>
              </a:rPr>
              <a:t>с</a:t>
            </a:r>
            <a:r>
              <a:rPr lang="en-US" sz="3200" b="1" dirty="0">
                <a:latin typeface="+mn-lt"/>
              </a:rPr>
              <a:t> (3)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687016"/>
            <a:ext cx="903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Проверка, есть ли слово </a:t>
            </a:r>
            <a:r>
              <a:rPr lang="ru-RU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word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 в словаре, хранящемся в файле </a:t>
            </a:r>
            <a:r>
              <a:rPr lang="ru-RU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filenameDict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b="1" u="sng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Member(</a:t>
            </a:r>
            <a:r>
              <a:rPr lang="en-US" sz="1200" b="1" u="sng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b="1" u="sng" dirty="0">
                <a:solidFill>
                  <a:srgbClr val="808080"/>
                </a:solidFill>
                <a:latin typeface="Consolas" panose="020B0609020204030204" pitchFamily="49" charset="0"/>
              </a:rPr>
              <a:t>word</a:t>
            </a:r>
            <a:r>
              <a:rPr lang="en-US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открыть файл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	FILE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fin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filenameDict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"rt"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(fin ==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файл не смогли открыть - сообщаем об этом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"File %s doesn't opened!\n"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filenameDict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token[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MAX_LEN_WORD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4013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пока не конец файла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feof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(fin)) {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пока есть разделитель - берем его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getNextDelim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(fin, token)) {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есть слово - берем его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getNextWord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(fin, token,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MAX_LEN_WORD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(token,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word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== 0) {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		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Слово в файле есть!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(fin);</a:t>
            </a: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	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Закрываем файл с текстом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(fin);</a:t>
            </a: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defTabSz="354013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78844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3CDC5E-CEC0-AA0E-7539-77282E4F6F38}"/>
              </a:ext>
            </a:extLst>
          </p:cNvPr>
          <p:cNvSpPr txBox="1"/>
          <p:nvPr/>
        </p:nvSpPr>
        <p:spPr>
          <a:xfrm>
            <a:off x="246" y="703498"/>
            <a:ext cx="7704856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4013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"Array is sorted = %d\n"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isSorted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defTabSz="354013"/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nLinear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 Search\n"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&lt;= 14; i++) {</a:t>
            </a:r>
          </a:p>
          <a:p>
            <a:pPr defTabSz="354013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"Contains value=%d in array = %d\n"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LinearSearch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defTabSz="354013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nBinary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 Search\n"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&lt;= 14; i++) {</a:t>
            </a:r>
          </a:p>
          <a:p>
            <a:pPr defTabSz="354013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"Contains value=%d in array = %d\n"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BinarySearch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defTabSz="354013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7AF2421-A680-3CEE-5280-24215E4D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+mn-lt"/>
              </a:rPr>
              <a:t>Тестирование методов сортировки (</a:t>
            </a:r>
            <a:r>
              <a:rPr lang="en-US" sz="3200" b="1" dirty="0">
                <a:solidFill>
                  <a:srgbClr val="000000"/>
                </a:solidFill>
                <a:latin typeface="+mn-lt"/>
              </a:rPr>
              <a:t>3</a:t>
            </a:r>
            <a:r>
              <a:rPr lang="ru-RU" sz="3200" b="1" dirty="0">
                <a:solidFill>
                  <a:srgbClr val="000000"/>
                </a:solidFill>
                <a:latin typeface="+mn-lt"/>
              </a:rPr>
              <a:t>)</a:t>
            </a:r>
            <a:endParaRPr lang="en-US" sz="3200" b="1" dirty="0">
              <a:latin typeface="+mn-lt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D4A2CDD-30F8-AED7-A3CB-1B608472E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120" y="3212976"/>
            <a:ext cx="1555879" cy="36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152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3CDC5E-CEC0-AA0E-7539-77282E4F6F38}"/>
              </a:ext>
            </a:extLst>
          </p:cNvPr>
          <p:cNvSpPr txBox="1"/>
          <p:nvPr/>
        </p:nvSpPr>
        <p:spPr>
          <a:xfrm>
            <a:off x="246" y="703498"/>
            <a:ext cx="7704856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4013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"Array is sorted = %d\n"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isSorted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defTabSz="354013"/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nLinear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 Search\n"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&lt;= 14; i++) {</a:t>
            </a:r>
          </a:p>
          <a:p>
            <a:pPr defTabSz="354013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"Contains value=%d in array = %d\n"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LinearSearch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defTabSz="354013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nBinary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 Search\n"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&lt;= 14; i++) {</a:t>
            </a:r>
          </a:p>
          <a:p>
            <a:pPr defTabSz="354013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"Contains value=%d in array = %d\n"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BinarySearch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defTabSz="354013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7AF2421-A680-3CEE-5280-24215E4D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+mn-lt"/>
              </a:rPr>
              <a:t>Тестирование методов сортировки (</a:t>
            </a:r>
            <a:r>
              <a:rPr lang="en-US" sz="3200" b="1" dirty="0">
                <a:solidFill>
                  <a:srgbClr val="000000"/>
                </a:solidFill>
                <a:latin typeface="+mn-lt"/>
              </a:rPr>
              <a:t>3</a:t>
            </a:r>
            <a:r>
              <a:rPr lang="ru-RU" sz="3200" b="1" dirty="0">
                <a:solidFill>
                  <a:srgbClr val="000000"/>
                </a:solidFill>
                <a:latin typeface="+mn-lt"/>
              </a:rPr>
              <a:t>)</a:t>
            </a:r>
            <a:endParaRPr lang="en-US" sz="3200" b="1" dirty="0">
              <a:latin typeface="+mn-lt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DE6FD6B-84D5-D3EE-9D4A-06D696F6A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601" y="620689"/>
            <a:ext cx="2662399" cy="623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630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3CDC5E-CEC0-AA0E-7539-77282E4F6F38}"/>
              </a:ext>
            </a:extLst>
          </p:cNvPr>
          <p:cNvSpPr txBox="1"/>
          <p:nvPr/>
        </p:nvSpPr>
        <p:spPr>
          <a:xfrm>
            <a:off x="246" y="703498"/>
            <a:ext cx="770485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4013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InsertSort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4013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4013"/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"Array is sorted = %d\n"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isSorted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defTabSz="354013"/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nLinear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 Search\n"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&lt;= 14; i++) {</a:t>
            </a:r>
          </a:p>
          <a:p>
            <a:pPr defTabSz="354013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"Contains value=%d in array = %d\n"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LinearSearch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defTabSz="354013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nBinary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 Search\n"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&lt;= 14; i++) {</a:t>
            </a:r>
          </a:p>
          <a:p>
            <a:pPr defTabSz="354013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"Contains value=%d in array = %d\n"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BinarySearch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defTabSz="354013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7AF2421-A680-3CEE-5280-24215E4D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+mn-lt"/>
              </a:rPr>
              <a:t>Тестирование методов сортировки (</a:t>
            </a:r>
            <a:r>
              <a:rPr lang="en-US" sz="3200" b="1" dirty="0">
                <a:solidFill>
                  <a:srgbClr val="000000"/>
                </a:solidFill>
                <a:latin typeface="+mn-lt"/>
              </a:rPr>
              <a:t>4</a:t>
            </a:r>
            <a:r>
              <a:rPr lang="ru-RU" sz="3200" b="1" dirty="0">
                <a:solidFill>
                  <a:srgbClr val="000000"/>
                </a:solidFill>
                <a:latin typeface="+mn-lt"/>
              </a:rPr>
              <a:t>)</a:t>
            </a:r>
            <a:endParaRPr lang="en-US" sz="3200" b="1" dirty="0">
              <a:latin typeface="+mn-lt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5593058-5146-1E15-216D-21BFFC92C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944" y="3356992"/>
            <a:ext cx="1509055" cy="350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2767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3CDC5E-CEC0-AA0E-7539-77282E4F6F38}"/>
              </a:ext>
            </a:extLst>
          </p:cNvPr>
          <p:cNvSpPr txBox="1"/>
          <p:nvPr/>
        </p:nvSpPr>
        <p:spPr>
          <a:xfrm>
            <a:off x="246" y="703498"/>
            <a:ext cx="770485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4013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InsertSort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4013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printElements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defTabSz="354013"/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"Array is sorted = %d\n"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isSorted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defTabSz="354013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nLinear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 Search\n"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&lt;= 14; i++) {</a:t>
            </a:r>
          </a:p>
          <a:p>
            <a:pPr defTabSz="354013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"Contains value=%d in array = %d\n"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LinearSearch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defTabSz="354013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nBinary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 Search\n"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&lt;= 14; i++) {</a:t>
            </a:r>
          </a:p>
          <a:p>
            <a:pPr defTabSz="354013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"Contains value=%d in array = %d\n"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BinarySearch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defTabSz="354013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7AF2421-A680-3CEE-5280-24215E4D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+mn-lt"/>
              </a:rPr>
              <a:t>Тестирование методов сортировки (</a:t>
            </a:r>
            <a:r>
              <a:rPr lang="en-US" sz="3200" b="1" dirty="0">
                <a:solidFill>
                  <a:srgbClr val="000000"/>
                </a:solidFill>
                <a:latin typeface="+mn-lt"/>
              </a:rPr>
              <a:t>4</a:t>
            </a:r>
            <a:r>
              <a:rPr lang="ru-RU" sz="3200" b="1" dirty="0">
                <a:solidFill>
                  <a:srgbClr val="000000"/>
                </a:solidFill>
                <a:latin typeface="+mn-lt"/>
              </a:rPr>
              <a:t>)</a:t>
            </a:r>
            <a:endParaRPr lang="en-US" sz="3200" b="1" dirty="0">
              <a:latin typeface="+mn-lt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259312B-4E96-F04B-59B4-AA49461D4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258" y="620689"/>
            <a:ext cx="2688496" cy="623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0211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3CDC5E-CEC0-AA0E-7539-77282E4F6F38}"/>
              </a:ext>
            </a:extLst>
          </p:cNvPr>
          <p:cNvSpPr txBox="1"/>
          <p:nvPr/>
        </p:nvSpPr>
        <p:spPr>
          <a:xfrm>
            <a:off x="246" y="703498"/>
            <a:ext cx="77048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isSorted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 - 1; i++)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+ 1])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7AF2421-A680-3CEE-5280-24215E4D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+mn-lt"/>
              </a:rPr>
              <a:t>Тестирование методов сортировки (</a:t>
            </a:r>
            <a:r>
              <a:rPr lang="en-US" sz="3200" b="1" dirty="0">
                <a:solidFill>
                  <a:srgbClr val="000000"/>
                </a:solidFill>
                <a:latin typeface="+mn-lt"/>
              </a:rPr>
              <a:t>5</a:t>
            </a:r>
            <a:r>
              <a:rPr lang="ru-RU" sz="3200" b="1" dirty="0">
                <a:solidFill>
                  <a:srgbClr val="000000"/>
                </a:solidFill>
                <a:latin typeface="+mn-lt"/>
              </a:rPr>
              <a:t>)</a:t>
            </a:r>
            <a:r>
              <a:rPr lang="en-US" sz="3200" b="1" dirty="0">
                <a:solidFill>
                  <a:srgbClr val="000000"/>
                </a:solidFill>
                <a:latin typeface="+mn-lt"/>
              </a:rPr>
              <a:t> </a:t>
            </a:r>
            <a:br>
              <a:rPr lang="en-US" sz="3200" b="1" dirty="0">
                <a:solidFill>
                  <a:srgbClr val="000000"/>
                </a:solidFill>
                <a:latin typeface="+mn-lt"/>
              </a:rPr>
            </a:br>
            <a:r>
              <a:rPr lang="ru-RU" sz="3200" b="1" dirty="0">
                <a:solidFill>
                  <a:srgbClr val="000000"/>
                </a:solidFill>
                <a:latin typeface="+mn-lt"/>
              </a:rPr>
              <a:t>Массив отсортирован?</a:t>
            </a:r>
            <a:endParaRPr lang="en-US" sz="3200" b="1" dirty="0">
              <a:latin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33EA58-D499-468A-3F01-AF0BBD7C5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60" y="2638314"/>
            <a:ext cx="3791479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12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3CDC5E-CEC0-AA0E-7539-77282E4F6F38}"/>
              </a:ext>
            </a:extLst>
          </p:cNvPr>
          <p:cNvSpPr txBox="1"/>
          <p:nvPr/>
        </p:nvSpPr>
        <p:spPr>
          <a:xfrm>
            <a:off x="246" y="703498"/>
            <a:ext cx="77048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isSorted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 - 1; i++)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+ 1])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7AF2421-A680-3CEE-5280-24215E4D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+mn-lt"/>
              </a:rPr>
              <a:t>Тестирование методов сортировки (</a:t>
            </a:r>
            <a:r>
              <a:rPr lang="en-US" sz="3200" b="1" dirty="0">
                <a:solidFill>
                  <a:srgbClr val="000000"/>
                </a:solidFill>
                <a:latin typeface="+mn-lt"/>
              </a:rPr>
              <a:t>5</a:t>
            </a:r>
            <a:r>
              <a:rPr lang="ru-RU" sz="3200" b="1" dirty="0">
                <a:solidFill>
                  <a:srgbClr val="000000"/>
                </a:solidFill>
                <a:latin typeface="+mn-lt"/>
              </a:rPr>
              <a:t>)</a:t>
            </a:r>
            <a:r>
              <a:rPr lang="en-US" sz="3200" b="1" dirty="0">
                <a:solidFill>
                  <a:srgbClr val="000000"/>
                </a:solidFill>
                <a:latin typeface="+mn-lt"/>
              </a:rPr>
              <a:t> </a:t>
            </a:r>
            <a:br>
              <a:rPr lang="en-US" sz="3200" b="1" dirty="0">
                <a:solidFill>
                  <a:srgbClr val="000000"/>
                </a:solidFill>
                <a:latin typeface="+mn-lt"/>
              </a:rPr>
            </a:br>
            <a:r>
              <a:rPr lang="ru-RU" sz="3200" b="1" dirty="0">
                <a:solidFill>
                  <a:srgbClr val="000000"/>
                </a:solidFill>
                <a:latin typeface="+mn-lt"/>
              </a:rPr>
              <a:t>Массив отсортирован?</a:t>
            </a:r>
            <a:endParaRPr lang="en-US" sz="3200" b="1" dirty="0">
              <a:latin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38F8E6-3EC8-D01F-D594-91A96D3BB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313" y="2138182"/>
            <a:ext cx="3753374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999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3CDC5E-CEC0-AA0E-7539-77282E4F6F38}"/>
              </a:ext>
            </a:extLst>
          </p:cNvPr>
          <p:cNvSpPr txBox="1"/>
          <p:nvPr/>
        </p:nvSpPr>
        <p:spPr>
          <a:xfrm>
            <a:off x="246" y="703498"/>
            <a:ext cx="77048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isSorted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 - 1; i++)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+ 1])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7AF2421-A680-3CEE-5280-24215E4D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+mn-lt"/>
              </a:rPr>
              <a:t>Тестирование методов сортировки (</a:t>
            </a:r>
            <a:r>
              <a:rPr lang="en-US" sz="3200" b="1" dirty="0">
                <a:solidFill>
                  <a:srgbClr val="000000"/>
                </a:solidFill>
                <a:latin typeface="+mn-lt"/>
              </a:rPr>
              <a:t>5</a:t>
            </a:r>
            <a:r>
              <a:rPr lang="ru-RU" sz="3200" b="1" dirty="0">
                <a:solidFill>
                  <a:srgbClr val="000000"/>
                </a:solidFill>
                <a:latin typeface="+mn-lt"/>
              </a:rPr>
              <a:t>)</a:t>
            </a:r>
            <a:r>
              <a:rPr lang="en-US" sz="3200" b="1" dirty="0">
                <a:solidFill>
                  <a:srgbClr val="000000"/>
                </a:solidFill>
                <a:latin typeface="+mn-lt"/>
              </a:rPr>
              <a:t> </a:t>
            </a:r>
            <a:br>
              <a:rPr lang="en-US" sz="3200" b="1" dirty="0">
                <a:solidFill>
                  <a:srgbClr val="000000"/>
                </a:solidFill>
                <a:latin typeface="+mn-lt"/>
              </a:rPr>
            </a:br>
            <a:r>
              <a:rPr lang="ru-RU" sz="3200" b="1" dirty="0">
                <a:solidFill>
                  <a:srgbClr val="000000"/>
                </a:solidFill>
                <a:latin typeface="+mn-lt"/>
              </a:rPr>
              <a:t>Массив отсортирован?</a:t>
            </a:r>
            <a:endParaRPr lang="en-US" sz="3200" b="1" dirty="0">
              <a:latin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0CD028-F751-A510-EBB9-758701FD6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550" y="2152472"/>
            <a:ext cx="3762900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651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13854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3CDC5E-CEC0-AA0E-7539-77282E4F6F38}"/>
              </a:ext>
            </a:extLst>
          </p:cNvPr>
          <p:cNvSpPr txBox="1"/>
          <p:nvPr/>
        </p:nvSpPr>
        <p:spPr>
          <a:xfrm>
            <a:off x="246" y="703498"/>
            <a:ext cx="77048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LinearSearch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7AF2421-A680-3CEE-5280-24215E4D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+mn-lt"/>
              </a:rPr>
              <a:t>Тестирование методов сортировки (</a:t>
            </a:r>
            <a:r>
              <a:rPr lang="en-US" sz="3200" b="1" dirty="0">
                <a:solidFill>
                  <a:srgbClr val="000000"/>
                </a:solidFill>
                <a:latin typeface="+mn-lt"/>
              </a:rPr>
              <a:t>6</a:t>
            </a:r>
            <a:r>
              <a:rPr lang="ru-RU" sz="3200" b="1" dirty="0">
                <a:solidFill>
                  <a:srgbClr val="000000"/>
                </a:solidFill>
                <a:latin typeface="+mn-lt"/>
              </a:rPr>
              <a:t>)</a:t>
            </a:r>
            <a:r>
              <a:rPr lang="en-US" sz="3200" b="1" dirty="0">
                <a:solidFill>
                  <a:srgbClr val="000000"/>
                </a:solidFill>
                <a:latin typeface="+mn-lt"/>
              </a:rPr>
              <a:t> </a:t>
            </a:r>
            <a:br>
              <a:rPr lang="en-US" sz="3200" b="1" dirty="0">
                <a:solidFill>
                  <a:srgbClr val="000000"/>
                </a:solidFill>
                <a:latin typeface="+mn-lt"/>
              </a:rPr>
            </a:br>
            <a:r>
              <a:rPr lang="ru-RU" sz="3200" b="1" dirty="0">
                <a:solidFill>
                  <a:srgbClr val="000000"/>
                </a:solidFill>
                <a:latin typeface="+mn-lt"/>
              </a:rPr>
              <a:t>Линейный поиск в массиве</a:t>
            </a:r>
            <a:endParaRPr lang="en-US" sz="3200" b="1" dirty="0">
              <a:latin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5CA068-E097-6CFE-ABC7-6845F88A8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429000"/>
            <a:ext cx="7749245" cy="281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465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537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latin typeface="+mn-lt"/>
              </a:rPr>
              <a:t>TextProcessingFile</a:t>
            </a:r>
            <a:r>
              <a:rPr lang="en-US" sz="3200" b="1" dirty="0">
                <a:latin typeface="+mn-lt"/>
              </a:rPr>
              <a:t>.</a:t>
            </a:r>
            <a:r>
              <a:rPr lang="ru-RU" sz="3200" b="1" dirty="0">
                <a:latin typeface="+mn-lt"/>
              </a:rPr>
              <a:t>с</a:t>
            </a:r>
            <a:r>
              <a:rPr lang="en-US" sz="3200" b="1" dirty="0">
                <a:latin typeface="+mn-lt"/>
              </a:rPr>
              <a:t> (4)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687016"/>
            <a:ext cx="903649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200" b="1" u="sng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TextProcessing</a:t>
            </a:r>
            <a:r>
              <a:rPr lang="en-US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u="sng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b="1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filenameIn</a:t>
            </a:r>
            <a:r>
              <a:rPr lang="en-US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u="sng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b="1" u="sng" dirty="0" err="1">
                <a:solidFill>
                  <a:srgbClr val="808080"/>
                </a:solidFill>
                <a:latin typeface="Consolas" panose="020B0609020204030204" pitchFamily="49" charset="0"/>
              </a:rPr>
              <a:t>filenameOut</a:t>
            </a:r>
            <a:r>
              <a:rPr lang="en-US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открыть файл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nn-NO" sz="1200" dirty="0">
                <a:solidFill>
                  <a:srgbClr val="2B91AF"/>
                </a:solidFill>
                <a:latin typeface="Consolas" panose="020B0609020204030204" pitchFamily="49" charset="0"/>
              </a:rPr>
              <a:t>	FILE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* fin = fopen(</a:t>
            </a:r>
            <a:r>
              <a:rPr lang="nn-NO" sz="1200" dirty="0">
                <a:solidFill>
                  <a:srgbClr val="808080"/>
                </a:solidFill>
                <a:latin typeface="Consolas" panose="020B0609020204030204" pitchFamily="49" charset="0"/>
              </a:rPr>
              <a:t>filenameIn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n-NO" sz="1200" dirty="0">
                <a:solidFill>
                  <a:srgbClr val="A31515"/>
                </a:solidFill>
                <a:latin typeface="Consolas" panose="020B0609020204030204" pitchFamily="49" charset="0"/>
              </a:rPr>
              <a:t>"rt"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(fin ==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файл не смогли открыть - сообщаем об этом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"File %s doesn't opened!\n"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filenameIn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открыть файл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	FILE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filenameOut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wt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файл не смогли открыть - сообщаем об этом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"File %s doesn't opened!\n"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filenameOut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(fin);</a:t>
            </a: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Выводим в выходной файл заголовок HTML документа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"&lt;!DOCTYPE html&gt;"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"&lt;html&gt;"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"&lt;head&gt;"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"&lt;meta http - 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equiv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= \"Content-Type\" content = \"text/html; charset=utf-8\" /&gt;"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"&lt;title&gt;HTML Document&lt;/title&gt;"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"&lt;/head&gt;"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"&lt;body&gt;"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451619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3CDC5E-CEC0-AA0E-7539-77282E4F6F38}"/>
              </a:ext>
            </a:extLst>
          </p:cNvPr>
          <p:cNvSpPr txBox="1"/>
          <p:nvPr/>
        </p:nvSpPr>
        <p:spPr>
          <a:xfrm>
            <a:off x="246" y="703498"/>
            <a:ext cx="770485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BinarySearch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left = 0;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right = n - 1;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(left &lt;= right)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middle = (left + right) / 2;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[middle] ==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[middle] &lt;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left = middle + 1;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[middle] &gt;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right = middle - 1;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7AF2421-A680-3CEE-5280-24215E4D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+mn-lt"/>
              </a:rPr>
              <a:t>Тестирование методов сортировки (</a:t>
            </a:r>
            <a:r>
              <a:rPr lang="en-US" sz="3200" b="1" dirty="0">
                <a:solidFill>
                  <a:srgbClr val="000000"/>
                </a:solidFill>
                <a:latin typeface="+mn-lt"/>
              </a:rPr>
              <a:t>7</a:t>
            </a:r>
            <a:r>
              <a:rPr lang="ru-RU" sz="3200" b="1" dirty="0">
                <a:solidFill>
                  <a:srgbClr val="000000"/>
                </a:solidFill>
                <a:latin typeface="+mn-lt"/>
              </a:rPr>
              <a:t>)</a:t>
            </a:r>
            <a:r>
              <a:rPr lang="en-US" sz="3200" b="1" dirty="0">
                <a:solidFill>
                  <a:srgbClr val="000000"/>
                </a:solidFill>
                <a:latin typeface="+mn-lt"/>
              </a:rPr>
              <a:t> </a:t>
            </a:r>
            <a:br>
              <a:rPr lang="en-US" sz="3200" b="1" dirty="0">
                <a:solidFill>
                  <a:srgbClr val="000000"/>
                </a:solidFill>
                <a:latin typeface="+mn-lt"/>
              </a:rPr>
            </a:br>
            <a:r>
              <a:rPr lang="ru-RU" sz="3200" b="1" dirty="0">
                <a:solidFill>
                  <a:srgbClr val="000000"/>
                </a:solidFill>
                <a:latin typeface="+mn-lt"/>
              </a:rPr>
              <a:t>Бинарный поиск в массиве</a:t>
            </a:r>
            <a:endParaRPr lang="en-US" sz="3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85116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3CDC5E-CEC0-AA0E-7539-77282E4F6F38}"/>
              </a:ext>
            </a:extLst>
          </p:cNvPr>
          <p:cNvSpPr txBox="1"/>
          <p:nvPr/>
        </p:nvSpPr>
        <p:spPr>
          <a:xfrm>
            <a:off x="246" y="703498"/>
            <a:ext cx="770485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BinarySearch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left = 0;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right = n - 1;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(left &lt;= right)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middle = (left + right) / 2;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[middle] ==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[middle] &lt;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left = middle + 1;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[middle] &gt;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right = middle - 1;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7AF2421-A680-3CEE-5280-24215E4D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+mn-lt"/>
              </a:rPr>
              <a:t>Тестирование методов сортировки (</a:t>
            </a:r>
            <a:r>
              <a:rPr lang="en-US" sz="3200" b="1" dirty="0">
                <a:solidFill>
                  <a:srgbClr val="000000"/>
                </a:solidFill>
                <a:latin typeface="+mn-lt"/>
              </a:rPr>
              <a:t>7</a:t>
            </a:r>
            <a:r>
              <a:rPr lang="ru-RU" sz="3200" b="1" dirty="0">
                <a:solidFill>
                  <a:srgbClr val="000000"/>
                </a:solidFill>
                <a:latin typeface="+mn-lt"/>
              </a:rPr>
              <a:t>)</a:t>
            </a:r>
            <a:r>
              <a:rPr lang="en-US" sz="3200" b="1" dirty="0">
                <a:solidFill>
                  <a:srgbClr val="000000"/>
                </a:solidFill>
                <a:latin typeface="+mn-lt"/>
              </a:rPr>
              <a:t> </a:t>
            </a:r>
            <a:br>
              <a:rPr lang="en-US" sz="3200" b="1" dirty="0">
                <a:solidFill>
                  <a:srgbClr val="000000"/>
                </a:solidFill>
                <a:latin typeface="+mn-lt"/>
              </a:rPr>
            </a:br>
            <a:r>
              <a:rPr lang="ru-RU" sz="3200" b="1" dirty="0">
                <a:solidFill>
                  <a:srgbClr val="000000"/>
                </a:solidFill>
                <a:latin typeface="+mn-lt"/>
              </a:rPr>
              <a:t>Бинарный поиск в массиве</a:t>
            </a:r>
            <a:endParaRPr lang="en-US" sz="3200" b="1" dirty="0">
              <a:latin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C9C6D7-FEA8-9BC3-1476-394FA2A3D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78" y="1412776"/>
            <a:ext cx="8348443" cy="431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515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3CDC5E-CEC0-AA0E-7539-77282E4F6F38}"/>
              </a:ext>
            </a:extLst>
          </p:cNvPr>
          <p:cNvSpPr txBox="1"/>
          <p:nvPr/>
        </p:nvSpPr>
        <p:spPr>
          <a:xfrm>
            <a:off x="246" y="703498"/>
            <a:ext cx="770485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BinarySearch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left = 0;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right = n - 1;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(left &lt;= right)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middle = (left + right) / 2;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[middle] ==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[middle] &lt;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left = middle + 1;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[middle] &gt;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right = middle - 1;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7AF2421-A680-3CEE-5280-24215E4D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+mn-lt"/>
              </a:rPr>
              <a:t>Тестирование методов сортировки (</a:t>
            </a:r>
            <a:r>
              <a:rPr lang="en-US" sz="3200" b="1" dirty="0">
                <a:solidFill>
                  <a:srgbClr val="000000"/>
                </a:solidFill>
                <a:latin typeface="+mn-lt"/>
              </a:rPr>
              <a:t>7</a:t>
            </a:r>
            <a:r>
              <a:rPr lang="ru-RU" sz="3200" b="1" dirty="0">
                <a:solidFill>
                  <a:srgbClr val="000000"/>
                </a:solidFill>
                <a:latin typeface="+mn-lt"/>
              </a:rPr>
              <a:t>)</a:t>
            </a:r>
            <a:r>
              <a:rPr lang="en-US" sz="3200" b="1" dirty="0">
                <a:solidFill>
                  <a:srgbClr val="000000"/>
                </a:solidFill>
                <a:latin typeface="+mn-lt"/>
              </a:rPr>
              <a:t> </a:t>
            </a:r>
            <a:br>
              <a:rPr lang="en-US" sz="3200" b="1" dirty="0">
                <a:solidFill>
                  <a:srgbClr val="000000"/>
                </a:solidFill>
                <a:latin typeface="+mn-lt"/>
              </a:rPr>
            </a:br>
            <a:r>
              <a:rPr lang="ru-RU" sz="3200" b="1" dirty="0">
                <a:solidFill>
                  <a:srgbClr val="000000"/>
                </a:solidFill>
                <a:latin typeface="+mn-lt"/>
              </a:rPr>
              <a:t>Бинарный поиск в массиве</a:t>
            </a:r>
            <a:endParaRPr lang="en-US" sz="3200" b="1" dirty="0">
              <a:latin typeface="+mn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53B9440-B231-E542-82E1-FFA1BC5C3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44" y="5783024"/>
            <a:ext cx="8711952" cy="101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643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3CDC5E-CEC0-AA0E-7539-77282E4F6F38}"/>
              </a:ext>
            </a:extLst>
          </p:cNvPr>
          <p:cNvSpPr txBox="1"/>
          <p:nvPr/>
        </p:nvSpPr>
        <p:spPr>
          <a:xfrm>
            <a:off x="246" y="703498"/>
            <a:ext cx="770485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BinarySearch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left = 0;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right = n - 1;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(left &lt;= right)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middle = (left + right) / 2;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[middle] ==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[middle] &lt;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left = middle + 1;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[middle] &gt;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right = middle - 1;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7AF2421-A680-3CEE-5280-24215E4D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+mn-lt"/>
              </a:rPr>
              <a:t>Тестирование методов сортировки (</a:t>
            </a:r>
            <a:r>
              <a:rPr lang="en-US" sz="3200" b="1" dirty="0">
                <a:solidFill>
                  <a:srgbClr val="000000"/>
                </a:solidFill>
                <a:latin typeface="+mn-lt"/>
              </a:rPr>
              <a:t>7</a:t>
            </a:r>
            <a:r>
              <a:rPr lang="ru-RU" sz="3200" b="1" dirty="0">
                <a:solidFill>
                  <a:srgbClr val="000000"/>
                </a:solidFill>
                <a:latin typeface="+mn-lt"/>
              </a:rPr>
              <a:t>)</a:t>
            </a:r>
            <a:r>
              <a:rPr lang="en-US" sz="3200" b="1" dirty="0">
                <a:solidFill>
                  <a:srgbClr val="000000"/>
                </a:solidFill>
                <a:latin typeface="+mn-lt"/>
              </a:rPr>
              <a:t> </a:t>
            </a:r>
            <a:br>
              <a:rPr lang="en-US" sz="3200" b="1" dirty="0">
                <a:solidFill>
                  <a:srgbClr val="000000"/>
                </a:solidFill>
                <a:latin typeface="+mn-lt"/>
              </a:rPr>
            </a:br>
            <a:r>
              <a:rPr lang="ru-RU" sz="3200" b="1" dirty="0">
                <a:solidFill>
                  <a:srgbClr val="000000"/>
                </a:solidFill>
                <a:latin typeface="+mn-lt"/>
              </a:rPr>
              <a:t>Бинарный поиск в массиве</a:t>
            </a:r>
            <a:endParaRPr lang="en-US" sz="3200" b="1" dirty="0">
              <a:latin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58C7B9-6FB9-7C9F-4C2A-2AAD9F243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51" y="5824097"/>
            <a:ext cx="8676456" cy="100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2826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3CDC5E-CEC0-AA0E-7539-77282E4F6F38}"/>
              </a:ext>
            </a:extLst>
          </p:cNvPr>
          <p:cNvSpPr txBox="1"/>
          <p:nvPr/>
        </p:nvSpPr>
        <p:spPr>
          <a:xfrm>
            <a:off x="246" y="703498"/>
            <a:ext cx="770485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BinarySearch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left = 0;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right = n - 1;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(left &lt;= right)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middle = (left + right) / 2;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[middle] ==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[middle] &lt;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left = middle + 1;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[middle] &gt;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right = middle - 1;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7AF2421-A680-3CEE-5280-24215E4D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+mn-lt"/>
              </a:rPr>
              <a:t>Тестирование методов сортировки (</a:t>
            </a:r>
            <a:r>
              <a:rPr lang="en-US" sz="3200" b="1" dirty="0">
                <a:solidFill>
                  <a:srgbClr val="000000"/>
                </a:solidFill>
                <a:latin typeface="+mn-lt"/>
              </a:rPr>
              <a:t>7</a:t>
            </a:r>
            <a:r>
              <a:rPr lang="ru-RU" sz="3200" b="1" dirty="0">
                <a:solidFill>
                  <a:srgbClr val="000000"/>
                </a:solidFill>
                <a:latin typeface="+mn-lt"/>
              </a:rPr>
              <a:t>)</a:t>
            </a:r>
            <a:r>
              <a:rPr lang="en-US" sz="3200" b="1" dirty="0">
                <a:solidFill>
                  <a:srgbClr val="000000"/>
                </a:solidFill>
                <a:latin typeface="+mn-lt"/>
              </a:rPr>
              <a:t> </a:t>
            </a:r>
            <a:br>
              <a:rPr lang="en-US" sz="3200" b="1" dirty="0">
                <a:solidFill>
                  <a:srgbClr val="000000"/>
                </a:solidFill>
                <a:latin typeface="+mn-lt"/>
              </a:rPr>
            </a:br>
            <a:r>
              <a:rPr lang="ru-RU" sz="3200" b="1" dirty="0">
                <a:solidFill>
                  <a:srgbClr val="000000"/>
                </a:solidFill>
                <a:latin typeface="+mn-lt"/>
              </a:rPr>
              <a:t>Бинарный поиск в массиве</a:t>
            </a:r>
            <a:endParaRPr lang="en-US" sz="3200" b="1" dirty="0">
              <a:latin typeface="+mn-lt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63F84E1-DD94-E3AD-C539-20E2B27C5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11" y="5781811"/>
            <a:ext cx="8748464" cy="100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148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24995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3CDC5E-CEC0-AA0E-7539-77282E4F6F38}"/>
              </a:ext>
            </a:extLst>
          </p:cNvPr>
          <p:cNvSpPr txBox="1"/>
          <p:nvPr/>
        </p:nvSpPr>
        <p:spPr>
          <a:xfrm>
            <a:off x="246" y="703498"/>
            <a:ext cx="770485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SelectionSort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 - 1; i++)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min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nb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b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b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b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j = i + 1; j &lt; n; j++)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[j] &lt; min) {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min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[j];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j;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if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7AF2421-A680-3CEE-5280-24215E4D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+mn-lt"/>
              </a:rPr>
              <a:t>Тестирование методов сортировки (</a:t>
            </a:r>
            <a:r>
              <a:rPr lang="en-US" sz="3200" b="1" dirty="0">
                <a:solidFill>
                  <a:srgbClr val="000000"/>
                </a:solidFill>
                <a:latin typeface="+mn-lt"/>
              </a:rPr>
              <a:t>8</a:t>
            </a:r>
            <a:r>
              <a:rPr lang="ru-RU" sz="3200" b="1" dirty="0">
                <a:solidFill>
                  <a:srgbClr val="000000"/>
                </a:solidFill>
                <a:latin typeface="+mn-lt"/>
              </a:rPr>
              <a:t>)</a:t>
            </a:r>
            <a:r>
              <a:rPr lang="en-US" sz="3200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3200" b="1" dirty="0">
                <a:solidFill>
                  <a:srgbClr val="000000"/>
                </a:solidFill>
                <a:latin typeface="+mn-lt"/>
              </a:rPr>
              <a:t>Сортировка «Выбором»</a:t>
            </a:r>
            <a:endParaRPr lang="en-US" sz="3200" b="1" dirty="0">
              <a:latin typeface="+mn-lt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3B02E9-8A11-E845-4DA1-F872DAB23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3717032"/>
            <a:ext cx="3791479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804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549992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3CDC5E-CEC0-AA0E-7539-77282E4F6F38}"/>
              </a:ext>
            </a:extLst>
          </p:cNvPr>
          <p:cNvSpPr txBox="1"/>
          <p:nvPr/>
        </p:nvSpPr>
        <p:spPr>
          <a:xfrm>
            <a:off x="246" y="703498"/>
            <a:ext cx="91437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 - 1; i++)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j = (n - 1); j &gt; i; j--) {</a:t>
            </a:r>
          </a:p>
          <a:p>
            <a:pPr defTabSz="354013"/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			// если текущий элемент меньше предыдущего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[j - 1] &gt;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pPr defTabSz="354013"/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				// меняем их местами</a:t>
            </a:r>
            <a:endParaRPr lang="ru-RU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		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[j - 1]; 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arr[j - 1] = arr[j];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[j] = temp;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7AF2421-A680-3CEE-5280-24215E4D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+mn-lt"/>
              </a:rPr>
              <a:t>Тестирование методов сортировки (</a:t>
            </a:r>
            <a:r>
              <a:rPr lang="en-US" sz="3200" b="1" dirty="0">
                <a:solidFill>
                  <a:srgbClr val="000000"/>
                </a:solidFill>
                <a:latin typeface="+mn-lt"/>
              </a:rPr>
              <a:t>9</a:t>
            </a:r>
            <a:r>
              <a:rPr lang="ru-RU" sz="3200" b="1" dirty="0">
                <a:solidFill>
                  <a:srgbClr val="000000"/>
                </a:solidFill>
                <a:latin typeface="+mn-lt"/>
              </a:rPr>
              <a:t>)</a:t>
            </a:r>
            <a:r>
              <a:rPr lang="en-US" sz="3200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3200" b="1" dirty="0">
                <a:solidFill>
                  <a:srgbClr val="000000"/>
                </a:solidFill>
                <a:latin typeface="+mn-lt"/>
              </a:rPr>
              <a:t>Сортировка «Пузырьком»</a:t>
            </a:r>
            <a:endParaRPr lang="en-US" sz="3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041184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3CDC5E-CEC0-AA0E-7539-77282E4F6F38}"/>
              </a:ext>
            </a:extLst>
          </p:cNvPr>
          <p:cNvSpPr txBox="1"/>
          <p:nvPr/>
        </p:nvSpPr>
        <p:spPr>
          <a:xfrm>
            <a:off x="246" y="703498"/>
            <a:ext cx="91437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 - 1; i++)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j = (n - 1); j &gt; i; j--) {</a:t>
            </a:r>
          </a:p>
          <a:p>
            <a:pPr defTabSz="354013"/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			// если текущий элемент меньше предыдущего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[j - 1] &gt;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pPr defTabSz="354013"/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				// меняем их местами</a:t>
            </a:r>
            <a:endParaRPr lang="ru-RU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		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[j - 1]; 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arr[j - 1] = arr[j];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[j] = temp;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7AF2421-A680-3CEE-5280-24215E4D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+mn-lt"/>
              </a:rPr>
              <a:t>Тестирование методов сортировки (</a:t>
            </a:r>
            <a:r>
              <a:rPr lang="en-US" sz="3200" b="1" dirty="0">
                <a:solidFill>
                  <a:srgbClr val="000000"/>
                </a:solidFill>
                <a:latin typeface="+mn-lt"/>
              </a:rPr>
              <a:t>9</a:t>
            </a:r>
            <a:r>
              <a:rPr lang="ru-RU" sz="3200" b="1" dirty="0">
                <a:solidFill>
                  <a:srgbClr val="000000"/>
                </a:solidFill>
                <a:latin typeface="+mn-lt"/>
              </a:rPr>
              <a:t>)</a:t>
            </a:r>
            <a:r>
              <a:rPr lang="en-US" sz="3200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3200" b="1" dirty="0">
                <a:solidFill>
                  <a:srgbClr val="000000"/>
                </a:solidFill>
                <a:latin typeface="+mn-lt"/>
              </a:rPr>
              <a:t>Сортировка «Пузырьком»</a:t>
            </a:r>
            <a:r>
              <a:rPr lang="en-US" sz="3200" b="1" dirty="0">
                <a:solidFill>
                  <a:srgbClr val="000000"/>
                </a:solidFill>
                <a:latin typeface="+mn-lt"/>
              </a:rPr>
              <a:t> (2)</a:t>
            </a:r>
            <a:endParaRPr lang="en-US" sz="3200" b="1" dirty="0">
              <a:latin typeface="+mn-lt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30E1C44-334E-F7CE-5569-B66F71011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086" y="2852937"/>
            <a:ext cx="4361077" cy="385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94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latin typeface="+mn-lt"/>
              </a:rPr>
              <a:t>TextProcessingFile</a:t>
            </a:r>
            <a:r>
              <a:rPr lang="en-US" sz="3200" b="1" dirty="0">
                <a:latin typeface="+mn-lt"/>
              </a:rPr>
              <a:t>.</a:t>
            </a:r>
            <a:r>
              <a:rPr lang="ru-RU" sz="3200" b="1" dirty="0">
                <a:latin typeface="+mn-lt"/>
              </a:rPr>
              <a:t>с</a:t>
            </a:r>
            <a:r>
              <a:rPr lang="en-US" sz="3200" b="1" dirty="0">
                <a:latin typeface="+mn-lt"/>
              </a:rPr>
              <a:t> (5)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687016"/>
            <a:ext cx="9036496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token[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MAX_LEN_WORD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4013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пока не конец файла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feof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(fin)) {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пока есть разделитель - берем его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getNextDelim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(fin, token)) {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	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выводим разделитель 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(token,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== 0) {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"&amp;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lt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(token,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== 0) {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"&amp;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gt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	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	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(token,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== 0) {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br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token);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есть слово - берем его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getNextWord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(fin, token,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MAX_LEN_WORD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	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слово есть в Словаре – то выделяем его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Member(token)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"&lt;b&gt;%s&lt;/b&gt;"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token);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	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token);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839484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3CDC5E-CEC0-AA0E-7539-77282E4F6F38}"/>
              </a:ext>
            </a:extLst>
          </p:cNvPr>
          <p:cNvSpPr txBox="1"/>
          <p:nvPr/>
        </p:nvSpPr>
        <p:spPr>
          <a:xfrm>
            <a:off x="246" y="703498"/>
            <a:ext cx="91437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 - 1; i++)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j = (n - 1); j &gt; i; j--) {</a:t>
            </a:r>
          </a:p>
          <a:p>
            <a:pPr defTabSz="354013"/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			// если текущий элемент меньше предыдущего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[j - 1] &gt;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pPr defTabSz="354013"/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				// меняем их местами</a:t>
            </a:r>
            <a:endParaRPr lang="ru-RU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		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[j - 1]; 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arr[j - 1] = arr[j];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[j] = temp;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7AF2421-A680-3CEE-5280-24215E4D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+mn-lt"/>
              </a:rPr>
              <a:t>Тестирование методов сортировки (</a:t>
            </a:r>
            <a:r>
              <a:rPr lang="en-US" sz="3200" b="1" dirty="0">
                <a:solidFill>
                  <a:srgbClr val="000000"/>
                </a:solidFill>
                <a:latin typeface="+mn-lt"/>
              </a:rPr>
              <a:t>9</a:t>
            </a:r>
            <a:r>
              <a:rPr lang="ru-RU" sz="3200" b="1" dirty="0">
                <a:solidFill>
                  <a:srgbClr val="000000"/>
                </a:solidFill>
                <a:latin typeface="+mn-lt"/>
              </a:rPr>
              <a:t>)</a:t>
            </a:r>
            <a:r>
              <a:rPr lang="en-US" sz="3200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3200" b="1" dirty="0">
                <a:solidFill>
                  <a:srgbClr val="000000"/>
                </a:solidFill>
                <a:latin typeface="+mn-lt"/>
              </a:rPr>
              <a:t>Сортировка «Пузырьком»</a:t>
            </a:r>
            <a:r>
              <a:rPr lang="en-US" sz="3200" b="1" dirty="0">
                <a:solidFill>
                  <a:srgbClr val="000000"/>
                </a:solidFill>
                <a:latin typeface="+mn-lt"/>
              </a:rPr>
              <a:t> (3)</a:t>
            </a:r>
            <a:endParaRPr lang="en-US" sz="3200" b="1" dirty="0">
              <a:latin typeface="+mn-lt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10335D2-3C43-E24A-05AF-5F5664642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852" y="3088679"/>
            <a:ext cx="4493056" cy="344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4671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3CDC5E-CEC0-AA0E-7539-77282E4F6F38}"/>
              </a:ext>
            </a:extLst>
          </p:cNvPr>
          <p:cNvSpPr txBox="1"/>
          <p:nvPr/>
        </p:nvSpPr>
        <p:spPr>
          <a:xfrm>
            <a:off x="246" y="703498"/>
            <a:ext cx="91437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 - 1; i++)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j = (n - 1); j &gt; i; j--) {</a:t>
            </a:r>
          </a:p>
          <a:p>
            <a:pPr defTabSz="354013"/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			// если текущий элемент меньше предыдущего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[j - 1] &gt;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pPr defTabSz="354013"/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				// меняем их местами</a:t>
            </a:r>
            <a:endParaRPr lang="ru-RU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		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[j - 1]; 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arr[j - 1] = arr[j];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[j] = temp;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7AF2421-A680-3CEE-5280-24215E4D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+mn-lt"/>
              </a:rPr>
              <a:t>Тестирование методов сортировки (</a:t>
            </a:r>
            <a:r>
              <a:rPr lang="en-US" sz="3200" b="1" dirty="0">
                <a:solidFill>
                  <a:srgbClr val="000000"/>
                </a:solidFill>
                <a:latin typeface="+mn-lt"/>
              </a:rPr>
              <a:t>9</a:t>
            </a:r>
            <a:r>
              <a:rPr lang="ru-RU" sz="3200" b="1" dirty="0">
                <a:solidFill>
                  <a:srgbClr val="000000"/>
                </a:solidFill>
                <a:latin typeface="+mn-lt"/>
              </a:rPr>
              <a:t>)</a:t>
            </a:r>
            <a:r>
              <a:rPr lang="en-US" sz="3200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3200" b="1" dirty="0">
                <a:solidFill>
                  <a:srgbClr val="000000"/>
                </a:solidFill>
                <a:latin typeface="+mn-lt"/>
              </a:rPr>
              <a:t>Сортировка «Пузырьком»</a:t>
            </a:r>
            <a:r>
              <a:rPr lang="en-US" sz="3200" b="1" dirty="0">
                <a:solidFill>
                  <a:srgbClr val="000000"/>
                </a:solidFill>
                <a:latin typeface="+mn-lt"/>
              </a:rPr>
              <a:t> (4)</a:t>
            </a:r>
            <a:endParaRPr lang="en-US" sz="3200" b="1" dirty="0">
              <a:latin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EFC274-EE49-B326-678D-EC8D13E35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262" y="3424639"/>
            <a:ext cx="4782234" cy="288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4608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3CDC5E-CEC0-AA0E-7539-77282E4F6F38}"/>
              </a:ext>
            </a:extLst>
          </p:cNvPr>
          <p:cNvSpPr txBox="1"/>
          <p:nvPr/>
        </p:nvSpPr>
        <p:spPr>
          <a:xfrm>
            <a:off x="246" y="703498"/>
            <a:ext cx="91437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 - 1; i++)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j = (n - 1); j &gt; i; j--) {</a:t>
            </a:r>
          </a:p>
          <a:p>
            <a:pPr defTabSz="354013"/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			// если текущий элемент меньше предыдущего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[j - 1] &gt;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pPr defTabSz="354013"/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				// меняем их местами</a:t>
            </a:r>
            <a:endParaRPr lang="ru-RU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		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[j - 1]; 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arr[j - 1] = arr[j];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[j] = temp;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7AF2421-A680-3CEE-5280-24215E4D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+mn-lt"/>
              </a:rPr>
              <a:t>Тестирование методов сортировки (</a:t>
            </a:r>
            <a:r>
              <a:rPr lang="en-US" sz="3200" b="1" dirty="0">
                <a:solidFill>
                  <a:srgbClr val="000000"/>
                </a:solidFill>
                <a:latin typeface="+mn-lt"/>
              </a:rPr>
              <a:t>9</a:t>
            </a:r>
            <a:r>
              <a:rPr lang="ru-RU" sz="3200" b="1" dirty="0">
                <a:solidFill>
                  <a:srgbClr val="000000"/>
                </a:solidFill>
                <a:latin typeface="+mn-lt"/>
              </a:rPr>
              <a:t>)</a:t>
            </a:r>
            <a:r>
              <a:rPr lang="en-US" sz="3200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3200" b="1" dirty="0">
                <a:solidFill>
                  <a:srgbClr val="000000"/>
                </a:solidFill>
                <a:latin typeface="+mn-lt"/>
              </a:rPr>
              <a:t>Сортировка «Пузырьком»</a:t>
            </a:r>
            <a:r>
              <a:rPr lang="en-US" sz="3200" b="1" dirty="0">
                <a:solidFill>
                  <a:srgbClr val="000000"/>
                </a:solidFill>
                <a:latin typeface="+mn-lt"/>
              </a:rPr>
              <a:t> (5)</a:t>
            </a:r>
            <a:endParaRPr lang="en-US" sz="3200" b="1" dirty="0">
              <a:latin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720440-F2AC-AE9B-AF85-55F4B43B1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3326404"/>
            <a:ext cx="4729310" cy="207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1017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422140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3CDC5E-CEC0-AA0E-7539-77282E4F6F38}"/>
              </a:ext>
            </a:extLst>
          </p:cNvPr>
          <p:cNvSpPr txBox="1"/>
          <p:nvPr/>
        </p:nvSpPr>
        <p:spPr>
          <a:xfrm>
            <a:off x="246" y="703498"/>
            <a:ext cx="914375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InsertSort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pos = 1; pos &lt; n; pos++)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value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[pos];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pos;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0) &amp;&amp; (value &lt;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- 1])) {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- 1];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value;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7AF2421-A680-3CEE-5280-24215E4D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+mn-lt"/>
              </a:rPr>
              <a:t>Тестирование методов сортировки (</a:t>
            </a:r>
            <a:r>
              <a:rPr lang="en-US" sz="3200" b="1" dirty="0">
                <a:solidFill>
                  <a:srgbClr val="000000"/>
                </a:solidFill>
                <a:latin typeface="+mn-lt"/>
              </a:rPr>
              <a:t>10</a:t>
            </a:r>
            <a:r>
              <a:rPr lang="ru-RU" sz="3200" b="1" dirty="0">
                <a:solidFill>
                  <a:srgbClr val="000000"/>
                </a:solidFill>
                <a:latin typeface="+mn-lt"/>
              </a:rPr>
              <a:t>)</a:t>
            </a:r>
            <a:r>
              <a:rPr lang="en-US" sz="3200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3200" b="1" dirty="0">
                <a:solidFill>
                  <a:srgbClr val="000000"/>
                </a:solidFill>
                <a:latin typeface="+mn-lt"/>
              </a:rPr>
              <a:t>Сортировка «Вставкой»</a:t>
            </a:r>
            <a:endParaRPr lang="en-US" sz="3200" b="1" dirty="0">
              <a:latin typeface="+mn-lt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4F4192-C8F0-E548-2447-EE14307A0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2852936"/>
            <a:ext cx="3810532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0548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20495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208" y="2060848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Лабораторная работа №</a:t>
            </a:r>
            <a:r>
              <a:rPr lang="en-US" b="1" dirty="0"/>
              <a:t>25*</a:t>
            </a:r>
            <a:endParaRPr lang="ru-RU" b="1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7F36D55-042F-4E0F-B730-32C761BB4897}"/>
              </a:ext>
            </a:extLst>
          </p:cNvPr>
          <p:cNvSpPr txBox="1">
            <a:spLocks/>
          </p:cNvSpPr>
          <p:nvPr/>
        </p:nvSpPr>
        <p:spPr>
          <a:xfrm>
            <a:off x="185208" y="33569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0070C0"/>
                </a:solidFill>
              </a:rPr>
              <a:t>Исследование сортировок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94496790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8550696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300" dirty="0"/>
              <a:t>Собрать код, обеспечивающий загрузку массива из файла словаря. (код будет ниже)</a:t>
            </a:r>
          </a:p>
          <a:p>
            <a:pPr marL="457200" indent="-457200">
              <a:buAutoNum type="arabicPeriod"/>
            </a:pPr>
            <a:r>
              <a:rPr lang="ru-RU" sz="2300" dirty="0"/>
              <a:t>Собрать код, реализующий эксперимент по исследованию времени выполнения Сортировки методом выбора (код будет ниже). Провести эксперимент с 5 словарями.</a:t>
            </a:r>
          </a:p>
          <a:p>
            <a:pPr marL="457200" indent="-457200">
              <a:buAutoNum type="arabicPeriod"/>
            </a:pPr>
            <a:r>
              <a:rPr lang="ru-RU" sz="2300" dirty="0"/>
              <a:t>Добавить эксперимент с Быстрой сортировкой – </a:t>
            </a:r>
            <a:r>
              <a:rPr lang="en-US" sz="2300" dirty="0" err="1"/>
              <a:t>qsort</a:t>
            </a:r>
            <a:r>
              <a:rPr lang="en-US" sz="2300" dirty="0"/>
              <a:t> (</a:t>
            </a:r>
            <a:r>
              <a:rPr lang="ru-RU" sz="2300" dirty="0"/>
              <a:t>код будет ниже).</a:t>
            </a:r>
          </a:p>
          <a:p>
            <a:pPr marL="457200" indent="-457200">
              <a:buAutoNum type="arabicPeriod"/>
            </a:pPr>
            <a:r>
              <a:rPr lang="ru-RU" sz="2300" dirty="0"/>
              <a:t>Реализовать еще 1, 2 или более методов сортировки на ваш выбор (список методов будет на следующих слайдах)</a:t>
            </a:r>
          </a:p>
          <a:p>
            <a:pPr marL="457200" indent="-457200">
              <a:buAutoNum type="arabicPeriod"/>
            </a:pPr>
            <a:r>
              <a:rPr lang="ru-RU" sz="2300" dirty="0"/>
              <a:t>Заполнить таблицу времени выполнения сортировки реализованными вами методами. (Образец заполненной таблице будет на следующих слайдах)</a:t>
            </a:r>
            <a:endParaRPr lang="en-US" sz="2300" dirty="0"/>
          </a:p>
          <a:p>
            <a:pPr marL="457200" indent="-457200">
              <a:buAutoNum type="arabicPeriod"/>
            </a:pPr>
            <a:endParaRPr lang="en-US" sz="2300" dirty="0"/>
          </a:p>
          <a:p>
            <a:r>
              <a:rPr lang="en-US" sz="2300" dirty="0"/>
              <a:t>* </a:t>
            </a:r>
            <a:r>
              <a:rPr lang="ru-RU" sz="2300" dirty="0"/>
              <a:t>Все файлы словарей и заготовка файла отчета можно взять в группе в </a:t>
            </a:r>
            <a:r>
              <a:rPr lang="ru-RU" sz="2300" dirty="0" err="1"/>
              <a:t>ВКонтак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165180426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Рекомендованные методы сортировки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8712968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1400" dirty="0"/>
              <a:t>Пузырьковая (можно переделать код из лекции, можно использовать любое другое решение) - </a:t>
            </a:r>
            <a:r>
              <a:rPr lang="en-US" sz="1400" dirty="0">
                <a:hlinkClick r:id="rId2"/>
              </a:rPr>
              <a:t>https://ru.wikipedia.org/wiki/%D0%A1%D0%BE%D1%80%D1%82%D0%B8%D1%80%D0%BE%D0%B2%D0%BA%D0%B0_%D0%BF%D1%83%D0%B7%D1%8B%D1%80%D1%8C%D0%BA%D0%BE%D0%BC</a:t>
            </a:r>
            <a:r>
              <a:rPr lang="ru-RU" sz="1400" dirty="0"/>
              <a:t> </a:t>
            </a:r>
          </a:p>
          <a:p>
            <a:pPr marL="457200" indent="-457200">
              <a:buFontTx/>
              <a:buAutoNum type="arabicPeriod"/>
            </a:pPr>
            <a:r>
              <a:rPr lang="ru-RU" sz="1400" dirty="0"/>
              <a:t>Сортировка вставками (можно переделать код из лекции, можно использовать любое другое решение) - </a:t>
            </a:r>
            <a:r>
              <a:rPr lang="en-US" sz="1400" dirty="0">
                <a:hlinkClick r:id="rId3"/>
              </a:rPr>
              <a:t>https://ru.wikipedia.org/wiki/%D0%A1%D0%BE%D1%80%D1%82%D0%B8%D1%80%D0%BE%D0%B2%D0%BA%D0%B0_%D0%B2%D1%81%D1%82%D0%B0%D0%B2%D0%BA%D0%B0%D0%BC%D0%B8</a:t>
            </a:r>
            <a:r>
              <a:rPr lang="ru-RU" sz="1400" dirty="0"/>
              <a:t> </a:t>
            </a:r>
          </a:p>
          <a:p>
            <a:pPr marL="457200" indent="-457200">
              <a:buAutoNum type="arabicPeriod"/>
            </a:pPr>
            <a:r>
              <a:rPr lang="ru-RU" sz="1400" dirty="0"/>
              <a:t>Сортировка Слиянием - </a:t>
            </a:r>
            <a:r>
              <a:rPr lang="en-US" sz="1400" dirty="0">
                <a:hlinkClick r:id="rId4"/>
              </a:rPr>
              <a:t>https://ru.wikipedia.org/wiki/%D0%A1%D0%BE%D1%80%D1%82%D0%B8%D1%80%D0%BE%D0%B2%D0%BA%D0%B0_%D1%81%D0%BB%D0%B8%D1%8F%D0%BD%D0%B8%D0%B5%D0%BC</a:t>
            </a:r>
            <a:r>
              <a:rPr lang="ru-RU" sz="1400" dirty="0"/>
              <a:t> </a:t>
            </a:r>
          </a:p>
          <a:p>
            <a:pPr marL="457200" indent="-457200">
              <a:buAutoNum type="arabicPeriod"/>
            </a:pPr>
            <a:r>
              <a:rPr lang="ru-RU" sz="1400" dirty="0"/>
              <a:t>Сортировка Шелла - </a:t>
            </a:r>
            <a:r>
              <a:rPr lang="en-US" sz="1400" dirty="0">
                <a:hlinkClick r:id="rId5"/>
              </a:rPr>
              <a:t>https://ru.wikipedia.org/wiki/%D0%A1%D0%BE%D1%80%D1%82%D0%B8%D1%80%D0%BE%D0%B2%D0%BA%D0%B0_%D0%A8%D0%B5%D0%BB%D0%BB%D0%B0</a:t>
            </a:r>
            <a:r>
              <a:rPr lang="ru-RU" sz="1400" dirty="0"/>
              <a:t> </a:t>
            </a:r>
          </a:p>
          <a:p>
            <a:pPr marL="457200" indent="-457200">
              <a:buFontTx/>
              <a:buAutoNum type="arabicPeriod"/>
            </a:pPr>
            <a:r>
              <a:rPr lang="ru-RU" sz="1400" dirty="0"/>
              <a:t>Пирамидальная Сортировка - </a:t>
            </a:r>
            <a:r>
              <a:rPr lang="en-US" sz="1400" dirty="0">
                <a:hlinkClick r:id="rId6"/>
              </a:rPr>
              <a:t>https://ru.wikipedia.org/wiki/%D0%9F%D0%B8%D1%80%D0%B0%D0%BC%D0%B8%D0%B4%D0%B0%D0%BB%D1%8C%D0%BD%D0%B0%D1%8F_%D1%81%D0%BE%D1%80%D1%82%D0%B8%D1%80%D0%BE%D0%B2%D0%BA%D0%B0</a:t>
            </a:r>
            <a:r>
              <a:rPr lang="ru-RU" sz="1400" dirty="0"/>
              <a:t> </a:t>
            </a:r>
          </a:p>
          <a:p>
            <a:pPr marL="457200" indent="-457200">
              <a:buAutoNum type="arabicPeriod"/>
            </a:pPr>
            <a:endParaRPr lang="ru-RU" sz="1400" dirty="0"/>
          </a:p>
          <a:p>
            <a:r>
              <a:rPr lang="ru-RU" sz="1600" b="1" dirty="0"/>
              <a:t>Можно выбирать и другие методы сортировки. </a:t>
            </a:r>
          </a:p>
          <a:p>
            <a:r>
              <a:rPr lang="ru-RU" sz="1600" b="1" dirty="0"/>
              <a:t>Например, из списка здесь:  </a:t>
            </a:r>
            <a:r>
              <a:rPr lang="en-US" sz="1400" dirty="0">
                <a:hlinkClick r:id="rId7"/>
              </a:rPr>
              <a:t>https://ru.wikipedia.org/wiki/%D0%90%D0%BB%D0%B3%D0%BE%D1%80%D0%B8%D1%82%D0%BC_%D1%81%D0%BE%D1%80%D1%82%D0%B8%D1%80%D0%BE%D0%B2%D0%BA%D0%B8</a:t>
            </a:r>
            <a:r>
              <a:rPr lang="ru-RU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73339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20080"/>
          </a:xfrm>
        </p:spPr>
        <p:txBody>
          <a:bodyPr>
            <a:noAutofit/>
          </a:bodyPr>
          <a:lstStyle/>
          <a:p>
            <a:r>
              <a:rPr lang="ru-RU" sz="3200" b="1" dirty="0"/>
              <a:t>Файл </a:t>
            </a:r>
            <a:r>
              <a:rPr lang="en-US" sz="3200" b="1" dirty="0" err="1"/>
              <a:t>SortString.h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1462" y="1166842"/>
            <a:ext cx="855069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once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LoadWords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filename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fillArrayStrings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SelectionSortStrings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//void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BubbleSortStrings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//void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InsertSortStrings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//void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MergeSortStrings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QuickSortStrings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//int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LinearSearchStrings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(char* value);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//int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BinarySearchStrings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(char* value);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isSortedStrings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ArraysAreEqual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1419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1074F-10FE-61A6-1A3A-A5C20DBE3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E8E8D-D300-B024-4494-25D2BA134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latin typeface="+mn-lt"/>
              </a:rPr>
              <a:t>TextProcessingFile</a:t>
            </a:r>
            <a:r>
              <a:rPr lang="en-US" sz="3200" b="1" dirty="0">
                <a:latin typeface="+mn-lt"/>
              </a:rPr>
              <a:t>.</a:t>
            </a:r>
            <a:r>
              <a:rPr lang="ru-RU" sz="3200" b="1" dirty="0">
                <a:latin typeface="+mn-lt"/>
              </a:rPr>
              <a:t>с</a:t>
            </a:r>
            <a:r>
              <a:rPr lang="en-US" sz="3200" b="1" dirty="0">
                <a:latin typeface="+mn-lt"/>
              </a:rPr>
              <a:t> (6)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DDE4F0D-F6D7-EEC2-BBD0-51F87CBAF20F}"/>
              </a:ext>
            </a:extLst>
          </p:cNvPr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59F733C-C3E6-75BB-02AE-A3FA493937BF}"/>
              </a:ext>
            </a:extLst>
          </p:cNvPr>
          <p:cNvSpPr/>
          <p:nvPr/>
        </p:nvSpPr>
        <p:spPr>
          <a:xfrm>
            <a:off x="107504" y="687016"/>
            <a:ext cx="90364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выводит в HTML завершающие теги документа HTML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"&lt;/body&gt;"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"&lt;/html&gt;"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// закрываем входной и выходной файла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(fin);	</a:t>
            </a:r>
          </a:p>
          <a:p>
            <a:pPr defTabSz="354013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defTabSz="354013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879346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20080"/>
          </a:xfrm>
        </p:spPr>
        <p:txBody>
          <a:bodyPr>
            <a:noAutofit/>
          </a:bodyPr>
          <a:lstStyle/>
          <a:p>
            <a:r>
              <a:rPr lang="ru-RU" sz="3200" b="1" dirty="0"/>
              <a:t>Файл </a:t>
            </a:r>
            <a:r>
              <a:rPr lang="en-US" sz="3200" b="1" dirty="0" err="1"/>
              <a:t>SortString.c</a:t>
            </a:r>
            <a:r>
              <a:rPr lang="ru-RU" sz="3200" b="1" dirty="0"/>
              <a:t> (1)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01462" y="1166842"/>
            <a:ext cx="855069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_CRT_SECURE_NO_WARNINGS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SortString.h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Максимальная длина слова в массиве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MAX_LEN_WORD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80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Максимальное количество слов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MAX_WORDS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20000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Слова, загруженные из файла 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words[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MAX_WORDS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MAX_LEN_WORD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Количество слов в массиве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 = 0;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Массив для сортировки 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a[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MAX_WORDS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MAX_LEN_WORD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getNextDelim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token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[]);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getNextWord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token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maxLen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12812693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20080"/>
          </a:xfrm>
        </p:spPr>
        <p:txBody>
          <a:bodyPr>
            <a:noAutofit/>
          </a:bodyPr>
          <a:lstStyle/>
          <a:p>
            <a:r>
              <a:rPr lang="ru-RU" sz="3200" b="1" dirty="0"/>
              <a:t>Файл </a:t>
            </a:r>
            <a:r>
              <a:rPr lang="en-US" sz="3200" b="1" dirty="0" err="1"/>
              <a:t>SortString.c</a:t>
            </a:r>
            <a:r>
              <a:rPr lang="ru-RU" sz="3200" b="1" dirty="0"/>
              <a:t> (2) – загрузка слов в массив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010245"/>
            <a:ext cx="855069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LoadWords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filename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// открыть файл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	FILE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* fin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filename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"rt"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(fin ==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файл не смогли открыть - сообщаем об этом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"File %s doesn't opened!\n"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filename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char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token[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MAX_LEN_WORD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4013"/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// пока не конец файла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feof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(fin)) {</a:t>
            </a:r>
          </a:p>
          <a:p>
            <a:pPr defTabSz="354013"/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// пока есть разделитель - берем его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	while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getNextDelim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(fin, token)) {</a:t>
            </a: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есть слово - берем его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getNextWord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(fin, token,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MAX_LEN_WORD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defTabSz="354013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		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(n &lt;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MAX_WORDS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(words[n], token);</a:t>
            </a: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		n++;</a:t>
            </a: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		else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"Words are more than elements in array!!\n"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(fin);</a:t>
            </a:r>
          </a:p>
          <a:p>
            <a:pPr defTabSz="354013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			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// Закрываем файл с текстом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(fin);</a:t>
            </a:r>
          </a:p>
          <a:p>
            <a:pPr defTabSz="354013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defTabSz="354013"/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919549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20080"/>
          </a:xfrm>
        </p:spPr>
        <p:txBody>
          <a:bodyPr>
            <a:noAutofit/>
          </a:bodyPr>
          <a:lstStyle/>
          <a:p>
            <a:r>
              <a:rPr lang="ru-RU" sz="3200" b="1" dirty="0"/>
              <a:t>Файл </a:t>
            </a:r>
            <a:r>
              <a:rPr lang="en-US" sz="3200" b="1" dirty="0" err="1"/>
              <a:t>SortString.c</a:t>
            </a:r>
            <a:r>
              <a:rPr lang="ru-RU" sz="3200" b="1" dirty="0"/>
              <a:t> (3)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010245"/>
            <a:ext cx="855069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Возвращает 0 - если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ch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- не буква.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Возвращает 1 - если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ch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- буква.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Корректно работает для латинских букв (с кодами &lt; 128)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И для русских букв из кодировки ANSI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isalpha_my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isalpha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defTabSz="354013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ANSI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кодировка!!!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&gt;= 192 &amp;&amp;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&lt;= 223)</a:t>
            </a: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&gt;= 224 &amp;&amp;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&lt;= 255)</a:t>
            </a: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defTabSz="354013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00538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20080"/>
          </a:xfrm>
        </p:spPr>
        <p:txBody>
          <a:bodyPr>
            <a:noAutofit/>
          </a:bodyPr>
          <a:lstStyle/>
          <a:p>
            <a:r>
              <a:rPr lang="ru-RU" sz="3200" b="1" dirty="0"/>
              <a:t>Файл </a:t>
            </a:r>
            <a:r>
              <a:rPr lang="en-US" sz="3200" b="1" dirty="0" err="1"/>
              <a:t>SortString.c</a:t>
            </a:r>
            <a:r>
              <a:rPr lang="ru-RU" sz="3200" b="1" dirty="0"/>
              <a:t> (4)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010245"/>
            <a:ext cx="855069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Возвращает 1 - если  из файла прочитан разделитель.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В этом случае в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token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возвращается строка, содержащая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этот разделитель.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в файле был не разделитель - возвращает 0.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В этом случае состояние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token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неопределено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getNextDelim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token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isalpha_my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ungetc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	token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[0] =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	token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[1]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05442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20080"/>
          </a:xfrm>
        </p:spPr>
        <p:txBody>
          <a:bodyPr>
            <a:noAutofit/>
          </a:bodyPr>
          <a:lstStyle/>
          <a:p>
            <a:r>
              <a:rPr lang="ru-RU" sz="3200" b="1" dirty="0"/>
              <a:t>Файл </a:t>
            </a:r>
            <a:r>
              <a:rPr lang="en-US" sz="3200" b="1" dirty="0" err="1"/>
              <a:t>SortString.c</a:t>
            </a:r>
            <a:r>
              <a:rPr lang="ru-RU" sz="3200" b="1" dirty="0"/>
              <a:t> (5)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010245"/>
            <a:ext cx="85506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Возвращает 1 - если  из файла прочитано слово.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В этом случае в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token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возвращается строка, содержащая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это слово. Гарантируется что слово не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болеее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maxLen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символов.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в файле не было буквы - возвращает 0.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В этом случае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token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содержит пустую строку.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getNextWord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token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maxLen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4013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4013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(((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 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&amp;&amp;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maxLen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- 1)) {</a:t>
            </a:r>
          </a:p>
          <a:p>
            <a:pPr defTabSz="354013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isalpha_my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))) {</a:t>
            </a:r>
          </a:p>
          <a:p>
            <a:pPr defTabSz="354013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4013"/>
            <a:r>
              <a:rPr lang="ru-RU" sz="16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token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++]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ungetc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6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token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'\0’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pPr defTabSz="354013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defTabSz="354013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93163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20080"/>
          </a:xfrm>
        </p:spPr>
        <p:txBody>
          <a:bodyPr>
            <a:noAutofit/>
          </a:bodyPr>
          <a:lstStyle/>
          <a:p>
            <a:r>
              <a:rPr lang="ru-RU" sz="3200" b="1" dirty="0"/>
              <a:t>Файл </a:t>
            </a:r>
            <a:r>
              <a:rPr lang="en-US" sz="3200" b="1" dirty="0" err="1"/>
              <a:t>SortString.c</a:t>
            </a:r>
            <a:r>
              <a:rPr lang="ru-RU" sz="3200" b="1" dirty="0"/>
              <a:t> (6) - Заполнения массива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010245"/>
            <a:ext cx="85506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fillArrayStrings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], words[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50792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20080"/>
          </a:xfrm>
        </p:spPr>
        <p:txBody>
          <a:bodyPr>
            <a:noAutofit/>
          </a:bodyPr>
          <a:lstStyle/>
          <a:p>
            <a:r>
              <a:rPr lang="ru-RU" sz="3200" b="1" dirty="0"/>
              <a:t>Файл </a:t>
            </a:r>
            <a:r>
              <a:rPr lang="en-US" sz="3200" b="1" dirty="0" err="1"/>
              <a:t>SortString.c</a:t>
            </a:r>
            <a:r>
              <a:rPr lang="ru-RU" sz="3200" b="1" dirty="0"/>
              <a:t> (7) - Отсортирован ли массив?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010245"/>
            <a:ext cx="85506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isSortedStrings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 - 1; i++)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+ 1]) &gt; 0) {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74716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92088"/>
          </a:xfrm>
        </p:spPr>
        <p:txBody>
          <a:bodyPr>
            <a:noAutofit/>
          </a:bodyPr>
          <a:lstStyle/>
          <a:p>
            <a:r>
              <a:rPr lang="ru-RU" sz="3200" b="1" dirty="0"/>
              <a:t>Файл </a:t>
            </a:r>
            <a:r>
              <a:rPr lang="en-US" sz="3200" b="1" dirty="0" err="1"/>
              <a:t>SortString.c</a:t>
            </a:r>
            <a:r>
              <a:rPr lang="ru-RU" sz="3200" b="1" dirty="0"/>
              <a:t> (8) - Совпадают ли элементы в массивах?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010245"/>
            <a:ext cx="855069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ArraysAreEqual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4013"/>
            <a:r>
              <a:rPr lang="ru-RU" sz="13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counts_in_words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>
                <a:solidFill>
                  <a:srgbClr val="6F008A"/>
                </a:solidFill>
                <a:latin typeface="Consolas" panose="020B0609020204030204" pitchFamily="49" charset="0"/>
              </a:rPr>
              <a:t>MAX_WORDS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4013"/>
            <a:r>
              <a:rPr lang="ru-RU" sz="13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counts_in_a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>
                <a:solidFill>
                  <a:srgbClr val="6F008A"/>
                </a:solidFill>
                <a:latin typeface="Consolas" panose="020B0609020204030204" pitchFamily="49" charset="0"/>
              </a:rPr>
              <a:t>MAX_WORDS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4013"/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3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3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3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3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4013"/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counts_in_words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] = 0;</a:t>
            </a:r>
          </a:p>
          <a:p>
            <a:pPr defTabSz="354013"/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counts_in_a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] = 0;</a:t>
            </a:r>
          </a:p>
          <a:p>
            <a:pPr defTabSz="354013"/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4013"/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3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3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3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3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4013"/>
            <a:r>
              <a:rPr lang="ru-RU" sz="13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n;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sz="13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(words[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], words[j]) == 0) {</a:t>
            </a:r>
          </a:p>
          <a:p>
            <a:pPr defTabSz="354013"/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counts_in_words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]++;</a:t>
            </a:r>
          </a:p>
          <a:p>
            <a:pPr defTabSz="354013"/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</a:p>
          <a:p>
            <a:pPr defTabSz="354013"/>
            <a:r>
              <a:rPr lang="ru-RU" sz="13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(words[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], a[j]) == 0) {</a:t>
            </a:r>
          </a:p>
          <a:p>
            <a:pPr defTabSz="354013"/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counts_in_a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]++;</a:t>
            </a:r>
          </a:p>
          <a:p>
            <a:pPr defTabSz="354013"/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</a:p>
          <a:p>
            <a:pPr defTabSz="354013"/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4013"/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4013"/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3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3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3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3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 {</a:t>
            </a:r>
          </a:p>
          <a:p>
            <a:pPr defTabSz="354013"/>
            <a:r>
              <a:rPr lang="ru-RU" sz="13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counts_in_words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] !=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counts_in_a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defTabSz="354013"/>
            <a:r>
              <a:rPr lang="ru-RU" sz="13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defTabSz="354013"/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4013"/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4013"/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3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defTabSz="354013"/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352852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20080"/>
          </a:xfrm>
        </p:spPr>
        <p:txBody>
          <a:bodyPr>
            <a:noAutofit/>
          </a:bodyPr>
          <a:lstStyle/>
          <a:p>
            <a:r>
              <a:rPr lang="ru-RU" sz="3200" b="1" dirty="0"/>
              <a:t>Файл </a:t>
            </a:r>
            <a:r>
              <a:rPr lang="en-US" sz="3200" b="1" dirty="0" err="1"/>
              <a:t>SortString.c</a:t>
            </a:r>
            <a:r>
              <a:rPr lang="ru-RU" sz="3200" b="1" dirty="0"/>
              <a:t> (9) - Сортировка методом выбора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010245"/>
            <a:ext cx="85506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51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SelectionSortStrings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2651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 - 1; i++) {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5113"/>
            <a:endParaRPr lang="nn-N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51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51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nb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b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b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b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j = i + 1; j &lt; n; j++) {</a:t>
            </a:r>
          </a:p>
          <a:p>
            <a:pPr defTabSz="2651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(a[j], 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]) &lt; 0) {</a:t>
            </a:r>
          </a:p>
          <a:p>
            <a:pPr defTabSz="2651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j;</a:t>
            </a:r>
          </a:p>
          <a:p>
            <a:pPr defTabSz="2651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</a:p>
          <a:p>
            <a:pPr defTabSz="2651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51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51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if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2651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MAX_LEN_WORD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2651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defTabSz="2651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], 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defTabSz="2651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2651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2651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2651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27433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720080"/>
          </a:xfrm>
        </p:spPr>
        <p:txBody>
          <a:bodyPr>
            <a:noAutofit/>
          </a:bodyPr>
          <a:lstStyle/>
          <a:p>
            <a:r>
              <a:rPr lang="ru-RU" sz="3200" b="1" dirty="0"/>
              <a:t>Файл </a:t>
            </a:r>
            <a:r>
              <a:rPr lang="en-US" sz="3200" b="1" dirty="0" err="1"/>
              <a:t>SortString.c</a:t>
            </a:r>
            <a:r>
              <a:rPr lang="ru-RU" sz="3200" b="1" dirty="0"/>
              <a:t> (10) - Быстрая сортировка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010245"/>
            <a:ext cx="85506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QuickSortStrings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qsort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(a, n,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(a[0]),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0513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28253</TotalTime>
  <Words>13109</Words>
  <Application>Microsoft Office PowerPoint</Application>
  <PresentationFormat>Экран (4:3)</PresentationFormat>
  <Paragraphs>1823</Paragraphs>
  <Slides>106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106</vt:i4>
      </vt:variant>
    </vt:vector>
  </HeadingPairs>
  <TitlesOfParts>
    <vt:vector size="110" baseType="lpstr">
      <vt:lpstr>Arial</vt:lpstr>
      <vt:lpstr>Calibri</vt:lpstr>
      <vt:lpstr>Consolas</vt:lpstr>
      <vt:lpstr>Тема Office</vt:lpstr>
      <vt:lpstr>Презентация PowerPoint</vt:lpstr>
      <vt:lpstr>Задача сквозная</vt:lpstr>
      <vt:lpstr>Задача сквозная – Реализация 0</vt:lpstr>
      <vt:lpstr>TextProcessingFile.с (1)</vt:lpstr>
      <vt:lpstr>TextProcessingFile.с (2)</vt:lpstr>
      <vt:lpstr>TextProcessingFile.с (3)</vt:lpstr>
      <vt:lpstr>TextProcessingFile.с (4)</vt:lpstr>
      <vt:lpstr>TextProcessingFile.с (5)</vt:lpstr>
      <vt:lpstr>TextProcessingFile.с (6)</vt:lpstr>
      <vt:lpstr>TextProcessingFile.с (7)</vt:lpstr>
      <vt:lpstr>TextProcessingFile.с (8)</vt:lpstr>
      <vt:lpstr>TextProcessingFile.с (9)</vt:lpstr>
      <vt:lpstr>Эксперименты с реализацией Словаря на файле (без загрузки в память!)</vt:lpstr>
      <vt:lpstr>Презентация PowerPoint</vt:lpstr>
      <vt:lpstr>Абстрактный тип данных (АТД)</vt:lpstr>
      <vt:lpstr>Что такое АТД?</vt:lpstr>
      <vt:lpstr>Что такое АТД? (2)</vt:lpstr>
      <vt:lpstr>Какие бывают АТД?</vt:lpstr>
      <vt:lpstr>АТД Стек (Stack)</vt:lpstr>
      <vt:lpstr>АТД Словарь (Dictionary)</vt:lpstr>
      <vt:lpstr>Презентация PowerPoint</vt:lpstr>
      <vt:lpstr>АТД Словарь – реализация 1</vt:lpstr>
      <vt:lpstr>Проект TextProcessing</vt:lpstr>
      <vt:lpstr>Dict.h</vt:lpstr>
      <vt:lpstr>TextProcessing.с (1)</vt:lpstr>
      <vt:lpstr>TextProcessing.с (2)</vt:lpstr>
      <vt:lpstr>TextProcessing.с (2)</vt:lpstr>
      <vt:lpstr>TextProcessing.с (3)</vt:lpstr>
      <vt:lpstr>TextProcessing.с (3)</vt:lpstr>
      <vt:lpstr>TextProcessing.с (4)</vt:lpstr>
      <vt:lpstr>TextProcessing.с (5)</vt:lpstr>
      <vt:lpstr>TextProcessing.с (5)</vt:lpstr>
      <vt:lpstr>TextProcessing.с (5)</vt:lpstr>
      <vt:lpstr>TextProcessing.с (6)</vt:lpstr>
      <vt:lpstr>TextProcessing.с (7)</vt:lpstr>
      <vt:lpstr>TextProcessing.с (8)</vt:lpstr>
      <vt:lpstr>TextProcessing.с (9)</vt:lpstr>
      <vt:lpstr>DictArray.с (1)</vt:lpstr>
      <vt:lpstr>DictArray.с (2)</vt:lpstr>
      <vt:lpstr>Эксперименты с реализацией Словаря на массиве</vt:lpstr>
      <vt:lpstr>Эксперименты с реализацией Словаря на массиве</vt:lpstr>
      <vt:lpstr>Эксперименты с реализацией Словаря на массиве</vt:lpstr>
      <vt:lpstr>Презентация PowerPoint</vt:lpstr>
      <vt:lpstr>АТД Словарь – реализация 2</vt:lpstr>
      <vt:lpstr>DictSortedArray.с (1)</vt:lpstr>
      <vt:lpstr>DictSortedArray.с (2)</vt:lpstr>
      <vt:lpstr>DictSortedArray.с (3)</vt:lpstr>
      <vt:lpstr>Эксперименты с реализацией Словаря на отсортированном массиве</vt:lpstr>
      <vt:lpstr>Эксперименты с реализацией Словаря на отсортированном массиве</vt:lpstr>
      <vt:lpstr>Презентация PowerPoint</vt:lpstr>
      <vt:lpstr>Эффективность алгоритмов</vt:lpstr>
      <vt:lpstr>Вычислительная сложность алгоритма</vt:lpstr>
      <vt:lpstr>Вычислительная сложность алгоритма</vt:lpstr>
      <vt:lpstr>Вычислительная сложность поиска</vt:lpstr>
      <vt:lpstr>Вычислительная сложность поиска</vt:lpstr>
      <vt:lpstr>Презентация PowerPoint</vt:lpstr>
      <vt:lpstr>Сортировка массива</vt:lpstr>
      <vt:lpstr>Тестирование методов сортировки (1)</vt:lpstr>
      <vt:lpstr>Тестирование методов сортировки (2)</vt:lpstr>
      <vt:lpstr>Тестирование методов сортировки (3)</vt:lpstr>
      <vt:lpstr>Тестирование методов сортировки (3)</vt:lpstr>
      <vt:lpstr>Тестирование методов сортировки (4)</vt:lpstr>
      <vt:lpstr>Тестирование методов сортировки (4)</vt:lpstr>
      <vt:lpstr>Тестирование методов сортировки (5)  Массив отсортирован?</vt:lpstr>
      <vt:lpstr>Тестирование методов сортировки (5)  Массив отсортирован?</vt:lpstr>
      <vt:lpstr>Тестирование методов сортировки (5)  Массив отсортирован?</vt:lpstr>
      <vt:lpstr>Презентация PowerPoint</vt:lpstr>
      <vt:lpstr>Тестирование методов сортировки (6)  Линейный поиск в массиве</vt:lpstr>
      <vt:lpstr>Презентация PowerPoint</vt:lpstr>
      <vt:lpstr>Тестирование методов сортировки (7)  Бинарный поиск в массиве</vt:lpstr>
      <vt:lpstr>Тестирование методов сортировки (7)  Бинарный поиск в массиве</vt:lpstr>
      <vt:lpstr>Тестирование методов сортировки (7)  Бинарный поиск в массиве</vt:lpstr>
      <vt:lpstr>Тестирование методов сортировки (7)  Бинарный поиск в массиве</vt:lpstr>
      <vt:lpstr>Тестирование методов сортировки (7)  Бинарный поиск в массиве</vt:lpstr>
      <vt:lpstr>Презентация PowerPoint</vt:lpstr>
      <vt:lpstr>Тестирование методов сортировки (8) Сортировка «Выбором»</vt:lpstr>
      <vt:lpstr>Презентация PowerPoint</vt:lpstr>
      <vt:lpstr>Тестирование методов сортировки (9) Сортировка «Пузырьком»</vt:lpstr>
      <vt:lpstr>Тестирование методов сортировки (9) Сортировка «Пузырьком» (2)</vt:lpstr>
      <vt:lpstr>Тестирование методов сортировки (9) Сортировка «Пузырьком» (3)</vt:lpstr>
      <vt:lpstr>Тестирование методов сортировки (9) Сортировка «Пузырьком» (4)</vt:lpstr>
      <vt:lpstr>Тестирование методов сортировки (9) Сортировка «Пузырьком» (5)</vt:lpstr>
      <vt:lpstr>Презентация PowerPoint</vt:lpstr>
      <vt:lpstr>Тестирование методов сортировки (10) Сортировка «Вставкой»</vt:lpstr>
      <vt:lpstr>Презентация PowerPoint</vt:lpstr>
      <vt:lpstr>Лабораторная работа №25*</vt:lpstr>
      <vt:lpstr>Задачи</vt:lpstr>
      <vt:lpstr>Рекомендованные методы сортировки</vt:lpstr>
      <vt:lpstr>Файл SortString.h</vt:lpstr>
      <vt:lpstr>Файл SortString.c (1)</vt:lpstr>
      <vt:lpstr>Файл SortString.c (2) – загрузка слов в массив</vt:lpstr>
      <vt:lpstr>Файл SortString.c (3)</vt:lpstr>
      <vt:lpstr>Файл SortString.c (4)</vt:lpstr>
      <vt:lpstr>Файл SortString.c (5)</vt:lpstr>
      <vt:lpstr>Файл SortString.c (6) - Заполнения массива</vt:lpstr>
      <vt:lpstr>Файл SortString.c (7) - Отсортирован ли массив?</vt:lpstr>
      <vt:lpstr>Файл SortString.c (8) - Совпадают ли элементы в массивах?</vt:lpstr>
      <vt:lpstr>Файл SortString.c (9) - Сортировка методом выбора</vt:lpstr>
      <vt:lpstr>Файл SortString.c (10) - Быстрая сортировка</vt:lpstr>
      <vt:lpstr>Файл Experiment.c (1) - Код, реализующий эксперимент</vt:lpstr>
      <vt:lpstr>Файл Experiment.c (2) - Код, реализующий эксперимент</vt:lpstr>
      <vt:lpstr>Файл Experiment.c (3) - Код, реализующий эксперимент</vt:lpstr>
      <vt:lpstr>Таблица, заполненная по итогам эксперимента</vt:lpstr>
      <vt:lpstr>ИТОГО по ЛР25*</vt:lpstr>
      <vt:lpstr>Презентация PowerPoint</vt:lpstr>
      <vt:lpstr>ИТОГО по лекции 13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</dc:title>
  <dc:creator>Oleg</dc:creator>
  <cp:lastModifiedBy>Oleg</cp:lastModifiedBy>
  <cp:revision>695</cp:revision>
  <dcterms:created xsi:type="dcterms:W3CDTF">2015-09-02T18:56:24Z</dcterms:created>
  <dcterms:modified xsi:type="dcterms:W3CDTF">2024-11-24T13:18:58Z</dcterms:modified>
</cp:coreProperties>
</file>