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60" r:id="rId3"/>
    <p:sldId id="259" r:id="rId4"/>
    <p:sldId id="264" r:id="rId5"/>
    <p:sldId id="272" r:id="rId6"/>
    <p:sldId id="265" r:id="rId7"/>
    <p:sldId id="268" r:id="rId8"/>
    <p:sldId id="270" r:id="rId9"/>
    <p:sldId id="271"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4484" autoAdjust="0"/>
  </p:normalViewPr>
  <p:slideViewPr>
    <p:cSldViewPr snapToGrid="0">
      <p:cViewPr varScale="1">
        <p:scale>
          <a:sx n="65" d="100"/>
          <a:sy n="65" d="100"/>
        </p:scale>
        <p:origin x="7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6853DB-1BD5-46AB-8DD3-09EF6130936C}"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3C58BEDB-C781-46E5-AF2B-FA9CAEEEEADC}">
      <dgm:prSet phldrT="[Text]"/>
      <dgm:spPr/>
      <dgm:t>
        <a:bodyPr/>
        <a:lstStyle/>
        <a:p>
          <a:r>
            <a:rPr lang="en-US" u="sng" dirty="0"/>
            <a:t>SEER*Stat Direct Data Access</a:t>
          </a:r>
        </a:p>
      </dgm:t>
    </dgm:pt>
    <dgm:pt modelId="{6B244123-50FA-4D16-9C6D-2EB64CEA49B2}" type="parTrans" cxnId="{478DB9B2-B995-4B45-BDFF-2D3D5736859F}">
      <dgm:prSet/>
      <dgm:spPr/>
      <dgm:t>
        <a:bodyPr/>
        <a:lstStyle/>
        <a:p>
          <a:endParaRPr lang="en-US"/>
        </a:p>
      </dgm:t>
    </dgm:pt>
    <dgm:pt modelId="{7EC7BA6A-E06D-4828-9A45-3F760083F619}" type="sibTrans" cxnId="{478DB9B2-B995-4B45-BDFF-2D3D5736859F}">
      <dgm:prSet/>
      <dgm:spPr/>
      <dgm:t>
        <a:bodyPr/>
        <a:lstStyle/>
        <a:p>
          <a:endParaRPr lang="en-US"/>
        </a:p>
      </dgm:t>
    </dgm:pt>
    <dgm:pt modelId="{2A321C0E-4E7B-4117-BEAD-299E2B02FD46}">
      <dgm:prSet phldrT="[Text]"/>
      <dgm:spPr/>
      <dgm:t>
        <a:bodyPr/>
        <a:lstStyle/>
        <a:p>
          <a:r>
            <a:rPr lang="en-US" dirty="0"/>
            <a:t>Database (data source) configuration</a:t>
          </a:r>
        </a:p>
      </dgm:t>
    </dgm:pt>
    <dgm:pt modelId="{FF2DE3A9-2B50-4749-8102-708A445F9A60}" type="parTrans" cxnId="{4F1D2881-628F-4CB2-9761-C6E6C62AAB22}">
      <dgm:prSet/>
      <dgm:spPr/>
      <dgm:t>
        <a:bodyPr/>
        <a:lstStyle/>
        <a:p>
          <a:endParaRPr lang="en-US"/>
        </a:p>
      </dgm:t>
    </dgm:pt>
    <dgm:pt modelId="{C450C443-F877-43BC-BCB3-C08C261D1CEB}" type="sibTrans" cxnId="{4F1D2881-628F-4CB2-9761-C6E6C62AAB22}">
      <dgm:prSet/>
      <dgm:spPr/>
      <dgm:t>
        <a:bodyPr/>
        <a:lstStyle/>
        <a:p>
          <a:endParaRPr lang="en-US"/>
        </a:p>
      </dgm:t>
    </dgm:pt>
    <dgm:pt modelId="{6140127F-689B-4DFE-AA15-B10D7A367F4D}">
      <dgm:prSet phldrT="[Text]"/>
      <dgm:spPr/>
      <dgm:t>
        <a:bodyPr/>
        <a:lstStyle/>
        <a:p>
          <a:r>
            <a:rPr lang="en-US" u="sng" dirty="0"/>
            <a:t>SAS Matrix Formatter Script</a:t>
          </a:r>
        </a:p>
      </dgm:t>
    </dgm:pt>
    <dgm:pt modelId="{1DB48D60-912B-4D51-9DEF-6C6B75EB5E05}" type="parTrans" cxnId="{4FA98015-4277-48B5-9C97-ACF9C26CAF07}">
      <dgm:prSet/>
      <dgm:spPr/>
      <dgm:t>
        <a:bodyPr/>
        <a:lstStyle/>
        <a:p>
          <a:endParaRPr lang="en-US"/>
        </a:p>
      </dgm:t>
    </dgm:pt>
    <dgm:pt modelId="{8F2B0F0A-3D93-4198-973B-8FFCEBF4F12C}" type="sibTrans" cxnId="{4FA98015-4277-48B5-9C97-ACF9C26CAF07}">
      <dgm:prSet/>
      <dgm:spPr/>
      <dgm:t>
        <a:bodyPr/>
        <a:lstStyle/>
        <a:p>
          <a:endParaRPr lang="en-US"/>
        </a:p>
      </dgm:t>
    </dgm:pt>
    <dgm:pt modelId="{764113DD-D52D-4167-9BC4-4F1D95D983E8}">
      <dgm:prSet phldrT="[Text]"/>
      <dgm:spPr/>
      <dgm:t>
        <a:bodyPr/>
        <a:lstStyle/>
        <a:p>
          <a:r>
            <a:rPr lang="en-US" dirty="0"/>
            <a:t>Calculates data position &amp; length</a:t>
          </a:r>
        </a:p>
      </dgm:t>
    </dgm:pt>
    <dgm:pt modelId="{CCD05AB5-AB46-46A5-81FC-D72767B3EBC0}" type="parTrans" cxnId="{7C68919D-6E86-458F-BDFA-189B926612EC}">
      <dgm:prSet/>
      <dgm:spPr/>
      <dgm:t>
        <a:bodyPr/>
        <a:lstStyle/>
        <a:p>
          <a:endParaRPr lang="en-US"/>
        </a:p>
      </dgm:t>
    </dgm:pt>
    <dgm:pt modelId="{6B301503-BFF0-44CE-8A91-B8AA8794550E}" type="sibTrans" cxnId="{7C68919D-6E86-458F-BDFA-189B926612EC}">
      <dgm:prSet/>
      <dgm:spPr/>
      <dgm:t>
        <a:bodyPr/>
        <a:lstStyle/>
        <a:p>
          <a:endParaRPr lang="en-US"/>
        </a:p>
      </dgm:t>
    </dgm:pt>
    <dgm:pt modelId="{0FD328A5-CB36-4EA6-BA45-5DC13E5D0870}">
      <dgm:prSet phldrT="[Text]"/>
      <dgm:spPr/>
      <dgm:t>
        <a:bodyPr/>
        <a:lstStyle/>
        <a:p>
          <a:r>
            <a:rPr lang="en-US" u="sng" dirty="0"/>
            <a:t>File Format</a:t>
          </a:r>
        </a:p>
      </dgm:t>
    </dgm:pt>
    <dgm:pt modelId="{B08E53C9-8B1A-4EFB-84E1-55603C2E48CC}" type="parTrans" cxnId="{9CEB86AC-2B59-482E-8349-C8EAC46C78ED}">
      <dgm:prSet/>
      <dgm:spPr/>
      <dgm:t>
        <a:bodyPr/>
        <a:lstStyle/>
        <a:p>
          <a:endParaRPr lang="en-US"/>
        </a:p>
      </dgm:t>
    </dgm:pt>
    <dgm:pt modelId="{5709CC69-A331-49AE-B3DD-BFA93DDABE99}" type="sibTrans" cxnId="{9CEB86AC-2B59-482E-8349-C8EAC46C78ED}">
      <dgm:prSet/>
      <dgm:spPr/>
      <dgm:t>
        <a:bodyPr/>
        <a:lstStyle/>
        <a:p>
          <a:endParaRPr lang="en-US"/>
        </a:p>
      </dgm:t>
    </dgm:pt>
    <dgm:pt modelId="{DE3678A4-2B84-4A69-AED9-C50917D898B3}">
      <dgm:prSet phldrT="[Text]"/>
      <dgm:spPr/>
      <dgm:t>
        <a:bodyPr/>
        <a:lstStyle/>
        <a:p>
          <a:r>
            <a:rPr lang="en-US" dirty="0"/>
            <a:t>Data case filtering in Selection Tab</a:t>
          </a:r>
        </a:p>
      </dgm:t>
    </dgm:pt>
    <dgm:pt modelId="{5D5C62DF-B0FE-4DA1-9B54-F7924919EA58}" type="parTrans" cxnId="{5363AEEF-7813-4EC8-94E6-A1661C1E568C}">
      <dgm:prSet/>
      <dgm:spPr/>
      <dgm:t>
        <a:bodyPr/>
        <a:lstStyle/>
        <a:p>
          <a:endParaRPr lang="en-US"/>
        </a:p>
      </dgm:t>
    </dgm:pt>
    <dgm:pt modelId="{B515222A-F675-4141-9E6F-9C4A84D985AE}" type="sibTrans" cxnId="{5363AEEF-7813-4EC8-94E6-A1661C1E568C}">
      <dgm:prSet/>
      <dgm:spPr/>
      <dgm:t>
        <a:bodyPr/>
        <a:lstStyle/>
        <a:p>
          <a:endParaRPr lang="en-US"/>
        </a:p>
      </dgm:t>
    </dgm:pt>
    <dgm:pt modelId="{D1CC52C0-E251-4D86-9F59-F41A8035372A}">
      <dgm:prSet phldrT="[Text]"/>
      <dgm:spPr/>
      <dgm:t>
        <a:bodyPr/>
        <a:lstStyle/>
        <a:p>
          <a:r>
            <a:rPr lang="en-US" dirty="0"/>
            <a:t>Data feature selection in Table Tab</a:t>
          </a:r>
        </a:p>
      </dgm:t>
    </dgm:pt>
    <dgm:pt modelId="{9A2A26C8-3213-4805-90CC-1BA466D89625}" type="parTrans" cxnId="{5DFF58E5-A491-4709-A0AD-8BD56692E362}">
      <dgm:prSet/>
      <dgm:spPr/>
      <dgm:t>
        <a:bodyPr/>
        <a:lstStyle/>
        <a:p>
          <a:endParaRPr lang="en-US"/>
        </a:p>
      </dgm:t>
    </dgm:pt>
    <dgm:pt modelId="{D7005415-0F89-4760-BB09-0BCEBF93259A}" type="sibTrans" cxnId="{5DFF58E5-A491-4709-A0AD-8BD56692E362}">
      <dgm:prSet/>
      <dgm:spPr/>
      <dgm:t>
        <a:bodyPr/>
        <a:lstStyle/>
        <a:p>
          <a:endParaRPr lang="en-US"/>
        </a:p>
      </dgm:t>
    </dgm:pt>
    <dgm:pt modelId="{C47443ED-CE02-42B6-BF88-405530F634E1}">
      <dgm:prSet phldrT="[Text]"/>
      <dgm:spPr/>
      <dgm:t>
        <a:bodyPr/>
        <a:lstStyle/>
        <a:p>
          <a:r>
            <a:rPr lang="en-US" dirty="0"/>
            <a:t>Generates custom specification file</a:t>
          </a:r>
        </a:p>
      </dgm:t>
    </dgm:pt>
    <dgm:pt modelId="{A63B124B-7966-48F1-B3CF-1088F5606E96}" type="parTrans" cxnId="{3DEB0F50-059F-4737-8C84-DFB68E20E7C3}">
      <dgm:prSet/>
      <dgm:spPr/>
      <dgm:t>
        <a:bodyPr/>
        <a:lstStyle/>
        <a:p>
          <a:endParaRPr lang="en-US"/>
        </a:p>
      </dgm:t>
    </dgm:pt>
    <dgm:pt modelId="{E3C0AC09-9FA0-4B2C-A111-6E14616FC91E}" type="sibTrans" cxnId="{3DEB0F50-059F-4737-8C84-DFB68E20E7C3}">
      <dgm:prSet/>
      <dgm:spPr/>
      <dgm:t>
        <a:bodyPr/>
        <a:lstStyle/>
        <a:p>
          <a:endParaRPr lang="en-US"/>
        </a:p>
      </dgm:t>
    </dgm:pt>
    <dgm:pt modelId="{27593100-1CCA-4A62-B510-0444D9FEC34C}">
      <dgm:prSet phldrT="[Text]"/>
      <dgm:spPr/>
      <dgm:t>
        <a:bodyPr/>
        <a:lstStyle/>
        <a:p>
          <a:r>
            <a:rPr lang="en-US" dirty="0"/>
            <a:t>Converts CSV data to ASCII format</a:t>
          </a:r>
        </a:p>
      </dgm:t>
    </dgm:pt>
    <dgm:pt modelId="{F7F22A28-4325-4D85-A26B-C04C84DF1D1D}" type="parTrans" cxnId="{6963141A-7BD9-4F35-BABE-F380521FEF6E}">
      <dgm:prSet/>
      <dgm:spPr/>
      <dgm:t>
        <a:bodyPr/>
        <a:lstStyle/>
        <a:p>
          <a:endParaRPr lang="en-US"/>
        </a:p>
      </dgm:t>
    </dgm:pt>
    <dgm:pt modelId="{C4A78786-C12D-4CBD-9932-8F5610CB4708}" type="sibTrans" cxnId="{6963141A-7BD9-4F35-BABE-F380521FEF6E}">
      <dgm:prSet/>
      <dgm:spPr/>
      <dgm:t>
        <a:bodyPr/>
        <a:lstStyle/>
        <a:p>
          <a:endParaRPr lang="en-US"/>
        </a:p>
      </dgm:t>
    </dgm:pt>
    <dgm:pt modelId="{DE8E384F-61A0-42E2-A83E-5EDFEA8718F5}">
      <dgm:prSet phldrT="[Text]"/>
      <dgm:spPr/>
      <dgm:t>
        <a:bodyPr/>
        <a:lstStyle/>
        <a:p>
          <a:r>
            <a:rPr lang="en-US" dirty="0"/>
            <a:t>CASES.txt for case list</a:t>
          </a:r>
        </a:p>
      </dgm:t>
    </dgm:pt>
    <dgm:pt modelId="{3E17F237-2447-4E13-B7EF-02DFF914F034}" type="parTrans" cxnId="{BBE95BB1-F322-4036-B329-F96071128126}">
      <dgm:prSet/>
      <dgm:spPr/>
      <dgm:t>
        <a:bodyPr/>
        <a:lstStyle/>
        <a:p>
          <a:endParaRPr lang="en-US"/>
        </a:p>
      </dgm:t>
    </dgm:pt>
    <dgm:pt modelId="{14A2043B-D441-4E7A-9A62-C4613794EDF0}" type="sibTrans" cxnId="{BBE95BB1-F322-4036-B329-F96071128126}">
      <dgm:prSet/>
      <dgm:spPr/>
      <dgm:t>
        <a:bodyPr/>
        <a:lstStyle/>
        <a:p>
          <a:endParaRPr lang="en-US"/>
        </a:p>
      </dgm:t>
    </dgm:pt>
    <dgm:pt modelId="{BDC80E50-DE65-4762-BBB6-BC15744BA1C3}">
      <dgm:prSet phldrT="[Text]"/>
      <dgm:spPr/>
      <dgm:t>
        <a:bodyPr/>
        <a:lstStyle/>
        <a:p>
          <a:r>
            <a:rPr lang="en-US" dirty="0"/>
            <a:t>INCIDENCES.txt for feature data</a:t>
          </a:r>
        </a:p>
      </dgm:t>
    </dgm:pt>
    <dgm:pt modelId="{8C638C28-9DA6-427F-AE9A-9D421EAB2862}" type="parTrans" cxnId="{BA7AFDD8-B5AE-4B47-8A17-0E3BB6671782}">
      <dgm:prSet/>
      <dgm:spPr/>
      <dgm:t>
        <a:bodyPr/>
        <a:lstStyle/>
        <a:p>
          <a:endParaRPr lang="en-US"/>
        </a:p>
      </dgm:t>
    </dgm:pt>
    <dgm:pt modelId="{2E7BBBCD-5DD4-4CB2-8A4D-FF2689C96631}" type="sibTrans" cxnId="{BA7AFDD8-B5AE-4B47-8A17-0E3BB6671782}">
      <dgm:prSet/>
      <dgm:spPr/>
      <dgm:t>
        <a:bodyPr/>
        <a:lstStyle/>
        <a:p>
          <a:endParaRPr lang="en-US"/>
        </a:p>
      </dgm:t>
    </dgm:pt>
    <dgm:pt modelId="{C0E88F9D-BDDB-4863-84B3-DF5442192FFE}">
      <dgm:prSet phldrT="[Text]"/>
      <dgm:spPr/>
      <dgm:t>
        <a:bodyPr/>
        <a:lstStyle/>
        <a:p>
          <a:r>
            <a:rPr lang="en-US" dirty="0" err="1"/>
            <a:t>matrix.sas</a:t>
          </a:r>
          <a:r>
            <a:rPr lang="en-US" dirty="0"/>
            <a:t> for specifications</a:t>
          </a:r>
        </a:p>
      </dgm:t>
    </dgm:pt>
    <dgm:pt modelId="{DC60E7D3-E87D-4388-A857-EF36DB6111AE}" type="parTrans" cxnId="{3DD99CDD-2EC9-46CF-AF77-6BB2665B7675}">
      <dgm:prSet/>
      <dgm:spPr/>
      <dgm:t>
        <a:bodyPr/>
        <a:lstStyle/>
        <a:p>
          <a:endParaRPr lang="en-US"/>
        </a:p>
      </dgm:t>
    </dgm:pt>
    <dgm:pt modelId="{030F8EDC-F765-4B10-BFB2-912EBFC18562}" type="sibTrans" cxnId="{3DD99CDD-2EC9-46CF-AF77-6BB2665B7675}">
      <dgm:prSet/>
      <dgm:spPr/>
      <dgm:t>
        <a:bodyPr/>
        <a:lstStyle/>
        <a:p>
          <a:endParaRPr lang="en-US"/>
        </a:p>
      </dgm:t>
    </dgm:pt>
    <dgm:pt modelId="{3DEEC8BA-6BC1-467A-8DCA-14A7265BA020}" type="pres">
      <dgm:prSet presAssocID="{BA6853DB-1BD5-46AB-8DD3-09EF6130936C}" presName="outerComposite" presStyleCnt="0">
        <dgm:presLayoutVars>
          <dgm:chMax val="5"/>
          <dgm:dir/>
          <dgm:resizeHandles val="exact"/>
        </dgm:presLayoutVars>
      </dgm:prSet>
      <dgm:spPr/>
    </dgm:pt>
    <dgm:pt modelId="{63BEEA9E-155D-45F8-9BE5-24A4B9DB6E2B}" type="pres">
      <dgm:prSet presAssocID="{BA6853DB-1BD5-46AB-8DD3-09EF6130936C}" presName="dummyMaxCanvas" presStyleCnt="0">
        <dgm:presLayoutVars/>
      </dgm:prSet>
      <dgm:spPr/>
    </dgm:pt>
    <dgm:pt modelId="{DAA6A304-0C5E-4FC2-948F-24801C8B31D8}" type="pres">
      <dgm:prSet presAssocID="{BA6853DB-1BD5-46AB-8DD3-09EF6130936C}" presName="ThreeNodes_1" presStyleLbl="node1" presStyleIdx="0" presStyleCnt="3">
        <dgm:presLayoutVars>
          <dgm:bulletEnabled val="1"/>
        </dgm:presLayoutVars>
      </dgm:prSet>
      <dgm:spPr/>
    </dgm:pt>
    <dgm:pt modelId="{837FC8A1-285C-4AB7-98DD-71D6F07BCB90}" type="pres">
      <dgm:prSet presAssocID="{BA6853DB-1BD5-46AB-8DD3-09EF6130936C}" presName="ThreeNodes_2" presStyleLbl="node1" presStyleIdx="1" presStyleCnt="3">
        <dgm:presLayoutVars>
          <dgm:bulletEnabled val="1"/>
        </dgm:presLayoutVars>
      </dgm:prSet>
      <dgm:spPr/>
    </dgm:pt>
    <dgm:pt modelId="{AFCB33F2-715F-43D4-8C1A-A243867D71F2}" type="pres">
      <dgm:prSet presAssocID="{BA6853DB-1BD5-46AB-8DD3-09EF6130936C}" presName="ThreeNodes_3" presStyleLbl="node1" presStyleIdx="2" presStyleCnt="3">
        <dgm:presLayoutVars>
          <dgm:bulletEnabled val="1"/>
        </dgm:presLayoutVars>
      </dgm:prSet>
      <dgm:spPr/>
    </dgm:pt>
    <dgm:pt modelId="{B4F758A9-10B0-4E9D-B88C-EDD5B2125FB7}" type="pres">
      <dgm:prSet presAssocID="{BA6853DB-1BD5-46AB-8DD3-09EF6130936C}" presName="ThreeConn_1-2" presStyleLbl="fgAccFollowNode1" presStyleIdx="0" presStyleCnt="2">
        <dgm:presLayoutVars>
          <dgm:bulletEnabled val="1"/>
        </dgm:presLayoutVars>
      </dgm:prSet>
      <dgm:spPr/>
    </dgm:pt>
    <dgm:pt modelId="{3F8A6A03-469F-40C9-AE8A-3F66F8D8F028}" type="pres">
      <dgm:prSet presAssocID="{BA6853DB-1BD5-46AB-8DD3-09EF6130936C}" presName="ThreeConn_2-3" presStyleLbl="fgAccFollowNode1" presStyleIdx="1" presStyleCnt="2">
        <dgm:presLayoutVars>
          <dgm:bulletEnabled val="1"/>
        </dgm:presLayoutVars>
      </dgm:prSet>
      <dgm:spPr/>
    </dgm:pt>
    <dgm:pt modelId="{29120738-62FD-48B9-8E06-0316AEBA42C4}" type="pres">
      <dgm:prSet presAssocID="{BA6853DB-1BD5-46AB-8DD3-09EF6130936C}" presName="ThreeNodes_1_text" presStyleLbl="node1" presStyleIdx="2" presStyleCnt="3">
        <dgm:presLayoutVars>
          <dgm:bulletEnabled val="1"/>
        </dgm:presLayoutVars>
      </dgm:prSet>
      <dgm:spPr/>
    </dgm:pt>
    <dgm:pt modelId="{0190F511-597B-4889-9C2F-3C1A78B555EB}" type="pres">
      <dgm:prSet presAssocID="{BA6853DB-1BD5-46AB-8DD3-09EF6130936C}" presName="ThreeNodes_2_text" presStyleLbl="node1" presStyleIdx="2" presStyleCnt="3">
        <dgm:presLayoutVars>
          <dgm:bulletEnabled val="1"/>
        </dgm:presLayoutVars>
      </dgm:prSet>
      <dgm:spPr/>
    </dgm:pt>
    <dgm:pt modelId="{0432CAD2-5E80-46AD-B0EE-B9D7D7639B17}" type="pres">
      <dgm:prSet presAssocID="{BA6853DB-1BD5-46AB-8DD3-09EF6130936C}" presName="ThreeNodes_3_text" presStyleLbl="node1" presStyleIdx="2" presStyleCnt="3">
        <dgm:presLayoutVars>
          <dgm:bulletEnabled val="1"/>
        </dgm:presLayoutVars>
      </dgm:prSet>
      <dgm:spPr/>
    </dgm:pt>
  </dgm:ptLst>
  <dgm:cxnLst>
    <dgm:cxn modelId="{D2966108-02A6-479C-964B-DEB5CF303019}" type="presOf" srcId="{2A321C0E-4E7B-4117-BEAD-299E2B02FD46}" destId="{29120738-62FD-48B9-8E06-0316AEBA42C4}" srcOrd="1" destOrd="1" presId="urn:microsoft.com/office/officeart/2005/8/layout/vProcess5"/>
    <dgm:cxn modelId="{CA6CFB0E-6E51-46CB-B158-3057C9D8B906}" type="presOf" srcId="{C0E88F9D-BDDB-4863-84B3-DF5442192FFE}" destId="{AFCB33F2-715F-43D4-8C1A-A243867D71F2}" srcOrd="0" destOrd="3" presId="urn:microsoft.com/office/officeart/2005/8/layout/vProcess5"/>
    <dgm:cxn modelId="{B90E4312-3A2F-4399-ACBD-F3A9B2A85129}" type="presOf" srcId="{0FD328A5-CB36-4EA6-BA45-5DC13E5D0870}" destId="{AFCB33F2-715F-43D4-8C1A-A243867D71F2}" srcOrd="0" destOrd="0" presId="urn:microsoft.com/office/officeart/2005/8/layout/vProcess5"/>
    <dgm:cxn modelId="{2A899012-4623-4735-A1F7-F80758E45419}" type="presOf" srcId="{DE8E384F-61A0-42E2-A83E-5EDFEA8718F5}" destId="{AFCB33F2-715F-43D4-8C1A-A243867D71F2}" srcOrd="0" destOrd="1" presId="urn:microsoft.com/office/officeart/2005/8/layout/vProcess5"/>
    <dgm:cxn modelId="{4FA98015-4277-48B5-9C97-ACF9C26CAF07}" srcId="{BA6853DB-1BD5-46AB-8DD3-09EF6130936C}" destId="{6140127F-689B-4DFE-AA15-B10D7A367F4D}" srcOrd="1" destOrd="0" parTransId="{1DB48D60-912B-4D51-9DEF-6C6B75EB5E05}" sibTransId="{8F2B0F0A-3D93-4198-973B-8FFCEBF4F12C}"/>
    <dgm:cxn modelId="{6963141A-7BD9-4F35-BABE-F380521FEF6E}" srcId="{6140127F-689B-4DFE-AA15-B10D7A367F4D}" destId="{27593100-1CCA-4A62-B510-0444D9FEC34C}" srcOrd="2" destOrd="0" parTransId="{F7F22A28-4325-4D85-A26B-C04C84DF1D1D}" sibTransId="{C4A78786-C12D-4CBD-9932-8F5610CB4708}"/>
    <dgm:cxn modelId="{1FA77E27-FFBE-4F41-9F4C-D682D8C21F57}" type="presOf" srcId="{2A321C0E-4E7B-4117-BEAD-299E2B02FD46}" destId="{DAA6A304-0C5E-4FC2-948F-24801C8B31D8}" srcOrd="0" destOrd="1" presId="urn:microsoft.com/office/officeart/2005/8/layout/vProcess5"/>
    <dgm:cxn modelId="{AD78D62C-EFBD-4C13-9DBF-E6633FDC1C15}" type="presOf" srcId="{3C58BEDB-C781-46E5-AF2B-FA9CAEEEEADC}" destId="{29120738-62FD-48B9-8E06-0316AEBA42C4}" srcOrd="1" destOrd="0" presId="urn:microsoft.com/office/officeart/2005/8/layout/vProcess5"/>
    <dgm:cxn modelId="{1F21CA38-3996-40B2-B7AD-607447521DFB}" type="presOf" srcId="{764113DD-D52D-4167-9BC4-4F1D95D983E8}" destId="{0190F511-597B-4889-9C2F-3C1A78B555EB}" srcOrd="1" destOrd="1" presId="urn:microsoft.com/office/officeart/2005/8/layout/vProcess5"/>
    <dgm:cxn modelId="{5D665B3B-CA91-4C72-8DED-E4AE7325A33E}" type="presOf" srcId="{D1CC52C0-E251-4D86-9F59-F41A8035372A}" destId="{DAA6A304-0C5E-4FC2-948F-24801C8B31D8}" srcOrd="0" destOrd="3" presId="urn:microsoft.com/office/officeart/2005/8/layout/vProcess5"/>
    <dgm:cxn modelId="{279EE144-A232-4B56-A09F-9D6DC94E775E}" type="presOf" srcId="{BDC80E50-DE65-4762-BBB6-BC15744BA1C3}" destId="{0432CAD2-5E80-46AD-B0EE-B9D7D7639B17}" srcOrd="1" destOrd="2" presId="urn:microsoft.com/office/officeart/2005/8/layout/vProcess5"/>
    <dgm:cxn modelId="{C786E26E-7DBD-4DBC-BBA3-610A2542C65E}" type="presOf" srcId="{D1CC52C0-E251-4D86-9F59-F41A8035372A}" destId="{29120738-62FD-48B9-8E06-0316AEBA42C4}" srcOrd="1" destOrd="3" presId="urn:microsoft.com/office/officeart/2005/8/layout/vProcess5"/>
    <dgm:cxn modelId="{AA20354F-1C17-4D42-B4B0-9A3BED13B3B6}" type="presOf" srcId="{8F2B0F0A-3D93-4198-973B-8FFCEBF4F12C}" destId="{3F8A6A03-469F-40C9-AE8A-3F66F8D8F028}" srcOrd="0" destOrd="0" presId="urn:microsoft.com/office/officeart/2005/8/layout/vProcess5"/>
    <dgm:cxn modelId="{0383764F-217F-48C2-BBDC-D4C2D4358754}" type="presOf" srcId="{BA6853DB-1BD5-46AB-8DD3-09EF6130936C}" destId="{3DEEC8BA-6BC1-467A-8DCA-14A7265BA020}" srcOrd="0" destOrd="0" presId="urn:microsoft.com/office/officeart/2005/8/layout/vProcess5"/>
    <dgm:cxn modelId="{4642D14F-1A85-4C1E-B5DD-E2AA0EF73558}" type="presOf" srcId="{DE3678A4-2B84-4A69-AED9-C50917D898B3}" destId="{DAA6A304-0C5E-4FC2-948F-24801C8B31D8}" srcOrd="0" destOrd="2" presId="urn:microsoft.com/office/officeart/2005/8/layout/vProcess5"/>
    <dgm:cxn modelId="{3DEB0F50-059F-4737-8C84-DFB68E20E7C3}" srcId="{6140127F-689B-4DFE-AA15-B10D7A367F4D}" destId="{C47443ED-CE02-42B6-BF88-405530F634E1}" srcOrd="1" destOrd="0" parTransId="{A63B124B-7966-48F1-B3CF-1088F5606E96}" sibTransId="{E3C0AC09-9FA0-4B2C-A111-6E14616FC91E}"/>
    <dgm:cxn modelId="{73EFDD58-FA0B-461A-BA5B-03D60EA26E91}" type="presOf" srcId="{6140127F-689B-4DFE-AA15-B10D7A367F4D}" destId="{0190F511-597B-4889-9C2F-3C1A78B555EB}" srcOrd="1" destOrd="0" presId="urn:microsoft.com/office/officeart/2005/8/layout/vProcess5"/>
    <dgm:cxn modelId="{4F1D2881-628F-4CB2-9761-C6E6C62AAB22}" srcId="{3C58BEDB-C781-46E5-AF2B-FA9CAEEEEADC}" destId="{2A321C0E-4E7B-4117-BEAD-299E2B02FD46}" srcOrd="0" destOrd="0" parTransId="{FF2DE3A9-2B50-4749-8102-708A445F9A60}" sibTransId="{C450C443-F877-43BC-BCB3-C08C261D1CEB}"/>
    <dgm:cxn modelId="{4A582E8C-BE9B-4C40-B405-ECBABD3523E6}" type="presOf" srcId="{C47443ED-CE02-42B6-BF88-405530F634E1}" destId="{837FC8A1-285C-4AB7-98DD-71D6F07BCB90}" srcOrd="0" destOrd="2" presId="urn:microsoft.com/office/officeart/2005/8/layout/vProcess5"/>
    <dgm:cxn modelId="{8980158E-084B-400D-9068-1F1847A79C5E}" type="presOf" srcId="{BDC80E50-DE65-4762-BBB6-BC15744BA1C3}" destId="{AFCB33F2-715F-43D4-8C1A-A243867D71F2}" srcOrd="0" destOrd="2" presId="urn:microsoft.com/office/officeart/2005/8/layout/vProcess5"/>
    <dgm:cxn modelId="{89D5F18E-4F6B-4DB3-80A6-2315EA181969}" type="presOf" srcId="{0FD328A5-CB36-4EA6-BA45-5DC13E5D0870}" destId="{0432CAD2-5E80-46AD-B0EE-B9D7D7639B17}" srcOrd="1" destOrd="0" presId="urn:microsoft.com/office/officeart/2005/8/layout/vProcess5"/>
    <dgm:cxn modelId="{0D896892-770D-4EF9-ABE1-7ACA4DABC6F6}" type="presOf" srcId="{DE8E384F-61A0-42E2-A83E-5EDFEA8718F5}" destId="{0432CAD2-5E80-46AD-B0EE-B9D7D7639B17}" srcOrd="1" destOrd="1" presId="urn:microsoft.com/office/officeart/2005/8/layout/vProcess5"/>
    <dgm:cxn modelId="{94538496-991A-407E-8591-56C5D938D466}" type="presOf" srcId="{3C58BEDB-C781-46E5-AF2B-FA9CAEEEEADC}" destId="{DAA6A304-0C5E-4FC2-948F-24801C8B31D8}" srcOrd="0" destOrd="0" presId="urn:microsoft.com/office/officeart/2005/8/layout/vProcess5"/>
    <dgm:cxn modelId="{444FF196-79C9-4DD1-B77E-0738AF7B86BC}" type="presOf" srcId="{C0E88F9D-BDDB-4863-84B3-DF5442192FFE}" destId="{0432CAD2-5E80-46AD-B0EE-B9D7D7639B17}" srcOrd="1" destOrd="3" presId="urn:microsoft.com/office/officeart/2005/8/layout/vProcess5"/>
    <dgm:cxn modelId="{28269A98-07DF-4772-95E2-2065D2E37494}" type="presOf" srcId="{764113DD-D52D-4167-9BC4-4F1D95D983E8}" destId="{837FC8A1-285C-4AB7-98DD-71D6F07BCB90}" srcOrd="0" destOrd="1" presId="urn:microsoft.com/office/officeart/2005/8/layout/vProcess5"/>
    <dgm:cxn modelId="{C9AC3B9B-7068-4110-9934-DA76DCC14996}" type="presOf" srcId="{27593100-1CCA-4A62-B510-0444D9FEC34C}" destId="{0190F511-597B-4889-9C2F-3C1A78B555EB}" srcOrd="1" destOrd="3" presId="urn:microsoft.com/office/officeart/2005/8/layout/vProcess5"/>
    <dgm:cxn modelId="{7C68919D-6E86-458F-BDFA-189B926612EC}" srcId="{6140127F-689B-4DFE-AA15-B10D7A367F4D}" destId="{764113DD-D52D-4167-9BC4-4F1D95D983E8}" srcOrd="0" destOrd="0" parTransId="{CCD05AB5-AB46-46A5-81FC-D72767B3EBC0}" sibTransId="{6B301503-BFF0-44CE-8A91-B8AA8794550E}"/>
    <dgm:cxn modelId="{9CEB86AC-2B59-482E-8349-C8EAC46C78ED}" srcId="{BA6853DB-1BD5-46AB-8DD3-09EF6130936C}" destId="{0FD328A5-CB36-4EA6-BA45-5DC13E5D0870}" srcOrd="2" destOrd="0" parTransId="{B08E53C9-8B1A-4EFB-84E1-55603C2E48CC}" sibTransId="{5709CC69-A331-49AE-B3DD-BFA93DDABE99}"/>
    <dgm:cxn modelId="{BBE95BB1-F322-4036-B329-F96071128126}" srcId="{0FD328A5-CB36-4EA6-BA45-5DC13E5D0870}" destId="{DE8E384F-61A0-42E2-A83E-5EDFEA8718F5}" srcOrd="0" destOrd="0" parTransId="{3E17F237-2447-4E13-B7EF-02DFF914F034}" sibTransId="{14A2043B-D441-4E7A-9A62-C4613794EDF0}"/>
    <dgm:cxn modelId="{478DB9B2-B995-4B45-BDFF-2D3D5736859F}" srcId="{BA6853DB-1BD5-46AB-8DD3-09EF6130936C}" destId="{3C58BEDB-C781-46E5-AF2B-FA9CAEEEEADC}" srcOrd="0" destOrd="0" parTransId="{6B244123-50FA-4D16-9C6D-2EB64CEA49B2}" sibTransId="{7EC7BA6A-E06D-4828-9A45-3F760083F619}"/>
    <dgm:cxn modelId="{68E03AC5-7BF0-42AA-BEE7-C38FD6FBC822}" type="presOf" srcId="{7EC7BA6A-E06D-4828-9A45-3F760083F619}" destId="{B4F758A9-10B0-4E9D-B88C-EDD5B2125FB7}" srcOrd="0" destOrd="0" presId="urn:microsoft.com/office/officeart/2005/8/layout/vProcess5"/>
    <dgm:cxn modelId="{0C3983C7-8423-4CA2-B187-6C8076E219BF}" type="presOf" srcId="{C47443ED-CE02-42B6-BF88-405530F634E1}" destId="{0190F511-597B-4889-9C2F-3C1A78B555EB}" srcOrd="1" destOrd="2" presId="urn:microsoft.com/office/officeart/2005/8/layout/vProcess5"/>
    <dgm:cxn modelId="{BA7AFDD8-B5AE-4B47-8A17-0E3BB6671782}" srcId="{0FD328A5-CB36-4EA6-BA45-5DC13E5D0870}" destId="{BDC80E50-DE65-4762-BBB6-BC15744BA1C3}" srcOrd="1" destOrd="0" parTransId="{8C638C28-9DA6-427F-AE9A-9D421EAB2862}" sibTransId="{2E7BBBCD-5DD4-4CB2-8A4D-FF2689C96631}"/>
    <dgm:cxn modelId="{3DD99CDD-2EC9-46CF-AF77-6BB2665B7675}" srcId="{0FD328A5-CB36-4EA6-BA45-5DC13E5D0870}" destId="{C0E88F9D-BDDB-4863-84B3-DF5442192FFE}" srcOrd="2" destOrd="0" parTransId="{DC60E7D3-E87D-4388-A857-EF36DB6111AE}" sibTransId="{030F8EDC-F765-4B10-BFB2-912EBFC18562}"/>
    <dgm:cxn modelId="{5DFF58E5-A491-4709-A0AD-8BD56692E362}" srcId="{3C58BEDB-C781-46E5-AF2B-FA9CAEEEEADC}" destId="{D1CC52C0-E251-4D86-9F59-F41A8035372A}" srcOrd="2" destOrd="0" parTransId="{9A2A26C8-3213-4805-90CC-1BA466D89625}" sibTransId="{D7005415-0F89-4760-BB09-0BCEBF93259A}"/>
    <dgm:cxn modelId="{0B054BE8-B8E2-4AFF-AFA0-361CB3EB5DC3}" type="presOf" srcId="{DE3678A4-2B84-4A69-AED9-C50917D898B3}" destId="{29120738-62FD-48B9-8E06-0316AEBA42C4}" srcOrd="1" destOrd="2" presId="urn:microsoft.com/office/officeart/2005/8/layout/vProcess5"/>
    <dgm:cxn modelId="{5363AEEF-7813-4EC8-94E6-A1661C1E568C}" srcId="{3C58BEDB-C781-46E5-AF2B-FA9CAEEEEADC}" destId="{DE3678A4-2B84-4A69-AED9-C50917D898B3}" srcOrd="1" destOrd="0" parTransId="{5D5C62DF-B0FE-4DA1-9B54-F7924919EA58}" sibTransId="{B515222A-F675-4141-9E6F-9C4A84D985AE}"/>
    <dgm:cxn modelId="{C70098FE-F38E-4D6D-B99C-77C9F4A8447A}" type="presOf" srcId="{6140127F-689B-4DFE-AA15-B10D7A367F4D}" destId="{837FC8A1-285C-4AB7-98DD-71D6F07BCB90}" srcOrd="0" destOrd="0" presId="urn:microsoft.com/office/officeart/2005/8/layout/vProcess5"/>
    <dgm:cxn modelId="{BDEFAAFE-1D7D-4797-B9C1-22BE6C4EC678}" type="presOf" srcId="{27593100-1CCA-4A62-B510-0444D9FEC34C}" destId="{837FC8A1-285C-4AB7-98DD-71D6F07BCB90}" srcOrd="0" destOrd="3" presId="urn:microsoft.com/office/officeart/2005/8/layout/vProcess5"/>
    <dgm:cxn modelId="{53B43323-BE53-4E55-B269-9152C746E7E2}" type="presParOf" srcId="{3DEEC8BA-6BC1-467A-8DCA-14A7265BA020}" destId="{63BEEA9E-155D-45F8-9BE5-24A4B9DB6E2B}" srcOrd="0" destOrd="0" presId="urn:microsoft.com/office/officeart/2005/8/layout/vProcess5"/>
    <dgm:cxn modelId="{1AF370C1-2D5E-4399-8AA0-682A36D032E4}" type="presParOf" srcId="{3DEEC8BA-6BC1-467A-8DCA-14A7265BA020}" destId="{DAA6A304-0C5E-4FC2-948F-24801C8B31D8}" srcOrd="1" destOrd="0" presId="urn:microsoft.com/office/officeart/2005/8/layout/vProcess5"/>
    <dgm:cxn modelId="{A5147F50-91A2-42BA-A76D-FFB1C39B24F8}" type="presParOf" srcId="{3DEEC8BA-6BC1-467A-8DCA-14A7265BA020}" destId="{837FC8A1-285C-4AB7-98DD-71D6F07BCB90}" srcOrd="2" destOrd="0" presId="urn:microsoft.com/office/officeart/2005/8/layout/vProcess5"/>
    <dgm:cxn modelId="{7E9896AD-2028-4D1B-B035-0240788151EC}" type="presParOf" srcId="{3DEEC8BA-6BC1-467A-8DCA-14A7265BA020}" destId="{AFCB33F2-715F-43D4-8C1A-A243867D71F2}" srcOrd="3" destOrd="0" presId="urn:microsoft.com/office/officeart/2005/8/layout/vProcess5"/>
    <dgm:cxn modelId="{F514EAF2-EB8A-4276-8508-17417808E4A6}" type="presParOf" srcId="{3DEEC8BA-6BC1-467A-8DCA-14A7265BA020}" destId="{B4F758A9-10B0-4E9D-B88C-EDD5B2125FB7}" srcOrd="4" destOrd="0" presId="urn:microsoft.com/office/officeart/2005/8/layout/vProcess5"/>
    <dgm:cxn modelId="{EE1E0C65-CBFA-4129-9A6B-ABDD2CCF89CB}" type="presParOf" srcId="{3DEEC8BA-6BC1-467A-8DCA-14A7265BA020}" destId="{3F8A6A03-469F-40C9-AE8A-3F66F8D8F028}" srcOrd="5" destOrd="0" presId="urn:microsoft.com/office/officeart/2005/8/layout/vProcess5"/>
    <dgm:cxn modelId="{04B3C183-4358-4FC2-8B62-7D6B2A4C6BC8}" type="presParOf" srcId="{3DEEC8BA-6BC1-467A-8DCA-14A7265BA020}" destId="{29120738-62FD-48B9-8E06-0316AEBA42C4}" srcOrd="6" destOrd="0" presId="urn:microsoft.com/office/officeart/2005/8/layout/vProcess5"/>
    <dgm:cxn modelId="{D3B5DFB7-E7FC-4B24-B63A-737F6B348CB1}" type="presParOf" srcId="{3DEEC8BA-6BC1-467A-8DCA-14A7265BA020}" destId="{0190F511-597B-4889-9C2F-3C1A78B555EB}" srcOrd="7" destOrd="0" presId="urn:microsoft.com/office/officeart/2005/8/layout/vProcess5"/>
    <dgm:cxn modelId="{F74D5A17-B6B5-402A-B926-9AF3C8042869}" type="presParOf" srcId="{3DEEC8BA-6BC1-467A-8DCA-14A7265BA020}" destId="{0432CAD2-5E80-46AD-B0EE-B9D7D7639B1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A6A304-0C5E-4FC2-948F-24801C8B31D8}">
      <dsp:nvSpPr>
        <dsp:cNvPr id="0" name=""/>
        <dsp:cNvSpPr/>
      </dsp:nvSpPr>
      <dsp:spPr>
        <a:xfrm>
          <a:off x="0" y="0"/>
          <a:ext cx="4671518" cy="12797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u="sng" kern="1200" dirty="0"/>
            <a:t>SEER*Stat Direct Data Access</a:t>
          </a:r>
        </a:p>
        <a:p>
          <a:pPr marL="114300" lvl="1" indent="-114300" algn="l" defTabSz="533400">
            <a:lnSpc>
              <a:spcPct val="90000"/>
            </a:lnSpc>
            <a:spcBef>
              <a:spcPct val="0"/>
            </a:spcBef>
            <a:spcAft>
              <a:spcPct val="15000"/>
            </a:spcAft>
            <a:buChar char="•"/>
          </a:pPr>
          <a:r>
            <a:rPr lang="en-US" sz="1200" kern="1200" dirty="0"/>
            <a:t>Database (data source) configuration</a:t>
          </a:r>
        </a:p>
        <a:p>
          <a:pPr marL="114300" lvl="1" indent="-114300" algn="l" defTabSz="533400">
            <a:lnSpc>
              <a:spcPct val="90000"/>
            </a:lnSpc>
            <a:spcBef>
              <a:spcPct val="0"/>
            </a:spcBef>
            <a:spcAft>
              <a:spcPct val="15000"/>
            </a:spcAft>
            <a:buChar char="•"/>
          </a:pPr>
          <a:r>
            <a:rPr lang="en-US" sz="1200" kern="1200" dirty="0"/>
            <a:t>Data case filtering in Selection Tab</a:t>
          </a:r>
        </a:p>
        <a:p>
          <a:pPr marL="114300" lvl="1" indent="-114300" algn="l" defTabSz="533400">
            <a:lnSpc>
              <a:spcPct val="90000"/>
            </a:lnSpc>
            <a:spcBef>
              <a:spcPct val="0"/>
            </a:spcBef>
            <a:spcAft>
              <a:spcPct val="15000"/>
            </a:spcAft>
            <a:buChar char="•"/>
          </a:pPr>
          <a:r>
            <a:rPr lang="en-US" sz="1200" kern="1200" dirty="0"/>
            <a:t>Data feature selection in Table Tab</a:t>
          </a:r>
        </a:p>
      </dsp:txBody>
      <dsp:txXfrm>
        <a:off x="37483" y="37483"/>
        <a:ext cx="3290556" cy="1204794"/>
      </dsp:txXfrm>
    </dsp:sp>
    <dsp:sp modelId="{837FC8A1-285C-4AB7-98DD-71D6F07BCB90}">
      <dsp:nvSpPr>
        <dsp:cNvPr id="0" name=""/>
        <dsp:cNvSpPr/>
      </dsp:nvSpPr>
      <dsp:spPr>
        <a:xfrm>
          <a:off x="412192" y="1493054"/>
          <a:ext cx="4671518" cy="12797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u="sng" kern="1200" dirty="0"/>
            <a:t>SAS Matrix Formatter Script</a:t>
          </a:r>
        </a:p>
        <a:p>
          <a:pPr marL="114300" lvl="1" indent="-114300" algn="l" defTabSz="533400">
            <a:lnSpc>
              <a:spcPct val="90000"/>
            </a:lnSpc>
            <a:spcBef>
              <a:spcPct val="0"/>
            </a:spcBef>
            <a:spcAft>
              <a:spcPct val="15000"/>
            </a:spcAft>
            <a:buChar char="•"/>
          </a:pPr>
          <a:r>
            <a:rPr lang="en-US" sz="1200" kern="1200" dirty="0"/>
            <a:t>Calculates data position &amp; length</a:t>
          </a:r>
        </a:p>
        <a:p>
          <a:pPr marL="114300" lvl="1" indent="-114300" algn="l" defTabSz="533400">
            <a:lnSpc>
              <a:spcPct val="90000"/>
            </a:lnSpc>
            <a:spcBef>
              <a:spcPct val="0"/>
            </a:spcBef>
            <a:spcAft>
              <a:spcPct val="15000"/>
            </a:spcAft>
            <a:buChar char="•"/>
          </a:pPr>
          <a:r>
            <a:rPr lang="en-US" sz="1200" kern="1200" dirty="0"/>
            <a:t>Generates custom specification file</a:t>
          </a:r>
        </a:p>
        <a:p>
          <a:pPr marL="114300" lvl="1" indent="-114300" algn="l" defTabSz="533400">
            <a:lnSpc>
              <a:spcPct val="90000"/>
            </a:lnSpc>
            <a:spcBef>
              <a:spcPct val="0"/>
            </a:spcBef>
            <a:spcAft>
              <a:spcPct val="15000"/>
            </a:spcAft>
            <a:buChar char="•"/>
          </a:pPr>
          <a:r>
            <a:rPr lang="en-US" sz="1200" kern="1200" dirty="0"/>
            <a:t>Converts CSV data to ASCII format</a:t>
          </a:r>
        </a:p>
      </dsp:txBody>
      <dsp:txXfrm>
        <a:off x="449675" y="1530537"/>
        <a:ext cx="3352515" cy="1204794"/>
      </dsp:txXfrm>
    </dsp:sp>
    <dsp:sp modelId="{AFCB33F2-715F-43D4-8C1A-A243867D71F2}">
      <dsp:nvSpPr>
        <dsp:cNvPr id="0" name=""/>
        <dsp:cNvSpPr/>
      </dsp:nvSpPr>
      <dsp:spPr>
        <a:xfrm>
          <a:off x="824385" y="2986108"/>
          <a:ext cx="4671518" cy="12797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u="sng" kern="1200" dirty="0"/>
            <a:t>File Format</a:t>
          </a:r>
        </a:p>
        <a:p>
          <a:pPr marL="114300" lvl="1" indent="-114300" algn="l" defTabSz="533400">
            <a:lnSpc>
              <a:spcPct val="90000"/>
            </a:lnSpc>
            <a:spcBef>
              <a:spcPct val="0"/>
            </a:spcBef>
            <a:spcAft>
              <a:spcPct val="15000"/>
            </a:spcAft>
            <a:buChar char="•"/>
          </a:pPr>
          <a:r>
            <a:rPr lang="en-US" sz="1200" kern="1200" dirty="0"/>
            <a:t>CASES.txt for case list</a:t>
          </a:r>
        </a:p>
        <a:p>
          <a:pPr marL="114300" lvl="1" indent="-114300" algn="l" defTabSz="533400">
            <a:lnSpc>
              <a:spcPct val="90000"/>
            </a:lnSpc>
            <a:spcBef>
              <a:spcPct val="0"/>
            </a:spcBef>
            <a:spcAft>
              <a:spcPct val="15000"/>
            </a:spcAft>
            <a:buChar char="•"/>
          </a:pPr>
          <a:r>
            <a:rPr lang="en-US" sz="1200" kern="1200" dirty="0"/>
            <a:t>INCIDENCES.txt for feature data</a:t>
          </a:r>
        </a:p>
        <a:p>
          <a:pPr marL="114300" lvl="1" indent="-114300" algn="l" defTabSz="533400">
            <a:lnSpc>
              <a:spcPct val="90000"/>
            </a:lnSpc>
            <a:spcBef>
              <a:spcPct val="0"/>
            </a:spcBef>
            <a:spcAft>
              <a:spcPct val="15000"/>
            </a:spcAft>
            <a:buChar char="•"/>
          </a:pPr>
          <a:r>
            <a:rPr lang="en-US" sz="1200" kern="1200" dirty="0" err="1"/>
            <a:t>matrix.sas</a:t>
          </a:r>
          <a:r>
            <a:rPr lang="en-US" sz="1200" kern="1200" dirty="0"/>
            <a:t> for specifications</a:t>
          </a:r>
        </a:p>
      </dsp:txBody>
      <dsp:txXfrm>
        <a:off x="861868" y="3023591"/>
        <a:ext cx="3352515" cy="1204794"/>
      </dsp:txXfrm>
    </dsp:sp>
    <dsp:sp modelId="{B4F758A9-10B0-4E9D-B88C-EDD5B2125FB7}">
      <dsp:nvSpPr>
        <dsp:cNvPr id="0" name=""/>
        <dsp:cNvSpPr/>
      </dsp:nvSpPr>
      <dsp:spPr>
        <a:xfrm>
          <a:off x="3839673" y="970485"/>
          <a:ext cx="831844" cy="83184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026838" y="970485"/>
        <a:ext cx="457514" cy="625963"/>
      </dsp:txXfrm>
    </dsp:sp>
    <dsp:sp modelId="{3F8A6A03-469F-40C9-AE8A-3F66F8D8F028}">
      <dsp:nvSpPr>
        <dsp:cNvPr id="0" name=""/>
        <dsp:cNvSpPr/>
      </dsp:nvSpPr>
      <dsp:spPr>
        <a:xfrm>
          <a:off x="4251866" y="2455007"/>
          <a:ext cx="831844" cy="831844"/>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39031" y="2455007"/>
        <a:ext cx="457514" cy="62596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55A2C0-B6D6-41E0-BA75-86825C4D2C85}" type="datetimeFigureOut">
              <a:rPr lang="en-US" smtClean="0"/>
              <a:t>4/30/2025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0E4287-253F-4E82-B3C5-4175B8DBBF1C}" type="slidenum">
              <a:rPr lang="en-US" smtClean="0"/>
              <a:t>‹#›</a:t>
            </a:fld>
            <a:endParaRPr lang="en-US"/>
          </a:p>
        </p:txBody>
      </p:sp>
    </p:spTree>
    <p:extLst>
      <p:ext uri="{BB962C8B-B14F-4D97-AF65-F5344CB8AC3E}">
        <p14:creationId xmlns:p14="http://schemas.microsoft.com/office/powerpoint/2010/main" val="3628362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presentation on Reproduction of Reproducible Survival Prediction with SEER Cancer data</a:t>
            </a:r>
          </a:p>
        </p:txBody>
      </p:sp>
      <p:sp>
        <p:nvSpPr>
          <p:cNvPr id="4" name="Slide Number Placeholder 3"/>
          <p:cNvSpPr>
            <a:spLocks noGrp="1"/>
          </p:cNvSpPr>
          <p:nvPr>
            <p:ph type="sldNum" sz="quarter" idx="5"/>
          </p:nvPr>
        </p:nvSpPr>
        <p:spPr/>
        <p:txBody>
          <a:bodyPr/>
          <a:lstStyle/>
          <a:p>
            <a:fld id="{020E4287-253F-4E82-B3C5-4175B8DBBF1C}" type="slidenum">
              <a:rPr lang="en-US" smtClean="0"/>
              <a:t>1</a:t>
            </a:fld>
            <a:endParaRPr lang="en-US"/>
          </a:p>
        </p:txBody>
      </p:sp>
    </p:spTree>
    <p:extLst>
      <p:ext uri="{BB962C8B-B14F-4D97-AF65-F5344CB8AC3E}">
        <p14:creationId xmlns:p14="http://schemas.microsoft.com/office/powerpoint/2010/main" val="8529121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SEER*Stat Data Format Extension expands the research’s data access to include SEER*Stat exports. </a:t>
            </a:r>
          </a:p>
          <a:p>
            <a:endParaRPr lang="en-US" dirty="0"/>
          </a:p>
          <a:p>
            <a:r>
              <a:rPr lang="en-US" dirty="0"/>
              <a:t>Data selection can be configured directly in SEER*Stat, which has a more user-friendly UI.</a:t>
            </a:r>
          </a:p>
          <a:p>
            <a:endParaRPr lang="en-US" dirty="0"/>
          </a:p>
          <a:p>
            <a:r>
              <a:rPr lang="en-US" dirty="0"/>
              <a:t>The SAS Matrix Formatter script creates a custom specifications file based on SEER*Stat export and outputs files usable by research study's source code</a:t>
            </a:r>
          </a:p>
        </p:txBody>
      </p:sp>
      <p:sp>
        <p:nvSpPr>
          <p:cNvPr id="4" name="Slide Number Placeholder 3"/>
          <p:cNvSpPr>
            <a:spLocks noGrp="1"/>
          </p:cNvSpPr>
          <p:nvPr>
            <p:ph type="sldNum" sz="quarter" idx="5"/>
          </p:nvPr>
        </p:nvSpPr>
        <p:spPr/>
        <p:txBody>
          <a:bodyPr/>
          <a:lstStyle/>
          <a:p>
            <a:fld id="{020E4287-253F-4E82-B3C5-4175B8DBBF1C}" type="slidenum">
              <a:rPr lang="en-US" smtClean="0"/>
              <a:t>10</a:t>
            </a:fld>
            <a:endParaRPr lang="en-US"/>
          </a:p>
        </p:txBody>
      </p:sp>
    </p:spTree>
    <p:extLst>
      <p:ext uri="{BB962C8B-B14F-4D97-AF65-F5344CB8AC3E}">
        <p14:creationId xmlns:p14="http://schemas.microsoft.com/office/powerpoint/2010/main" val="294757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authors hypothesized that high number of values in the 1-N encoding of the State-Country feature from the original study was the reason for its top ranking in attribute importance.</a:t>
            </a:r>
          </a:p>
          <a:p>
            <a:endParaRPr lang="en-US" dirty="0"/>
          </a:p>
          <a:p>
            <a:r>
              <a:rPr lang="en-US" dirty="0"/>
              <a:t>Socioeconomic feature impact was analyzed through correlation calculations on Median Household Income and Rural-Urban Code. Both features have typical 1-N encodings.</a:t>
            </a:r>
          </a:p>
          <a:p>
            <a:endParaRPr lang="en-US" dirty="0"/>
          </a:p>
          <a:p>
            <a:r>
              <a:rPr lang="en-US" dirty="0"/>
              <a:t>A new feature analysis script was written to calculate the R-value of these features vs. </a:t>
            </a:r>
            <a:r>
              <a:rPr lang="en-US"/>
              <a:t>Survival Months and plot the data, mean, and standard deviations.</a:t>
            </a:r>
          </a:p>
        </p:txBody>
      </p:sp>
      <p:sp>
        <p:nvSpPr>
          <p:cNvPr id="4" name="Slide Number Placeholder 3"/>
          <p:cNvSpPr>
            <a:spLocks noGrp="1"/>
          </p:cNvSpPr>
          <p:nvPr>
            <p:ph type="sldNum" sz="quarter" idx="5"/>
          </p:nvPr>
        </p:nvSpPr>
        <p:spPr/>
        <p:txBody>
          <a:bodyPr/>
          <a:lstStyle/>
          <a:p>
            <a:fld id="{020E4287-253F-4E82-B3C5-4175B8DBBF1C}" type="slidenum">
              <a:rPr lang="en-US" smtClean="0"/>
              <a:t>11</a:t>
            </a:fld>
            <a:endParaRPr lang="en-US"/>
          </a:p>
        </p:txBody>
      </p:sp>
    </p:spTree>
    <p:extLst>
      <p:ext uri="{BB962C8B-B14F-4D97-AF65-F5344CB8AC3E}">
        <p14:creationId xmlns:p14="http://schemas.microsoft.com/office/powerpoint/2010/main" val="321759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Reproducibility is a crucial aspect of all scientific research. </a:t>
            </a:r>
          </a:p>
          <a:p>
            <a:r>
              <a:rPr lang="en-US" dirty="0"/>
              <a:t>- Without objective verification from an alternative, non-related source, results of the research can be suspect. </a:t>
            </a:r>
          </a:p>
          <a:p>
            <a:r>
              <a:rPr lang="en-US" dirty="0"/>
              <a:t>- Also, future research cannot by validated as an improvement without comparison to past results</a:t>
            </a:r>
          </a:p>
          <a:p>
            <a:endParaRPr lang="en-US" dirty="0"/>
          </a:p>
          <a:p>
            <a:r>
              <a:rPr lang="en-US" dirty="0"/>
              <a:t>The study investigated reproducibility by focusing on cancer survival prediction at the 1-year and 5-year marks using cancer data from the Surveillance, Epidemiology, and End Results (SEER) database provided by the National Cancer Institute.</a:t>
            </a:r>
          </a:p>
          <a:p>
            <a:endParaRPr lang="en-US" dirty="0"/>
          </a:p>
          <a:p>
            <a:r>
              <a:rPr lang="en-US" dirty="0"/>
              <a:t>They did this in two ways:</a:t>
            </a:r>
          </a:p>
          <a:p>
            <a:r>
              <a:rPr lang="en-US" dirty="0"/>
              <a:t> - First with a literature review to discover any current research that may be repeatable.</a:t>
            </a:r>
          </a:p>
          <a:p>
            <a:r>
              <a:rPr lang="en-US" dirty="0"/>
              <a:t> - Second, they created their own experiment that was designed to be highly replicable through data cohort selection documentation and publication of source code in a code repository.</a:t>
            </a:r>
          </a:p>
          <a:p>
            <a:endParaRPr lang="en-US" dirty="0"/>
          </a:p>
          <a:p>
            <a:r>
              <a:rPr lang="en-US" dirty="0"/>
              <a:t>They strived to set new methodology standards for future research</a:t>
            </a:r>
          </a:p>
          <a:p>
            <a:r>
              <a:rPr lang="en-US" dirty="0"/>
              <a:t>And, therefore showing research reproducibility is not an impossible goal.</a:t>
            </a:r>
          </a:p>
        </p:txBody>
      </p:sp>
      <p:sp>
        <p:nvSpPr>
          <p:cNvPr id="4" name="Slide Number Placeholder 3"/>
          <p:cNvSpPr>
            <a:spLocks noGrp="1"/>
          </p:cNvSpPr>
          <p:nvPr>
            <p:ph type="sldNum" sz="quarter" idx="5"/>
          </p:nvPr>
        </p:nvSpPr>
        <p:spPr/>
        <p:txBody>
          <a:bodyPr/>
          <a:lstStyle/>
          <a:p>
            <a:fld id="{020E4287-253F-4E82-B3C5-4175B8DBBF1C}" type="slidenum">
              <a:rPr lang="en-US" smtClean="0"/>
              <a:t>2</a:t>
            </a:fld>
            <a:endParaRPr lang="en-US"/>
          </a:p>
        </p:txBody>
      </p:sp>
    </p:spTree>
    <p:extLst>
      <p:ext uri="{BB962C8B-B14F-4D97-AF65-F5344CB8AC3E}">
        <p14:creationId xmlns:p14="http://schemas.microsoft.com/office/powerpoint/2010/main" val="406387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LITERATURE REVIEW:</a:t>
            </a:r>
          </a:p>
          <a:p>
            <a:r>
              <a:rPr lang="en-US" dirty="0"/>
              <a:t>------------------</a:t>
            </a:r>
          </a:p>
          <a:p>
            <a:r>
              <a:rPr lang="en-US" dirty="0"/>
              <a:t>First, they performed a literature review utilizing PubMed and Google Scholar to discover published research studies that may be replicable.</a:t>
            </a:r>
          </a:p>
          <a:p>
            <a:endParaRPr lang="en-US" dirty="0"/>
          </a:p>
          <a:p>
            <a:r>
              <a:rPr lang="en-US" dirty="0"/>
              <a:t> - Queries included "SEER", "machine learning", "Surveillance, Epidemiology, and End Results"</a:t>
            </a:r>
          </a:p>
          <a:p>
            <a:r>
              <a:rPr lang="en-US" dirty="0"/>
              <a:t> - Exclusions: </a:t>
            </a:r>
          </a:p>
          <a:p>
            <a:r>
              <a:rPr lang="en-US" dirty="0"/>
              <a:t>	patents, citations, theses, duplicates</a:t>
            </a:r>
          </a:p>
          <a:p>
            <a:r>
              <a:rPr lang="en-US" dirty="0"/>
              <a:t>	headlines &amp; abstracts without </a:t>
            </a:r>
          </a:p>
          <a:p>
            <a:r>
              <a:rPr lang="en-US" dirty="0"/>
              <a:t>		SEER, machine learning, or survival prediction</a:t>
            </a:r>
          </a:p>
          <a:p>
            <a:r>
              <a:rPr lang="en-US" dirty="0"/>
              <a:t> - Reviewed text for relevancy</a:t>
            </a:r>
          </a:p>
          <a:p>
            <a:endParaRPr lang="en-US" dirty="0"/>
          </a:p>
          <a:p>
            <a:r>
              <a:rPr lang="en-US" dirty="0"/>
              <a:t> - Extracted 7 types of information: cancer type, data time range, survival duration, applied machine learning models, number of cases and attributes used as input, and the best reported result.</a:t>
            </a:r>
          </a:p>
          <a:p>
            <a:r>
              <a:rPr lang="en-US" dirty="0"/>
              <a:t> - Analyzed text for aspects of reproducibility:</a:t>
            </a:r>
          </a:p>
          <a:p>
            <a:r>
              <a:rPr lang="en-US" dirty="0"/>
              <a:t>	keyword searching of ‘code’, ‘program’, ‘repro-’ and ‘repeat-’ 	</a:t>
            </a:r>
          </a:p>
          <a:p>
            <a:r>
              <a:rPr lang="en-US" dirty="0"/>
              <a:t>	tried to identify if the study published its source code</a:t>
            </a:r>
          </a:p>
          <a:p>
            <a:endParaRPr lang="en-US" dirty="0"/>
          </a:p>
          <a:p>
            <a:r>
              <a:rPr lang="en-US" dirty="0"/>
              <a:t>They found no repeatable research studies in their query.</a:t>
            </a:r>
          </a:p>
          <a:p>
            <a:endParaRPr lang="en-US" dirty="0"/>
          </a:p>
          <a:p>
            <a:r>
              <a:rPr lang="en-US" dirty="0"/>
              <a:t>EXPERIMENT:</a:t>
            </a:r>
          </a:p>
          <a:p>
            <a:r>
              <a:rPr lang="en-US" dirty="0"/>
              <a:t>-----------</a:t>
            </a:r>
          </a:p>
          <a:p>
            <a:r>
              <a:rPr lang="en-US" dirty="0"/>
              <a:t>Second, the researchers designed a replicable experiment.</a:t>
            </a:r>
          </a:p>
          <a:p>
            <a:endParaRPr lang="en-US" dirty="0"/>
          </a:p>
          <a:p>
            <a:r>
              <a:rPr lang="en-US" dirty="0"/>
              <a:t> - Data access through SEER*Stat program from the National Cancer Institute</a:t>
            </a:r>
          </a:p>
          <a:p>
            <a:r>
              <a:rPr lang="en-US" dirty="0"/>
              <a:t> - Exported 133 features including survival duration for cancer types (‘Breast’, ‘Lung and Bronchus’) and year of diagnosis (‘2004’, ‘2005’, ‘2006’, ‘2007’, ‘2008’, ‘2009’)</a:t>
            </a:r>
          </a:p>
          <a:p>
            <a:r>
              <a:rPr lang="en-US" dirty="0"/>
              <a:t> - Irrelevant, combined, post-diagnostic, and treatment attributes were removed to prevent leaking of future information</a:t>
            </a:r>
          </a:p>
          <a:p>
            <a:r>
              <a:rPr lang="en-US" dirty="0"/>
              <a:t> - Features were utilized as continuous, normalized values or 1-N encoded values depending on the model tested</a:t>
            </a:r>
          </a:p>
          <a:p>
            <a:r>
              <a:rPr lang="en-US" dirty="0"/>
              <a:t> - Boolean target labels were created from the attribute survival months for 1 and 5 years.</a:t>
            </a:r>
          </a:p>
          <a:p>
            <a:r>
              <a:rPr lang="en-US" dirty="0"/>
              <a:t> - Training, validation, and testing datasets were created randomly with the ratios 80%, 10%, and 10%.</a:t>
            </a:r>
          </a:p>
          <a:p>
            <a:r>
              <a:rPr lang="en-US" dirty="0"/>
              <a:t> - 6 models were trained &amp; tested for the 2 cancer types: a dummy classifier, logistical regression w/ &amp; w/o 1-n encoding, multilayer perceptron (MLP) models w/ &amp; w/o 1-n encoding, and an embedded multilayer perceptron w/ 1-n encoding.</a:t>
            </a:r>
          </a:p>
          <a:p>
            <a:endParaRPr lang="en-US" dirty="0"/>
          </a:p>
          <a:p>
            <a:r>
              <a:rPr lang="en-US" dirty="0"/>
              <a:t> - Analysis of model performance was done using 3 metrics: Area Under the Receiver Operating Characteristic Curve (AUC), F1 score (F1), and Accuracy (ACC). </a:t>
            </a:r>
          </a:p>
          <a:p>
            <a:r>
              <a:rPr lang="en-US" dirty="0"/>
              <a:t> - The top ten attributes were selected and discussed for each cancer type using a comparison of weights for logistic regression and ablation analysis for MLPs to determine the importance of these attributes in cancer survival prediction</a:t>
            </a:r>
          </a:p>
          <a:p>
            <a:endParaRPr lang="en-US" dirty="0"/>
          </a:p>
        </p:txBody>
      </p:sp>
      <p:sp>
        <p:nvSpPr>
          <p:cNvPr id="4" name="Slide Number Placeholder 3"/>
          <p:cNvSpPr>
            <a:spLocks noGrp="1"/>
          </p:cNvSpPr>
          <p:nvPr>
            <p:ph type="sldNum" sz="quarter" idx="5"/>
          </p:nvPr>
        </p:nvSpPr>
        <p:spPr/>
        <p:txBody>
          <a:bodyPr/>
          <a:lstStyle/>
          <a:p>
            <a:fld id="{020E4287-253F-4E82-B3C5-4175B8DBBF1C}" type="slidenum">
              <a:rPr lang="en-US" smtClean="0"/>
              <a:t>3</a:t>
            </a:fld>
            <a:endParaRPr lang="en-US"/>
          </a:p>
        </p:txBody>
      </p:sp>
    </p:spTree>
    <p:extLst>
      <p:ext uri="{BB962C8B-B14F-4D97-AF65-F5344CB8AC3E}">
        <p14:creationId xmlns:p14="http://schemas.microsoft.com/office/powerpoint/2010/main" val="958364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majority of the experimentation steps were approximately reproduced but could not be exactly replicated due to data availability. </a:t>
            </a:r>
          </a:p>
          <a:p>
            <a:r>
              <a:rPr lang="en-US" dirty="0"/>
              <a:t>The </a:t>
            </a:r>
            <a:r>
              <a:rPr lang="en-US" dirty="0" err="1"/>
              <a:t>litature</a:t>
            </a:r>
            <a:r>
              <a:rPr lang="en-US" dirty="0"/>
              <a:t> </a:t>
            </a:r>
            <a:r>
              <a:rPr lang="en-US" dirty="0" err="1"/>
              <a:t>reveiw</a:t>
            </a:r>
            <a:r>
              <a:rPr lang="en-US" dirty="0"/>
              <a:t> was removed from this replication.</a:t>
            </a:r>
          </a:p>
          <a:p>
            <a:endParaRPr lang="en-US" dirty="0"/>
          </a:p>
          <a:p>
            <a:r>
              <a:rPr lang="en-US" dirty="0"/>
              <a:t>The SEER cancer data is a live database and only keeps the last 3 years of datasets so the exact data used by the paper was unavailable. </a:t>
            </a:r>
          </a:p>
          <a:p>
            <a:r>
              <a:rPr lang="en-US" dirty="0"/>
              <a:t>Between the 2016 database that the paper used &amp; the 2023 database used for this reproduction, several things changed</a:t>
            </a:r>
          </a:p>
          <a:p>
            <a:r>
              <a:rPr lang="en-US" dirty="0"/>
              <a:t> - 2 data sites </a:t>
            </a:r>
            <a:r>
              <a:rPr lang="en-US" dirty="0" err="1"/>
              <a:t>Detriot</a:t>
            </a:r>
            <a:r>
              <a:rPr lang="en-US" dirty="0"/>
              <a:t> &amp; Louisiana were dropped &amp; modified, respectively</a:t>
            </a:r>
          </a:p>
          <a:p>
            <a:r>
              <a:rPr lang="en-US" dirty="0"/>
              <a:t> - 28 variables were removed, modified, or added in the database.</a:t>
            </a:r>
          </a:p>
          <a:p>
            <a:r>
              <a:rPr lang="en-US" dirty="0"/>
              <a:t> - A feature map was created to track the changes.</a:t>
            </a:r>
          </a:p>
          <a:p>
            <a:r>
              <a:rPr lang="en-US" dirty="0"/>
              <a:t> - Data formatting has been revised so an new script for data extraction was written. </a:t>
            </a:r>
          </a:p>
          <a:p>
            <a:r>
              <a:rPr lang="en-US" dirty="0"/>
              <a:t> - Modifications to the original source code were required to implement these changes. </a:t>
            </a:r>
          </a:p>
          <a:p>
            <a:endParaRPr lang="en-US" dirty="0"/>
          </a:p>
          <a:p>
            <a:r>
              <a:rPr lang="en-US" dirty="0"/>
              <a:t> - All models were implemented using scikit-learn and </a:t>
            </a:r>
            <a:r>
              <a:rPr lang="en-US" dirty="0" err="1"/>
              <a:t>Keras</a:t>
            </a:r>
            <a:r>
              <a:rPr lang="en-US" dirty="0"/>
              <a:t> python libraries obtained from the original study's source code. Updates were required due to library upgrades.</a:t>
            </a:r>
          </a:p>
          <a:p>
            <a:r>
              <a:rPr lang="en-US" dirty="0"/>
              <a:t> - Since the originally selected hyperparameters were not published, a tuning batch script was written to perform model training on the validation dataset. The 20 batches required 5 days, running 3 - 5 batches at a time.</a:t>
            </a:r>
          </a:p>
          <a:p>
            <a:r>
              <a:rPr lang="en-US" dirty="0"/>
              <a:t> - The best hyperparameters were selected for each cancer type, survival duration, and model combination using the sum of AUC and F1 scores.</a:t>
            </a:r>
          </a:p>
        </p:txBody>
      </p:sp>
      <p:sp>
        <p:nvSpPr>
          <p:cNvPr id="4" name="Slide Number Placeholder 3"/>
          <p:cNvSpPr>
            <a:spLocks noGrp="1"/>
          </p:cNvSpPr>
          <p:nvPr>
            <p:ph type="sldNum" sz="quarter" idx="5"/>
          </p:nvPr>
        </p:nvSpPr>
        <p:spPr/>
        <p:txBody>
          <a:bodyPr/>
          <a:lstStyle/>
          <a:p>
            <a:fld id="{020E4287-253F-4E82-B3C5-4175B8DBBF1C}" type="slidenum">
              <a:rPr lang="en-US" smtClean="0"/>
              <a:t>4</a:t>
            </a:fld>
            <a:endParaRPr lang="en-US"/>
          </a:p>
        </p:txBody>
      </p:sp>
    </p:spTree>
    <p:extLst>
      <p:ext uri="{BB962C8B-B14F-4D97-AF65-F5344CB8AC3E}">
        <p14:creationId xmlns:p14="http://schemas.microsoft.com/office/powerpoint/2010/main" val="124600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best hyperparameters were input into the new final models script, which tested all models for each cancer type and survival duration combination on the test dataset. 24 models were tested.</a:t>
            </a:r>
          </a:p>
          <a:p>
            <a:endParaRPr lang="en-US" dirty="0"/>
          </a:p>
          <a:p>
            <a:r>
              <a:rPr lang="en-US" dirty="0"/>
              <a:t>Each run output 3 metrics: Area Under the Receiver Operating Characteristic Curve (AUC), F1 score (F1), and Accuracy (ACC)</a:t>
            </a:r>
          </a:p>
          <a:p>
            <a:endParaRPr lang="en-US" dirty="0"/>
          </a:p>
          <a:p>
            <a:r>
              <a:rPr lang="en-US" dirty="0"/>
              <a:t>Model performance and attribute importance analysis was done to compare this replication's results to the original paper's results. Modifications were made to the author's experiment output script so that it will write to CSV file. And, a new graphing script was written to parse and plot the attribute importance results.</a:t>
            </a:r>
          </a:p>
        </p:txBody>
      </p:sp>
      <p:sp>
        <p:nvSpPr>
          <p:cNvPr id="4" name="Slide Number Placeholder 3"/>
          <p:cNvSpPr>
            <a:spLocks noGrp="1"/>
          </p:cNvSpPr>
          <p:nvPr>
            <p:ph type="sldNum" sz="quarter" idx="5"/>
          </p:nvPr>
        </p:nvSpPr>
        <p:spPr/>
        <p:txBody>
          <a:bodyPr/>
          <a:lstStyle/>
          <a:p>
            <a:fld id="{020E4287-253F-4E82-B3C5-4175B8DBBF1C}" type="slidenum">
              <a:rPr lang="en-US" smtClean="0"/>
              <a:t>5</a:t>
            </a:fld>
            <a:endParaRPr lang="en-US"/>
          </a:p>
        </p:txBody>
      </p:sp>
    </p:spTree>
    <p:extLst>
      <p:ext uri="{BB962C8B-B14F-4D97-AF65-F5344CB8AC3E}">
        <p14:creationId xmlns:p14="http://schemas.microsoft.com/office/powerpoint/2010/main" val="264928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Nearly all models predicting survival from breast cancer at the 1-year and 5 year marks performed better than the original study. </a:t>
            </a:r>
          </a:p>
          <a:p>
            <a:endParaRPr lang="en-US" dirty="0"/>
          </a:p>
          <a:p>
            <a:r>
              <a:rPr lang="en-US" dirty="0"/>
              <a:t>All values are very similar to each other making these improvements marginal.</a:t>
            </a:r>
          </a:p>
          <a:p>
            <a:endParaRPr lang="en-US" dirty="0"/>
          </a:p>
          <a:p>
            <a:r>
              <a:rPr lang="en-US" dirty="0"/>
              <a:t>Interestingly, none of the best models matched. </a:t>
            </a:r>
          </a:p>
          <a:p>
            <a:endParaRPr lang="en-US" dirty="0"/>
          </a:p>
          <a:p>
            <a:r>
              <a:rPr lang="en-US" dirty="0"/>
              <a:t>The difference in scores and model selection are most likely due to the different data cohorts, features selected, and hyperparameter values used in model training and testing.</a:t>
            </a:r>
          </a:p>
        </p:txBody>
      </p:sp>
      <p:sp>
        <p:nvSpPr>
          <p:cNvPr id="4" name="Slide Number Placeholder 3"/>
          <p:cNvSpPr>
            <a:spLocks noGrp="1"/>
          </p:cNvSpPr>
          <p:nvPr>
            <p:ph type="sldNum" sz="quarter" idx="5"/>
          </p:nvPr>
        </p:nvSpPr>
        <p:spPr/>
        <p:txBody>
          <a:bodyPr/>
          <a:lstStyle/>
          <a:p>
            <a:fld id="{020E4287-253F-4E82-B3C5-4175B8DBBF1C}" type="slidenum">
              <a:rPr lang="en-US" smtClean="0"/>
              <a:t>6</a:t>
            </a:fld>
            <a:endParaRPr lang="en-US"/>
          </a:p>
        </p:txBody>
      </p:sp>
    </p:spTree>
    <p:extLst>
      <p:ext uri="{BB962C8B-B14F-4D97-AF65-F5344CB8AC3E}">
        <p14:creationId xmlns:p14="http://schemas.microsoft.com/office/powerpoint/2010/main" val="370112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of the 18 models predicting survival from lung and bronchus cancer at the 1-year mark performed better than the original study. </a:t>
            </a:r>
          </a:p>
          <a:p>
            <a:endParaRPr lang="en-US" dirty="0"/>
          </a:p>
          <a:p>
            <a:r>
              <a:rPr lang="en-US" dirty="0"/>
              <a:t>But, all models predicting survival from lung and bronchus cancer at the 5-year mark performed better than the original study. </a:t>
            </a:r>
          </a:p>
          <a:p>
            <a:endParaRPr lang="en-US" dirty="0"/>
          </a:p>
          <a:p>
            <a:r>
              <a:rPr lang="en-US" dirty="0"/>
              <a:t>While all values are similar, the 5-year survival prediction values are different enough to indicate significance in these improvements. </a:t>
            </a:r>
          </a:p>
          <a:p>
            <a:endParaRPr lang="en-US" dirty="0"/>
          </a:p>
          <a:p>
            <a:r>
              <a:rPr lang="en-US" dirty="0"/>
              <a:t>Three of the best models matched. </a:t>
            </a:r>
          </a:p>
          <a:p>
            <a:endParaRPr lang="en-US" dirty="0"/>
          </a:p>
          <a:p>
            <a:r>
              <a:rPr lang="en-US" dirty="0"/>
              <a:t>Again, the difference in scores and model selection are most likely due to the different data cohorts, features selected, and hyperparameter values used in model training and testing.</a:t>
            </a:r>
          </a:p>
        </p:txBody>
      </p:sp>
      <p:sp>
        <p:nvSpPr>
          <p:cNvPr id="4" name="Slide Number Placeholder 3"/>
          <p:cNvSpPr>
            <a:spLocks noGrp="1"/>
          </p:cNvSpPr>
          <p:nvPr>
            <p:ph type="sldNum" sz="quarter" idx="5"/>
          </p:nvPr>
        </p:nvSpPr>
        <p:spPr/>
        <p:txBody>
          <a:bodyPr/>
          <a:lstStyle/>
          <a:p>
            <a:fld id="{020E4287-253F-4E82-B3C5-4175B8DBBF1C}" type="slidenum">
              <a:rPr lang="en-US" smtClean="0"/>
              <a:t>7</a:t>
            </a:fld>
            <a:endParaRPr lang="en-US"/>
          </a:p>
        </p:txBody>
      </p:sp>
    </p:spTree>
    <p:extLst>
      <p:ext uri="{BB962C8B-B14F-4D97-AF65-F5344CB8AC3E}">
        <p14:creationId xmlns:p14="http://schemas.microsoft.com/office/powerpoint/2010/main" val="2786477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Attribute importance was calculated as the summed importance across all models.</a:t>
            </a:r>
          </a:p>
          <a:p>
            <a:endParaRPr lang="en-US" dirty="0"/>
          </a:p>
          <a:p>
            <a:r>
              <a:rPr lang="en-US" dirty="0"/>
              <a:t>For breast cancer survival prediction at the 1-year and 5-year marks, many of the top 10 attributes were the same as the original study, including AJCC codes and ER/PR statuses. </a:t>
            </a:r>
          </a:p>
          <a:p>
            <a:endParaRPr lang="en-US" dirty="0"/>
          </a:p>
          <a:p>
            <a:r>
              <a:rPr lang="en-US" dirty="0"/>
              <a:t>Median Household Income and Rural-Urban Code were replacements for the unavailable State-Country Recode feature that ranked very high in the original study. </a:t>
            </a:r>
          </a:p>
          <a:p>
            <a:endParaRPr lang="en-US" dirty="0"/>
          </a:p>
          <a:p>
            <a:r>
              <a:rPr lang="en-US" dirty="0"/>
              <a:t>And, SEER Combined Summary Stage is similar to the Historic SSG 2000 Stage feature from the original study. </a:t>
            </a:r>
          </a:p>
          <a:p>
            <a:endParaRPr lang="en-US" dirty="0"/>
          </a:p>
          <a:p>
            <a:r>
              <a:rPr lang="en-US" dirty="0"/>
              <a:t>In the 1-year prediction, Insurance Recode is not listed since that feature was dropped from the 2023 database. In the 5-year prediction, 2 Histologic features gained importance over the original study.</a:t>
            </a:r>
          </a:p>
          <a:p>
            <a:endParaRPr lang="en-US" dirty="0"/>
          </a:p>
          <a:p>
            <a:r>
              <a:rPr lang="en-US" dirty="0"/>
              <a:t>80% - 90% of the attributes matching the original study shows that AJCC codes, staging, and specific breast cancer attributes are very important to breast cancer survival predictions.</a:t>
            </a:r>
          </a:p>
        </p:txBody>
      </p:sp>
      <p:sp>
        <p:nvSpPr>
          <p:cNvPr id="4" name="Slide Number Placeholder 3"/>
          <p:cNvSpPr>
            <a:spLocks noGrp="1"/>
          </p:cNvSpPr>
          <p:nvPr>
            <p:ph type="sldNum" sz="quarter" idx="5"/>
          </p:nvPr>
        </p:nvSpPr>
        <p:spPr/>
        <p:txBody>
          <a:bodyPr/>
          <a:lstStyle/>
          <a:p>
            <a:fld id="{020E4287-253F-4E82-B3C5-4175B8DBBF1C}" type="slidenum">
              <a:rPr lang="en-US" smtClean="0"/>
              <a:t>8</a:t>
            </a:fld>
            <a:endParaRPr lang="en-US"/>
          </a:p>
        </p:txBody>
      </p:sp>
    </p:spTree>
    <p:extLst>
      <p:ext uri="{BB962C8B-B14F-4D97-AF65-F5344CB8AC3E}">
        <p14:creationId xmlns:p14="http://schemas.microsoft.com/office/powerpoint/2010/main" val="2379237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lung and bronchus cancer survival prediction at the 1-year and 5-year marks, 3 of the 10 features (CS Mets at Diagnosis, Derived AJCC M, AYA site recode) were the same between this replication and the original study. </a:t>
            </a:r>
          </a:p>
          <a:p>
            <a:endParaRPr lang="en-US" dirty="0"/>
          </a:p>
          <a:p>
            <a:r>
              <a:rPr lang="en-US" dirty="0"/>
              <a:t>Histologic Type ICD-O-3 matched for 1-year predictions</a:t>
            </a:r>
          </a:p>
          <a:p>
            <a:endParaRPr lang="en-US" dirty="0"/>
          </a:p>
          <a:p>
            <a:r>
              <a:rPr lang="en-US" dirty="0"/>
              <a:t>CS Version Input Current matched 5-year prediction</a:t>
            </a:r>
          </a:p>
          <a:p>
            <a:endParaRPr lang="en-US" dirty="0"/>
          </a:p>
          <a:p>
            <a:r>
              <a:rPr lang="en-US" dirty="0"/>
              <a:t>2 of the 10 features were very similar, the ICCC site codes. Despite replacing WHO 2008 codes with IARC 2017 codes, it did not affect their importance.</a:t>
            </a:r>
          </a:p>
          <a:p>
            <a:endParaRPr lang="en-US" dirty="0"/>
          </a:p>
          <a:p>
            <a:r>
              <a:rPr lang="en-US" dirty="0"/>
              <a:t>One major difference is that Median Household Income and Rural-Urban Code (replacements for the unavailable State-Country Recode feature) were not ranked as important attributes despite State-Country being ranked very high in the original study.</a:t>
            </a:r>
          </a:p>
          <a:p>
            <a:endParaRPr lang="en-US" dirty="0"/>
          </a:p>
          <a:p>
            <a:r>
              <a:rPr lang="en-US" dirty="0"/>
              <a:t>The nearly 20\% of the attributes being different had a greater affect on lung and bronchus cancer survival predictions with only 60% - 70% match. </a:t>
            </a:r>
          </a:p>
          <a:p>
            <a:endParaRPr lang="en-US" dirty="0"/>
          </a:p>
          <a:p>
            <a:r>
              <a:rPr lang="en-US" dirty="0"/>
              <a:t>This shows that while metastases, staging, and histology attributes are very important to lung and bronchus cancer survival predictions, some staging and extension aspects had a higher impact in this replication study than in the original study.</a:t>
            </a:r>
          </a:p>
        </p:txBody>
      </p:sp>
      <p:sp>
        <p:nvSpPr>
          <p:cNvPr id="4" name="Slide Number Placeholder 3"/>
          <p:cNvSpPr>
            <a:spLocks noGrp="1"/>
          </p:cNvSpPr>
          <p:nvPr>
            <p:ph type="sldNum" sz="quarter" idx="5"/>
          </p:nvPr>
        </p:nvSpPr>
        <p:spPr/>
        <p:txBody>
          <a:bodyPr/>
          <a:lstStyle/>
          <a:p>
            <a:fld id="{020E4287-253F-4E82-B3C5-4175B8DBBF1C}" type="slidenum">
              <a:rPr lang="en-US" smtClean="0"/>
              <a:t>9</a:t>
            </a:fld>
            <a:endParaRPr lang="en-US"/>
          </a:p>
        </p:txBody>
      </p:sp>
    </p:spTree>
    <p:extLst>
      <p:ext uri="{BB962C8B-B14F-4D97-AF65-F5344CB8AC3E}">
        <p14:creationId xmlns:p14="http://schemas.microsoft.com/office/powerpoint/2010/main" val="3581814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4/28/2025</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4/28/2025</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4/28/2025</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4/28/2025</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7AD1D-06D1-BC66-C29A-C47A546D6557}"/>
              </a:ext>
            </a:extLst>
          </p:cNvPr>
          <p:cNvSpPr>
            <a:spLocks noGrp="1"/>
          </p:cNvSpPr>
          <p:nvPr>
            <p:ph type="ctrTitle"/>
          </p:nvPr>
        </p:nvSpPr>
        <p:spPr>
          <a:xfrm>
            <a:off x="1128403" y="945913"/>
            <a:ext cx="9625322" cy="2618554"/>
          </a:xfrm>
        </p:spPr>
        <p:txBody>
          <a:bodyPr>
            <a:normAutofit/>
          </a:bodyPr>
          <a:lstStyle/>
          <a:p>
            <a:r>
              <a:rPr lang="en-US" sz="5400" dirty="0"/>
              <a:t>Reproduction of Research</a:t>
            </a:r>
          </a:p>
        </p:txBody>
      </p:sp>
      <p:sp>
        <p:nvSpPr>
          <p:cNvPr id="3" name="Subtitle 2">
            <a:extLst>
              <a:ext uri="{FF2B5EF4-FFF2-40B4-BE49-F238E27FC236}">
                <a16:creationId xmlns:a16="http://schemas.microsoft.com/office/drawing/2014/main" id="{67B7859F-8E80-6E75-2560-8087FE60BE8D}"/>
              </a:ext>
            </a:extLst>
          </p:cNvPr>
          <p:cNvSpPr>
            <a:spLocks noGrp="1"/>
          </p:cNvSpPr>
          <p:nvPr>
            <p:ph type="subTitle" idx="1"/>
          </p:nvPr>
        </p:nvSpPr>
        <p:spPr/>
        <p:txBody>
          <a:bodyPr/>
          <a:lstStyle/>
          <a:p>
            <a:r>
              <a:rPr lang="en-US" sz="2400" dirty="0"/>
              <a:t>Reproducible Survival Prediction with SEER Cancer Data</a:t>
            </a:r>
          </a:p>
          <a:p>
            <a:r>
              <a:rPr lang="en-US" dirty="0"/>
              <a:t>By: Elizabeth Amundsen (ecreigh2)</a:t>
            </a:r>
          </a:p>
        </p:txBody>
      </p:sp>
    </p:spTree>
    <p:extLst>
      <p:ext uri="{BB962C8B-B14F-4D97-AF65-F5344CB8AC3E}">
        <p14:creationId xmlns:p14="http://schemas.microsoft.com/office/powerpoint/2010/main" val="699314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29166" y="953336"/>
            <a:ext cx="9607661" cy="586097"/>
          </a:xfrm>
        </p:spPr>
        <p:txBody>
          <a:bodyPr/>
          <a:lstStyle/>
          <a:p>
            <a:r>
              <a:rPr lang="en-US" dirty="0"/>
              <a:t>Extension – SEER*Stat Data Format</a:t>
            </a:r>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2"/>
          </p:nvPr>
        </p:nvSpPr>
        <p:spPr>
          <a:xfrm>
            <a:off x="1129166" y="1638795"/>
            <a:ext cx="4645152" cy="4472638"/>
          </a:xfrm>
        </p:spPr>
        <p:txBody>
          <a:bodyPr>
            <a:noAutofit/>
          </a:bodyPr>
          <a:lstStyle/>
          <a:p>
            <a:r>
              <a:rPr lang="en-US" dirty="0"/>
              <a:t>Expands research’s data access to include SEER*Stat exports</a:t>
            </a:r>
          </a:p>
          <a:p>
            <a:r>
              <a:rPr lang="en-US" dirty="0"/>
              <a:t>Configure data selection directly in SEER*Stat, more user-friendly UI</a:t>
            </a:r>
          </a:p>
          <a:p>
            <a:r>
              <a:rPr lang="en-US" dirty="0"/>
              <a:t>SAS Matrix Formatter script creates a custom specifications file based on SEER*Stat export</a:t>
            </a:r>
          </a:p>
          <a:p>
            <a:r>
              <a:rPr lang="en-US" dirty="0"/>
              <a:t>Script outputs files usable by research study source code</a:t>
            </a:r>
          </a:p>
        </p:txBody>
      </p:sp>
      <p:graphicFrame>
        <p:nvGraphicFramePr>
          <p:cNvPr id="9" name="Content Placeholder 8">
            <a:extLst>
              <a:ext uri="{FF2B5EF4-FFF2-40B4-BE49-F238E27FC236}">
                <a16:creationId xmlns:a16="http://schemas.microsoft.com/office/drawing/2014/main" id="{3B24EA4D-2F7E-CA9E-F2DB-E02AB4518F4B}"/>
              </a:ext>
            </a:extLst>
          </p:cNvPr>
          <p:cNvGraphicFramePr>
            <a:graphicFrameLocks noGrp="1"/>
          </p:cNvGraphicFramePr>
          <p:nvPr>
            <p:ph sz="quarter" idx="4"/>
            <p:extLst>
              <p:ext uri="{D42A27DB-BD31-4B8C-83A1-F6EECF244321}">
                <p14:modId xmlns:p14="http://schemas.microsoft.com/office/powerpoint/2010/main" val="2884647673"/>
              </p:ext>
            </p:extLst>
          </p:nvPr>
        </p:nvGraphicFramePr>
        <p:xfrm>
          <a:off x="6094414" y="1638794"/>
          <a:ext cx="5495904" cy="42658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9772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29166" y="953336"/>
            <a:ext cx="9607661" cy="1006093"/>
          </a:xfrm>
        </p:spPr>
        <p:txBody>
          <a:bodyPr>
            <a:noAutofit/>
          </a:bodyPr>
          <a:lstStyle/>
          <a:p>
            <a:r>
              <a:rPr lang="en-US" dirty="0"/>
              <a:t>Extension – </a:t>
            </a:r>
            <a:br>
              <a:rPr lang="en-US" dirty="0"/>
            </a:br>
            <a:r>
              <a:rPr lang="en-US" dirty="0"/>
              <a:t>Socioeconomic Impact</a:t>
            </a:r>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2"/>
          </p:nvPr>
        </p:nvSpPr>
        <p:spPr>
          <a:xfrm>
            <a:off x="1129166" y="1959429"/>
            <a:ext cx="4645152" cy="4152004"/>
          </a:xfrm>
        </p:spPr>
        <p:txBody>
          <a:bodyPr>
            <a:noAutofit/>
          </a:bodyPr>
          <a:lstStyle/>
          <a:p>
            <a:r>
              <a:rPr lang="en-US" dirty="0"/>
              <a:t>Authors Hypothesis: 1-N encoding contributed to high impact of socioeconomic features</a:t>
            </a:r>
          </a:p>
          <a:p>
            <a:r>
              <a:rPr lang="en-US" dirty="0"/>
              <a:t>Analyzed socioeconomic impact through correlation</a:t>
            </a:r>
          </a:p>
          <a:p>
            <a:r>
              <a:rPr lang="en-US" dirty="0"/>
              <a:t>New feature analysis script to calculate R-value and plot results</a:t>
            </a:r>
          </a:p>
          <a:p>
            <a:r>
              <a:rPr lang="en-US" b="1" dirty="0"/>
              <a:t>Result</a:t>
            </a:r>
            <a:r>
              <a:rPr lang="en-US" dirty="0"/>
              <a:t>: &lt; 0.1 correlation</a:t>
            </a:r>
          </a:p>
        </p:txBody>
      </p:sp>
      <p:pic>
        <p:nvPicPr>
          <p:cNvPr id="11" name="Content Placeholder 10">
            <a:extLst>
              <a:ext uri="{FF2B5EF4-FFF2-40B4-BE49-F238E27FC236}">
                <a16:creationId xmlns:a16="http://schemas.microsoft.com/office/drawing/2014/main" id="{A00229BF-E4E0-F676-B03B-FB785B0E7A25}"/>
              </a:ext>
            </a:extLst>
          </p:cNvPr>
          <p:cNvPicPr>
            <a:picLocks noGrp="1" noChangeAspect="1"/>
          </p:cNvPicPr>
          <p:nvPr>
            <p:ph sz="quarter" idx="4"/>
          </p:nvPr>
        </p:nvPicPr>
        <p:blipFill>
          <a:blip r:embed="rId3"/>
          <a:stretch>
            <a:fillRect/>
          </a:stretch>
        </p:blipFill>
        <p:spPr>
          <a:xfrm>
            <a:off x="6614160" y="849435"/>
            <a:ext cx="5224403" cy="5212080"/>
          </a:xfrm>
        </p:spPr>
      </p:pic>
    </p:spTree>
    <p:extLst>
      <p:ext uri="{BB962C8B-B14F-4D97-AF65-F5344CB8AC3E}">
        <p14:creationId xmlns:p14="http://schemas.microsoft.com/office/powerpoint/2010/main" val="34883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30270" y="953325"/>
            <a:ext cx="9603275" cy="979647"/>
          </a:xfrm>
        </p:spPr>
        <p:txBody>
          <a:bodyPr/>
          <a:lstStyle/>
          <a:p>
            <a:r>
              <a:rPr lang="en-US" dirty="0"/>
              <a:t>General Problem</a:t>
            </a:r>
            <a:br>
              <a:rPr lang="en-US" dirty="0"/>
            </a:br>
            <a:endParaRPr lang="en-US" dirty="0"/>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idx="1"/>
          </p:nvPr>
        </p:nvSpPr>
        <p:spPr>
          <a:xfrm>
            <a:off x="1130270" y="1603169"/>
            <a:ext cx="9603275" cy="4554563"/>
          </a:xfrm>
        </p:spPr>
        <p:txBody>
          <a:bodyPr>
            <a:noAutofit/>
          </a:bodyPr>
          <a:lstStyle/>
          <a:p>
            <a:r>
              <a:rPr lang="en-US" dirty="0"/>
              <a:t>Reproducibility is crucial in scientific research</a:t>
            </a:r>
          </a:p>
          <a:p>
            <a:pPr lvl="1"/>
            <a:r>
              <a:rPr lang="en-US" dirty="0"/>
              <a:t>3</a:t>
            </a:r>
            <a:r>
              <a:rPr lang="en-US" baseline="30000" dirty="0"/>
              <a:t>rd</a:t>
            </a:r>
            <a:r>
              <a:rPr lang="en-US" dirty="0"/>
              <a:t> party verification, otherwise results are suspect</a:t>
            </a:r>
          </a:p>
          <a:p>
            <a:pPr lvl="1"/>
            <a:r>
              <a:rPr lang="en-US" dirty="0"/>
              <a:t>Validation of new approaches</a:t>
            </a:r>
          </a:p>
          <a:p>
            <a:r>
              <a:rPr lang="en-US" dirty="0"/>
              <a:t>Research Focus: breast and lung cancer survivability prediction</a:t>
            </a:r>
          </a:p>
          <a:p>
            <a:r>
              <a:rPr lang="en-US" dirty="0"/>
              <a:t>Literature Review to discover current repeatable research</a:t>
            </a:r>
          </a:p>
          <a:p>
            <a:r>
              <a:rPr lang="en-US" dirty="0"/>
              <a:t>Replicable Experiment designed</a:t>
            </a:r>
          </a:p>
          <a:p>
            <a:pPr lvl="1"/>
            <a:r>
              <a:rPr lang="en-US" dirty="0"/>
              <a:t>Data cohort documentation</a:t>
            </a:r>
          </a:p>
          <a:p>
            <a:pPr lvl="1"/>
            <a:r>
              <a:rPr lang="en-US" dirty="0"/>
              <a:t>Source code repository</a:t>
            </a:r>
          </a:p>
          <a:p>
            <a:r>
              <a:rPr lang="en-US" b="1" dirty="0"/>
              <a:t>Goal</a:t>
            </a:r>
            <a:r>
              <a:rPr lang="en-US" dirty="0"/>
              <a:t>: Set New Methodology Standards for Future Research</a:t>
            </a:r>
          </a:p>
        </p:txBody>
      </p:sp>
    </p:spTree>
    <p:extLst>
      <p:ext uri="{BB962C8B-B14F-4D97-AF65-F5344CB8AC3E}">
        <p14:creationId xmlns:p14="http://schemas.microsoft.com/office/powerpoint/2010/main" val="4125853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29166" y="953336"/>
            <a:ext cx="9607661" cy="586097"/>
          </a:xfrm>
        </p:spPr>
        <p:txBody>
          <a:bodyPr/>
          <a:lstStyle/>
          <a:p>
            <a:r>
              <a:rPr lang="en-US" dirty="0"/>
              <a:t>Specific Approach</a:t>
            </a:r>
          </a:p>
        </p:txBody>
      </p:sp>
      <p:sp>
        <p:nvSpPr>
          <p:cNvPr id="5" name="Text Placeholder 4">
            <a:extLst>
              <a:ext uri="{FF2B5EF4-FFF2-40B4-BE49-F238E27FC236}">
                <a16:creationId xmlns:a16="http://schemas.microsoft.com/office/drawing/2014/main" id="{A095CF00-B4F0-2CFF-C3EE-3E77C1F23F34}"/>
              </a:ext>
            </a:extLst>
          </p:cNvPr>
          <p:cNvSpPr>
            <a:spLocks noGrp="1"/>
          </p:cNvSpPr>
          <p:nvPr>
            <p:ph type="body" idx="1"/>
          </p:nvPr>
        </p:nvSpPr>
        <p:spPr>
          <a:xfrm>
            <a:off x="1129166" y="1539434"/>
            <a:ext cx="4645152" cy="633748"/>
          </a:xfrm>
        </p:spPr>
        <p:txBody>
          <a:bodyPr/>
          <a:lstStyle/>
          <a:p>
            <a:r>
              <a:rPr lang="en-US" u="sng" dirty="0"/>
              <a:t>Literature Review</a:t>
            </a:r>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2"/>
          </p:nvPr>
        </p:nvSpPr>
        <p:spPr>
          <a:xfrm>
            <a:off x="1129166" y="2173181"/>
            <a:ext cx="4645152" cy="3938252"/>
          </a:xfrm>
        </p:spPr>
        <p:txBody>
          <a:bodyPr>
            <a:noAutofit/>
          </a:bodyPr>
          <a:lstStyle/>
          <a:p>
            <a:r>
              <a:rPr lang="en-US" dirty="0"/>
              <a:t>Study Selection</a:t>
            </a:r>
          </a:p>
          <a:p>
            <a:pPr lvl="1"/>
            <a:r>
              <a:rPr lang="en-US" dirty="0"/>
              <a:t>PubMed, Google Scholar query</a:t>
            </a:r>
          </a:p>
          <a:p>
            <a:pPr lvl="1"/>
            <a:r>
              <a:rPr lang="en-US" dirty="0"/>
              <a:t>Exclusion Criteria</a:t>
            </a:r>
          </a:p>
          <a:p>
            <a:pPr lvl="1"/>
            <a:r>
              <a:rPr lang="en-US" dirty="0"/>
              <a:t>Reviewed Relevancy</a:t>
            </a:r>
          </a:p>
          <a:p>
            <a:r>
              <a:rPr lang="en-US" dirty="0"/>
              <a:t>Study Review</a:t>
            </a:r>
          </a:p>
          <a:p>
            <a:pPr lvl="1"/>
            <a:r>
              <a:rPr lang="en-US" dirty="0"/>
              <a:t>Extracted Information</a:t>
            </a:r>
          </a:p>
          <a:p>
            <a:pPr lvl="1"/>
            <a:r>
              <a:rPr lang="en-US" dirty="0"/>
              <a:t>Analyzed Reproducibility</a:t>
            </a:r>
          </a:p>
          <a:p>
            <a:r>
              <a:rPr lang="en-US" b="1" dirty="0"/>
              <a:t>Result</a:t>
            </a:r>
            <a:r>
              <a:rPr lang="en-US" dirty="0"/>
              <a:t>: 0 Repeatable Studies</a:t>
            </a:r>
          </a:p>
        </p:txBody>
      </p:sp>
      <p:sp>
        <p:nvSpPr>
          <p:cNvPr id="6" name="Text Placeholder 5">
            <a:extLst>
              <a:ext uri="{FF2B5EF4-FFF2-40B4-BE49-F238E27FC236}">
                <a16:creationId xmlns:a16="http://schemas.microsoft.com/office/drawing/2014/main" id="{844F05C9-23AF-043B-B692-584D3ABEF237}"/>
              </a:ext>
            </a:extLst>
          </p:cNvPr>
          <p:cNvSpPr>
            <a:spLocks noGrp="1"/>
          </p:cNvSpPr>
          <p:nvPr>
            <p:ph type="body" sz="quarter" idx="3"/>
          </p:nvPr>
        </p:nvSpPr>
        <p:spPr>
          <a:xfrm>
            <a:off x="6094337" y="1539434"/>
            <a:ext cx="4645152" cy="633748"/>
          </a:xfrm>
        </p:spPr>
        <p:txBody>
          <a:bodyPr/>
          <a:lstStyle/>
          <a:p>
            <a:r>
              <a:rPr lang="en-US" u="sng" dirty="0"/>
              <a:t>Experiment</a:t>
            </a:r>
          </a:p>
        </p:txBody>
      </p:sp>
      <p:sp>
        <p:nvSpPr>
          <p:cNvPr id="7" name="Content Placeholder 6">
            <a:extLst>
              <a:ext uri="{FF2B5EF4-FFF2-40B4-BE49-F238E27FC236}">
                <a16:creationId xmlns:a16="http://schemas.microsoft.com/office/drawing/2014/main" id="{2586E556-59D3-B27B-79CC-81501AF5D383}"/>
              </a:ext>
            </a:extLst>
          </p:cNvPr>
          <p:cNvSpPr>
            <a:spLocks noGrp="1"/>
          </p:cNvSpPr>
          <p:nvPr>
            <p:ph sz="quarter" idx="4"/>
          </p:nvPr>
        </p:nvSpPr>
        <p:spPr>
          <a:xfrm>
            <a:off x="6094337" y="2173181"/>
            <a:ext cx="5642392" cy="3938252"/>
          </a:xfrm>
        </p:spPr>
        <p:txBody>
          <a:bodyPr>
            <a:noAutofit/>
          </a:bodyPr>
          <a:lstStyle/>
          <a:p>
            <a:r>
              <a:rPr lang="en-US" dirty="0"/>
              <a:t>Experimental Steps</a:t>
            </a:r>
          </a:p>
          <a:p>
            <a:pPr lvl="1"/>
            <a:r>
              <a:rPr lang="en-US" dirty="0"/>
              <a:t>Cohort selection &amp; Data preprocessing</a:t>
            </a:r>
          </a:p>
          <a:p>
            <a:pPr lvl="1"/>
            <a:r>
              <a:rPr lang="en-US" dirty="0"/>
              <a:t>Feature choice &amp; Target label generation</a:t>
            </a:r>
          </a:p>
          <a:p>
            <a:pPr lvl="1"/>
            <a:r>
              <a:rPr lang="en-US" dirty="0"/>
              <a:t>Modeling with hyperparameter tuning</a:t>
            </a:r>
          </a:p>
          <a:p>
            <a:r>
              <a:rPr lang="en-US" dirty="0"/>
              <a:t>Analysis Steps</a:t>
            </a:r>
          </a:p>
          <a:p>
            <a:pPr lvl="1"/>
            <a:r>
              <a:rPr lang="en-US" dirty="0"/>
              <a:t>Testing results metrics: AUC, F1, ACC</a:t>
            </a:r>
          </a:p>
          <a:p>
            <a:pPr lvl="1"/>
            <a:r>
              <a:rPr lang="en-US" dirty="0"/>
              <a:t>Input attribute importance</a:t>
            </a:r>
          </a:p>
          <a:p>
            <a:r>
              <a:rPr lang="en-US" b="1" dirty="0"/>
              <a:t>Result</a:t>
            </a:r>
            <a:r>
              <a:rPr lang="en-US" dirty="0"/>
              <a:t>: Repeatable experiment design with cohort file &amp; source code publication</a:t>
            </a:r>
          </a:p>
        </p:txBody>
      </p:sp>
    </p:spTree>
    <p:extLst>
      <p:ext uri="{BB962C8B-B14F-4D97-AF65-F5344CB8AC3E}">
        <p14:creationId xmlns:p14="http://schemas.microsoft.com/office/powerpoint/2010/main" val="25964046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30270" y="953325"/>
            <a:ext cx="9603275" cy="979647"/>
          </a:xfrm>
        </p:spPr>
        <p:txBody>
          <a:bodyPr/>
          <a:lstStyle/>
          <a:p>
            <a:r>
              <a:rPr lang="en-US" dirty="0"/>
              <a:t>Reproduction Steps					 </a:t>
            </a:r>
            <a:r>
              <a:rPr lang="en-US" sz="1800" i="1" dirty="0"/>
              <a:t>(1 of 2)</a:t>
            </a:r>
            <a:endParaRPr lang="en-US" i="1" dirty="0"/>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idx="1"/>
          </p:nvPr>
        </p:nvSpPr>
        <p:spPr>
          <a:xfrm>
            <a:off x="1130270" y="1603169"/>
            <a:ext cx="9603275" cy="4554563"/>
          </a:xfrm>
        </p:spPr>
        <p:txBody>
          <a:bodyPr>
            <a:noAutofit/>
          </a:bodyPr>
          <a:lstStyle/>
          <a:p>
            <a:r>
              <a:rPr lang="en-US" dirty="0"/>
              <a:t>Data Selection &amp; Pre-processing</a:t>
            </a:r>
          </a:p>
          <a:p>
            <a:pPr lvl="1"/>
            <a:r>
              <a:rPr lang="en-US" dirty="0"/>
              <a:t>Feature map: 2016 vs 2023 database data sources, variables</a:t>
            </a:r>
          </a:p>
          <a:p>
            <a:pPr lvl="1"/>
            <a:r>
              <a:rPr lang="en-US" dirty="0"/>
              <a:t>New data formatting script to extract data directly from SEER*Stat (extension)</a:t>
            </a:r>
          </a:p>
          <a:p>
            <a:pPr lvl="1"/>
            <a:r>
              <a:rPr lang="en-US" dirty="0"/>
              <a:t>Source code updates required</a:t>
            </a:r>
          </a:p>
          <a:p>
            <a:r>
              <a:rPr lang="en-US" dirty="0"/>
              <a:t>Model Training</a:t>
            </a:r>
          </a:p>
          <a:p>
            <a:pPr lvl="1"/>
            <a:r>
              <a:rPr lang="en-US" dirty="0"/>
              <a:t>Toolset upgrades</a:t>
            </a:r>
          </a:p>
          <a:p>
            <a:pPr lvl="1"/>
            <a:r>
              <a:rPr lang="en-US" dirty="0"/>
              <a:t>Hyperparameter tuning through new batch script</a:t>
            </a:r>
          </a:p>
          <a:p>
            <a:pPr lvl="1"/>
            <a:r>
              <a:rPr lang="en-US" dirty="0"/>
              <a:t>Best hyperparameters selection used AUC + F1</a:t>
            </a:r>
          </a:p>
        </p:txBody>
      </p:sp>
    </p:spTree>
    <p:extLst>
      <p:ext uri="{BB962C8B-B14F-4D97-AF65-F5344CB8AC3E}">
        <p14:creationId xmlns:p14="http://schemas.microsoft.com/office/powerpoint/2010/main" val="68029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30270" y="953325"/>
            <a:ext cx="9603275" cy="979647"/>
          </a:xfrm>
        </p:spPr>
        <p:txBody>
          <a:bodyPr/>
          <a:lstStyle/>
          <a:p>
            <a:r>
              <a:rPr lang="en-US" dirty="0"/>
              <a:t>Reproduction Steps					 </a:t>
            </a:r>
            <a:r>
              <a:rPr lang="en-US" sz="1800" i="1" dirty="0"/>
              <a:t>(2 of 2)</a:t>
            </a:r>
            <a:endParaRPr lang="en-US" i="1" dirty="0"/>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idx="1"/>
          </p:nvPr>
        </p:nvSpPr>
        <p:spPr>
          <a:xfrm>
            <a:off x="1130270" y="1603169"/>
            <a:ext cx="9603275" cy="4554563"/>
          </a:xfrm>
        </p:spPr>
        <p:txBody>
          <a:bodyPr>
            <a:noAutofit/>
          </a:bodyPr>
          <a:lstStyle/>
          <a:p>
            <a:r>
              <a:rPr lang="en-US" dirty="0"/>
              <a:t>Model Testing</a:t>
            </a:r>
          </a:p>
          <a:p>
            <a:pPr lvl="1"/>
            <a:r>
              <a:rPr lang="en-US" dirty="0"/>
              <a:t>New run final models script including best hyperparameters</a:t>
            </a:r>
          </a:p>
          <a:p>
            <a:pPr lvl="1"/>
            <a:r>
              <a:rPr lang="en-US" dirty="0"/>
              <a:t>Output metrics: AUC, F1, ACC</a:t>
            </a:r>
          </a:p>
          <a:p>
            <a:r>
              <a:rPr lang="en-US" dirty="0"/>
              <a:t>Model Performance &amp; Attribute Importance Analysis</a:t>
            </a:r>
          </a:p>
          <a:p>
            <a:pPr lvl="1"/>
            <a:r>
              <a:rPr lang="en-US" dirty="0"/>
              <a:t>Updated experiment output script</a:t>
            </a:r>
          </a:p>
          <a:p>
            <a:pPr lvl="1"/>
            <a:r>
              <a:rPr lang="en-US" dirty="0"/>
              <a:t>Metrics documented in tables</a:t>
            </a:r>
          </a:p>
          <a:p>
            <a:pPr lvl="1"/>
            <a:r>
              <a:rPr lang="en-US" dirty="0"/>
              <a:t>New attribute importance script</a:t>
            </a:r>
          </a:p>
        </p:txBody>
      </p:sp>
    </p:spTree>
    <p:extLst>
      <p:ext uri="{BB962C8B-B14F-4D97-AF65-F5344CB8AC3E}">
        <p14:creationId xmlns:p14="http://schemas.microsoft.com/office/powerpoint/2010/main" val="2539533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p:txBody>
          <a:bodyPr/>
          <a:lstStyle/>
          <a:p>
            <a:r>
              <a:rPr lang="en-US" dirty="0"/>
              <a:t>Model Performance </a:t>
            </a:r>
            <a:br>
              <a:rPr lang="en-US" dirty="0"/>
            </a:br>
            <a:r>
              <a:rPr lang="en-US" sz="2400" i="1" dirty="0"/>
              <a:t>Breast Cancer</a:t>
            </a:r>
            <a:endParaRPr lang="en-US" sz="2000" i="1" dirty="0"/>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1"/>
          </p:nvPr>
        </p:nvSpPr>
        <p:spPr>
          <a:xfrm>
            <a:off x="1129166" y="2165621"/>
            <a:ext cx="6290206" cy="3293852"/>
          </a:xfrm>
        </p:spPr>
        <p:txBody>
          <a:bodyPr>
            <a:noAutofit/>
          </a:bodyPr>
          <a:lstStyle/>
          <a:p>
            <a:r>
              <a:rPr lang="en-US" dirty="0"/>
              <a:t>Nearly all models performed better</a:t>
            </a:r>
          </a:p>
          <a:p>
            <a:r>
              <a:rPr lang="en-US" dirty="0"/>
              <a:t>Very similar values, so marginal improvements</a:t>
            </a:r>
          </a:p>
          <a:p>
            <a:r>
              <a:rPr lang="en-US" dirty="0"/>
              <a:t>None of the Best Models matched</a:t>
            </a:r>
          </a:p>
          <a:p>
            <a:pPr lvl="1"/>
            <a:r>
              <a:rPr lang="en-US" u="sng" dirty="0"/>
              <a:t>Original Study Best Models</a:t>
            </a:r>
          </a:p>
          <a:p>
            <a:pPr lvl="1"/>
            <a:r>
              <a:rPr lang="en-US" b="1" dirty="0"/>
              <a:t>Replication Best Models</a:t>
            </a:r>
          </a:p>
          <a:p>
            <a:r>
              <a:rPr lang="en-US" dirty="0"/>
              <a:t>Differences due to changes in data cohorts, features selected, hyperparameters</a:t>
            </a:r>
          </a:p>
        </p:txBody>
      </p:sp>
      <p:pic>
        <p:nvPicPr>
          <p:cNvPr id="6" name="Content Placeholder 5">
            <a:extLst>
              <a:ext uri="{FF2B5EF4-FFF2-40B4-BE49-F238E27FC236}">
                <a16:creationId xmlns:a16="http://schemas.microsoft.com/office/drawing/2014/main" id="{F9241A9D-B52A-D905-09D8-0848871A10F6}"/>
              </a:ext>
            </a:extLst>
          </p:cNvPr>
          <p:cNvPicPr>
            <a:picLocks noGrp="1" noChangeAspect="1"/>
          </p:cNvPicPr>
          <p:nvPr>
            <p:ph sz="half" idx="2"/>
          </p:nvPr>
        </p:nvPicPr>
        <p:blipFill>
          <a:blip r:embed="rId3"/>
          <a:srcRect/>
          <a:stretch/>
        </p:blipFill>
        <p:spPr>
          <a:xfrm>
            <a:off x="7647884" y="992981"/>
            <a:ext cx="3743325" cy="4872038"/>
          </a:xfrm>
        </p:spPr>
      </p:pic>
    </p:spTree>
    <p:extLst>
      <p:ext uri="{BB962C8B-B14F-4D97-AF65-F5344CB8AC3E}">
        <p14:creationId xmlns:p14="http://schemas.microsoft.com/office/powerpoint/2010/main" val="2652700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p:txBody>
          <a:bodyPr/>
          <a:lstStyle/>
          <a:p>
            <a:r>
              <a:rPr lang="en-US" dirty="0"/>
              <a:t>Model Performance </a:t>
            </a:r>
            <a:br>
              <a:rPr lang="en-US" dirty="0"/>
            </a:br>
            <a:r>
              <a:rPr lang="en-US" sz="2400" i="1" dirty="0"/>
              <a:t>Lung Cancer</a:t>
            </a:r>
            <a:endParaRPr lang="en-US" sz="2000" i="1" dirty="0"/>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1"/>
          </p:nvPr>
        </p:nvSpPr>
        <p:spPr>
          <a:xfrm>
            <a:off x="1129166" y="2165620"/>
            <a:ext cx="6290206" cy="3957387"/>
          </a:xfrm>
        </p:spPr>
        <p:txBody>
          <a:bodyPr>
            <a:noAutofit/>
          </a:bodyPr>
          <a:lstStyle/>
          <a:p>
            <a:r>
              <a:rPr lang="en-US" dirty="0"/>
              <a:t>&lt; 50% of models performed better at 1 year</a:t>
            </a:r>
          </a:p>
          <a:p>
            <a:r>
              <a:rPr lang="en-US" dirty="0"/>
              <a:t>All models performed better at 5 years</a:t>
            </a:r>
          </a:p>
          <a:p>
            <a:r>
              <a:rPr lang="en-US" dirty="0"/>
              <a:t>5 year values show significant improvement</a:t>
            </a:r>
          </a:p>
          <a:p>
            <a:r>
              <a:rPr lang="en-US" dirty="0"/>
              <a:t>3 out of 4 of the Best Models matched</a:t>
            </a:r>
          </a:p>
          <a:p>
            <a:pPr lvl="1"/>
            <a:r>
              <a:rPr lang="en-US" u="sng" dirty="0"/>
              <a:t>Original Study Best Models</a:t>
            </a:r>
          </a:p>
          <a:p>
            <a:pPr lvl="1"/>
            <a:r>
              <a:rPr lang="en-US" b="1" dirty="0"/>
              <a:t>Replication Best Models</a:t>
            </a:r>
          </a:p>
          <a:p>
            <a:r>
              <a:rPr lang="en-US" dirty="0"/>
              <a:t>Differences due to changes in data cohorts, features selected, hyperparameters</a:t>
            </a:r>
          </a:p>
        </p:txBody>
      </p:sp>
      <p:pic>
        <p:nvPicPr>
          <p:cNvPr id="6" name="Content Placeholder 5">
            <a:extLst>
              <a:ext uri="{FF2B5EF4-FFF2-40B4-BE49-F238E27FC236}">
                <a16:creationId xmlns:a16="http://schemas.microsoft.com/office/drawing/2014/main" id="{F9241A9D-B52A-D905-09D8-0848871A10F6}"/>
              </a:ext>
            </a:extLst>
          </p:cNvPr>
          <p:cNvPicPr>
            <a:picLocks noGrp="1" noChangeAspect="1"/>
          </p:cNvPicPr>
          <p:nvPr>
            <p:ph sz="half" idx="2"/>
          </p:nvPr>
        </p:nvPicPr>
        <p:blipFill>
          <a:blip r:embed="rId3"/>
          <a:srcRect/>
          <a:stretch/>
        </p:blipFill>
        <p:spPr>
          <a:xfrm>
            <a:off x="7647884" y="992981"/>
            <a:ext cx="3743325" cy="4872038"/>
          </a:xfrm>
        </p:spPr>
      </p:pic>
    </p:spTree>
    <p:extLst>
      <p:ext uri="{BB962C8B-B14F-4D97-AF65-F5344CB8AC3E}">
        <p14:creationId xmlns:p14="http://schemas.microsoft.com/office/powerpoint/2010/main" val="2944706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29166" y="953336"/>
            <a:ext cx="9607661" cy="771292"/>
          </a:xfrm>
        </p:spPr>
        <p:txBody>
          <a:bodyPr>
            <a:normAutofit/>
          </a:bodyPr>
          <a:lstStyle/>
          <a:p>
            <a:r>
              <a:rPr lang="en-US" dirty="0"/>
              <a:t>Attribute Importance		</a:t>
            </a:r>
            <a:r>
              <a:rPr lang="en-US" sz="2400" i="1" dirty="0"/>
              <a:t> Breast Cancer</a:t>
            </a:r>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2"/>
          </p:nvPr>
        </p:nvSpPr>
        <p:spPr>
          <a:xfrm>
            <a:off x="642277" y="1539434"/>
            <a:ext cx="5449397" cy="4571999"/>
          </a:xfrm>
        </p:spPr>
        <p:txBody>
          <a:bodyPr>
            <a:noAutofit/>
          </a:bodyPr>
          <a:lstStyle/>
          <a:p>
            <a:pPr marL="0" marR="0" lvl="0" indent="0" algn="l" defTabSz="914400" rtl="0" eaLnBrk="1" fontAlgn="auto" latinLnBrk="0" hangingPunct="1">
              <a:lnSpc>
                <a:spcPct val="100000"/>
              </a:lnSpc>
              <a:spcBef>
                <a:spcPts val="1000"/>
              </a:spcBef>
              <a:spcAft>
                <a:spcPts val="0"/>
              </a:spcAft>
              <a:buClr>
                <a:srgbClr val="415588"/>
              </a:buClr>
              <a:buSzPct val="100000"/>
              <a:buFont typeface="Arial" panose="020B0604020202020204" pitchFamily="34" charset="0"/>
              <a:buNone/>
              <a:tabLst/>
              <a:defRPr/>
            </a:pPr>
            <a:r>
              <a:rPr kumimoji="0" lang="en-US" i="0" strike="noStrike" kern="1200" cap="none" spc="0" normalizeH="0" baseline="0" noProof="0" dirty="0">
                <a:ln>
                  <a:noFill/>
                </a:ln>
                <a:solidFill>
                  <a:srgbClr val="415588"/>
                </a:solidFill>
                <a:effectLst/>
                <a:uLnTx/>
                <a:uFillTx/>
                <a:latin typeface="Century Gothic" panose="020B0502020202020204"/>
                <a:ea typeface="+mn-ea"/>
                <a:cs typeface="+mn-cs"/>
              </a:rPr>
              <a:t>Top 10 Attributes, 1 Year Survival</a:t>
            </a:r>
            <a:endParaRPr lang="en-US" dirty="0"/>
          </a:p>
          <a:p>
            <a:pPr marL="344488" indent="-344488">
              <a:lnSpc>
                <a:spcPct val="100000"/>
              </a:lnSpc>
              <a:buFont typeface="+mj-lt"/>
              <a:buAutoNum type="arabicPeriod"/>
            </a:pPr>
            <a:r>
              <a:rPr lang="en-US" sz="1400" dirty="0"/>
              <a:t> </a:t>
            </a:r>
            <a:r>
              <a:rPr lang="en-US" sz="1400" i="1" dirty="0"/>
              <a:t>Median household income inflation adj to 2022</a:t>
            </a:r>
            <a:endParaRPr lang="en-US" sz="1600" i="1" dirty="0"/>
          </a:p>
          <a:p>
            <a:pPr marL="344488" indent="-344488">
              <a:lnSpc>
                <a:spcPct val="100000"/>
              </a:lnSpc>
              <a:buFont typeface="+mj-lt"/>
              <a:buAutoNum type="arabicPeriod"/>
            </a:pPr>
            <a:r>
              <a:rPr lang="en-US" sz="1400" dirty="0"/>
              <a:t> </a:t>
            </a:r>
            <a:r>
              <a:rPr lang="en-US" sz="1400" i="1" dirty="0"/>
              <a:t>Rural-Urban Continuum Code</a:t>
            </a:r>
          </a:p>
          <a:p>
            <a:pPr marL="344488" indent="-344488">
              <a:lnSpc>
                <a:spcPct val="100000"/>
              </a:lnSpc>
              <a:buFont typeface="+mj-lt"/>
              <a:buAutoNum type="arabicPeriod"/>
            </a:pPr>
            <a:r>
              <a:rPr lang="en-US" sz="1400" dirty="0"/>
              <a:t> </a:t>
            </a:r>
            <a:r>
              <a:rPr lang="en-US" sz="1400" b="1" dirty="0"/>
              <a:t>Breast - Adjusted AJCC 6th Stage (1988-2015)</a:t>
            </a:r>
          </a:p>
          <a:p>
            <a:pPr marL="344488" indent="-344488">
              <a:lnSpc>
                <a:spcPct val="100000"/>
              </a:lnSpc>
              <a:buFont typeface="+mj-lt"/>
              <a:buAutoNum type="arabicPeriod"/>
            </a:pPr>
            <a:r>
              <a:rPr lang="en-US" sz="1400" dirty="0"/>
              <a:t> </a:t>
            </a:r>
            <a:r>
              <a:rPr lang="en-US" sz="1400" b="1" dirty="0"/>
              <a:t>Breast - Adjusted AJCC 6th M (1988-2015)</a:t>
            </a:r>
          </a:p>
          <a:p>
            <a:pPr marL="344488" indent="-344488">
              <a:lnSpc>
                <a:spcPct val="100000"/>
              </a:lnSpc>
              <a:buFont typeface="+mj-lt"/>
              <a:buAutoNum type="arabicPeriod"/>
            </a:pPr>
            <a:r>
              <a:rPr lang="en-US" sz="1400" dirty="0"/>
              <a:t> </a:t>
            </a:r>
            <a:r>
              <a:rPr lang="en-US" sz="1400" b="1" dirty="0"/>
              <a:t>Breast - Adjusted AJCC 6th T (1988-2015)</a:t>
            </a:r>
          </a:p>
          <a:p>
            <a:pPr marL="344488" indent="-344488">
              <a:lnSpc>
                <a:spcPct val="100000"/>
              </a:lnSpc>
              <a:buFont typeface="+mj-lt"/>
              <a:buAutoNum type="arabicPeriod"/>
            </a:pPr>
            <a:r>
              <a:rPr lang="en-US" sz="1400" dirty="0"/>
              <a:t> </a:t>
            </a:r>
            <a:r>
              <a:rPr lang="en-US" sz="1400" b="1" dirty="0"/>
              <a:t>Breast - Adjusted AJCC 6th N (1988-2015)</a:t>
            </a:r>
          </a:p>
          <a:p>
            <a:pPr marL="344488" indent="-344488">
              <a:lnSpc>
                <a:spcPct val="100000"/>
              </a:lnSpc>
              <a:buFont typeface="+mj-lt"/>
              <a:buAutoNum type="arabicPeriod"/>
            </a:pPr>
            <a:r>
              <a:rPr lang="en-US" sz="1400" dirty="0"/>
              <a:t> </a:t>
            </a:r>
            <a:r>
              <a:rPr lang="en-US" sz="1400" i="1" dirty="0"/>
              <a:t>SEER Combined Summary Stage 2000 (2004-2017)</a:t>
            </a:r>
          </a:p>
          <a:p>
            <a:pPr marL="344488" indent="-344488">
              <a:lnSpc>
                <a:spcPct val="100000"/>
              </a:lnSpc>
              <a:buFont typeface="+mj-lt"/>
              <a:buAutoNum type="arabicPeriod"/>
            </a:pPr>
            <a:r>
              <a:rPr lang="en-US" sz="1400" dirty="0"/>
              <a:t> </a:t>
            </a:r>
            <a:r>
              <a:rPr lang="en-US" sz="1400" b="1" dirty="0"/>
              <a:t>ER Status Recode Breast Cancer (1990+)</a:t>
            </a:r>
          </a:p>
          <a:p>
            <a:pPr marL="344488" indent="-344488">
              <a:lnSpc>
                <a:spcPct val="100000"/>
              </a:lnSpc>
              <a:buFont typeface="+mj-lt"/>
              <a:buAutoNum type="arabicPeriod"/>
            </a:pPr>
            <a:r>
              <a:rPr lang="en-US" sz="1400" dirty="0"/>
              <a:t> CS version input original (2004-2015) *</a:t>
            </a:r>
          </a:p>
          <a:p>
            <a:pPr marL="344488" indent="-344488">
              <a:lnSpc>
                <a:spcPct val="100000"/>
              </a:lnSpc>
              <a:buFont typeface="+mj-lt"/>
              <a:buAutoNum type="arabicPeriod"/>
            </a:pPr>
            <a:r>
              <a:rPr lang="en-US" sz="1400" dirty="0"/>
              <a:t> </a:t>
            </a:r>
            <a:r>
              <a:rPr lang="en-US" sz="1400" b="1" dirty="0"/>
              <a:t>PR Status Recode Breast Cancer (1990+)</a:t>
            </a:r>
            <a:endParaRPr lang="en-US" sz="1800" b="1" dirty="0"/>
          </a:p>
        </p:txBody>
      </p:sp>
      <p:sp>
        <p:nvSpPr>
          <p:cNvPr id="13" name="Content Placeholder 2">
            <a:extLst>
              <a:ext uri="{FF2B5EF4-FFF2-40B4-BE49-F238E27FC236}">
                <a16:creationId xmlns:a16="http://schemas.microsoft.com/office/drawing/2014/main" id="{CC0EE2F4-FD65-E75F-6B02-7368704BE54A}"/>
              </a:ext>
            </a:extLst>
          </p:cNvPr>
          <p:cNvSpPr txBox="1">
            <a:spLocks/>
          </p:cNvSpPr>
          <p:nvPr/>
        </p:nvSpPr>
        <p:spPr>
          <a:xfrm>
            <a:off x="6100328" y="1539433"/>
            <a:ext cx="5449397" cy="45719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415588"/>
              </a:buClr>
              <a:buSzPct val="100000"/>
              <a:buFont typeface="Arial" panose="020B0604020202020204" pitchFamily="34" charset="0"/>
              <a:buNone/>
              <a:tabLst/>
              <a:defRPr/>
            </a:pPr>
            <a:r>
              <a:rPr kumimoji="0" lang="en-US" i="0" strike="noStrike" kern="1200" cap="none" spc="0" normalizeH="0" baseline="0" noProof="0" dirty="0">
                <a:ln>
                  <a:noFill/>
                </a:ln>
                <a:solidFill>
                  <a:srgbClr val="415588"/>
                </a:solidFill>
                <a:effectLst/>
                <a:uLnTx/>
                <a:uFillTx/>
                <a:latin typeface="Century Gothic" panose="020B0502020202020204"/>
                <a:ea typeface="+mn-ea"/>
                <a:cs typeface="+mn-cs"/>
              </a:rPr>
              <a:t>Top 10 Attributes, 5 Year Survival</a:t>
            </a:r>
            <a:endParaRPr lang="en-US" dirty="0"/>
          </a:p>
          <a:p>
            <a:pPr marL="344488" indent="-344488">
              <a:lnSpc>
                <a:spcPct val="100000"/>
              </a:lnSpc>
              <a:buFont typeface="+mj-lt"/>
              <a:buAutoNum type="arabicPeriod"/>
            </a:pPr>
            <a:r>
              <a:rPr lang="en-US" sz="1400" dirty="0"/>
              <a:t> </a:t>
            </a:r>
            <a:r>
              <a:rPr lang="en-US" sz="1400" b="1" dirty="0"/>
              <a:t>Breast - Adjusted AJCC 6th Stage (1988-2015)</a:t>
            </a:r>
          </a:p>
          <a:p>
            <a:pPr marL="344488" indent="-344488">
              <a:lnSpc>
                <a:spcPct val="100000"/>
              </a:lnSpc>
              <a:buFont typeface="+mj-lt"/>
              <a:buAutoNum type="arabicPeriod"/>
            </a:pPr>
            <a:r>
              <a:rPr lang="en-US" sz="1400" dirty="0"/>
              <a:t> </a:t>
            </a:r>
            <a:r>
              <a:rPr lang="en-US" sz="1400" b="1" dirty="0"/>
              <a:t>Breast - Adjusted AJCC 6th M (1988-2015)</a:t>
            </a:r>
          </a:p>
          <a:p>
            <a:pPr marL="344488" indent="-344488">
              <a:lnSpc>
                <a:spcPct val="100000"/>
              </a:lnSpc>
              <a:buFont typeface="+mj-lt"/>
              <a:buAutoNum type="arabicPeriod"/>
            </a:pPr>
            <a:r>
              <a:rPr lang="en-US" sz="1400" dirty="0"/>
              <a:t> </a:t>
            </a:r>
            <a:r>
              <a:rPr lang="en-US" sz="1400" b="1" dirty="0"/>
              <a:t>Breast - Adjusted AJCC 6th T (1988-2015)</a:t>
            </a:r>
          </a:p>
          <a:p>
            <a:pPr marL="344488" indent="-344488">
              <a:lnSpc>
                <a:spcPct val="100000"/>
              </a:lnSpc>
              <a:buFont typeface="+mj-lt"/>
              <a:buAutoNum type="arabicPeriod"/>
            </a:pPr>
            <a:r>
              <a:rPr lang="en-US" sz="1400" dirty="0"/>
              <a:t> </a:t>
            </a:r>
            <a:r>
              <a:rPr lang="en-US" sz="1400" b="1" dirty="0"/>
              <a:t>Breast - Adjusted AJCC 6th N (1988-2015)</a:t>
            </a:r>
          </a:p>
          <a:p>
            <a:pPr marL="344488" indent="-344488">
              <a:lnSpc>
                <a:spcPct val="100000"/>
              </a:lnSpc>
              <a:buFont typeface="+mj-lt"/>
              <a:buAutoNum type="arabicPeriod"/>
            </a:pPr>
            <a:r>
              <a:rPr lang="en-US" sz="1400" dirty="0"/>
              <a:t> </a:t>
            </a:r>
            <a:r>
              <a:rPr lang="en-US" sz="1400" i="1" dirty="0"/>
              <a:t>Median household income inflation adj to 2022</a:t>
            </a:r>
          </a:p>
          <a:p>
            <a:pPr marL="344488" indent="-344488">
              <a:lnSpc>
                <a:spcPct val="100000"/>
              </a:lnSpc>
              <a:buFont typeface="+mj-lt"/>
              <a:buAutoNum type="arabicPeriod"/>
            </a:pPr>
            <a:r>
              <a:rPr lang="en-US" sz="1400" dirty="0"/>
              <a:t> </a:t>
            </a:r>
            <a:r>
              <a:rPr lang="en-US" sz="1400" i="1" dirty="0"/>
              <a:t>SEER Combined Summary Stage 2000 (2004-2017)</a:t>
            </a:r>
          </a:p>
          <a:p>
            <a:pPr marL="344488" indent="-344488">
              <a:lnSpc>
                <a:spcPct val="100000"/>
              </a:lnSpc>
              <a:buFont typeface="+mj-lt"/>
              <a:buAutoNum type="arabicPeriod"/>
            </a:pPr>
            <a:r>
              <a:rPr lang="en-US" sz="1400" dirty="0"/>
              <a:t> </a:t>
            </a:r>
            <a:r>
              <a:rPr lang="en-US" sz="1400" i="1" dirty="0"/>
              <a:t>Rural-Urban Continuum Code</a:t>
            </a:r>
          </a:p>
          <a:p>
            <a:pPr marL="344488" indent="-344488">
              <a:lnSpc>
                <a:spcPct val="100000"/>
              </a:lnSpc>
              <a:buFont typeface="+mj-lt"/>
              <a:buAutoNum type="arabicPeriod"/>
            </a:pPr>
            <a:r>
              <a:rPr lang="en-US" sz="1400" dirty="0"/>
              <a:t> Histologic Type ICD-O-3 *</a:t>
            </a:r>
          </a:p>
          <a:p>
            <a:pPr marL="344488" indent="-344488">
              <a:lnSpc>
                <a:spcPct val="100000"/>
              </a:lnSpc>
              <a:buFont typeface="+mj-lt"/>
              <a:buAutoNum type="arabicPeriod"/>
            </a:pPr>
            <a:r>
              <a:rPr lang="en-US" sz="1400" dirty="0"/>
              <a:t> </a:t>
            </a:r>
            <a:r>
              <a:rPr lang="en-US" sz="1400" b="1" dirty="0"/>
              <a:t>ER Status Recode Breast Cancer (1990+)</a:t>
            </a:r>
          </a:p>
          <a:p>
            <a:pPr marL="344488" indent="-344488">
              <a:lnSpc>
                <a:spcPct val="100000"/>
              </a:lnSpc>
              <a:buFont typeface="+mj-lt"/>
              <a:buAutoNum type="arabicPeriod"/>
            </a:pPr>
            <a:r>
              <a:rPr lang="en-US" sz="1400" dirty="0"/>
              <a:t> Histology recode - broad groupings *</a:t>
            </a:r>
            <a:endParaRPr lang="en-US" sz="1600" dirty="0"/>
          </a:p>
        </p:txBody>
      </p:sp>
      <p:sp>
        <p:nvSpPr>
          <p:cNvPr id="14" name="Content Placeholder 2">
            <a:extLst>
              <a:ext uri="{FF2B5EF4-FFF2-40B4-BE49-F238E27FC236}">
                <a16:creationId xmlns:a16="http://schemas.microsoft.com/office/drawing/2014/main" id="{5EF66412-229A-14E0-B6D2-2B2B3B31A1A6}"/>
              </a:ext>
            </a:extLst>
          </p:cNvPr>
          <p:cNvSpPr txBox="1">
            <a:spLocks/>
          </p:cNvSpPr>
          <p:nvPr/>
        </p:nvSpPr>
        <p:spPr>
          <a:xfrm>
            <a:off x="0" y="5795158"/>
            <a:ext cx="12192000" cy="3162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buClr>
                <a:srgbClr val="415588"/>
              </a:buClr>
              <a:buFont typeface="Arial" panose="020B0604020202020204" pitchFamily="34" charset="0"/>
              <a:buNone/>
              <a:defRPr/>
            </a:pPr>
            <a:r>
              <a:rPr kumimoji="0" lang="en-US" sz="1400" i="0" strike="noStrike" kern="1200" cap="none" spc="0" normalizeH="0" baseline="0" noProof="0" dirty="0">
                <a:ln>
                  <a:noFill/>
                </a:ln>
                <a:solidFill>
                  <a:srgbClr val="415588"/>
                </a:solidFill>
                <a:effectLst/>
                <a:uLnTx/>
                <a:uFillTx/>
                <a:latin typeface="Century Gothic" panose="020B0502020202020204"/>
                <a:ea typeface="+mn-ea"/>
                <a:cs typeface="+mn-cs"/>
              </a:rPr>
              <a:t>	</a:t>
            </a:r>
            <a:r>
              <a:rPr lang="en-US" sz="1400" b="1" dirty="0"/>
              <a:t>Same features as original study		</a:t>
            </a:r>
            <a:r>
              <a:rPr lang="en-US" sz="1400" i="1" dirty="0"/>
              <a:t>Similar features to original study		*</a:t>
            </a:r>
            <a:r>
              <a:rPr lang="en-US" sz="1400" dirty="0"/>
              <a:t>New feature to replication</a:t>
            </a:r>
          </a:p>
        </p:txBody>
      </p:sp>
    </p:spTree>
    <p:extLst>
      <p:ext uri="{BB962C8B-B14F-4D97-AF65-F5344CB8AC3E}">
        <p14:creationId xmlns:p14="http://schemas.microsoft.com/office/powerpoint/2010/main" val="308732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162F-EE87-DFE7-2077-7755A3322167}"/>
              </a:ext>
            </a:extLst>
          </p:cNvPr>
          <p:cNvSpPr>
            <a:spLocks noGrp="1"/>
          </p:cNvSpPr>
          <p:nvPr>
            <p:ph type="title"/>
          </p:nvPr>
        </p:nvSpPr>
        <p:spPr>
          <a:xfrm>
            <a:off x="1129166" y="953336"/>
            <a:ext cx="9607661" cy="771292"/>
          </a:xfrm>
        </p:spPr>
        <p:txBody>
          <a:bodyPr>
            <a:normAutofit/>
          </a:bodyPr>
          <a:lstStyle/>
          <a:p>
            <a:r>
              <a:rPr lang="en-US" dirty="0"/>
              <a:t>Attribute Importance		 </a:t>
            </a:r>
            <a:r>
              <a:rPr lang="en-US" sz="2400" i="1" dirty="0"/>
              <a:t>Lung Cancer</a:t>
            </a:r>
          </a:p>
        </p:txBody>
      </p:sp>
      <p:sp>
        <p:nvSpPr>
          <p:cNvPr id="3" name="Content Placeholder 2">
            <a:extLst>
              <a:ext uri="{FF2B5EF4-FFF2-40B4-BE49-F238E27FC236}">
                <a16:creationId xmlns:a16="http://schemas.microsoft.com/office/drawing/2014/main" id="{09B2ABB7-91A4-9228-19E8-F15C32D8C48E}"/>
              </a:ext>
            </a:extLst>
          </p:cNvPr>
          <p:cNvSpPr>
            <a:spLocks noGrp="1"/>
          </p:cNvSpPr>
          <p:nvPr>
            <p:ph sz="half" idx="2"/>
          </p:nvPr>
        </p:nvSpPr>
        <p:spPr>
          <a:xfrm>
            <a:off x="642277" y="1539434"/>
            <a:ext cx="5449397" cy="4571999"/>
          </a:xfrm>
        </p:spPr>
        <p:txBody>
          <a:bodyPr>
            <a:noAutofit/>
          </a:bodyPr>
          <a:lstStyle/>
          <a:p>
            <a:pPr marL="0" marR="0" lvl="0" indent="0" algn="l" defTabSz="914400" rtl="0" eaLnBrk="1" fontAlgn="auto" latinLnBrk="0" hangingPunct="1">
              <a:lnSpc>
                <a:spcPct val="100000"/>
              </a:lnSpc>
              <a:spcBef>
                <a:spcPts val="1000"/>
              </a:spcBef>
              <a:spcAft>
                <a:spcPts val="0"/>
              </a:spcAft>
              <a:buClr>
                <a:srgbClr val="415588"/>
              </a:buClr>
              <a:buSzPct val="100000"/>
              <a:buFont typeface="Arial" panose="020B0604020202020204" pitchFamily="34" charset="0"/>
              <a:buNone/>
              <a:tabLst/>
              <a:defRPr/>
            </a:pPr>
            <a:r>
              <a:rPr kumimoji="0" lang="en-US" i="0" strike="noStrike" kern="1200" cap="none" spc="0" normalizeH="0" baseline="0" noProof="0" dirty="0">
                <a:ln>
                  <a:noFill/>
                </a:ln>
                <a:solidFill>
                  <a:srgbClr val="415588"/>
                </a:solidFill>
                <a:effectLst/>
                <a:uLnTx/>
                <a:uFillTx/>
                <a:latin typeface="Century Gothic" panose="020B0502020202020204"/>
                <a:ea typeface="+mn-ea"/>
                <a:cs typeface="+mn-cs"/>
              </a:rPr>
              <a:t>Top 10 Attributes, 1 Year Survival</a:t>
            </a:r>
            <a:endParaRPr lang="en-US" dirty="0"/>
          </a:p>
          <a:p>
            <a:pPr marL="344488" indent="-344488">
              <a:lnSpc>
                <a:spcPct val="100000"/>
              </a:lnSpc>
              <a:buFont typeface="+mj-lt"/>
              <a:buAutoNum type="arabicPeriod"/>
            </a:pPr>
            <a:r>
              <a:rPr lang="en-US" sz="1400" dirty="0"/>
              <a:t> </a:t>
            </a:r>
            <a:r>
              <a:rPr lang="en-US" sz="1400" b="1" dirty="0"/>
              <a:t>CS </a:t>
            </a:r>
            <a:r>
              <a:rPr lang="en-US" sz="1400" b="1" dirty="0" err="1"/>
              <a:t>mets</a:t>
            </a:r>
            <a:r>
              <a:rPr lang="en-US" sz="1400" b="1" dirty="0"/>
              <a:t> at dx (2004-2015)</a:t>
            </a:r>
          </a:p>
          <a:p>
            <a:pPr marL="344488" indent="-344488">
              <a:lnSpc>
                <a:spcPct val="100000"/>
              </a:lnSpc>
              <a:buFont typeface="+mj-lt"/>
              <a:buAutoNum type="arabicPeriod"/>
            </a:pPr>
            <a:r>
              <a:rPr lang="en-US" sz="1400" dirty="0"/>
              <a:t> </a:t>
            </a:r>
            <a:r>
              <a:rPr lang="en-US" sz="1400" b="1" dirty="0"/>
              <a:t>Derived AJCC M, 6th ed (2004-2015)</a:t>
            </a:r>
          </a:p>
          <a:p>
            <a:pPr marL="344488" indent="-344488">
              <a:lnSpc>
                <a:spcPct val="100000"/>
              </a:lnSpc>
              <a:buFont typeface="+mj-lt"/>
              <a:buAutoNum type="arabicPeriod"/>
            </a:pPr>
            <a:r>
              <a:rPr lang="en-US" sz="1400" dirty="0"/>
              <a:t> CS version input original (2004-2015) *</a:t>
            </a:r>
          </a:p>
          <a:p>
            <a:pPr marL="344488" indent="-344488">
              <a:lnSpc>
                <a:spcPct val="100000"/>
              </a:lnSpc>
              <a:buFont typeface="+mj-lt"/>
              <a:buAutoNum type="arabicPeriod"/>
            </a:pPr>
            <a:r>
              <a:rPr lang="en-US" sz="1400" dirty="0"/>
              <a:t> </a:t>
            </a:r>
            <a:r>
              <a:rPr lang="en-US" sz="1400" b="1" dirty="0"/>
              <a:t>Histologic Type ICD-O-3</a:t>
            </a:r>
          </a:p>
          <a:p>
            <a:pPr marL="344488" indent="-344488">
              <a:lnSpc>
                <a:spcPct val="100000"/>
              </a:lnSpc>
              <a:buFont typeface="+mj-lt"/>
              <a:buAutoNum type="arabicPeriod"/>
            </a:pPr>
            <a:r>
              <a:rPr lang="en-US" sz="1400" dirty="0"/>
              <a:t> </a:t>
            </a:r>
            <a:r>
              <a:rPr lang="en-US" sz="1400" i="1" dirty="0"/>
              <a:t>ICCC site recode 3rd edition/IARC 2017</a:t>
            </a:r>
          </a:p>
          <a:p>
            <a:pPr marL="344488" indent="-344488">
              <a:lnSpc>
                <a:spcPct val="100000"/>
              </a:lnSpc>
              <a:buFont typeface="+mj-lt"/>
              <a:buAutoNum type="arabicPeriod"/>
            </a:pPr>
            <a:r>
              <a:rPr lang="en-US" sz="1400" dirty="0"/>
              <a:t> CS extension (2004-2015) *</a:t>
            </a:r>
          </a:p>
          <a:p>
            <a:pPr marL="344488" indent="-344488">
              <a:lnSpc>
                <a:spcPct val="100000"/>
              </a:lnSpc>
              <a:buFont typeface="+mj-lt"/>
              <a:buAutoNum type="arabicPeriod"/>
            </a:pPr>
            <a:r>
              <a:rPr lang="en-US" sz="1400" dirty="0"/>
              <a:t> SEER Combined Summary Stage 2000 (2004-2017) *</a:t>
            </a:r>
          </a:p>
          <a:p>
            <a:pPr marL="344488" indent="-344488">
              <a:lnSpc>
                <a:spcPct val="100000"/>
              </a:lnSpc>
              <a:buFont typeface="+mj-lt"/>
              <a:buAutoNum type="arabicPeriod"/>
            </a:pPr>
            <a:r>
              <a:rPr lang="en-US" sz="1400" dirty="0"/>
              <a:t> </a:t>
            </a:r>
            <a:r>
              <a:rPr lang="en-US" sz="1400" i="1" dirty="0"/>
              <a:t>ICCC site recode extended 3rd edition/IARC 2017</a:t>
            </a:r>
          </a:p>
          <a:p>
            <a:pPr marL="344488" indent="-344488">
              <a:lnSpc>
                <a:spcPct val="100000"/>
              </a:lnSpc>
              <a:buFont typeface="+mj-lt"/>
              <a:buAutoNum type="arabicPeriod"/>
            </a:pPr>
            <a:r>
              <a:rPr lang="en-US" sz="1400" dirty="0"/>
              <a:t> Derived AJCC Stage Group, 6th ed (2004-2015) *</a:t>
            </a:r>
          </a:p>
          <a:p>
            <a:pPr marL="344488" indent="-344488">
              <a:lnSpc>
                <a:spcPct val="100000"/>
              </a:lnSpc>
              <a:buFont typeface="+mj-lt"/>
              <a:buAutoNum type="arabicPeriod"/>
            </a:pPr>
            <a:r>
              <a:rPr lang="en-US" sz="1400" dirty="0"/>
              <a:t> </a:t>
            </a:r>
            <a:r>
              <a:rPr lang="en-US" sz="1400" b="1" dirty="0"/>
              <a:t>AYA site recode 2020 Revision</a:t>
            </a:r>
            <a:endParaRPr lang="en-US" sz="1800" b="1" dirty="0"/>
          </a:p>
        </p:txBody>
      </p:sp>
      <p:sp>
        <p:nvSpPr>
          <p:cNvPr id="13" name="Content Placeholder 2">
            <a:extLst>
              <a:ext uri="{FF2B5EF4-FFF2-40B4-BE49-F238E27FC236}">
                <a16:creationId xmlns:a16="http://schemas.microsoft.com/office/drawing/2014/main" id="{CC0EE2F4-FD65-E75F-6B02-7368704BE54A}"/>
              </a:ext>
            </a:extLst>
          </p:cNvPr>
          <p:cNvSpPr txBox="1">
            <a:spLocks/>
          </p:cNvSpPr>
          <p:nvPr/>
        </p:nvSpPr>
        <p:spPr>
          <a:xfrm>
            <a:off x="6100328" y="1539433"/>
            <a:ext cx="5449397" cy="45719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415588"/>
              </a:buClr>
              <a:buSzPct val="100000"/>
              <a:buFont typeface="Arial" panose="020B0604020202020204" pitchFamily="34" charset="0"/>
              <a:buNone/>
              <a:tabLst/>
              <a:defRPr/>
            </a:pPr>
            <a:r>
              <a:rPr kumimoji="0" lang="en-US" i="0" strike="noStrike" kern="1200" cap="none" spc="0" normalizeH="0" baseline="0" noProof="0" dirty="0">
                <a:ln>
                  <a:noFill/>
                </a:ln>
                <a:solidFill>
                  <a:srgbClr val="415588"/>
                </a:solidFill>
                <a:effectLst/>
                <a:uLnTx/>
                <a:uFillTx/>
                <a:latin typeface="Century Gothic" panose="020B0502020202020204"/>
                <a:ea typeface="+mn-ea"/>
                <a:cs typeface="+mn-cs"/>
              </a:rPr>
              <a:t>Top 10 Attributes, 5 Year Survival</a:t>
            </a:r>
            <a:endParaRPr lang="en-US" dirty="0"/>
          </a:p>
          <a:p>
            <a:pPr marL="344488" indent="-344488">
              <a:lnSpc>
                <a:spcPct val="100000"/>
              </a:lnSpc>
              <a:buFont typeface="+mj-lt"/>
              <a:buAutoNum type="arabicPeriod"/>
            </a:pPr>
            <a:r>
              <a:rPr lang="en-US" sz="1400" dirty="0"/>
              <a:t> </a:t>
            </a:r>
            <a:r>
              <a:rPr lang="en-US" sz="1400" b="1" dirty="0"/>
              <a:t>CS </a:t>
            </a:r>
            <a:r>
              <a:rPr lang="en-US" sz="1400" b="1" dirty="0" err="1"/>
              <a:t>mets</a:t>
            </a:r>
            <a:r>
              <a:rPr lang="en-US" sz="1400" b="1" dirty="0"/>
              <a:t> at dx (2004-2015)</a:t>
            </a:r>
          </a:p>
          <a:p>
            <a:pPr marL="344488" indent="-344488">
              <a:lnSpc>
                <a:spcPct val="100000"/>
              </a:lnSpc>
              <a:buFont typeface="+mj-lt"/>
              <a:buAutoNum type="arabicPeriod"/>
            </a:pPr>
            <a:r>
              <a:rPr lang="en-US" sz="1400" dirty="0"/>
              <a:t> Histologic Type ICD-O-3 *</a:t>
            </a:r>
          </a:p>
          <a:p>
            <a:pPr marL="344488" indent="-344488">
              <a:lnSpc>
                <a:spcPct val="100000"/>
              </a:lnSpc>
              <a:buFont typeface="+mj-lt"/>
              <a:buAutoNum type="arabicPeriod"/>
            </a:pPr>
            <a:r>
              <a:rPr lang="en-US" sz="1400" dirty="0"/>
              <a:t> </a:t>
            </a:r>
            <a:r>
              <a:rPr lang="en-US" sz="1400" b="1" dirty="0"/>
              <a:t>Derived AJCC M, 6th ed (2004-2015)</a:t>
            </a:r>
          </a:p>
          <a:p>
            <a:pPr marL="344488" indent="-344488">
              <a:lnSpc>
                <a:spcPct val="100000"/>
              </a:lnSpc>
              <a:buFont typeface="+mj-lt"/>
              <a:buAutoNum type="arabicPeriod"/>
            </a:pPr>
            <a:r>
              <a:rPr lang="en-US" sz="1400" dirty="0"/>
              <a:t> </a:t>
            </a:r>
            <a:r>
              <a:rPr lang="en-US" sz="1400" i="1" dirty="0"/>
              <a:t>SEER Combined Summary Stage 2000 (2004-2017)</a:t>
            </a:r>
          </a:p>
          <a:p>
            <a:pPr marL="344488" indent="-344488">
              <a:lnSpc>
                <a:spcPct val="100000"/>
              </a:lnSpc>
              <a:buFont typeface="+mj-lt"/>
              <a:buAutoNum type="arabicPeriod"/>
            </a:pPr>
            <a:r>
              <a:rPr lang="en-US" sz="1400" dirty="0"/>
              <a:t> </a:t>
            </a:r>
            <a:r>
              <a:rPr lang="en-US" sz="1400" i="1" dirty="0"/>
              <a:t>ICCC site recode extended 3rd edition/IARC 2017</a:t>
            </a:r>
          </a:p>
          <a:p>
            <a:pPr marL="344488" indent="-344488">
              <a:lnSpc>
                <a:spcPct val="100000"/>
              </a:lnSpc>
              <a:buFont typeface="+mj-lt"/>
              <a:buAutoNum type="arabicPeriod"/>
            </a:pPr>
            <a:r>
              <a:rPr lang="en-US" sz="1400" dirty="0"/>
              <a:t> </a:t>
            </a:r>
            <a:r>
              <a:rPr lang="en-US" sz="1400" b="1" dirty="0"/>
              <a:t>CS version input current (2004-2015)</a:t>
            </a:r>
          </a:p>
          <a:p>
            <a:pPr marL="344488" indent="-344488">
              <a:lnSpc>
                <a:spcPct val="100000"/>
              </a:lnSpc>
              <a:buFont typeface="+mj-lt"/>
              <a:buAutoNum type="arabicPeriod"/>
            </a:pPr>
            <a:r>
              <a:rPr lang="en-US" sz="1400" dirty="0"/>
              <a:t> CS extension (2004-2015) *</a:t>
            </a:r>
          </a:p>
          <a:p>
            <a:pPr marL="344488" indent="-344488">
              <a:lnSpc>
                <a:spcPct val="100000"/>
              </a:lnSpc>
              <a:buFont typeface="+mj-lt"/>
              <a:buAutoNum type="arabicPeriod"/>
            </a:pPr>
            <a:r>
              <a:rPr lang="en-US" sz="1400" dirty="0"/>
              <a:t> </a:t>
            </a:r>
            <a:r>
              <a:rPr lang="en-US" sz="1400" i="1" dirty="0"/>
              <a:t>ICCC site recode 3rd edition/IARC 2017</a:t>
            </a:r>
          </a:p>
          <a:p>
            <a:pPr marL="344488" indent="-344488">
              <a:lnSpc>
                <a:spcPct val="100000"/>
              </a:lnSpc>
              <a:buFont typeface="+mj-lt"/>
              <a:buAutoNum type="arabicPeriod"/>
            </a:pPr>
            <a:r>
              <a:rPr lang="en-US" sz="1400" dirty="0"/>
              <a:t> CS version input original (2004-2015) *</a:t>
            </a:r>
          </a:p>
          <a:p>
            <a:pPr marL="344488" indent="-344488">
              <a:lnSpc>
                <a:spcPct val="100000"/>
              </a:lnSpc>
              <a:buFont typeface="+mj-lt"/>
              <a:buAutoNum type="arabicPeriod"/>
            </a:pPr>
            <a:r>
              <a:rPr lang="en-US" sz="1400" dirty="0"/>
              <a:t> </a:t>
            </a:r>
            <a:r>
              <a:rPr lang="en-US" sz="1400" b="1" dirty="0"/>
              <a:t>AYA site recode 2020 Revision</a:t>
            </a:r>
          </a:p>
        </p:txBody>
      </p:sp>
      <p:sp>
        <p:nvSpPr>
          <p:cNvPr id="14" name="Content Placeholder 2">
            <a:extLst>
              <a:ext uri="{FF2B5EF4-FFF2-40B4-BE49-F238E27FC236}">
                <a16:creationId xmlns:a16="http://schemas.microsoft.com/office/drawing/2014/main" id="{5EF66412-229A-14E0-B6D2-2B2B3B31A1A6}"/>
              </a:ext>
            </a:extLst>
          </p:cNvPr>
          <p:cNvSpPr txBox="1">
            <a:spLocks/>
          </p:cNvSpPr>
          <p:nvPr/>
        </p:nvSpPr>
        <p:spPr>
          <a:xfrm>
            <a:off x="0" y="5795158"/>
            <a:ext cx="12192000" cy="31627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100000"/>
              </a:lnSpc>
              <a:buClr>
                <a:srgbClr val="415588"/>
              </a:buClr>
              <a:buFont typeface="Arial" panose="020B0604020202020204" pitchFamily="34" charset="0"/>
              <a:buNone/>
              <a:defRPr/>
            </a:pPr>
            <a:r>
              <a:rPr kumimoji="0" lang="en-US" sz="1400" i="0" strike="noStrike" kern="1200" cap="none" spc="0" normalizeH="0" baseline="0" noProof="0" dirty="0">
                <a:ln>
                  <a:noFill/>
                </a:ln>
                <a:solidFill>
                  <a:srgbClr val="415588"/>
                </a:solidFill>
                <a:effectLst/>
                <a:uLnTx/>
                <a:uFillTx/>
                <a:latin typeface="Century Gothic" panose="020B0502020202020204"/>
                <a:ea typeface="+mn-ea"/>
                <a:cs typeface="+mn-cs"/>
              </a:rPr>
              <a:t>	</a:t>
            </a:r>
            <a:r>
              <a:rPr lang="en-US" sz="1400" b="1" dirty="0"/>
              <a:t>Same features as original study		</a:t>
            </a:r>
            <a:r>
              <a:rPr lang="en-US" sz="1400" i="1" dirty="0"/>
              <a:t>Similar features to original study		*</a:t>
            </a:r>
            <a:r>
              <a:rPr lang="en-US" sz="1400" dirty="0"/>
              <a:t>New feature to replication</a:t>
            </a:r>
          </a:p>
        </p:txBody>
      </p:sp>
    </p:spTree>
    <p:extLst>
      <p:ext uri="{BB962C8B-B14F-4D97-AF65-F5344CB8AC3E}">
        <p14:creationId xmlns:p14="http://schemas.microsoft.com/office/powerpoint/2010/main" val="230491367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2951</TotalTime>
  <Words>2582</Words>
  <Application>Microsoft Office PowerPoint</Application>
  <PresentationFormat>Widescreen</PresentationFormat>
  <Paragraphs>259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Century Gothic</vt:lpstr>
      <vt:lpstr>Gallery</vt:lpstr>
      <vt:lpstr>Reproduction of Research</vt:lpstr>
      <vt:lpstr>General Problem </vt:lpstr>
      <vt:lpstr>Specific Approach</vt:lpstr>
      <vt:lpstr>Reproduction Steps      (1 of 2)</vt:lpstr>
      <vt:lpstr>Reproduction Steps      (2 of 2)</vt:lpstr>
      <vt:lpstr>Model Performance  Breast Cancer</vt:lpstr>
      <vt:lpstr>Model Performance  Lung Cancer</vt:lpstr>
      <vt:lpstr>Attribute Importance   Breast Cancer</vt:lpstr>
      <vt:lpstr>Attribute Importance   Lung Cancer</vt:lpstr>
      <vt:lpstr>Extension – SEER*Stat Data Format</vt:lpstr>
      <vt:lpstr>Extension –  Socioeconomic Impact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Elizabeth Amundsen</dc:creator>
  <cp:lastModifiedBy>Elizabeth Amundsen</cp:lastModifiedBy>
  <cp:revision>10</cp:revision>
  <dcterms:created xsi:type="dcterms:W3CDTF">2025-04-28T14:33:47Z</dcterms:created>
  <dcterms:modified xsi:type="dcterms:W3CDTF">2025-04-30T15:45:09Z</dcterms:modified>
</cp:coreProperties>
</file>