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60" r:id="rId7"/>
    <p:sldId id="264" r:id="rId8"/>
    <p:sldId id="275" r:id="rId9"/>
    <p:sldId id="276" r:id="rId10"/>
    <p:sldId id="282" r:id="rId11"/>
    <p:sldId id="283" r:id="rId12"/>
    <p:sldId id="279" r:id="rId13"/>
    <p:sldId id="281" r:id="rId14"/>
    <p:sldId id="280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0" autoAdjust="0"/>
    <p:restoredTop sz="95033" autoAdjust="0"/>
  </p:normalViewPr>
  <p:slideViewPr>
    <p:cSldViewPr snapToGrid="0" snapToObjects="1">
      <p:cViewPr varScale="1">
        <p:scale>
          <a:sx n="115" d="100"/>
          <a:sy n="115" d="100"/>
        </p:scale>
        <p:origin x="499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9703" y="1156712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E5FF"/>
                </a:solidFill>
              </a:rPr>
              <a:t>PROGRAMMING PARADIGMS IN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7871" y="5612386"/>
            <a:ext cx="3597538" cy="89443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CHELARU LAURENTIU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345FE6-C303-10B3-161B-1D105E8D6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59690-3342-489D-7B89-1A5B5F31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767" y="2289537"/>
            <a:ext cx="3659389" cy="22789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b="1" i="0" dirty="0">
                <a:solidFill>
                  <a:srgbClr val="00E5FF"/>
                </a:solidFill>
              </a:rPr>
              <a:t>COMPARISON </a:t>
            </a:r>
            <a:br>
              <a:rPr lang="en-US" b="1" i="0" dirty="0">
                <a:solidFill>
                  <a:srgbClr val="00E5FF"/>
                </a:solidFill>
              </a:rPr>
            </a:br>
            <a:r>
              <a:rPr lang="en-US" b="1" i="0" dirty="0">
                <a:solidFill>
                  <a:srgbClr val="00E5FF"/>
                </a:solidFill>
              </a:rPr>
              <a:t>&amp; </a:t>
            </a:r>
            <a:br>
              <a:rPr lang="en-US" b="1" i="0" dirty="0">
                <a:solidFill>
                  <a:srgbClr val="00E5FF"/>
                </a:solidFill>
              </a:rPr>
            </a:br>
            <a:r>
              <a:rPr lang="en-US" b="1" i="0" dirty="0">
                <a:solidFill>
                  <a:srgbClr val="00E5FF"/>
                </a:solidFill>
              </a:rPr>
              <a:t>ANALYSIS</a:t>
            </a:r>
            <a:endParaRPr lang="en-US" dirty="0">
              <a:solidFill>
                <a:srgbClr val="00E5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EF66F45-2796-ABF1-2AD9-11BF2E9C3CDC}"/>
              </a:ext>
            </a:extLst>
          </p:cNvPr>
          <p:cNvSpPr txBox="1"/>
          <p:nvPr/>
        </p:nvSpPr>
        <p:spPr>
          <a:xfrm>
            <a:off x="4988658" y="1150076"/>
            <a:ext cx="6517543" cy="4557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 i="0" dirty="0"/>
              <a:t>Key Findings: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i="0" dirty="0"/>
              <a:t>OOP</a:t>
            </a:r>
            <a:r>
              <a:rPr lang="en-US" b="0" i="0" dirty="0"/>
              <a:t> offers the best balance of readability and extensibility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0" i="0" dirty="0"/>
              <a:t>Functional implementation is the most concise but has performance overhead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0" i="0" dirty="0"/>
              <a:t>Procedural approach provides the best raw performance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0" i="0" dirty="0"/>
              <a:t>Choice of paradigm depends on project priorities (speed vs. maintainability)</a:t>
            </a:r>
          </a:p>
        </p:txBody>
      </p:sp>
    </p:spTree>
    <p:extLst>
      <p:ext uri="{BB962C8B-B14F-4D97-AF65-F5344CB8AC3E}">
        <p14:creationId xmlns:p14="http://schemas.microsoft.com/office/powerpoint/2010/main" val="2835758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icture 192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0" name="Picture 9" descr="An abstract design with lines and financial symbols">
            <a:extLst>
              <a:ext uri="{FF2B5EF4-FFF2-40B4-BE49-F238E27FC236}">
                <a16:creationId xmlns:a16="http://schemas.microsoft.com/office/drawing/2014/main" id="{6B7EF33A-EC4E-3D91-FFC7-7B6719435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707" b="770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C63E20F8-074D-4B3B-AE66-7BBD6F1CB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97" name="Rectangle 196">
            <a:extLst>
              <a:ext uri="{FF2B5EF4-FFF2-40B4-BE49-F238E27FC236}">
                <a16:creationId xmlns:a16="http://schemas.microsoft.com/office/drawing/2014/main" id="{168A5C37-E0A9-462D-BC65-C14D9025F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62026" y="607814"/>
            <a:ext cx="10264775" cy="5640586"/>
          </a:xfrm>
          <a:prstGeom prst="rect">
            <a:avLst/>
          </a:prstGeom>
          <a:solidFill>
            <a:schemeClr val="bg1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DCD6B-1E96-8870-C5EB-A7C122772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067" y="787400"/>
            <a:ext cx="9437159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i="0" dirty="0">
                <a:solidFill>
                  <a:srgbClr val="00E5FF"/>
                </a:solidFill>
              </a:rPr>
              <a:t>CONCLUSION</a:t>
            </a:r>
            <a:endParaRPr lang="en-US" sz="5400" dirty="0">
              <a:solidFill>
                <a:srgbClr val="00E5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F22AA6-C494-A1A4-A849-977DBF4D2713}"/>
              </a:ext>
            </a:extLst>
          </p:cNvPr>
          <p:cNvSpPr txBox="1"/>
          <p:nvPr/>
        </p:nvSpPr>
        <p:spPr>
          <a:xfrm>
            <a:off x="1380067" y="2142067"/>
            <a:ext cx="9437159" cy="372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 i="0" dirty="0"/>
              <a:t>Paradigm Selection Insights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0" i="0" dirty="0"/>
              <a:t>	•</a:t>
            </a:r>
            <a:r>
              <a:rPr lang="en-US" b="1" i="0" dirty="0"/>
              <a:t>OOP:</a:t>
            </a:r>
            <a:r>
              <a:rPr lang="en-US" b="0" i="0" dirty="0"/>
              <a:t> Best for complex systems requiring clear domain modeling and future extensibility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0" i="0" dirty="0"/>
              <a:t>	•</a:t>
            </a:r>
            <a:r>
              <a:rPr lang="en-US" b="1" i="0" dirty="0"/>
              <a:t>Functional:</a:t>
            </a:r>
            <a:r>
              <a:rPr lang="en-US" b="0" i="0" dirty="0"/>
              <a:t> Excellent for data transformations and pipelines where conciseness matters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0" i="0" dirty="0"/>
              <a:t>	•</a:t>
            </a:r>
            <a:r>
              <a:rPr lang="en-US" b="1" i="0" dirty="0"/>
              <a:t>Procedural:</a:t>
            </a:r>
            <a:r>
              <a:rPr lang="en-US" b="0" i="0" dirty="0"/>
              <a:t> Provides performance advantages for compute-intensive operations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0" i="0" dirty="0"/>
              <a:t>	•</a:t>
            </a:r>
            <a:r>
              <a:rPr lang="en-US" b="1" i="0" dirty="0"/>
              <a:t>Hybrid Approach:</a:t>
            </a:r>
            <a:r>
              <a:rPr lang="en-US" b="0" i="0" dirty="0"/>
              <a:t> Most practical real-world solutions combine elements from multiple 	paradigms</a:t>
            </a:r>
          </a:p>
        </p:txBody>
      </p:sp>
    </p:spTree>
    <p:extLst>
      <p:ext uri="{BB962C8B-B14F-4D97-AF65-F5344CB8AC3E}">
        <p14:creationId xmlns:p14="http://schemas.microsoft.com/office/powerpoint/2010/main" val="2054454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836" y="2917530"/>
            <a:ext cx="9366328" cy="102294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E5FF"/>
                </a:solidFill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873" y="662721"/>
            <a:ext cx="2322870" cy="14562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E5FF"/>
                </a:solidFill>
              </a:rPr>
              <a:t>CONTENT</a:t>
            </a:r>
            <a:endParaRPr lang="ru-RU" dirty="0">
              <a:solidFill>
                <a:srgbClr val="00E5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4E181-BB86-4CDC-2BEF-AF1DCB580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873" y="2003615"/>
            <a:ext cx="3392128" cy="3649133"/>
          </a:xfrm>
        </p:spPr>
        <p:txBody>
          <a:bodyPr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b="1" dirty="0"/>
              <a:t>Introduction to C#</a:t>
            </a:r>
          </a:p>
          <a:p>
            <a:pPr>
              <a:buFont typeface="Wingdings 3" charset="2"/>
              <a:buChar char=""/>
            </a:pPr>
            <a:r>
              <a:rPr lang="en-US" b="1" dirty="0"/>
              <a:t>Kruskal’s Algorithm</a:t>
            </a:r>
          </a:p>
          <a:p>
            <a:pPr>
              <a:buFont typeface="Wingdings 3" charset="2"/>
              <a:buChar char=""/>
            </a:pPr>
            <a:r>
              <a:rPr lang="en-US" b="1" dirty="0"/>
              <a:t>Different Paradigms Solutions</a:t>
            </a:r>
          </a:p>
          <a:p>
            <a:pPr>
              <a:buFont typeface="Wingdings 3" charset="2"/>
              <a:buChar char=""/>
            </a:pPr>
            <a:r>
              <a:rPr lang="en-US" b="1" dirty="0"/>
              <a:t>Comparison &amp; Analysis</a:t>
            </a:r>
          </a:p>
          <a:p>
            <a:pPr>
              <a:buFont typeface="Wingdings 3" charset="2"/>
              <a:buChar char=""/>
            </a:pPr>
            <a:r>
              <a:rPr lang="en-US" b="1" dirty="0"/>
              <a:t>Conclusions</a:t>
            </a:r>
          </a:p>
          <a:p>
            <a:endParaRPr lang="en-150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>
            <a:fillRect/>
          </a:stretch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346" name="Group 345">
            <a:extLst>
              <a:ext uri="{FF2B5EF4-FFF2-40B4-BE49-F238E27FC236}">
                <a16:creationId xmlns:a16="http://schemas.microsoft.com/office/drawing/2014/main" id="{58B25CAD-A790-499A-926B-116E10915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347" name="Freeform 98">
              <a:extLst>
                <a:ext uri="{FF2B5EF4-FFF2-40B4-BE49-F238E27FC236}">
                  <a16:creationId xmlns:a16="http://schemas.microsoft.com/office/drawing/2014/main" id="{76E29510-9A59-43B9-BA40-BF403A9F6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D41DCF14-C3EC-4A84-9BCB-CE7374306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323473CE-82AD-4D8D-A232-68772F824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6C67ADA3-E620-4348-8071-F9721E422B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221526D8-6171-42B9-BB1D-D4EBD07C9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D918272C-9574-485F-8DBA-E779254B6C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414CAA3E-D915-4597-85D4-DF416AF539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8749FF6F-6DEA-46A3-A01C-82BD29418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8853F97E-C428-43BB-903E-E63D7A05D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FD4EE22F-D9F6-499B-8595-2CA950937E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0A598804-7127-47FC-8A02-C6E2FD0D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12A35C24-2BAE-4314-BBF5-81A17F92E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73A33BF9-E8C7-47A3-BFF6-5419153F7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B8707F62-2F29-4FF0-A976-55E199600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3D9DB8BF-BBA2-4465-8B80-B354B3A5B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1C237BA7-462C-4ABE-B089-4C8938F821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E14D5F33-8377-427F-B4D1-8B783BF48E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68114C18-86CF-412F-81BD-4856E83C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ECF1CFD5-877F-4D23-9186-ABBE6060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FD718FB9-83BB-4BFB-ACF6-7D0A681BB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99B007F5-E4FE-4A8F-813F-CC2740BD2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41345DFB-742B-4F09-B75A-05377FD40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7B4845AC-E70E-40A2-9491-05B2DBB92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F4111F64-514D-4447-86EB-D66545524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B20169F1-F2D1-4726-8423-DBB5FE071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69F80247-CF53-4374-81E2-475BDD521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FA5F5D72-947B-414E-8FDD-BBA2BCB95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C3AECE77-F2AF-4FCA-9C0E-A3E154EF4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A357807F-7199-418E-A0A9-B64105ECD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374400BB-9AFD-4FE0-890E-888B089C26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6B161EE8-5F23-490A-9728-F35D68DF9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EF4E71C7-716A-43DB-8B25-45D376E5D1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CCC85AEA-CCD1-4DF7-8916-0F72027ED7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2135A1AE-41A5-4D62-8EDA-7E2AE30EF6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F3CFD903-54FF-40B5-8645-48F3E463A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250B0D3E-699D-4045-9BD5-B4CF69C20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B430A3E5-50DB-4A25-A497-A9AABF4CD8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A1B0E32C-6B1D-4061-8FE9-49FE8F48E2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5933DD09-EE89-4852-AAB4-7C42FEB01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211394FF-3D41-4AC3-BF43-D84C4453F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8E419255-A9D6-42DD-A394-F5330A6F3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7B92B858-83FE-42E7-B526-734880D07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1AC09C3A-8718-4FF6-89BE-385091356D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1ACA67A3-5C58-4B01-9A72-136D48845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9C479D8B-24CE-4B25-A4B4-1D411A4502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9BF48C75-7374-42F2-A159-526789C34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D809A4AF-4DE5-4BEA-9D5A-A5236E9AF3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B3EF6033-DAB6-40AE-904A-9B445DBD6E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B6FAF6D3-9004-48E4-9A1F-BF36CEF7C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45BF9CAE-C7FC-4A40-83EC-8D4FA543E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C9D1F7A5-8E54-4E36-9FBB-68F82877C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2E9B55B9-3B64-43D0-B20B-63D1E69CE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AD5DB75D-0B80-49D5-ABF8-FB393DC83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F3F5F929-EAAF-471A-9E35-6DCDC3566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E4C2BEB3-0299-4A25-830D-6E2DF9FDC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04E342A0-615D-466D-9404-CA8BBCEE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6BDFFE1C-1E19-4EF4-A1B2-204A04E34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6731123C-8680-4E7A-AF54-969919D30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8F1F0F71-5F67-496A-85EC-C8272FC6D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4EE0D13E-74B4-46D8-9CEB-993A9B02B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BBC0AC4E-E40A-4D25-B178-B28024D5DB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A143B7E6-35F6-4AAF-B75E-D0E3B1CC3B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8DAAF768-2A67-4FCC-B682-7B14D4699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9A5A9193-6968-40A2-9E95-40B9A300A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85F665EA-A27F-453A-9F57-4D4B9CE64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4F6B94B3-C73B-4B26-A066-A4A6EB692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2C87A408-F5B1-4397-9A9F-65844D7EF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B9AC2E82-FE6E-420B-9AB8-7939E196C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BAE5E1C4-5F11-44DF-9A63-A3AB706FC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3236581D-1127-4822-B364-203311850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CF6AFBC9-9C55-4BB4-8DD3-CBFB9D959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3312F76C-C542-4FF1-88A9-12DED608E7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AC1AEC1F-364C-4A2C-8798-18571170F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4960AF63-51EE-4474-9693-18C3FFC5F5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1E186998-8FFC-4B8E-9664-A3EB3DA93F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A00B2A7C-644E-4B02-8949-68AC413D1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0923CE8B-E88E-4585-A698-30BB686DFE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21148CFA-ECD4-4847-91CE-7E8206F840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DFAB4226-9991-4F5E-B43B-D873A909D2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C8548911-9FE4-446D-BD3E-DC72AEF2D6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811B40AE-63DC-41CA-B0D1-EF99F055F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429" name="Freeform 17">
              <a:extLst>
                <a:ext uri="{FF2B5EF4-FFF2-40B4-BE49-F238E27FC236}">
                  <a16:creationId xmlns:a16="http://schemas.microsoft.com/office/drawing/2014/main" id="{07BB2A43-A75C-4A17-B68F-E6AB75EE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40A0BDF4-301A-4EE4-A77D-BD245F1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C4924D57-94BA-40F5-BF53-9B23F7213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A14F8BCB-338A-49F5-BB9D-626C7A0CC9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DEFC0D9E-285A-4D86-8A71-B985BA8335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57015B3C-B28A-40F0-B53A-91B3B9C5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1DFD7530-F83D-4D23-9B1F-F8DA8CD5A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4DC34F9A-64D4-48B5-8E5A-ED0E33925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3ED77B99-47E0-4D0B-B185-7F5E1B61C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EC09C835-22F6-4E14-9BBE-11DD233346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A02419A0-4AA5-4985-B606-94268DE415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1503FA27-7544-400B-8706-FE12A9B31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DD404C57-DD6C-454E-BE13-90369095B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5ABEA11C-C6F5-4FAB-9F3F-384EF23D6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7CAEDBBC-2C01-496B-929B-849F1CB53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2894D4ED-61CE-46A2-9092-A00B9E837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1C5D0262-1B14-45D6-937F-B6D6A915DC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3C7684CB-4F98-4EC9-A35B-1E903CEE6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5C25B956-861C-47EE-9D4D-E31C24538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3DD61AAC-D277-4D2E-AB51-8DDB48904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4A4BA2A9-697F-45E1-8363-5E61A4207E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FD517C0E-A6EE-4A86-9F4C-434CD71915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98C170BA-831C-4BA4-A286-65E66E9C4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0EAA6EC5-E2BD-492B-9A8B-C27A76AC6C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8485DB25-AEEB-4180-9A14-2CEB267D4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807A4361-79A5-47AA-98FE-01640EE42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F672975E-CAD3-46F3-BDA2-902C8237D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15679262-AA08-4D50-AB3F-E6F9B4D1D8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61E32D5A-0C93-4E13-B049-914A2F1D29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941EC8F6-AF84-43B6-9400-F73F6FBADE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E75F074A-16C0-4748-BD13-64A7C32F6A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ECB3D608-CA7C-470E-9AAA-8389005F53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7AB4FD7D-4E8A-4455-933E-99E52E0B49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7416DF40-A568-431F-B63F-C32A9175B8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1B25E07C-A0EC-4DCF-88EC-51BB5C3FC3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96C7DC41-3ADA-4989-AE2A-0F8D9DFCC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6AE2AB88-5EAC-41EC-98BF-FACD6A211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94E0B17E-9282-4983-AEB1-2B123998A3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986E83F1-9CCB-448B-89C9-F55B273BF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1621D911-2A84-468C-9244-743E3E18D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B29971DC-3B38-4403-ABC9-880A06EBA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F2D65D61-4C71-4851-B377-83369B388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804A736D-4A39-4E06-B7A7-2217CEB4EC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33B1531E-B3AC-480D-A8CD-836E8C1788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CF076B49-2AA3-4C05-9E50-CFF913718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FE506FE5-22A7-42E7-BEB9-5442E7918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5D634CEF-DD74-4EC0-B7F4-3884BAF10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C4AD2728-E4B9-487D-A682-5E21DD15B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C422CD3C-92C4-473C-9E31-85A594F6B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71509C2B-9D23-4008-B6A1-240768820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007ACD51-E44F-4AF8-8F61-F276D7134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F5BDAF9-2B69-4209-BE1F-6C5D8A1DF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9DA27782-8E1F-422F-B106-31C0E1216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8E8A221D-84EC-47C2-A895-8253858153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F08A0E1C-6626-4DD8-83BE-E83E2DFC84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7360D67F-521C-4D9A-B2B1-392386EA5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F29669A1-CC36-41F4-B0F1-B720DB989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7DC3ADA6-152F-4D7B-9ABD-30DC8F7A2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1F6CA5EE-56FA-4EF7-9EC7-BC3FB217E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703F9222-217B-48EB-8878-EC0B32E322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B48B9A73-A26B-43DB-9BB2-5658871FE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EDF9DD53-6F04-4203-B61A-240676B7F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01065752-DE28-425C-8987-168FE9F510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4B78A37C-B329-45F9-AF83-26D5CD826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FB70B126-9812-487A-AB78-CBCB1B32D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62A622F7-EC16-4F46-83B7-7A7DBCF99A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5607D488-F3A1-4FF6-9C5C-B4C1E147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FDD48CAD-8E9A-434C-9F7E-6031DA9A6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F70B9979-DEC4-48B9-9462-E3631AC96A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ADB15ACD-534F-474C-8B1A-8F5B94AEF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8DFFE368-637C-4309-ABAC-BDCED29B6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7D3E8255-AD5A-48F8-B948-7BF97DBE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784682BD-D253-4704-BB29-6D9C7D300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34113DE4-AE89-4F45-9B12-61B04E3E7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8437CF76-AF2F-46BC-9579-872625F1A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AF2AF364-8140-40A5-9AC8-00C03DA47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AFBA166C-DB92-475D-B0D3-1F7EB2B81A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583F60B4-E774-4D4F-BC7C-A171BB617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EF18C06C-0984-4FAA-952A-9CBFC0F95C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BDE44802-FF06-46DC-9F7E-D2A329BB2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>
            <a:fillRect/>
          </a:stretch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E5FF"/>
                </a:solidFill>
                <a:effectLst/>
              </a:rPr>
              <a:t>INTRODUCTION TO C# LANGUAGE</a:t>
            </a:r>
            <a:endParaRPr lang="en-US" dirty="0">
              <a:solidFill>
                <a:srgbClr val="00E5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2E577-63F9-3201-322A-2019C32F6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1500"/>
              </a:spcAft>
              <a:buNone/>
            </a:pPr>
            <a:r>
              <a:rPr lang="en-US" sz="15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15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500" b="1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History</a:t>
            </a:r>
            <a:r>
              <a:rPr lang="en-US" sz="1500" b="1" i="0" dirty="0">
                <a:effectLst/>
                <a:latin typeface="Arial" panose="020B0604020202020204" pitchFamily="34" charset="0"/>
              </a:rPr>
              <a:t>:</a:t>
            </a:r>
            <a:r>
              <a:rPr lang="en-US" sz="1500" b="0" i="0" dirty="0">
                <a:effectLst/>
                <a:latin typeface="Arial" panose="020B0604020202020204" pitchFamily="34" charset="0"/>
              </a:rPr>
              <a:t> Developed at Microsoft in 2000 by Anders Hejlsberg; first released with .NET in 2002</a:t>
            </a:r>
          </a:p>
          <a:p>
            <a:pPr>
              <a:lnSpc>
                <a:spcPct val="90000"/>
              </a:lnSpc>
              <a:spcAft>
                <a:spcPts val="1500"/>
              </a:spcAft>
              <a:buNone/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• </a:t>
            </a:r>
            <a:r>
              <a:rPr lang="en-US" sz="1500" b="1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Design Philosophy</a:t>
            </a:r>
            <a:r>
              <a:rPr lang="en-US" sz="1500" b="1" i="0" dirty="0">
                <a:effectLst/>
                <a:latin typeface="Arial" panose="020B0604020202020204" pitchFamily="34" charset="0"/>
              </a:rPr>
              <a:t>:</a:t>
            </a:r>
            <a:r>
              <a:rPr lang="en-US" sz="1500" b="0" i="0" dirty="0">
                <a:effectLst/>
                <a:latin typeface="Arial" panose="020B0604020202020204" pitchFamily="34" charset="0"/>
              </a:rPr>
              <a:t> Modern, type-safe, object-oriented with support for multiple paradigms</a:t>
            </a:r>
          </a:p>
          <a:p>
            <a:pPr>
              <a:lnSpc>
                <a:spcPct val="90000"/>
              </a:lnSpc>
              <a:spcAft>
                <a:spcPts val="1500"/>
              </a:spcAft>
              <a:buNone/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• </a:t>
            </a:r>
            <a:r>
              <a:rPr lang="en-US" sz="1500" b="1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Key Features</a:t>
            </a:r>
            <a:r>
              <a:rPr lang="en-US" sz="1500" b="1" i="0" dirty="0">
                <a:effectLst/>
                <a:latin typeface="Arial" panose="020B0604020202020204" pitchFamily="34" charset="0"/>
              </a:rPr>
              <a:t>:</a:t>
            </a:r>
            <a:r>
              <a:rPr lang="en-US" sz="1500" b="0" i="0" dirty="0">
                <a:effectLst/>
                <a:latin typeface="Arial" panose="020B0604020202020204" pitchFamily="34" charset="0"/>
              </a:rPr>
              <a:t> Strongly-typed with type inference</a:t>
            </a:r>
          </a:p>
          <a:p>
            <a:pPr>
              <a:lnSpc>
                <a:spcPct val="90000"/>
              </a:lnSpc>
              <a:spcAft>
                <a:spcPts val="1500"/>
              </a:spcAft>
              <a:buNone/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• Automatic memory management with garbage collection</a:t>
            </a:r>
          </a:p>
          <a:p>
            <a:pPr>
              <a:lnSpc>
                <a:spcPct val="90000"/>
              </a:lnSpc>
              <a:spcAft>
                <a:spcPts val="1500"/>
              </a:spcAft>
              <a:buNone/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• Language Integrated Query (LINQ) for data manipulation</a:t>
            </a:r>
          </a:p>
          <a:p>
            <a:pPr>
              <a:lnSpc>
                <a:spcPct val="90000"/>
              </a:lnSpc>
              <a:spcAft>
                <a:spcPts val="1500"/>
              </a:spcAft>
              <a:buNone/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• Multi-paradigm: OOP, functional, procedural, component-oriented</a:t>
            </a:r>
          </a:p>
          <a:p>
            <a:pPr marL="0" indent="0">
              <a:lnSpc>
                <a:spcPct val="90000"/>
              </a:lnSpc>
              <a:spcAft>
                <a:spcPts val="1500"/>
              </a:spcAft>
              <a:buNone/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• Comprehensive standard library (.NET Framework/Core)</a:t>
            </a:r>
          </a:p>
          <a:p>
            <a:pPr>
              <a:lnSpc>
                <a:spcPct val="90000"/>
              </a:lnSpc>
            </a:pPr>
            <a:endParaRPr lang="en-150" sz="1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AF26B3-70D6-751A-0832-E064F39BA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589" y="990600"/>
            <a:ext cx="3276408" cy="480059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dirty="0">
                <a:solidFill>
                  <a:srgbClr val="00E5FF"/>
                </a:solidFill>
              </a:rPr>
              <a:t>PROGRAMMING PARADIGMS IN C#</a:t>
            </a:r>
            <a:endParaRPr lang="en-US" b="1" dirty="0">
              <a:solidFill>
                <a:srgbClr val="00E5FF"/>
              </a:solidFill>
            </a:endParaRP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5EBFB3A-BD98-E9F7-A9C9-FB117514A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2" y="2142067"/>
            <a:ext cx="6282266" cy="364913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b="1" i="0" dirty="0"/>
              <a:t>Object-Oriented Programming</a:t>
            </a:r>
          </a:p>
          <a:p>
            <a:pPr>
              <a:lnSpc>
                <a:spcPct val="90000"/>
              </a:lnSpc>
            </a:pPr>
            <a:r>
              <a:rPr lang="en-US" sz="1700" b="0" i="0" dirty="0"/>
              <a:t>Classes, inheritance, polymorphism, and encapsulation</a:t>
            </a:r>
          </a:p>
          <a:p>
            <a:pPr lvl="1">
              <a:lnSpc>
                <a:spcPct val="90000"/>
              </a:lnSpc>
            </a:pPr>
            <a:r>
              <a:rPr lang="en-US" sz="1700" b="0" i="0" dirty="0"/>
              <a:t>Interfaces and access modifiers (public, private, protected)</a:t>
            </a:r>
          </a:p>
          <a:p>
            <a:pPr>
              <a:lnSpc>
                <a:spcPct val="90000"/>
              </a:lnSpc>
            </a:pPr>
            <a:r>
              <a:rPr lang="en-US" sz="1700" b="1" i="0" dirty="0"/>
              <a:t>Functional Programming</a:t>
            </a:r>
          </a:p>
          <a:p>
            <a:pPr>
              <a:lnSpc>
                <a:spcPct val="90000"/>
              </a:lnSpc>
            </a:pPr>
            <a:r>
              <a:rPr lang="en-US" sz="1700" b="0" i="0" dirty="0"/>
              <a:t>Introduced in C# 2.0 and expanded in later versions</a:t>
            </a:r>
          </a:p>
          <a:p>
            <a:pPr lvl="1">
              <a:lnSpc>
                <a:spcPct val="90000"/>
              </a:lnSpc>
            </a:pPr>
            <a:r>
              <a:rPr lang="en-US" sz="1700" b="0" i="0" dirty="0"/>
              <a:t>Lambda expressions, LINQ, and immutability</a:t>
            </a:r>
          </a:p>
          <a:p>
            <a:pPr>
              <a:lnSpc>
                <a:spcPct val="90000"/>
              </a:lnSpc>
            </a:pPr>
            <a:r>
              <a:rPr lang="en-US" sz="1700" b="1" i="0" dirty="0"/>
              <a:t>Procedural Programming</a:t>
            </a:r>
          </a:p>
          <a:p>
            <a:pPr>
              <a:lnSpc>
                <a:spcPct val="90000"/>
              </a:lnSpc>
            </a:pPr>
            <a:r>
              <a:rPr lang="en-US" sz="1700" b="0" i="0" dirty="0"/>
              <a:t>Static methods and structured programming constructs</a:t>
            </a:r>
          </a:p>
          <a:p>
            <a:pPr>
              <a:lnSpc>
                <a:spcPct val="90000"/>
              </a:lnSpc>
            </a:pPr>
            <a:r>
              <a:rPr lang="en-US" sz="1700" b="1" i="0" dirty="0"/>
              <a:t>Component-Oriented Programming</a:t>
            </a:r>
          </a:p>
          <a:p>
            <a:pPr>
              <a:lnSpc>
                <a:spcPct val="90000"/>
              </a:lnSpc>
            </a:pPr>
            <a:r>
              <a:rPr lang="en-US" sz="1700" b="0" i="0" dirty="0"/>
              <a:t>Events, properties, and attributes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DB5BEA-0BB3-598E-09E7-F1F19318911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273" r="-2" b="4729"/>
          <a:stretch>
            <a:fillRect/>
          </a:stretch>
        </p:blipFill>
        <p:spPr>
          <a:xfrm>
            <a:off x="7590936" y="990600"/>
            <a:ext cx="3445714" cy="480059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B566-1075-C10E-255E-E12E9419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4701"/>
            <a:ext cx="10131425" cy="1456267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E5FF"/>
                </a:solidFill>
                <a:effectLst/>
              </a:rPr>
              <a:t>KRUSKAL'S ALGORITHM - PROBLEM DESCRIPTION</a:t>
            </a:r>
            <a:endParaRPr lang="en-150" dirty="0">
              <a:solidFill>
                <a:srgbClr val="00E5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8F904-9E76-1562-FB40-A8A3155B8ABF}"/>
              </a:ext>
            </a:extLst>
          </p:cNvPr>
          <p:cNvSpPr txBox="1"/>
          <p:nvPr/>
        </p:nvSpPr>
        <p:spPr>
          <a:xfrm>
            <a:off x="957470" y="2226927"/>
            <a:ext cx="5221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1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 greedy algorithm that finds the </a:t>
            </a:r>
            <a:r>
              <a:rPr lang="en-GB" b="1" i="1" dirty="0">
                <a:solidFill>
                  <a:srgbClr val="00E2FF"/>
                </a:solidFill>
                <a:effectLst/>
                <a:latin typeface="Arial" panose="020B0604020202020204" pitchFamily="34" charset="0"/>
              </a:rPr>
              <a:t>Minimum Spanning Tree (MST)</a:t>
            </a:r>
            <a:r>
              <a:rPr lang="en-GB" b="0" i="1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for a connected, weighted, undirected graph by adding the lightest edge that doesn't create a cycle.</a:t>
            </a:r>
            <a:endParaRPr lang="en-1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BEB3AA-5DB7-4372-2C15-237D5ACF8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810" y="1337733"/>
            <a:ext cx="4725059" cy="37533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6E696C-8887-0E1F-1F84-1EBCF6EA058D}"/>
              </a:ext>
            </a:extLst>
          </p:cNvPr>
          <p:cNvSpPr txBox="1"/>
          <p:nvPr/>
        </p:nvSpPr>
        <p:spPr>
          <a:xfrm>
            <a:off x="823292" y="3840096"/>
            <a:ext cx="3322982" cy="212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00E2FF"/>
                </a:solidFill>
                <a:effectLst/>
                <a:latin typeface="Arial" panose="020B0604020202020204" pitchFamily="34" charset="0"/>
              </a:rPr>
              <a:t>Applications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Network design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ircuit design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Transportation routes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lustering.</a:t>
            </a:r>
            <a:endParaRPr lang="en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EFA61-0999-B6A8-A448-4DC67A4D74AC}"/>
              </a:ext>
            </a:extLst>
          </p:cNvPr>
          <p:cNvSpPr txBox="1"/>
          <p:nvPr/>
        </p:nvSpPr>
        <p:spPr>
          <a:xfrm>
            <a:off x="6481969" y="5234608"/>
            <a:ext cx="4886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i="0" dirty="0">
                <a:solidFill>
                  <a:srgbClr val="CCCCCC"/>
                </a:solidFill>
                <a:effectLst/>
                <a:latin typeface="Arial" panose="020B0604020202020204" pitchFamily="34" charset="0"/>
              </a:rPr>
              <a:t>Example: Graph with MST highlighted in cyan.</a:t>
            </a:r>
            <a:br>
              <a:rPr lang="en-GB" dirty="0"/>
            </a:br>
            <a:r>
              <a:rPr lang="en-GB" b="0" i="0" dirty="0">
                <a:solidFill>
                  <a:srgbClr val="CCCCCC"/>
                </a:solidFill>
                <a:effectLst/>
                <a:latin typeface="Arial" panose="020B0604020202020204" pitchFamily="34" charset="0"/>
              </a:rPr>
              <a:t>Edges in MST: B-D (1), A-B (2), A-C (3), D-E (4)</a:t>
            </a:r>
            <a:br>
              <a:rPr lang="en-GB" dirty="0"/>
            </a:br>
            <a:r>
              <a:rPr lang="en-GB" b="0" i="0" dirty="0">
                <a:solidFill>
                  <a:srgbClr val="CCCCCC"/>
                </a:solidFill>
                <a:effectLst/>
                <a:latin typeface="Arial" panose="020B0604020202020204" pitchFamily="34" charset="0"/>
              </a:rPr>
              <a:t>Total MST weight: 10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56402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E016A4-9AAE-D5FC-A7A2-53A61877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E5FF"/>
                </a:solidFill>
              </a:rPr>
              <a:t>OOP SOLUTION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C263BB-E5A4-D93C-F5D1-DF49C524EB21}"/>
              </a:ext>
            </a:extLst>
          </p:cNvPr>
          <p:cNvSpPr txBox="1"/>
          <p:nvPr/>
        </p:nvSpPr>
        <p:spPr>
          <a:xfrm>
            <a:off x="685801" y="2142067"/>
            <a:ext cx="5219699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b="1" dirty="0"/>
              <a:t>OOP in C#</a:t>
            </a:r>
            <a:r>
              <a:rPr lang="en-US" sz="1500" dirty="0"/>
              <a:t>: Classes with properties and methods following object-oriented principles 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b="1" dirty="0"/>
              <a:t>Key Components</a:t>
            </a:r>
            <a:r>
              <a:rPr lang="en-US" sz="1500" dirty="0"/>
              <a:t>: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Vertex class: Represents nodes in the graph 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Edge class: Connects vertices with weights, implements </a:t>
            </a:r>
            <a:r>
              <a:rPr lang="en-US" sz="1500" dirty="0" err="1"/>
              <a:t>IComparable</a:t>
            </a:r>
            <a:r>
              <a:rPr lang="en-US" sz="1500" dirty="0"/>
              <a:t> 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Graph class: Collection of vertices and edges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 err="1"/>
              <a:t>DisjointSet</a:t>
            </a:r>
            <a:r>
              <a:rPr lang="en-US" sz="1500" dirty="0"/>
              <a:t> class: Handles cycle detection 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b="1" dirty="0"/>
              <a:t>Algorithm</a:t>
            </a:r>
            <a:r>
              <a:rPr lang="en-US" sz="1500" dirty="0"/>
              <a:t>: Kruskal's MST with sorted edges and union-find data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D05439-5118-D5EA-541A-C5B09A72BFB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926" b="3"/>
          <a:stretch>
            <a:fillRect/>
          </a:stretch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952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2BF93D-3D43-40DC-12C9-39F923DB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E5FF"/>
                </a:solidFill>
              </a:rPr>
              <a:t>Functional Solution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5E650-5C7B-07D7-9ECE-06571861E233}"/>
              </a:ext>
            </a:extLst>
          </p:cNvPr>
          <p:cNvSpPr txBox="1"/>
          <p:nvPr/>
        </p:nvSpPr>
        <p:spPr>
          <a:xfrm>
            <a:off x="685802" y="2142067"/>
            <a:ext cx="6282266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b="1" dirty="0"/>
              <a:t>Functional C#</a:t>
            </a:r>
            <a:r>
              <a:rPr lang="en-US" sz="1500" dirty="0"/>
              <a:t>: Using higher-order functions, lambdas, and immutable structures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b="1" dirty="0"/>
              <a:t>Key Components</a:t>
            </a:r>
            <a:r>
              <a:rPr lang="en-US" sz="1500" dirty="0"/>
              <a:t>: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Pure Functions: No side effects, same input produces same output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LINQ: Declarative style with </a:t>
            </a:r>
            <a:r>
              <a:rPr lang="en-US" sz="1500" dirty="0" err="1"/>
              <a:t>OrderBy</a:t>
            </a:r>
            <a:r>
              <a:rPr lang="en-US" sz="1500" dirty="0"/>
              <a:t>, Aggregate and projection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Higher-order functions: Functions that receive or return functions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Tuples: Lightweight immutable data structures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b="1" dirty="0"/>
              <a:t>Algorithm</a:t>
            </a:r>
            <a:r>
              <a:rPr lang="en-US" sz="1500" dirty="0"/>
              <a:t>: Kruskal’s MST via data transformation and functional composition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AA002D-91DF-858A-884A-870CABE983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28" r="13373" b="-4"/>
          <a:stretch>
            <a:fillRect/>
          </a:stretch>
        </p:blipFill>
        <p:spPr>
          <a:xfrm>
            <a:off x="7451555" y="796414"/>
            <a:ext cx="4054643" cy="564896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737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B5514F-BA28-6F7C-6224-28676B5D1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342F9B-9A16-341C-4465-7053D451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E5FF"/>
                </a:solidFill>
              </a:rPr>
              <a:t>PROCEDURAL SOLUTION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0523A-5040-1F5C-9B94-A0626AA8DBC0}"/>
              </a:ext>
            </a:extLst>
          </p:cNvPr>
          <p:cNvSpPr txBox="1"/>
          <p:nvPr/>
        </p:nvSpPr>
        <p:spPr>
          <a:xfrm>
            <a:off x="546101" y="2142067"/>
            <a:ext cx="5359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b="1" dirty="0"/>
              <a:t>Procedural C#</a:t>
            </a:r>
            <a:r>
              <a:rPr lang="en-US" sz="1500" dirty="0"/>
              <a:t>: Step-by-step instructions with global state and procedures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b="1" dirty="0"/>
              <a:t>Key Components</a:t>
            </a:r>
            <a:r>
              <a:rPr lang="en-US" sz="1500" dirty="0"/>
              <a:t>: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Global variables: Shared state accessible to all procedures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Structs: Lightweight value types for data storage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Procedures: Sequential operations manipulating shared state</a:t>
            </a: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Arrays: Simple indexed collections for data storage</a:t>
            </a: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b="1" dirty="0"/>
              <a:t>Algorithm</a:t>
            </a:r>
            <a:r>
              <a:rPr lang="en-US" sz="1500" dirty="0"/>
              <a:t>: Kruskal's MST with clear sequential steps and direct data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6EC4A-301E-FAED-0123-89D85B14B4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038" r="1" b="14153"/>
          <a:stretch>
            <a:fillRect/>
          </a:stretch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507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E2F6-187C-F018-5627-AACF21FE6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2355"/>
            <a:ext cx="5076230" cy="2192675"/>
          </a:xfrm>
        </p:spPr>
        <p:txBody>
          <a:bodyPr>
            <a:noAutofit/>
          </a:bodyPr>
          <a:lstStyle/>
          <a:p>
            <a:pPr algn="ctr"/>
            <a:r>
              <a:rPr lang="en-US" b="1" i="0" dirty="0">
                <a:solidFill>
                  <a:srgbClr val="00E5FF"/>
                </a:solidFill>
                <a:effectLst/>
              </a:rPr>
              <a:t>COMPARISON </a:t>
            </a:r>
            <a:br>
              <a:rPr lang="en-US" b="1" i="0" dirty="0">
                <a:solidFill>
                  <a:srgbClr val="00E5FF"/>
                </a:solidFill>
                <a:effectLst/>
              </a:rPr>
            </a:br>
            <a:r>
              <a:rPr lang="en-US" b="1" i="0" dirty="0">
                <a:solidFill>
                  <a:srgbClr val="00E5FF"/>
                </a:solidFill>
                <a:effectLst/>
              </a:rPr>
              <a:t>&amp; </a:t>
            </a:r>
            <a:br>
              <a:rPr lang="en-US" b="1" i="0" dirty="0">
                <a:solidFill>
                  <a:srgbClr val="00E5FF"/>
                </a:solidFill>
                <a:effectLst/>
              </a:rPr>
            </a:br>
            <a:r>
              <a:rPr lang="en-US" b="1" i="0" dirty="0">
                <a:solidFill>
                  <a:srgbClr val="00E5FF"/>
                </a:solidFill>
                <a:effectLst/>
              </a:rPr>
              <a:t>ANALYSIS</a:t>
            </a:r>
            <a:endParaRPr lang="en-150" b="1" dirty="0">
              <a:solidFill>
                <a:srgbClr val="00E5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A5717-C349-C579-6414-78CDD33A0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195" y="799038"/>
            <a:ext cx="6435992" cy="2799655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9D1FE-6CF1-4443-03F4-F2C224264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106" y="4336546"/>
            <a:ext cx="6435991" cy="1255018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362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217</TotalTime>
  <Words>552</Words>
  <Application>Microsoft Office PowerPoint</Application>
  <PresentationFormat>Widescreen</PresentationFormat>
  <Paragraphs>84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Wingdings 3</vt:lpstr>
      <vt:lpstr>Celestial</vt:lpstr>
      <vt:lpstr>PROGRAMMING PARADIGMS IN C#</vt:lpstr>
      <vt:lpstr>CONTENT</vt:lpstr>
      <vt:lpstr>INTRODUCTION TO C# LANGUAGE</vt:lpstr>
      <vt:lpstr>PROGRAMMING PARADIGMS IN C#</vt:lpstr>
      <vt:lpstr>KRUSKAL'S ALGORITHM - PROBLEM DESCRIPTION</vt:lpstr>
      <vt:lpstr>OOP SOLUTION OVERVIEW</vt:lpstr>
      <vt:lpstr>Functional Solution Overview</vt:lpstr>
      <vt:lpstr>PROCEDURAL SOLUTION OVERVIEW</vt:lpstr>
      <vt:lpstr>COMPARISON  &amp;  ANALYSIS</vt:lpstr>
      <vt:lpstr>COMPARISON  &amp;  ANALYSIS</vt:lpstr>
      <vt:lpstr>CONCLUSION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LAURENȚIU CHELARU</dc:creator>
  <cp:lastModifiedBy>LAURENȚIU CHELARU</cp:lastModifiedBy>
  <cp:revision>3</cp:revision>
  <dcterms:created xsi:type="dcterms:W3CDTF">2025-05-14T21:43:47Z</dcterms:created>
  <dcterms:modified xsi:type="dcterms:W3CDTF">2025-05-22T00:44:17Z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