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7" r:id="rId4"/>
    <p:sldId id="263" r:id="rId5"/>
    <p:sldId id="264" r:id="rId6"/>
    <p:sldId id="265" r:id="rId7"/>
    <p:sldId id="267" r:id="rId8"/>
    <p:sldId id="268" r:id="rId9"/>
    <p:sldId id="269" r:id="rId10"/>
    <p:sldId id="259" r:id="rId11"/>
    <p:sldId id="261" r:id="rId12"/>
    <p:sldId id="270" r:id="rId13"/>
    <p:sldId id="271" r:id="rId14"/>
    <p:sldId id="272" r:id="rId15"/>
    <p:sldId id="273" r:id="rId16"/>
    <p:sldId id="281" r:id="rId17"/>
    <p:sldId id="282" r:id="rId18"/>
    <p:sldId id="283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6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83DD-068A-4DD9-AA3B-FB4E47968E92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1528-293C-46F9-AA82-85A2579B9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82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7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ja-JP" altLang="en-US" b="0">
              <a:ea typeface="ＭＳ Ｐゴシック" pitchFamily="50" charset="-128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4"/>
            <a:ext cx="2133600" cy="169863"/>
          </a:xfrm>
        </p:spPr>
        <p:txBody>
          <a:bodyPr/>
          <a:lstStyle>
            <a:lvl1pPr>
              <a:defRPr>
                <a:effectLst/>
                <a:latin typeface="Arial" charset="0"/>
                <a:ea typeface="ＭＳ Ｐゴシック" charset="-128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1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1"/>
            <a:ext cx="2133600" cy="168275"/>
          </a:xfrm>
        </p:spPr>
        <p:txBody>
          <a:bodyPr/>
          <a:lstStyle>
            <a:lvl1pPr algn="r">
              <a:defRPr>
                <a:effectLst/>
                <a:latin typeface="Arial" charset="0"/>
                <a:ea typeface="ＭＳ Ｐゴシック" charset="-128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6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31837"/>
            <a:ext cx="2057400" cy="55673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731837"/>
            <a:ext cx="6019800" cy="556736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70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タイトルと、図表または組織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426" y="731837"/>
            <a:ext cx="7800975" cy="563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SmartArt プレースホルダ 2"/>
          <p:cNvSpPr>
            <a:spLocks noGrp="1"/>
          </p:cNvSpPr>
          <p:nvPr>
            <p:ph type="dgm" idx="1"/>
          </p:nvPr>
        </p:nvSpPr>
        <p:spPr>
          <a:xfrm>
            <a:off x="457200" y="1419226"/>
            <a:ext cx="8229600" cy="4879975"/>
          </a:xfrm>
        </p:spPr>
        <p:txBody>
          <a:bodyPr/>
          <a:lstStyle/>
          <a:p>
            <a:pPr lvl="0"/>
            <a:r>
              <a:rPr lang="en-US" altLang="ja-JP" noProof="0" smtClean="0"/>
              <a:t>SmartArt </a:t>
            </a:r>
            <a:r>
              <a:rPr lang="ja-JP" altLang="en-US" noProof="0" smtClean="0"/>
              <a:t>グラフィックを追加</a:t>
            </a:r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31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426" y="731837"/>
            <a:ext cx="7800975" cy="563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419226"/>
            <a:ext cx="8229600" cy="4879975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2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7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" name="Picture 23" descr="logo1のコピ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2" y="2708275"/>
            <a:ext cx="12493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4"/>
            <a:ext cx="2133600" cy="169863"/>
          </a:xfrm>
        </p:spPr>
        <p:txBody>
          <a:bodyPr/>
          <a:lstStyle>
            <a:lvl1pPr>
              <a:defRPr smtClean="0">
                <a:effectLst/>
                <a:latin typeface="+mn-lt"/>
                <a:ea typeface="ＭＳ Ｐゴシック" pitchFamily="50" charset="-128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1"/>
            <a:ext cx="2895600" cy="168275"/>
          </a:xfrm>
        </p:spPr>
        <p:txBody>
          <a:bodyPr/>
          <a:lstStyle>
            <a:lvl1pPr algn="ctr">
              <a:defRPr smtClean="0"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1"/>
            <a:ext cx="2133600" cy="168275"/>
          </a:xfrm>
        </p:spPr>
        <p:txBody>
          <a:bodyPr/>
          <a:lstStyle>
            <a:lvl1pPr algn="r">
              <a:defRPr smtClean="0">
                <a:effectLst/>
                <a:latin typeface="+mn-lt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4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7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581149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33914" y="1581150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35122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29235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635121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27488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2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525917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67793" y="525917"/>
            <a:ext cx="5111750" cy="58853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72017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2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9" y="0"/>
            <a:ext cx="2066925" cy="8382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2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5" y="0"/>
            <a:ext cx="2066925" cy="8382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7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grpSp>
        <p:nvGrpSpPr>
          <p:cNvPr id="103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3212"/>
            <a:ext cx="82296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单击此处编辑母版文本样式</a:t>
            </a:r>
          </a:p>
          <a:p>
            <a:pPr lvl="1"/>
            <a:r>
              <a:rPr lang="ja-JP" altLang="en-US" dirty="0"/>
              <a:t>第二级</a:t>
            </a:r>
          </a:p>
          <a:p>
            <a:pPr lvl="2"/>
            <a:r>
              <a:rPr lang="ja-JP" altLang="en-US" dirty="0"/>
              <a:t>第三级</a:t>
            </a:r>
          </a:p>
          <a:p>
            <a:pPr lvl="3"/>
            <a:r>
              <a:rPr lang="ja-JP" altLang="en-US" dirty="0"/>
              <a:t>第四级</a:t>
            </a:r>
          </a:p>
          <a:p>
            <a:pPr lvl="4"/>
            <a:r>
              <a:rPr lang="ja-JP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1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ＭＳ Ｐゴシック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1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50" charset="-128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6" y="731837"/>
            <a:ext cx="780097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单击此处编辑母版标题样式</a:t>
            </a:r>
          </a:p>
        </p:txBody>
      </p:sp>
      <p:pic>
        <p:nvPicPr>
          <p:cNvPr id="1037" name="Picture 32" descr="logo1のコピー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24752" y="188914"/>
            <a:ext cx="124936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3" descr="a1"/>
          <p:cNvSpPr>
            <a:spLocks noChangeArrowheads="1"/>
          </p:cNvSpPr>
          <p:nvPr userDrawn="1"/>
        </p:nvSpPr>
        <p:spPr bwMode="gray">
          <a:xfrm>
            <a:off x="592137" y="294483"/>
            <a:ext cx="2066925" cy="8382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7" name="Rectangle 24"/>
          <p:cNvSpPr>
            <a:spLocks noChangeArrowheads="1"/>
          </p:cNvSpPr>
          <p:nvPr userDrawn="1"/>
        </p:nvSpPr>
        <p:spPr bwMode="gray">
          <a:xfrm>
            <a:off x="2730500" y="294483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8" name="Rectangle 25" descr="a2"/>
          <p:cNvSpPr>
            <a:spLocks noChangeArrowheads="1"/>
          </p:cNvSpPr>
          <p:nvPr userDrawn="1"/>
        </p:nvSpPr>
        <p:spPr bwMode="gray">
          <a:xfrm>
            <a:off x="4938713" y="294483"/>
            <a:ext cx="2066925" cy="8382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9" name="Rectangle 26"/>
          <p:cNvSpPr>
            <a:spLocks noChangeArrowheads="1"/>
          </p:cNvSpPr>
          <p:nvPr userDrawn="1"/>
        </p:nvSpPr>
        <p:spPr bwMode="gray">
          <a:xfrm>
            <a:off x="7077075" y="294483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grpSp>
        <p:nvGrpSpPr>
          <p:cNvPr id="20" name="Group 27"/>
          <p:cNvGrpSpPr>
            <a:grpSpLocks/>
          </p:cNvGrpSpPr>
          <p:nvPr userDrawn="1"/>
        </p:nvGrpSpPr>
        <p:grpSpPr bwMode="auto">
          <a:xfrm>
            <a:off x="-2" y="980283"/>
            <a:ext cx="9144000" cy="609600"/>
            <a:chOff x="0" y="432"/>
            <a:chExt cx="5760" cy="384"/>
          </a:xfrm>
        </p:grpSpPr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</p:grpSp>
      <p:pic>
        <p:nvPicPr>
          <p:cNvPr id="23" name="Picture 32" descr="logo1のコピー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485855" y="568328"/>
            <a:ext cx="124936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9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kumimoji="1" sz="20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mcrest.org/JavaHamcrest/" TargetMode="External"/><Relationship Id="rId2" Type="http://schemas.openxmlformats.org/officeDocument/2006/relationships/hyperlink" Target="https://joel-costigliola.github.io/assertj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uth.dev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xxx@xxx.com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Ju</a:t>
            </a:r>
            <a:r>
              <a:rPr kumimoji="1" lang="en-US" altLang="zh-CN" smtClean="0"/>
              <a:t>nit</a:t>
            </a:r>
            <a:r>
              <a:rPr kumimoji="1" lang="zh-CN" altLang="en-US" smtClean="0"/>
              <a:t>入门</a:t>
            </a:r>
            <a:r>
              <a:rPr lang="en-US" altLang="zh-CN" smtClean="0"/>
              <a:t>(Part 2)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单体测试技法系列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9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</a:t>
            </a:r>
            <a:r>
              <a:rPr lang="zh-CN" altLang="en-US"/>
              <a:t>和</a:t>
            </a:r>
            <a:r>
              <a:rPr lang="en-US" altLang="zh-CN"/>
              <a:t>teardown</a:t>
            </a:r>
            <a:r>
              <a:rPr lang="zh-CN" altLang="en-US"/>
              <a:t>的执行顺序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多个测试方法的话，只有</a:t>
            </a:r>
            <a:r>
              <a:rPr lang="en-US" altLang="zh-CN" sz="1600" smtClean="0"/>
              <a:t>@BeforeEach</a:t>
            </a:r>
            <a:r>
              <a:rPr lang="zh-CN" altLang="en-US" sz="1600" smtClean="0"/>
              <a:t>和</a:t>
            </a:r>
            <a:r>
              <a:rPr lang="en-US" altLang="zh-CN" sz="1600" smtClean="0"/>
              <a:t>@AfterEach</a:t>
            </a:r>
            <a:r>
              <a:rPr lang="zh-CN" altLang="en-US" sz="1600" smtClean="0"/>
              <a:t>会多次执行</a:t>
            </a:r>
            <a:endParaRPr lang="en-US" altLang="zh-CN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before all at superclass.(</a:t>
            </a:r>
            <a:r>
              <a:rPr lang="zh-CN" altLang="en-US" sz="1200">
                <a:latin typeface="Consolas" panose="020B0609020204030204" pitchFamily="49" charset="0"/>
              </a:rPr>
              <a:t>基类的</a:t>
            </a:r>
            <a:r>
              <a:rPr lang="en-US" altLang="zh-CN" sz="1200">
                <a:latin typeface="Consolas" panose="020B0609020204030204" pitchFamily="49" charset="0"/>
              </a:rPr>
              <a:t>@BeforeAll)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before all at test class.(</a:t>
            </a:r>
            <a:r>
              <a:rPr lang="zh-CN" altLang="en-US" sz="1200">
                <a:latin typeface="Consolas" panose="020B0609020204030204" pitchFamily="49" charset="0"/>
              </a:rPr>
              <a:t>测试类的</a:t>
            </a:r>
            <a:r>
              <a:rPr lang="en-US" altLang="zh-CN" sz="1200">
                <a:latin typeface="Consolas" panose="020B0609020204030204" pitchFamily="49" charset="0"/>
              </a:rPr>
              <a:t>@BeforeAll)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before each at superclass.(</a:t>
            </a:r>
            <a:r>
              <a:rPr lang="zh-CN" altLang="en-US" sz="1200">
                <a:latin typeface="Consolas" panose="020B0609020204030204" pitchFamily="49" charset="0"/>
              </a:rPr>
              <a:t>基类的</a:t>
            </a:r>
            <a:r>
              <a:rPr lang="en-US" altLang="zh-CN" sz="1200">
                <a:latin typeface="Consolas" panose="020B0609020204030204" pitchFamily="49" charset="0"/>
              </a:rPr>
              <a:t>@BeforeEach)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before each at test class.(</a:t>
            </a:r>
            <a:r>
              <a:rPr lang="zh-CN" altLang="en-US" sz="1200">
                <a:latin typeface="Consolas" panose="020B0609020204030204" pitchFamily="49" charset="0"/>
              </a:rPr>
              <a:t>测试类的</a:t>
            </a:r>
            <a:r>
              <a:rPr lang="en-US" altLang="zh-CN" sz="1200">
                <a:latin typeface="Consolas" panose="020B0609020204030204" pitchFamily="49" charset="0"/>
              </a:rPr>
              <a:t>@BeforeEach)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test </a:t>
            </a:r>
            <a:r>
              <a:rPr lang="en-US" altLang="zh-CN" sz="1200" smtClean="0">
                <a:latin typeface="Consolas" panose="020B0609020204030204" pitchFamily="49" charset="0"/>
              </a:rPr>
              <a:t>methodA.(</a:t>
            </a:r>
            <a:r>
              <a:rPr lang="zh-CN" altLang="en-US" sz="1200">
                <a:latin typeface="Consolas" panose="020B0609020204030204" pitchFamily="49" charset="0"/>
              </a:rPr>
              <a:t>测试方法</a:t>
            </a:r>
            <a:r>
              <a:rPr lang="en-US" altLang="zh-CN" sz="12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after each at test class.(</a:t>
            </a:r>
            <a:r>
              <a:rPr lang="zh-CN" altLang="en-US" sz="1200">
                <a:latin typeface="Consolas" panose="020B0609020204030204" pitchFamily="49" charset="0"/>
              </a:rPr>
              <a:t>测试类的</a:t>
            </a:r>
            <a:r>
              <a:rPr lang="en-US" altLang="zh-CN" sz="1200">
                <a:latin typeface="Consolas" panose="020B0609020204030204" pitchFamily="49" charset="0"/>
              </a:rPr>
              <a:t>@AfterEach)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after each at superclass.(</a:t>
            </a:r>
            <a:r>
              <a:rPr lang="zh-CN" altLang="en-US" sz="1200">
                <a:latin typeface="Consolas" panose="020B0609020204030204" pitchFamily="49" charset="0"/>
              </a:rPr>
              <a:t>基类的</a:t>
            </a:r>
            <a:r>
              <a:rPr lang="en-US" altLang="zh-CN" sz="1200">
                <a:latin typeface="Consolas" panose="020B0609020204030204" pitchFamily="49" charset="0"/>
              </a:rPr>
              <a:t>@AfterEach)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a</a:t>
            </a:r>
            <a:r>
              <a:rPr lang="en-US" altLang="zh-CN" sz="1200">
                <a:latin typeface="Consolas" panose="020B0609020204030204" pitchFamily="49" charset="0"/>
              </a:rPr>
              <a:t>before each at superclass.(</a:t>
            </a:r>
            <a:r>
              <a:rPr lang="zh-CN" altLang="en-US" sz="1200">
                <a:latin typeface="Consolas" panose="020B0609020204030204" pitchFamily="49" charset="0"/>
              </a:rPr>
              <a:t>基类的</a:t>
            </a:r>
            <a:r>
              <a:rPr lang="en-US" altLang="zh-CN" sz="1200">
                <a:latin typeface="Consolas" panose="020B0609020204030204" pitchFamily="49" charset="0"/>
              </a:rPr>
              <a:t>@BeforeEach)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before each at test class.(</a:t>
            </a:r>
            <a:r>
              <a:rPr lang="zh-CN" altLang="en-US" sz="1200">
                <a:latin typeface="Consolas" panose="020B0609020204030204" pitchFamily="49" charset="0"/>
              </a:rPr>
              <a:t>测试类的</a:t>
            </a:r>
            <a:r>
              <a:rPr lang="en-US" altLang="zh-CN" sz="1200">
                <a:latin typeface="Consolas" panose="020B0609020204030204" pitchFamily="49" charset="0"/>
              </a:rPr>
              <a:t>@BeforeEach)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test </a:t>
            </a:r>
            <a:r>
              <a:rPr lang="en-US" altLang="zh-CN" sz="1200" smtClean="0">
                <a:latin typeface="Consolas" panose="020B0609020204030204" pitchFamily="49" charset="0"/>
              </a:rPr>
              <a:t>methodB.(</a:t>
            </a:r>
            <a:r>
              <a:rPr lang="zh-CN" altLang="en-US" sz="1200">
                <a:latin typeface="Consolas" panose="020B0609020204030204" pitchFamily="49" charset="0"/>
              </a:rPr>
              <a:t>测试方法</a:t>
            </a:r>
            <a:r>
              <a:rPr lang="en-US" altLang="zh-CN" sz="12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after each at test class.(</a:t>
            </a:r>
            <a:r>
              <a:rPr lang="zh-CN" altLang="en-US" sz="1200">
                <a:latin typeface="Consolas" panose="020B0609020204030204" pitchFamily="49" charset="0"/>
              </a:rPr>
              <a:t>测试类的</a:t>
            </a:r>
            <a:r>
              <a:rPr lang="en-US" altLang="zh-CN" sz="1200">
                <a:latin typeface="Consolas" panose="020B0609020204030204" pitchFamily="49" charset="0"/>
              </a:rPr>
              <a:t>@AfterEach)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after each at superclass.(</a:t>
            </a:r>
            <a:r>
              <a:rPr lang="zh-CN" altLang="en-US" sz="1200">
                <a:latin typeface="Consolas" panose="020B0609020204030204" pitchFamily="49" charset="0"/>
              </a:rPr>
              <a:t>基类的</a:t>
            </a:r>
            <a:r>
              <a:rPr lang="en-US" altLang="zh-CN" sz="1200">
                <a:latin typeface="Consolas" panose="020B0609020204030204" pitchFamily="49" charset="0"/>
              </a:rPr>
              <a:t>@AfterEach)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fter </a:t>
            </a:r>
            <a:r>
              <a:rPr lang="en-US" altLang="zh-CN" sz="1200">
                <a:latin typeface="Consolas" panose="020B0609020204030204" pitchFamily="49" charset="0"/>
              </a:rPr>
              <a:t>all at test class.(</a:t>
            </a:r>
            <a:r>
              <a:rPr lang="zh-CN" altLang="en-US" sz="1200">
                <a:latin typeface="Consolas" panose="020B0609020204030204" pitchFamily="49" charset="0"/>
              </a:rPr>
              <a:t>测试类的</a:t>
            </a:r>
            <a:r>
              <a:rPr lang="en-US" altLang="zh-CN" sz="1200">
                <a:latin typeface="Consolas" panose="020B0609020204030204" pitchFamily="49" charset="0"/>
              </a:rPr>
              <a:t>@AfterAll)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after all at superclass.(</a:t>
            </a:r>
            <a:r>
              <a:rPr lang="zh-CN" altLang="en-US" sz="1200">
                <a:latin typeface="Consolas" panose="020B0609020204030204" pitchFamily="49" charset="0"/>
              </a:rPr>
              <a:t>基类的</a:t>
            </a:r>
            <a:r>
              <a:rPr lang="en-US" altLang="zh-CN" sz="1200">
                <a:latin typeface="Consolas" panose="020B0609020204030204" pitchFamily="49" charset="0"/>
              </a:rPr>
              <a:t>@AfterAll)</a:t>
            </a:r>
          </a:p>
          <a:p>
            <a:pPr marL="0" indent="0">
              <a:buNone/>
            </a:pPr>
            <a:endParaRPr lang="en-US" altLang="ja-JP" sz="1600" smtClean="0"/>
          </a:p>
          <a:p>
            <a:pPr marL="0" indent="0">
              <a:buNone/>
            </a:pP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634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自定义测试类和测试方法显示名称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smtClean="0"/>
              <a:t>我们前面通过注解</a:t>
            </a:r>
            <a:r>
              <a:rPr lang="en-US" altLang="zh-CN" sz="1600" smtClean="0"/>
              <a:t>@</a:t>
            </a:r>
            <a:r>
              <a:rPr lang="en-US" altLang="zh-CN" sz="1600" smtClean="0">
                <a:latin typeface="Consolas" panose="020B0609020204030204" pitchFamily="49" charset="0"/>
              </a:rPr>
              <a:t>ParameterizedTest</a:t>
            </a:r>
            <a:r>
              <a:rPr lang="zh-CN" altLang="en-US" sz="1600" smtClean="0"/>
              <a:t>中的</a:t>
            </a:r>
            <a:r>
              <a:rPr lang="en-US" altLang="zh-CN" sz="1600" smtClean="0"/>
              <a:t>name</a:t>
            </a:r>
            <a:r>
              <a:rPr lang="zh-CN" altLang="en-US" sz="1600" smtClean="0"/>
              <a:t>属性来定义每次测试执行时测试</a:t>
            </a:r>
            <a:r>
              <a:rPr lang="en-US" altLang="zh-CN" sz="1600" smtClean="0"/>
              <a:t>case</a:t>
            </a:r>
            <a:r>
              <a:rPr lang="zh-CN" altLang="en-US" sz="1600" smtClean="0"/>
              <a:t>的显示名称，同样，我们还可以利用</a:t>
            </a:r>
            <a:r>
              <a:rPr lang="en-US" altLang="zh-CN" sz="1600" smtClean="0"/>
              <a:t>@DisplayName</a:t>
            </a:r>
            <a:r>
              <a:rPr lang="zh-CN" altLang="en-US" sz="1600" smtClean="0"/>
              <a:t>和</a:t>
            </a:r>
            <a:r>
              <a:rPr lang="en-US" altLang="zh-CN" sz="1600"/>
              <a:t>@DisplayNameGeneration</a:t>
            </a:r>
            <a:r>
              <a:rPr lang="zh-CN" altLang="en-US" sz="1600" smtClean="0"/>
              <a:t>注解来自定义测试类和测试方法的显示名称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class DisplayNameGeneratorTest {</a:t>
            </a:r>
          </a:p>
          <a:p>
            <a:pPr marL="0" indent="0">
              <a:buNone/>
            </a:pP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@Nested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@DisplayNameGeneration(DisplayNameGenerator.ReplaceUnderscores.class)</a:t>
            </a:r>
            <a:r>
              <a:rPr lang="ja-JP" altLang="en-US" sz="800" smtClean="0">
                <a:latin typeface="Consolas" panose="020B0609020204030204" pitchFamily="49" charset="0"/>
              </a:rPr>
              <a:t>①</a:t>
            </a: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class A_year_is_not_supported {</a:t>
            </a:r>
          </a:p>
          <a:p>
            <a:pPr marL="0" indent="0">
              <a:buNone/>
            </a:pP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@Test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void if_it_is_zero() {}</a:t>
            </a:r>
          </a:p>
          <a:p>
            <a:pPr marL="0" indent="0">
              <a:buNone/>
            </a:pP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@DisplayName(“A negative value for year is not supported by the leap year computation.”)</a:t>
            </a:r>
            <a:r>
              <a:rPr lang="ja-JP" altLang="en-US" sz="800" smtClean="0">
                <a:latin typeface="Consolas" panose="020B0609020204030204" pitchFamily="49" charset="0"/>
              </a:rPr>
              <a:t>②</a:t>
            </a: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@ParameterizedTest(name = “For example, year {0} is not supported.”)</a:t>
            </a:r>
            <a:r>
              <a:rPr lang="ja-JP" altLang="en-US" sz="800" smtClean="0">
                <a:latin typeface="Consolas" panose="020B0609020204030204" pitchFamily="49" charset="0"/>
              </a:rPr>
              <a:t>③</a:t>
            </a: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@ValueSource(ints = {-1, -4})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void if_it_is_negative(int year) {}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@Nested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@IndicativeSentencesGeneration(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  separator = " -&gt; ",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  generator = DisplayNameGenerator.ReplaceUnderscores.class)</a:t>
            </a:r>
            <a:r>
              <a:rPr lang="ja-JP" altLang="en-US" sz="800">
                <a:latin typeface="Consolas" panose="020B0609020204030204" pitchFamily="49" charset="0"/>
              </a:rPr>
              <a:t>④</a:t>
            </a: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class A_year_is_a_leap_year {</a:t>
            </a:r>
          </a:p>
          <a:p>
            <a:pPr marL="0" indent="0">
              <a:buNone/>
            </a:pP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@Test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void if_it_is_divisible_by_4_but_not_by_100() {}</a:t>
            </a:r>
          </a:p>
          <a:p>
            <a:pPr marL="0" indent="0">
              <a:buNone/>
            </a:pP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@ParameterizedTest(name = "Year {0} is a leap year.")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@ValueSource(ints = {2016, 2020, 2048})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  void if_it_is_one_of_the_following_years(int year) {}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}</a:t>
            </a:r>
            <a:endParaRPr kumimoji="1" lang="ja-JP" altLang="en-US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6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自定义测试类和测试方法显示名称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600" smtClean="0">
                <a:latin typeface="Consolas" panose="020B0609020204030204" pitchFamily="49" charset="0"/>
              </a:rPr>
              <a:t>①</a:t>
            </a:r>
            <a:r>
              <a:rPr lang="zh-CN" altLang="en-US" sz="1600" smtClean="0">
                <a:latin typeface="Consolas" panose="020B0609020204030204" pitchFamily="49" charset="0"/>
              </a:rPr>
              <a:t>名称生成器，支持以下四种生成方式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Standard </a:t>
            </a:r>
            <a:r>
              <a:rPr lang="zh-CN" altLang="en-US" sz="1600" smtClean="0">
                <a:latin typeface="Consolas" panose="020B0609020204030204" pitchFamily="49" charset="0"/>
              </a:rPr>
              <a:t>默认值，和不设定一个效果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Simple </a:t>
            </a:r>
            <a:r>
              <a:rPr lang="zh-CN" altLang="en-US" sz="1600" smtClean="0">
                <a:latin typeface="Consolas" panose="020B0609020204030204" pitchFamily="49" charset="0"/>
              </a:rPr>
              <a:t>和</a:t>
            </a:r>
            <a:r>
              <a:rPr lang="en-US" altLang="zh-CN" sz="1600" smtClean="0">
                <a:latin typeface="Consolas" panose="020B0609020204030204" pitchFamily="49" charset="0"/>
              </a:rPr>
              <a:t>Standard</a:t>
            </a:r>
            <a:r>
              <a:rPr lang="zh-CN" altLang="en-US" sz="1600" smtClean="0">
                <a:latin typeface="Consolas" panose="020B0609020204030204" pitchFamily="49" charset="0"/>
              </a:rPr>
              <a:t>差不多，区别就是如果测试方法没有参数，方法名后面不加</a:t>
            </a:r>
            <a:r>
              <a:rPr lang="en-US" altLang="zh-CN" sz="1600" smtClean="0">
                <a:latin typeface="Consolas" panose="020B0609020204030204" pitchFamily="49" charset="0"/>
              </a:rPr>
              <a:t>()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ReplaceUnderscores </a:t>
            </a:r>
            <a:r>
              <a:rPr lang="zh-CN" altLang="en-US" sz="1600" smtClean="0">
                <a:latin typeface="Consolas" panose="020B0609020204030204" pitchFamily="49" charset="0"/>
              </a:rPr>
              <a:t>将测试方法名中的下划线</a:t>
            </a:r>
            <a:r>
              <a:rPr lang="en-US" altLang="zh-CN" sz="1600" smtClean="0">
                <a:latin typeface="Consolas" panose="020B0609020204030204" pitchFamily="49" charset="0"/>
              </a:rPr>
              <a:t>(_)</a:t>
            </a:r>
            <a:r>
              <a:rPr lang="zh-CN" altLang="en-US" sz="1600" smtClean="0">
                <a:latin typeface="Consolas" panose="020B0609020204030204" pitchFamily="49" charset="0"/>
              </a:rPr>
              <a:t>替换成空格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IndicativeSentences </a:t>
            </a:r>
            <a:r>
              <a:rPr lang="zh-CN" altLang="en-US" sz="1600" smtClean="0">
                <a:latin typeface="Consolas" panose="020B0609020204030204" pitchFamily="49" charset="0"/>
              </a:rPr>
              <a:t>把测试类和测试方法整体拼接在一起，表现比较奇怪，比如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@</a:t>
            </a:r>
            <a:r>
              <a:rPr lang="en-US" altLang="ja-JP" sz="800">
                <a:latin typeface="Consolas" panose="020B0609020204030204" pitchFamily="49" charset="0"/>
              </a:rPr>
              <a:t>DisplayNameGeneration(DisplayNameGenerator.IndicativeSentences.class)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class A_year_is_a_leap_year_indicativeSentences {</a:t>
            </a:r>
          </a:p>
          <a:p>
            <a:pPr marL="0" indent="0">
              <a:buNone/>
            </a:pP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@Test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void if_it_is_divisible_by_4_but_not_by_100() </a:t>
            </a:r>
            <a:r>
              <a:rPr lang="en-US" altLang="ja-JP" sz="800" smtClean="0">
                <a:latin typeface="Consolas" panose="020B0609020204030204" pitchFamily="49" charset="0"/>
              </a:rPr>
              <a:t>{} </a:t>
            </a:r>
            <a:r>
              <a:rPr lang="zh-CN" altLang="en-US" sz="800" smtClean="0">
                <a:latin typeface="Consolas" panose="020B0609020204030204" pitchFamily="49" charset="0"/>
              </a:rPr>
              <a:t>这个方法显示成 </a:t>
            </a:r>
            <a:r>
              <a:rPr lang="en-US" altLang="zh-CN" sz="800" smtClean="0">
                <a:latin typeface="Consolas" panose="020B0609020204030204" pitchFamily="49" charset="0"/>
              </a:rPr>
              <a:t>, </a:t>
            </a:r>
            <a:r>
              <a:rPr lang="zh-CN" altLang="en-US" sz="800" smtClean="0">
                <a:latin typeface="Consolas" panose="020B0609020204030204" pitchFamily="49" charset="0"/>
              </a:rPr>
              <a:t>方法名</a:t>
            </a: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@Test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void another_method() </a:t>
            </a:r>
            <a:r>
              <a:rPr lang="en-US" altLang="ja-JP" sz="800" smtClean="0">
                <a:latin typeface="Consolas" panose="020B0609020204030204" pitchFamily="49" charset="0"/>
              </a:rPr>
              <a:t>{} </a:t>
            </a:r>
            <a:r>
              <a:rPr lang="zh-CN" altLang="en-US" sz="800" smtClean="0">
                <a:latin typeface="Consolas" panose="020B0609020204030204" pitchFamily="49" charset="0"/>
              </a:rPr>
              <a:t>这个方法</a:t>
            </a:r>
            <a:r>
              <a:rPr lang="zh-CN" altLang="en-US" sz="800">
                <a:latin typeface="Consolas" panose="020B0609020204030204" pitchFamily="49" charset="0"/>
              </a:rPr>
              <a:t>也</a:t>
            </a:r>
            <a:r>
              <a:rPr lang="zh-CN" altLang="en-US" sz="800" smtClean="0">
                <a:latin typeface="Consolas" panose="020B0609020204030204" pitchFamily="49" charset="0"/>
              </a:rPr>
              <a:t>显示</a:t>
            </a:r>
            <a:r>
              <a:rPr lang="zh-CN" altLang="en-US" sz="800">
                <a:latin typeface="Consolas" panose="020B0609020204030204" pitchFamily="49" charset="0"/>
              </a:rPr>
              <a:t>成 </a:t>
            </a:r>
            <a:r>
              <a:rPr lang="en-US" altLang="zh-CN" sz="800">
                <a:latin typeface="Consolas" panose="020B0609020204030204" pitchFamily="49" charset="0"/>
              </a:rPr>
              <a:t>, </a:t>
            </a:r>
            <a:r>
              <a:rPr lang="zh-CN" altLang="en-US" sz="800">
                <a:latin typeface="Consolas" panose="020B0609020204030204" pitchFamily="49" charset="0"/>
              </a:rPr>
              <a:t>方法名</a:t>
            </a: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@ParameterizedTest(name = "Year {0} is a leap year.")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@ValueSource(ints = {2016, 2020, 2048})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void if_it_is_one_of_the_following_years(int year) </a:t>
            </a:r>
            <a:r>
              <a:rPr lang="en-US" altLang="ja-JP" sz="800" smtClean="0">
                <a:latin typeface="Consolas" panose="020B0609020204030204" pitchFamily="49" charset="0"/>
              </a:rPr>
              <a:t>{} </a:t>
            </a:r>
            <a:r>
              <a:rPr lang="zh-CN" altLang="en-US" sz="800" smtClean="0">
                <a:latin typeface="Consolas" panose="020B0609020204030204" pitchFamily="49" charset="0"/>
              </a:rPr>
              <a:t>这里显示类名</a:t>
            </a:r>
            <a:r>
              <a:rPr lang="en-US" altLang="zh-CN" sz="800" smtClean="0">
                <a:latin typeface="Consolas" panose="020B0609020204030204" pitchFamily="49" charset="0"/>
              </a:rPr>
              <a:t>,</a:t>
            </a:r>
            <a:r>
              <a:rPr lang="zh-CN" altLang="en-US" sz="800" smtClean="0">
                <a:latin typeface="Consolas" panose="020B0609020204030204" pitchFamily="49" charset="0"/>
              </a:rPr>
              <a:t>方法名</a:t>
            </a: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}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62525"/>
            <a:ext cx="550621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4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自定义测试类和测试方法显示名称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600"/>
              <a:t>@</a:t>
            </a:r>
            <a:r>
              <a:rPr lang="en-US" altLang="ja-JP" sz="1600" smtClean="0"/>
              <a:t>IndicativeSentencesGeneration</a:t>
            </a:r>
            <a:r>
              <a:rPr lang="zh-CN" altLang="en-US" sz="1600" smtClean="0"/>
              <a:t>和前面提到的</a:t>
            </a:r>
            <a:r>
              <a:rPr lang="en-US" altLang="ja-JP" sz="1600" smtClean="0">
                <a:latin typeface="Consolas" panose="020B0609020204030204" pitchFamily="49" charset="0"/>
              </a:rPr>
              <a:t>IndicativeSentences</a:t>
            </a:r>
            <a:r>
              <a:rPr lang="zh-CN" altLang="en-US" sz="1600" smtClean="0">
                <a:latin typeface="Consolas" panose="020B0609020204030204" pitchFamily="49" charset="0"/>
              </a:rPr>
              <a:t>类似，不过可以指定连接字符串</a:t>
            </a:r>
            <a:r>
              <a:rPr lang="en-US" altLang="zh-CN" sz="1600" smtClean="0">
                <a:latin typeface="Consolas" panose="020B0609020204030204" pitchFamily="49" charset="0"/>
              </a:rPr>
              <a:t>(</a:t>
            </a:r>
            <a:r>
              <a:rPr lang="en-US" altLang="ja-JP" sz="1600" smtClean="0">
                <a:latin typeface="Consolas" panose="020B0609020204030204" pitchFamily="49" charset="0"/>
              </a:rPr>
              <a:t>separator</a:t>
            </a:r>
            <a:r>
              <a:rPr lang="zh-CN" altLang="en-US" sz="1600" smtClean="0">
                <a:latin typeface="Consolas" panose="020B0609020204030204" pitchFamily="49" charset="0"/>
              </a:rPr>
              <a:t>，默认是逗号</a:t>
            </a:r>
            <a:r>
              <a:rPr lang="en-US" altLang="zh-CN" sz="1600" smtClean="0">
                <a:latin typeface="Consolas" panose="020B0609020204030204" pitchFamily="49" charset="0"/>
              </a:rPr>
              <a:t>)</a:t>
            </a:r>
            <a:r>
              <a:rPr lang="zh-CN" altLang="en-US" sz="1600" smtClean="0">
                <a:latin typeface="Consolas" panose="020B0609020204030204" pitchFamily="49" charset="0"/>
              </a:rPr>
              <a:t>，比如前面的例子中我们指定了</a:t>
            </a:r>
            <a:r>
              <a:rPr lang="en-US" altLang="zh-CN" sz="1600" smtClean="0">
                <a:latin typeface="Consolas" panose="020B0609020204030204" pitchFamily="49" charset="0"/>
              </a:rPr>
              <a:t>-&gt;</a:t>
            </a:r>
          </a:p>
          <a:p>
            <a:pPr marL="0" indent="0">
              <a:buNone/>
            </a:pPr>
            <a:r>
              <a:rPr kumimoji="1" lang="zh-CN" altLang="en-US" sz="1600" smtClean="0">
                <a:latin typeface="Consolas" panose="020B0609020204030204" pitchFamily="49" charset="0"/>
              </a:rPr>
              <a:t>同时还可以指定</a:t>
            </a:r>
            <a:r>
              <a:rPr lang="en-US" altLang="ja-JP" sz="1600" smtClean="0">
                <a:latin typeface="Consolas" panose="020B0609020204030204" pitchFamily="49" charset="0"/>
              </a:rPr>
              <a:t>DisplayNameGenerator</a:t>
            </a:r>
          </a:p>
          <a:p>
            <a:pPr marL="0" indent="0">
              <a:buNone/>
            </a:pPr>
            <a:endParaRPr kumimoji="1"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zh-CN" altLang="en-US" sz="1600" smtClean="0">
                <a:latin typeface="Consolas" panose="020B0609020204030204" pitchFamily="49" charset="0"/>
              </a:rPr>
              <a:t>我们还可以使用</a:t>
            </a:r>
            <a:r>
              <a:rPr kumimoji="1" lang="en-US" altLang="ja-JP" sz="1600" smtClean="0">
                <a:latin typeface="Consolas" panose="020B0609020204030204" pitchFamily="49" charset="0"/>
              </a:rPr>
              <a:t>@</a:t>
            </a:r>
            <a:r>
              <a:rPr kumimoji="1" lang="en-US" altLang="zh-CN" sz="1600" smtClean="0">
                <a:latin typeface="Consolas" panose="020B0609020204030204" pitchFamily="49" charset="0"/>
              </a:rPr>
              <a:t>DisplayName</a:t>
            </a:r>
            <a:r>
              <a:rPr kumimoji="1" lang="zh-CN" altLang="en-US" sz="1600" smtClean="0">
                <a:latin typeface="Consolas" panose="020B0609020204030204" pitchFamily="49" charset="0"/>
              </a:rPr>
              <a:t>来显示指定测试类和测试方法名</a:t>
            </a:r>
            <a:endParaRPr kumimoji="1" lang="ja-JP" altLang="en-US" sz="16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1477"/>
            <a:ext cx="552527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600" smtClean="0">
                <a:latin typeface="Consolas" panose="020B0609020204030204" pitchFamily="49" charset="0"/>
              </a:rPr>
              <a:t>测试方法中调用测试对象，我们如何判断测试对象的实际行为是否和预期行为一致呢？</a:t>
            </a:r>
            <a:endParaRPr kumimoji="1"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smtClean="0">
                <a:latin typeface="Consolas" panose="020B0609020204030204" pitchFamily="49" charset="0"/>
              </a:rPr>
              <a:t>Junit</a:t>
            </a:r>
            <a:r>
              <a:rPr lang="zh-CN" altLang="en-US" sz="1600" smtClean="0">
                <a:latin typeface="Consolas" panose="020B0609020204030204" pitchFamily="49" charset="0"/>
              </a:rPr>
              <a:t>提供了断言类</a:t>
            </a:r>
            <a:r>
              <a:rPr lang="en-US" altLang="zh-CN" sz="1600">
                <a:latin typeface="Consolas" panose="020B0609020204030204" pitchFamily="49" charset="0"/>
              </a:rPr>
              <a:t>(Assertions)</a:t>
            </a:r>
            <a:r>
              <a:rPr lang="zh-CN" altLang="en-US" sz="1600" smtClean="0">
                <a:latin typeface="Consolas" panose="020B0609020204030204" pitchFamily="49" charset="0"/>
              </a:rPr>
              <a:t>，来辅助我们判断测试对象的实际返回值是否和我们的预期值一致，或者是否抛出了某种特定异常，等等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除</a:t>
            </a:r>
            <a:r>
              <a:rPr lang="zh-CN" altLang="en-US" sz="1600" smtClean="0">
                <a:latin typeface="Consolas" panose="020B0609020204030204" pitchFamily="49" charset="0"/>
              </a:rPr>
              <a:t>了</a:t>
            </a:r>
            <a:r>
              <a:rPr lang="en-US" altLang="zh-CN" sz="1600" smtClean="0">
                <a:latin typeface="Consolas" panose="020B0609020204030204" pitchFamily="49" charset="0"/>
              </a:rPr>
              <a:t>Junit</a:t>
            </a:r>
            <a:r>
              <a:rPr lang="zh-CN" altLang="en-US" sz="1600" smtClean="0">
                <a:latin typeface="Consolas" panose="020B0609020204030204" pitchFamily="49" charset="0"/>
              </a:rPr>
              <a:t>内置的断言类之外，我们还可以使用一些第三方的断言工具来辅助我们，比如</a:t>
            </a:r>
            <a:r>
              <a:rPr lang="en-US" altLang="zh-CN" sz="1600">
                <a:latin typeface="Consolas" panose="020B0609020204030204" pitchFamily="49" charset="0"/>
              </a:rPr>
              <a:t>AssertJ, Hamcrest, </a:t>
            </a:r>
            <a:r>
              <a:rPr lang="en-US" altLang="zh-CN" sz="1600" smtClean="0">
                <a:latin typeface="Consolas" panose="020B0609020204030204" pitchFamily="49" charset="0"/>
              </a:rPr>
              <a:t>Truth</a:t>
            </a:r>
            <a:r>
              <a:rPr lang="zh-CN" altLang="en-US" sz="1600" smtClean="0">
                <a:latin typeface="Consolas" panose="020B0609020204030204" pitchFamily="49" charset="0"/>
              </a:rPr>
              <a:t>等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AssertJ: </a:t>
            </a:r>
            <a:r>
              <a:rPr lang="en-US" altLang="ja-JP" sz="1600">
                <a:latin typeface="Consolas" panose="020B0609020204030204" pitchFamily="49" charset="0"/>
                <a:hlinkClick r:id="rId2"/>
              </a:rPr>
              <a:t>https://joel-costigliola.github.io/assertj</a:t>
            </a:r>
            <a:r>
              <a:rPr lang="en-US" altLang="ja-JP" sz="1600" smtClean="0">
                <a:latin typeface="Consolas" panose="020B0609020204030204" pitchFamily="49" charset="0"/>
                <a:hlinkClick r:id="rId2"/>
              </a:rPr>
              <a:t>/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Hamcrest: </a:t>
            </a:r>
            <a:r>
              <a:rPr lang="en-US" altLang="ja-JP" sz="1600">
                <a:latin typeface="Consolas" panose="020B0609020204030204" pitchFamily="49" charset="0"/>
                <a:hlinkClick r:id="rId3"/>
              </a:rPr>
              <a:t>https://hamcrest.org/JavaHamcrest</a:t>
            </a:r>
            <a:r>
              <a:rPr lang="en-US" altLang="ja-JP" sz="1600" smtClean="0">
                <a:latin typeface="Consolas" panose="020B0609020204030204" pitchFamily="49" charset="0"/>
                <a:hlinkClick r:id="rId3"/>
              </a:rPr>
              <a:t>/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Truth: </a:t>
            </a:r>
            <a:r>
              <a:rPr lang="en-US" altLang="ja-JP" sz="1600">
                <a:latin typeface="Consolas" panose="020B0609020204030204" pitchFamily="49" charset="0"/>
                <a:hlinkClick r:id="rId4"/>
              </a:rPr>
              <a:t>https://truth.dev</a:t>
            </a:r>
            <a:r>
              <a:rPr lang="en-US" altLang="ja-JP" sz="1600" smtClean="0">
                <a:latin typeface="Consolas" panose="020B0609020204030204" pitchFamily="49" charset="0"/>
                <a:hlinkClick r:id="rId4"/>
              </a:rPr>
              <a:t>/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 smtClean="0">
                <a:latin typeface="Consolas" panose="020B0609020204030204" pitchFamily="49" charset="0"/>
              </a:rPr>
              <a:t>这里我们不讨论第三方断言工具，今后可能会展开说明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1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smtClean="0"/>
              <a:t>断言类中提供了很多方法，但基本上只有基本类型和包装类的重载，一般有如下几种</a:t>
            </a:r>
            <a:endParaRPr lang="en-US" altLang="zh-CN" sz="1200" smtClean="0"/>
          </a:p>
          <a:p>
            <a:pPr marL="0" indent="0">
              <a:buNone/>
            </a:pPr>
            <a:endParaRPr kumimoji="1"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200" smtClean="0">
                <a:latin typeface="Consolas" panose="020B0609020204030204" pitchFamily="49" charset="0"/>
              </a:rPr>
              <a:t>①</a:t>
            </a:r>
            <a:r>
              <a:rPr kumimoji="1" lang="en-US" altLang="zh-CN" sz="1200" smtClean="0">
                <a:latin typeface="Consolas" panose="020B0609020204030204" pitchFamily="49" charset="0"/>
              </a:rPr>
              <a:t>assertEquals(expect, actual)</a:t>
            </a:r>
          </a:p>
          <a:p>
            <a:pPr marL="0" indent="0">
              <a:buNone/>
            </a:pPr>
            <a:r>
              <a:rPr lang="ja-JP" altLang="en-US" sz="1200" smtClean="0">
                <a:latin typeface="Consolas" panose="020B0609020204030204" pitchFamily="49" charset="0"/>
              </a:rPr>
              <a:t>②</a:t>
            </a:r>
            <a:r>
              <a:rPr lang="en-US" altLang="ja-JP" sz="1200" smtClean="0">
                <a:latin typeface="Consolas" panose="020B0609020204030204" pitchFamily="49" charset="0"/>
              </a:rPr>
              <a:t>assertEquals(expect, actual, message)</a:t>
            </a:r>
          </a:p>
          <a:p>
            <a:pPr marL="0" indent="0">
              <a:buNone/>
            </a:pPr>
            <a:r>
              <a:rPr kumimoji="1" lang="ja-JP" altLang="en-US" sz="1200" smtClean="0">
                <a:latin typeface="Consolas" panose="020B0609020204030204" pitchFamily="49" charset="0"/>
              </a:rPr>
              <a:t>③</a:t>
            </a:r>
            <a:r>
              <a:rPr kumimoji="1" lang="en-US" altLang="ja-JP" sz="1200" smtClean="0">
                <a:latin typeface="Consolas" panose="020B0609020204030204" pitchFamily="49" charset="0"/>
              </a:rPr>
              <a:t>assertEquals(expect, actual, message</a:t>
            </a:r>
            <a:r>
              <a:rPr kumimoji="1" lang="en-US" altLang="zh-CN" sz="1200" smtClean="0">
                <a:latin typeface="Consolas" panose="020B0609020204030204" pitchFamily="49" charset="0"/>
              </a:rPr>
              <a:t>Supplier)</a:t>
            </a:r>
          </a:p>
          <a:p>
            <a:pPr marL="0" indent="0">
              <a:buNone/>
            </a:pPr>
            <a:r>
              <a:rPr kumimoji="1" lang="ja-JP" altLang="en-US" sz="1200" smtClean="0">
                <a:latin typeface="Consolas" panose="020B0609020204030204" pitchFamily="49" charset="0"/>
              </a:rPr>
              <a:t>①</a:t>
            </a:r>
            <a:r>
              <a:rPr lang="zh-CN" altLang="en-US" sz="1200" smtClean="0">
                <a:latin typeface="Consolas" panose="020B0609020204030204" pitchFamily="49" charset="0"/>
              </a:rPr>
              <a:t>判定实际值</a:t>
            </a:r>
            <a:r>
              <a:rPr lang="en-US" altLang="zh-CN" sz="1200" smtClean="0">
                <a:latin typeface="Consolas" panose="020B0609020204030204" pitchFamily="49" charset="0"/>
              </a:rPr>
              <a:t>(actual)</a:t>
            </a:r>
            <a:r>
              <a:rPr lang="zh-CN" altLang="en-US" sz="1200" smtClean="0">
                <a:latin typeface="Consolas" panose="020B0609020204030204" pitchFamily="49" charset="0"/>
              </a:rPr>
              <a:t>是否与期待值</a:t>
            </a:r>
            <a:r>
              <a:rPr lang="en-US" altLang="zh-CN" sz="1200" smtClean="0">
                <a:latin typeface="Consolas" panose="020B0609020204030204" pitchFamily="49" charset="0"/>
              </a:rPr>
              <a:t>(expect)</a:t>
            </a:r>
            <a:r>
              <a:rPr lang="zh-CN" altLang="en-US" sz="1200" smtClean="0">
                <a:latin typeface="Consolas" panose="020B0609020204030204" pitchFamily="49" charset="0"/>
              </a:rPr>
              <a:t>一致，如果不一致的话会抛出一个</a:t>
            </a:r>
            <a:r>
              <a:rPr lang="en-US" altLang="zh-CN" sz="1200">
                <a:latin typeface="Consolas" panose="020B0609020204030204" pitchFamily="49" charset="0"/>
              </a:rPr>
              <a:t>AssertionFailedError</a:t>
            </a:r>
            <a:endParaRPr lang="en-US" altLang="zh-CN" sz="1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200" smtClean="0">
                <a:latin typeface="Consolas" panose="020B0609020204030204" pitchFamily="49" charset="0"/>
              </a:rPr>
              <a:t>②</a:t>
            </a:r>
            <a:r>
              <a:rPr lang="zh-CN" altLang="en-US" sz="1200" smtClean="0">
                <a:latin typeface="Consolas" panose="020B0609020204030204" pitchFamily="49" charset="0"/>
              </a:rPr>
              <a:t>和</a:t>
            </a:r>
            <a:r>
              <a:rPr lang="ja-JP" altLang="en-US" sz="1200" smtClean="0">
                <a:latin typeface="Consolas" panose="020B0609020204030204" pitchFamily="49" charset="0"/>
              </a:rPr>
              <a:t>①</a:t>
            </a:r>
            <a:r>
              <a:rPr lang="zh-CN" altLang="en-US" sz="1200" smtClean="0">
                <a:latin typeface="Consolas" panose="020B0609020204030204" pitchFamily="49" charset="0"/>
              </a:rPr>
              <a:t>的行为相同，不一致的话会显示指定的</a:t>
            </a:r>
            <a:r>
              <a:rPr lang="en-US" altLang="zh-CN" sz="1200" smtClean="0">
                <a:latin typeface="Consolas" panose="020B0609020204030204" pitchFamily="49" charset="0"/>
              </a:rPr>
              <a:t>message</a:t>
            </a:r>
          </a:p>
          <a:p>
            <a:pPr marL="0" indent="0">
              <a:buNone/>
            </a:pPr>
            <a:r>
              <a:rPr kumimoji="1" lang="ja-JP" altLang="en-US" sz="1200" smtClean="0">
                <a:latin typeface="Consolas" panose="020B0609020204030204" pitchFamily="49" charset="0"/>
              </a:rPr>
              <a:t>③</a:t>
            </a:r>
            <a:r>
              <a:rPr kumimoji="1" lang="zh-CN" altLang="en-US" sz="1200" smtClean="0">
                <a:latin typeface="Consolas" panose="020B0609020204030204" pitchFamily="49" charset="0"/>
              </a:rPr>
              <a:t>和</a:t>
            </a:r>
            <a:r>
              <a:rPr kumimoji="1" lang="ja-JP" altLang="en-US" sz="1200" smtClean="0">
                <a:latin typeface="Consolas" panose="020B0609020204030204" pitchFamily="49" charset="0"/>
              </a:rPr>
              <a:t>②</a:t>
            </a:r>
            <a:r>
              <a:rPr kumimoji="1" lang="zh-CN" altLang="en-US" sz="1200" smtClean="0">
                <a:latin typeface="Consolas" panose="020B0609020204030204" pitchFamily="49" charset="0"/>
              </a:rPr>
              <a:t>基本相同，区别是显示的</a:t>
            </a:r>
            <a:r>
              <a:rPr kumimoji="1" lang="en-US" altLang="zh-CN" sz="1200" smtClean="0">
                <a:latin typeface="Consolas" panose="020B0609020204030204" pitchFamily="49" charset="0"/>
              </a:rPr>
              <a:t>message</a:t>
            </a:r>
            <a:r>
              <a:rPr kumimoji="1" lang="zh-CN" altLang="en-US" sz="1200" smtClean="0">
                <a:latin typeface="Consolas" panose="020B0609020204030204" pitchFamily="49" charset="0"/>
              </a:rPr>
              <a:t>由一个函数式方法</a:t>
            </a:r>
            <a:r>
              <a:rPr kumimoji="1" lang="en-US" altLang="zh-CN" sz="1200" smtClean="0">
                <a:latin typeface="Consolas" panose="020B0609020204030204" pitchFamily="49" charset="0"/>
              </a:rPr>
              <a:t>(messageSupplier)</a:t>
            </a:r>
            <a:r>
              <a:rPr kumimoji="1" lang="zh-CN" altLang="en-US" sz="1200" smtClean="0">
                <a:latin typeface="Consolas" panose="020B0609020204030204" pitchFamily="49" charset="0"/>
              </a:rPr>
              <a:t>提供，测试成功时</a:t>
            </a:r>
            <a:r>
              <a:rPr lang="zh-CN" altLang="en-US" sz="1200" smtClean="0">
                <a:latin typeface="Consolas" panose="020B0609020204030204" pitchFamily="49" charset="0"/>
              </a:rPr>
              <a:t>不</a:t>
            </a:r>
            <a:r>
              <a:rPr kumimoji="1" lang="zh-CN" altLang="en-US" sz="1200" smtClean="0">
                <a:latin typeface="Consolas" panose="020B0609020204030204" pitchFamily="49" charset="0"/>
              </a:rPr>
              <a:t>构建</a:t>
            </a:r>
            <a:r>
              <a:rPr kumimoji="1" lang="en-US" altLang="zh-CN" sz="1200" smtClean="0">
                <a:latin typeface="Consolas" panose="020B0609020204030204" pitchFamily="49" charset="0"/>
              </a:rPr>
              <a:t>message(</a:t>
            </a:r>
            <a:r>
              <a:rPr kumimoji="1" lang="zh-CN" altLang="en-US" sz="1200" smtClean="0">
                <a:latin typeface="Consolas" panose="020B0609020204030204" pitchFamily="49" charset="0"/>
              </a:rPr>
              <a:t>类似与</a:t>
            </a:r>
            <a:r>
              <a:rPr kumimoji="1" lang="en-US" altLang="zh-CN" sz="1200" smtClean="0">
                <a:latin typeface="Consolas" panose="020B0609020204030204" pitchFamily="49" charset="0"/>
              </a:rPr>
              <a:t>Lazy load</a:t>
            </a:r>
            <a:r>
              <a:rPr kumimoji="1" lang="zh-CN" altLang="en-US" sz="1200" smtClean="0">
                <a:latin typeface="Consolas" panose="020B0609020204030204" pitchFamily="49" charset="0"/>
              </a:rPr>
              <a:t>策略</a:t>
            </a:r>
            <a:r>
              <a:rPr kumimoji="1" lang="en-US" altLang="zh-CN" sz="120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assertNotEquals</a:t>
            </a:r>
            <a:r>
              <a:rPr lang="zh-CN" altLang="en-US" sz="1200" smtClean="0">
                <a:latin typeface="Consolas" panose="020B0609020204030204" pitchFamily="49" charset="0"/>
              </a:rPr>
              <a:t>行为与</a:t>
            </a:r>
            <a:r>
              <a:rPr lang="en-US" altLang="zh-CN" sz="1200" smtClean="0">
                <a:latin typeface="Consolas" panose="020B0609020204030204" pitchFamily="49" charset="0"/>
              </a:rPr>
              <a:t>assertEquals</a:t>
            </a:r>
            <a:r>
              <a:rPr lang="zh-CN" altLang="en-US" sz="1200" smtClean="0">
                <a:latin typeface="Consolas" panose="020B0609020204030204" pitchFamily="49" charset="0"/>
              </a:rPr>
              <a:t>相反</a:t>
            </a:r>
            <a:endParaRPr kumimoji="1" lang="en-US" altLang="zh-CN" sz="1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200" smtClean="0">
                <a:latin typeface="Consolas" panose="020B0609020204030204" pitchFamily="49" charset="0"/>
              </a:rPr>
              <a:t>Boolean</a:t>
            </a:r>
            <a:r>
              <a:rPr kumimoji="1" lang="zh-CN" altLang="en-US" sz="1200" smtClean="0">
                <a:latin typeface="Consolas" panose="020B0609020204030204" pitchFamily="49" charset="0"/>
              </a:rPr>
              <a:t>类型没有</a:t>
            </a:r>
            <a:r>
              <a:rPr kumimoji="1" lang="en-US" altLang="zh-CN" sz="1200" smtClean="0">
                <a:latin typeface="Consolas" panose="020B0609020204030204" pitchFamily="49" charset="0"/>
              </a:rPr>
              <a:t>assertEquals</a:t>
            </a:r>
            <a:r>
              <a:rPr kumimoji="1" lang="zh-CN" altLang="en-US" sz="1200" smtClean="0">
                <a:latin typeface="Consolas" panose="020B0609020204030204" pitchFamily="49" charset="0"/>
              </a:rPr>
              <a:t>重载，一般使用</a:t>
            </a:r>
            <a:r>
              <a:rPr kumimoji="1" lang="en-US" altLang="zh-CN" sz="1200" smtClean="0">
                <a:latin typeface="Consolas" panose="020B0609020204030204" pitchFamily="49" charset="0"/>
              </a:rPr>
              <a:t>assertTrue</a:t>
            </a:r>
            <a:r>
              <a:rPr kumimoji="1" lang="zh-CN" altLang="en-US" sz="1200" smtClean="0">
                <a:latin typeface="Consolas" panose="020B0609020204030204" pitchFamily="49" charset="0"/>
              </a:rPr>
              <a:t>或者</a:t>
            </a:r>
            <a:r>
              <a:rPr kumimoji="1" lang="en-US" altLang="zh-CN" sz="1200" smtClean="0">
                <a:latin typeface="Consolas" panose="020B0609020204030204" pitchFamily="49" charset="0"/>
              </a:rPr>
              <a:t>assertFalse</a:t>
            </a:r>
            <a:r>
              <a:rPr kumimoji="1" lang="zh-CN" altLang="en-US" sz="1200" smtClean="0">
                <a:latin typeface="Consolas" panose="020B0609020204030204" pitchFamily="49" charset="0"/>
              </a:rPr>
              <a:t>，这两个重载稍多一些</a:t>
            </a:r>
            <a:endParaRPr kumimoji="1" lang="en-US" altLang="zh-CN" sz="1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200" smtClean="0">
                <a:latin typeface="Consolas" panose="020B0609020204030204" pitchFamily="49" charset="0"/>
              </a:rPr>
              <a:t>assertTrue(actual)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assertTrue(actual, message)</a:t>
            </a:r>
          </a:p>
          <a:p>
            <a:pPr marL="0" indent="0">
              <a:buNone/>
            </a:pPr>
            <a:r>
              <a:rPr kumimoji="1" lang="en-US" altLang="ja-JP" sz="1200" smtClean="0">
                <a:latin typeface="Consolas" panose="020B0609020204030204" pitchFamily="49" charset="0"/>
              </a:rPr>
              <a:t>assertTrue(actual, messageSupplier)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assertTrue(actualSupplier)</a:t>
            </a:r>
          </a:p>
          <a:p>
            <a:pPr marL="0" indent="0">
              <a:buNone/>
            </a:pPr>
            <a:r>
              <a:rPr kumimoji="1" lang="en-US" altLang="ja-JP" sz="1200" smtClean="0">
                <a:latin typeface="Consolas" panose="020B0609020204030204" pitchFamily="49" charset="0"/>
              </a:rPr>
              <a:t>assertTrue(actualSupplier, message)</a:t>
            </a: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assertTrue(actualSupplier, messageSupplier)</a:t>
            </a:r>
          </a:p>
          <a:p>
            <a:pPr marL="0" indent="0">
              <a:buNone/>
            </a:pPr>
            <a:r>
              <a:rPr lang="zh-CN" altLang="en-US" sz="1200" smtClean="0">
                <a:latin typeface="Consolas" panose="020B0609020204030204" pitchFamily="49" charset="0"/>
              </a:rPr>
              <a:t>前三个和</a:t>
            </a:r>
            <a:r>
              <a:rPr lang="en-US" altLang="zh-CN" sz="1200" smtClean="0">
                <a:latin typeface="Consolas" panose="020B0609020204030204" pitchFamily="49" charset="0"/>
              </a:rPr>
              <a:t>assertEquals</a:t>
            </a:r>
            <a:r>
              <a:rPr lang="zh-CN" altLang="en-US" sz="1200" smtClean="0">
                <a:latin typeface="Consolas" panose="020B0609020204030204" pitchFamily="49" charset="0"/>
              </a:rPr>
              <a:t>基本相同</a:t>
            </a:r>
            <a:endParaRPr lang="en-US" altLang="zh-CN" sz="1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zh-CN" altLang="en-US" sz="1200" smtClean="0">
                <a:latin typeface="Consolas" panose="020B0609020204030204" pitchFamily="49" charset="0"/>
              </a:rPr>
              <a:t>后面三个重载区别就是可以使用函数式方法</a:t>
            </a:r>
            <a:r>
              <a:rPr kumimoji="1" lang="en-US" altLang="zh-CN" sz="1200" smtClean="0">
                <a:latin typeface="Consolas" panose="020B0609020204030204" pitchFamily="49" charset="0"/>
              </a:rPr>
              <a:t>(actualSupplier)</a:t>
            </a:r>
            <a:r>
              <a:rPr kumimoji="1" lang="zh-CN" altLang="en-US" sz="1200" smtClean="0">
                <a:latin typeface="Consolas" panose="020B0609020204030204" pitchFamily="49" charset="0"/>
              </a:rPr>
              <a:t>来提供实际值</a:t>
            </a:r>
            <a:r>
              <a:rPr lang="zh-CN" altLang="en-US" sz="1200" smtClean="0">
                <a:latin typeface="Consolas" panose="020B0609020204030204" pitchFamily="49" charset="0"/>
              </a:rPr>
              <a:t>，</a:t>
            </a:r>
            <a:r>
              <a:rPr lang="en-US" altLang="zh-CN" sz="1200" smtClean="0">
                <a:latin typeface="Consolas" panose="020B0609020204030204" pitchFamily="49" charset="0"/>
              </a:rPr>
              <a:t>assertFalse</a:t>
            </a:r>
            <a:r>
              <a:rPr lang="zh-CN" altLang="en-US" sz="1200" smtClean="0">
                <a:latin typeface="Consolas" panose="020B0609020204030204" pitchFamily="49" charset="0"/>
              </a:rPr>
              <a:t>和</a:t>
            </a:r>
            <a:r>
              <a:rPr lang="en-US" altLang="zh-CN" sz="1200" smtClean="0">
                <a:latin typeface="Consolas" panose="020B0609020204030204" pitchFamily="49" charset="0"/>
              </a:rPr>
              <a:t>assertTrue</a:t>
            </a:r>
            <a:r>
              <a:rPr lang="zh-CN" altLang="en-US" sz="1200" smtClean="0">
                <a:latin typeface="Consolas" panose="020B0609020204030204" pitchFamily="49" charset="0"/>
              </a:rPr>
              <a:t>相同</a:t>
            </a:r>
            <a:endParaRPr kumimoji="1" lang="ja-JP" altLang="en-US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2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600" smtClean="0"/>
              <a:t>assertArrayEquals(expect, actual)</a:t>
            </a:r>
          </a:p>
          <a:p>
            <a:pPr marL="0" indent="0">
              <a:buNone/>
            </a:pPr>
            <a:r>
              <a:rPr lang="en-US" altLang="ja-JP" sz="1600" smtClean="0"/>
              <a:t>assertArrayEquals(expect, actual, message)</a:t>
            </a:r>
          </a:p>
          <a:p>
            <a:pPr marL="0" indent="0">
              <a:buNone/>
            </a:pPr>
            <a:r>
              <a:rPr lang="en-US" altLang="ja-JP" sz="1600" smtClean="0"/>
              <a:t>assertArrayEquals(expect, actual, messageSupplier)</a:t>
            </a:r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zh-CN" altLang="en-US" sz="1600" smtClean="0"/>
              <a:t>针对数组的判定，仅提供基本类型</a:t>
            </a:r>
            <a:r>
              <a:rPr lang="en-US" altLang="zh-CN" sz="1600" smtClean="0"/>
              <a:t>(</a:t>
            </a:r>
            <a:r>
              <a:rPr lang="zh-CN" altLang="en-US" sz="1600" smtClean="0"/>
              <a:t>不包括</a:t>
            </a:r>
            <a:r>
              <a:rPr lang="en-US" altLang="zh-CN" sz="1600" smtClean="0"/>
              <a:t>String)</a:t>
            </a:r>
            <a:r>
              <a:rPr lang="zh-CN" altLang="en-US" sz="1600" smtClean="0"/>
              <a:t>和</a:t>
            </a:r>
            <a:r>
              <a:rPr lang="en-US" altLang="zh-CN" sz="1600" smtClean="0"/>
              <a:t>Object</a:t>
            </a:r>
            <a:r>
              <a:rPr lang="zh-CN" altLang="en-US" sz="1600" smtClean="0"/>
              <a:t>数组重载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按照如下顺序判断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①</a:t>
            </a:r>
            <a:r>
              <a:rPr lang="zh-CN" altLang="en-US" sz="1600" smtClean="0"/>
              <a:t>判断</a:t>
            </a:r>
            <a:r>
              <a:rPr lang="en-US" altLang="zh-CN" sz="1600" smtClean="0"/>
              <a:t>expect</a:t>
            </a:r>
            <a:r>
              <a:rPr lang="zh-CN" altLang="en-US" sz="1600" smtClean="0"/>
              <a:t>和</a:t>
            </a:r>
            <a:r>
              <a:rPr lang="en-US" altLang="zh-CN" sz="1600" smtClean="0"/>
              <a:t>actual</a:t>
            </a:r>
            <a:r>
              <a:rPr lang="zh-CN" altLang="en-US" sz="1600" smtClean="0"/>
              <a:t>是否为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，是则抛出断言</a:t>
            </a:r>
            <a:r>
              <a:rPr lang="en-US" altLang="zh-CN" sz="1600" smtClean="0"/>
              <a:t>error</a:t>
            </a:r>
            <a:r>
              <a:rPr lang="zh-CN" altLang="en-US" sz="1600" smtClean="0"/>
              <a:t>，否则继续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②</a:t>
            </a:r>
            <a:r>
              <a:rPr lang="zh-CN" altLang="en-US" sz="1600" smtClean="0"/>
              <a:t>判断</a:t>
            </a:r>
            <a:r>
              <a:rPr lang="en-US" altLang="zh-CN" sz="1600" smtClean="0"/>
              <a:t>expect</a:t>
            </a:r>
            <a:r>
              <a:rPr lang="zh-CN" altLang="en-US" sz="1600" smtClean="0"/>
              <a:t>和</a:t>
            </a:r>
            <a:r>
              <a:rPr lang="en-US" altLang="zh-CN" sz="1600" smtClean="0"/>
              <a:t>actual</a:t>
            </a:r>
            <a:r>
              <a:rPr lang="zh-CN" altLang="en-US" sz="1600" smtClean="0"/>
              <a:t>的元素数是否相同，不同则抛出断言</a:t>
            </a:r>
            <a:r>
              <a:rPr lang="en-US" altLang="zh-CN" sz="1600" smtClean="0"/>
              <a:t>error</a:t>
            </a:r>
          </a:p>
          <a:p>
            <a:pPr marL="0" indent="0">
              <a:buNone/>
            </a:pPr>
            <a:r>
              <a:rPr kumimoji="1" lang="ja-JP" altLang="en-US" sz="1600" smtClean="0"/>
              <a:t>③</a:t>
            </a:r>
            <a:r>
              <a:rPr kumimoji="1" lang="zh-CN" altLang="en-US" sz="1600" smtClean="0"/>
              <a:t>判断</a:t>
            </a:r>
            <a:r>
              <a:rPr kumimoji="1" lang="en-US" altLang="zh-CN" sz="1600" smtClean="0"/>
              <a:t>expect[index]</a:t>
            </a:r>
            <a:r>
              <a:rPr kumimoji="1" lang="zh-CN" altLang="en-US" sz="1600" smtClean="0"/>
              <a:t>和</a:t>
            </a:r>
            <a:r>
              <a:rPr kumimoji="1" lang="en-US" altLang="zh-CN" sz="1600" smtClean="0"/>
              <a:t>actual[index]</a:t>
            </a:r>
            <a:r>
              <a:rPr kumimoji="1" lang="zh-CN" altLang="en-US" sz="1600" smtClean="0"/>
              <a:t>是否相同，不相同时会跳过剩余元素的判定</a:t>
            </a:r>
            <a:r>
              <a:rPr lang="zh-CN" altLang="en-US" sz="1600" smtClean="0"/>
              <a:t>，比如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en-US" altLang="zh-CN" sz="1600" smtClean="0"/>
              <a:t>expect = [“line1”, “line2”, “line3”] actual = [“line1”, “line1”, “line2”]</a:t>
            </a:r>
          </a:p>
          <a:p>
            <a:pPr marL="0" indent="0">
              <a:buNone/>
            </a:pPr>
            <a:r>
              <a:rPr lang="zh-CN" altLang="en-US" sz="1600" smtClean="0"/>
              <a:t>断言</a:t>
            </a:r>
            <a:r>
              <a:rPr lang="en-US" altLang="zh-CN" sz="1600" smtClean="0"/>
              <a:t>error</a:t>
            </a:r>
            <a:r>
              <a:rPr lang="zh-CN" altLang="en-US" sz="1600" smtClean="0"/>
              <a:t>中只有</a:t>
            </a:r>
            <a:r>
              <a:rPr lang="en-US" altLang="zh-CN" sz="1600" smtClean="0"/>
              <a:t>index=1</a:t>
            </a:r>
            <a:r>
              <a:rPr lang="zh-CN" altLang="en-US" sz="1600" smtClean="0"/>
              <a:t>的</a:t>
            </a:r>
            <a:r>
              <a:rPr lang="en-US" altLang="zh-CN" sz="1600" smtClean="0"/>
              <a:t>”line2”</a:t>
            </a:r>
            <a:r>
              <a:rPr lang="zh-CN" altLang="en-US" sz="1600" smtClean="0"/>
              <a:t>和</a:t>
            </a:r>
            <a:r>
              <a:rPr lang="en-US" altLang="zh-CN" sz="1600" smtClean="0"/>
              <a:t>”line1”</a:t>
            </a:r>
          </a:p>
          <a:p>
            <a:pPr marL="0" indent="0">
              <a:buNone/>
            </a:pPr>
            <a:r>
              <a:rPr lang="en-US" altLang="zh-CN" sz="1600" smtClean="0"/>
              <a:t>failed </a:t>
            </a:r>
            <a:r>
              <a:rPr lang="en-US" altLang="zh-CN" sz="1600"/>
              <a:t>message ==&gt; array contents differ at index [1], expected: &lt;line1&gt; but was: &lt;line2&gt;</a:t>
            </a:r>
          </a:p>
          <a:p>
            <a:pPr marL="0" indent="0">
              <a:buNone/>
            </a:pPr>
            <a:r>
              <a:rPr kumimoji="1" lang="en-US" altLang="ja-JP" sz="1600" smtClean="0"/>
              <a:t>※</a:t>
            </a:r>
            <a:r>
              <a:rPr kumimoji="1" lang="zh-CN" altLang="en-US" sz="1600" smtClean="0"/>
              <a:t>上面例子中的字符串数组实际上是调用的</a:t>
            </a:r>
            <a:r>
              <a:rPr kumimoji="1" lang="en-US" altLang="zh-CN" sz="1600" smtClean="0"/>
              <a:t>Object[]</a:t>
            </a:r>
            <a:r>
              <a:rPr lang="zh-CN" altLang="en-US" sz="1600"/>
              <a:t>重载</a:t>
            </a:r>
            <a:endParaRPr kumimoji="1"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81120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600" smtClean="0"/>
              <a:t>assertIterableEquals(expect, actual)</a:t>
            </a:r>
          </a:p>
          <a:p>
            <a:pPr marL="0" indent="0">
              <a:buNone/>
            </a:pPr>
            <a:r>
              <a:rPr lang="en-US" altLang="ja-JP" sz="1600" smtClean="0"/>
              <a:t>assertIterableEquals(expect, actual, message)</a:t>
            </a:r>
          </a:p>
          <a:p>
            <a:pPr marL="0" indent="0">
              <a:buNone/>
            </a:pPr>
            <a:r>
              <a:rPr lang="en-US" altLang="ja-JP" sz="1600" smtClean="0"/>
              <a:t>assertIterableEquals(expect, actual, message</a:t>
            </a:r>
            <a:r>
              <a:rPr lang="en-US" altLang="zh-CN" sz="1600" smtClean="0"/>
              <a:t>Supplier)</a:t>
            </a:r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zh-CN" altLang="en-US" sz="1600" smtClean="0"/>
              <a:t>和</a:t>
            </a:r>
            <a:r>
              <a:rPr lang="en-US" altLang="ja-JP" sz="1600" smtClean="0"/>
              <a:t>assertArrayEquals</a:t>
            </a:r>
            <a:r>
              <a:rPr lang="zh-CN" altLang="en-US" sz="1600" smtClean="0"/>
              <a:t>类似，以可遍历类型</a:t>
            </a:r>
            <a:r>
              <a:rPr lang="en-US" altLang="zh-CN" sz="1600" smtClean="0"/>
              <a:t>(</a:t>
            </a:r>
            <a:r>
              <a:rPr lang="zh-CN" altLang="en-US" sz="1600" smtClean="0"/>
              <a:t>实现了</a:t>
            </a:r>
            <a:r>
              <a:rPr lang="en-US" altLang="zh-CN" sz="1600" smtClean="0"/>
              <a:t>Iterable</a:t>
            </a:r>
            <a:r>
              <a:rPr lang="zh-CN" altLang="en-US" sz="1600" smtClean="0"/>
              <a:t>接口</a:t>
            </a:r>
            <a:r>
              <a:rPr lang="en-US" altLang="zh-CN" sz="1600" smtClean="0"/>
              <a:t>)</a:t>
            </a:r>
            <a:r>
              <a:rPr lang="zh-CN" altLang="en-US" sz="1600" smtClean="0"/>
              <a:t>为参数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判定顺序和</a:t>
            </a:r>
            <a:r>
              <a:rPr lang="en-US" altLang="ja-JP" sz="1600" smtClean="0"/>
              <a:t>assertArrayEquals</a:t>
            </a:r>
            <a:r>
              <a:rPr lang="zh-CN" altLang="en-US" sz="1600" smtClean="0"/>
              <a:t>略微有些区别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①</a:t>
            </a:r>
            <a:r>
              <a:rPr lang="zh-CN" altLang="en-US" sz="1600"/>
              <a:t>判断</a:t>
            </a:r>
            <a:r>
              <a:rPr lang="en-US" altLang="zh-CN" sz="1600"/>
              <a:t>expect</a:t>
            </a:r>
            <a:r>
              <a:rPr lang="zh-CN" altLang="en-US" sz="1600"/>
              <a:t>和</a:t>
            </a:r>
            <a:r>
              <a:rPr lang="en-US" altLang="zh-CN" sz="1600"/>
              <a:t>actual</a:t>
            </a:r>
            <a:r>
              <a:rPr lang="zh-CN" altLang="en-US" sz="1600"/>
              <a:t>是否为</a:t>
            </a:r>
            <a:r>
              <a:rPr lang="en-US" altLang="zh-CN" sz="1600"/>
              <a:t>null</a:t>
            </a:r>
            <a:endParaRPr lang="en-US" altLang="ja-JP" sz="1600" smtClean="0"/>
          </a:p>
          <a:p>
            <a:pPr marL="0" indent="0">
              <a:buNone/>
            </a:pPr>
            <a:r>
              <a:rPr kumimoji="1" lang="ja-JP" altLang="en-US" sz="1600" smtClean="0"/>
              <a:t>②</a:t>
            </a:r>
            <a:r>
              <a:rPr lang="zh-CN" altLang="en-US" sz="1600"/>
              <a:t>判断</a:t>
            </a:r>
            <a:r>
              <a:rPr lang="en-US" altLang="zh-CN" sz="1600" smtClean="0"/>
              <a:t>expect</a:t>
            </a:r>
            <a:r>
              <a:rPr lang="zh-CN" altLang="en-US" sz="1600" smtClean="0"/>
              <a:t>和</a:t>
            </a:r>
            <a:r>
              <a:rPr lang="en-US" altLang="zh-CN" sz="1600" smtClean="0"/>
              <a:t>actual</a:t>
            </a:r>
            <a:r>
              <a:rPr lang="zh-CN" altLang="en-US" sz="1600" smtClean="0"/>
              <a:t>当前元素是否一致</a:t>
            </a:r>
            <a:r>
              <a:rPr lang="en-US" altLang="zh-CN" sz="1600" smtClean="0"/>
              <a:t>(</a:t>
            </a:r>
            <a:r>
              <a:rPr lang="zh-CN" altLang="en-US" sz="1600" smtClean="0"/>
              <a:t>如果当前元素也为可遍历类型，则进行递归判定</a:t>
            </a:r>
            <a:r>
              <a:rPr lang="en-US" altLang="zh-CN" sz="1600" smtClean="0"/>
              <a:t>)</a:t>
            </a:r>
            <a:endParaRPr kumimoji="1" lang="en-US" altLang="ja-JP" sz="1600" smtClean="0"/>
          </a:p>
          <a:p>
            <a:pPr marL="0" indent="0">
              <a:buNone/>
            </a:pPr>
            <a:r>
              <a:rPr lang="ja-JP" altLang="en-US" sz="1600" smtClean="0"/>
              <a:t>③</a:t>
            </a:r>
            <a:r>
              <a:rPr lang="en-US" altLang="zh-CN" sz="1600" smtClean="0"/>
              <a:t>expect(</a:t>
            </a:r>
            <a:r>
              <a:rPr lang="zh-CN" altLang="en-US" sz="1600" smtClean="0"/>
              <a:t>或</a:t>
            </a:r>
            <a:r>
              <a:rPr lang="en-US" altLang="zh-CN" sz="1600" smtClean="0"/>
              <a:t>actual)</a:t>
            </a:r>
            <a:r>
              <a:rPr lang="zh-CN" altLang="en-US" sz="1600" smtClean="0"/>
              <a:t>遍历完成后，</a:t>
            </a:r>
            <a:r>
              <a:rPr lang="en-US" altLang="zh-CN" sz="1600" smtClean="0"/>
              <a:t>actual(expect)</a:t>
            </a:r>
            <a:r>
              <a:rPr lang="zh-CN" altLang="en-US" sz="1600" smtClean="0"/>
              <a:t>还有元素时抛出断言</a:t>
            </a:r>
            <a:r>
              <a:rPr lang="en-US" altLang="zh-CN" sz="1600" smtClean="0"/>
              <a:t>error</a:t>
            </a:r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zh-CN" altLang="en-US" sz="1600" smtClean="0"/>
              <a:t>和</a:t>
            </a:r>
            <a:r>
              <a:rPr lang="en-US" altLang="ja-JP" sz="1600" smtClean="0"/>
              <a:t>assertArrayEquals</a:t>
            </a:r>
            <a:r>
              <a:rPr lang="zh-CN" altLang="en-US" sz="1600" smtClean="0"/>
              <a:t>同样，元素一致性判定失败时会跳过其余元素</a:t>
            </a:r>
            <a:endParaRPr lang="en-US" altLang="zh-CN" sz="1600" smtClean="0"/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en-US" altLang="zh-CN" sz="1600" smtClean="0"/>
              <a:t>expect[10, 20, 30] actual[10, 10, 20]</a:t>
            </a:r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en-US" altLang="ja-JP" sz="1600"/>
              <a:t>iterable equals failed. ==&gt; iterable contents differ at index [1], expected: &lt;10&gt; but was: &lt;20&gt;</a:t>
            </a:r>
            <a:endParaRPr kumimoji="1"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32448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600" smtClean="0"/>
              <a:t>assertLinesMatch(expectList, actualList)</a:t>
            </a:r>
          </a:p>
          <a:p>
            <a:pPr marL="0" indent="0">
              <a:buNone/>
            </a:pPr>
            <a:r>
              <a:rPr lang="en-US" altLang="ja-JP" sz="1600" smtClean="0"/>
              <a:t>assertLinesMatch(expectList, actualList, message)</a:t>
            </a:r>
          </a:p>
          <a:p>
            <a:pPr marL="0" indent="0">
              <a:buNone/>
            </a:pPr>
            <a:r>
              <a:rPr lang="en-US" altLang="ja-JP" sz="1600" smtClean="0"/>
              <a:t>assertLinesMatch(expectList, actualList, messageSupplier)</a:t>
            </a:r>
          </a:p>
          <a:p>
            <a:pPr marL="0" indent="0">
              <a:buNone/>
            </a:pPr>
            <a:r>
              <a:rPr lang="en-US" altLang="ja-JP" sz="1600" smtClean="0"/>
              <a:t>assertLinesMatch(expectStream, actualStream)</a:t>
            </a:r>
          </a:p>
          <a:p>
            <a:pPr marL="0" indent="0">
              <a:buNone/>
            </a:pPr>
            <a:r>
              <a:rPr lang="en-US" altLang="ja-JP" sz="1600" smtClean="0"/>
              <a:t>assertLinesMatch(expectStream, actualStream, message)</a:t>
            </a:r>
          </a:p>
          <a:p>
            <a:pPr marL="0" indent="0">
              <a:buNone/>
            </a:pPr>
            <a:r>
              <a:rPr lang="en-US" altLang="ja-JP" sz="1600" smtClean="0"/>
              <a:t>assertLinesMatch(expectStream, actualStream, messageSupplier)</a:t>
            </a:r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en-US" altLang="ja-JP" sz="1600" smtClean="0"/>
              <a:t>assertLinesMatch</a:t>
            </a:r>
            <a:r>
              <a:rPr lang="zh-CN" altLang="en-US" sz="1600" smtClean="0"/>
              <a:t>仅判定字符串</a:t>
            </a:r>
            <a:r>
              <a:rPr lang="en-US" altLang="zh-CN" sz="1600" smtClean="0"/>
              <a:t>list</a:t>
            </a:r>
            <a:r>
              <a:rPr lang="zh-CN" altLang="en-US" sz="1600" smtClean="0"/>
              <a:t>或者</a:t>
            </a:r>
            <a:r>
              <a:rPr lang="en-US" altLang="zh-CN" sz="1600" smtClean="0"/>
              <a:t>stream</a:t>
            </a:r>
            <a:endParaRPr lang="en-US" altLang="zh-CN" sz="1600"/>
          </a:p>
          <a:p>
            <a:pPr marL="0" indent="0">
              <a:buNone/>
            </a:pPr>
            <a:r>
              <a:rPr kumimoji="1" lang="zh-CN" altLang="en-US" sz="1600" smtClean="0"/>
              <a:t>判定方式和其他</a:t>
            </a:r>
            <a:r>
              <a:rPr kumimoji="1" lang="en-US" altLang="zh-CN" sz="1600" smtClean="0"/>
              <a:t>equals</a:t>
            </a:r>
            <a:r>
              <a:rPr kumimoji="1" lang="zh-CN" altLang="en-US" sz="1600" smtClean="0"/>
              <a:t>方法有些不同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①</a:t>
            </a:r>
            <a:r>
              <a:rPr lang="zh-CN" altLang="en-US" sz="1600" smtClean="0"/>
              <a:t>首先判定</a:t>
            </a:r>
            <a:r>
              <a:rPr lang="en-US" altLang="zh-CN" sz="1600" smtClean="0"/>
              <a:t>expect[index]</a:t>
            </a:r>
            <a:r>
              <a:rPr lang="zh-CN" altLang="en-US" sz="1600" smtClean="0"/>
              <a:t>和</a:t>
            </a:r>
            <a:r>
              <a:rPr lang="en-US" altLang="zh-CN" sz="1600" smtClean="0"/>
              <a:t>actual[index]</a:t>
            </a:r>
            <a:r>
              <a:rPr lang="zh-CN" altLang="en-US" sz="1600" smtClean="0"/>
              <a:t>是否一致</a:t>
            </a:r>
            <a:r>
              <a:rPr lang="en-US" altLang="zh-CN" sz="1600" smtClean="0"/>
              <a:t>(equals)</a:t>
            </a:r>
            <a:endParaRPr lang="en-US" altLang="ja-JP" sz="1600"/>
          </a:p>
          <a:p>
            <a:pPr marL="0" indent="0">
              <a:buNone/>
            </a:pPr>
            <a:r>
              <a:rPr lang="ja-JP" altLang="en-US" sz="1600" smtClean="0"/>
              <a:t>②</a:t>
            </a:r>
            <a:r>
              <a:rPr lang="zh-CN" altLang="en-US" sz="1600" smtClean="0"/>
              <a:t>如果</a:t>
            </a:r>
            <a:r>
              <a:rPr lang="ja-JP" altLang="en-US" sz="1600" smtClean="0"/>
              <a:t>①</a:t>
            </a:r>
            <a:r>
              <a:rPr lang="zh-CN" altLang="en-US" sz="1600" smtClean="0"/>
              <a:t>不一致，则将</a:t>
            </a:r>
            <a:r>
              <a:rPr lang="en-US" altLang="zh-CN" sz="1600" smtClean="0"/>
              <a:t>expect[index]</a:t>
            </a:r>
            <a:r>
              <a:rPr lang="zh-CN" altLang="en-US" sz="1600" smtClean="0"/>
              <a:t>作为正则表达式，判定</a:t>
            </a:r>
            <a:r>
              <a:rPr lang="en-US" altLang="zh-CN" sz="1600" smtClean="0"/>
              <a:t>actual[index]</a:t>
            </a:r>
            <a:r>
              <a:rPr lang="zh-CN" altLang="en-US" sz="1600" smtClean="0"/>
              <a:t>是否匹配</a:t>
            </a:r>
            <a:r>
              <a:rPr lang="en-US" altLang="zh-CN" sz="1600" smtClean="0"/>
              <a:t>(match)</a:t>
            </a:r>
            <a:endParaRPr lang="en-US" altLang="ja-JP" sz="1600"/>
          </a:p>
          <a:p>
            <a:pPr marL="0" indent="0">
              <a:buNone/>
            </a:pPr>
            <a:r>
              <a:rPr lang="ja-JP" altLang="en-US" sz="1600" smtClean="0"/>
              <a:t>③</a:t>
            </a:r>
            <a:r>
              <a:rPr lang="zh-CN" altLang="en-US" sz="1600" smtClean="0"/>
              <a:t>如果</a:t>
            </a:r>
            <a:r>
              <a:rPr lang="ja-JP" altLang="en-US" sz="1600" smtClean="0"/>
              <a:t>②</a:t>
            </a:r>
            <a:r>
              <a:rPr lang="zh-CN" altLang="en-US" sz="1600" smtClean="0"/>
              <a:t>不匹配，则判断</a:t>
            </a:r>
            <a:r>
              <a:rPr lang="en-US" altLang="zh-CN" sz="1600" smtClean="0"/>
              <a:t>expect[index]</a:t>
            </a:r>
            <a:r>
              <a:rPr lang="zh-CN" altLang="en-US" sz="1600" smtClean="0"/>
              <a:t>是否是快进表达式</a:t>
            </a:r>
            <a:r>
              <a:rPr lang="en-US" altLang="zh-CN" sz="1600" smtClean="0"/>
              <a:t>(&gt;&gt;&gt;&gt;)</a:t>
            </a:r>
            <a:r>
              <a:rPr lang="zh-CN" altLang="en-US" sz="1600" smtClean="0"/>
              <a:t>，如果不是则断言失败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en-US" altLang="ja-JP" sz="1600" smtClean="0"/>
              <a:t>※</a:t>
            </a:r>
            <a:r>
              <a:rPr kumimoji="1" lang="zh-CN" altLang="en-US" sz="1600" smtClean="0"/>
              <a:t>快进表达式是以</a:t>
            </a:r>
            <a:r>
              <a:rPr kumimoji="1" lang="en-US" altLang="zh-CN" sz="1600" smtClean="0"/>
              <a:t>&gt;&gt;</a:t>
            </a:r>
            <a:r>
              <a:rPr kumimoji="1" lang="zh-CN" altLang="en-US" sz="1600" smtClean="0"/>
              <a:t>开头</a:t>
            </a:r>
            <a:r>
              <a:rPr lang="zh-CN" altLang="en-US" sz="1600" smtClean="0"/>
              <a:t>，</a:t>
            </a:r>
            <a:r>
              <a:rPr lang="en-US" altLang="zh-CN" sz="1600" smtClean="0"/>
              <a:t>&gt;&gt;</a:t>
            </a:r>
            <a:r>
              <a:rPr lang="zh-CN" altLang="en-US" sz="1600" smtClean="0"/>
              <a:t>结尾的字符串，如果开头结尾之间包含的字符串可以解析为一个整数，则意味着从当前索引跳过指定的行数，否则会一直寻找符合</a:t>
            </a:r>
            <a:r>
              <a:rPr lang="en-US" altLang="zh-CN" sz="1600" smtClean="0"/>
              <a:t>expect[index + 1]</a:t>
            </a:r>
            <a:r>
              <a:rPr lang="zh-CN" altLang="en-US" sz="1600" smtClean="0"/>
              <a:t>的首行</a:t>
            </a:r>
            <a:r>
              <a:rPr lang="en-US" altLang="zh-CN" sz="1600" smtClean="0"/>
              <a:t>actual</a:t>
            </a:r>
            <a:r>
              <a:rPr lang="zh-CN" altLang="en-US" sz="1600" smtClean="0"/>
              <a:t>元素，包含的字符串将被舍弃</a:t>
            </a:r>
            <a:r>
              <a:rPr lang="en-US" altLang="zh-CN" sz="1600" smtClean="0"/>
              <a:t>(</a:t>
            </a:r>
            <a:r>
              <a:rPr lang="zh-CN" altLang="en-US" sz="1600" smtClean="0"/>
              <a:t>没有逻辑意义，可以用来作为快进说明</a:t>
            </a:r>
            <a:r>
              <a:rPr lang="en-US" altLang="zh-CN" sz="1600" smtClean="0"/>
              <a:t>)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91691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1600" smtClean="0"/>
              <a:t>expect[“\\w+”,  “.*”, “exactlyMatch”]</a:t>
            </a:r>
          </a:p>
          <a:p>
            <a:pPr marL="0" indent="0">
              <a:buNone/>
            </a:pPr>
            <a:r>
              <a:rPr lang="en-US" altLang="ja-JP" sz="1600" smtClean="0"/>
              <a:t>actual[“</a:t>
            </a:r>
            <a:r>
              <a:rPr lang="en-US" altLang="ja-JP" sz="1600"/>
              <a:t>abc”, “123”, “</a:t>
            </a:r>
            <a:r>
              <a:rPr lang="en-US" altLang="ja-JP" sz="1600"/>
              <a:t>exactlyMatch</a:t>
            </a:r>
            <a:r>
              <a:rPr lang="en-US" altLang="ja-JP" sz="1600" smtClean="0"/>
              <a:t>”] // OK</a:t>
            </a:r>
          </a:p>
          <a:p>
            <a:pPr marL="0" indent="0">
              <a:buNone/>
            </a:pPr>
            <a:r>
              <a:rPr kumimoji="1" lang="en-US" altLang="zh-CN" sz="1600" smtClean="0"/>
              <a:t>a</a:t>
            </a:r>
            <a:r>
              <a:rPr kumimoji="1" lang="en-US" altLang="ja-JP" sz="1600" smtClean="0"/>
              <a:t>ctual[“123”, “abc”, “match”] // NG</a:t>
            </a:r>
            <a:r>
              <a:rPr kumimoji="1" lang="zh-CN" altLang="en-US" sz="1600" smtClean="0"/>
              <a:t>，</a:t>
            </a:r>
            <a:r>
              <a:rPr lang="en-US" altLang="ja-JP" sz="1600"/>
              <a:t> </a:t>
            </a:r>
            <a:r>
              <a:rPr lang="en-US" altLang="ja-JP" sz="1600" smtClean="0"/>
              <a:t>exactlyMatch</a:t>
            </a:r>
            <a:r>
              <a:rPr lang="zh-CN" altLang="en-US" sz="1600" smtClean="0"/>
              <a:t>无法匹配</a:t>
            </a:r>
            <a:r>
              <a:rPr lang="en-US" altLang="zh-CN" sz="1600" smtClean="0"/>
              <a:t>match</a:t>
            </a:r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en-US" altLang="zh-CN" sz="1600" smtClean="0"/>
              <a:t>expect[“\\w+”, “&gt;&gt; more than lines &gt;&gt;”, “\\d+”]</a:t>
            </a:r>
          </a:p>
          <a:p>
            <a:pPr marL="0" indent="0">
              <a:buNone/>
            </a:pPr>
            <a:r>
              <a:rPr kumimoji="1" lang="en-US" altLang="ja-JP" sz="1600" smtClean="0"/>
              <a:t>actual[“abc”, “a1”, “a2”, “a3”, “123”] // OK</a:t>
            </a:r>
          </a:p>
          <a:p>
            <a:pPr marL="0" indent="0">
              <a:buNone/>
            </a:pPr>
            <a:r>
              <a:rPr lang="en-US" altLang="ja-JP" sz="1600" smtClean="0"/>
              <a:t>“\\w+”</a:t>
            </a:r>
            <a:r>
              <a:rPr lang="zh-CN" altLang="en-US" sz="1600" smtClean="0"/>
              <a:t>匹配</a:t>
            </a:r>
            <a:r>
              <a:rPr lang="en-US" altLang="zh-CN" sz="1600" smtClean="0"/>
              <a:t>”abc”</a:t>
            </a:r>
            <a:r>
              <a:rPr lang="zh-CN" altLang="en-US" sz="1600" smtClean="0"/>
              <a:t>，</a:t>
            </a:r>
            <a:r>
              <a:rPr lang="en-US" altLang="zh-CN" sz="1600" smtClean="0"/>
              <a:t>”&gt;&gt; </a:t>
            </a:r>
            <a:r>
              <a:rPr lang="en-US" altLang="zh-CN" sz="1600"/>
              <a:t>more than </a:t>
            </a:r>
            <a:r>
              <a:rPr lang="en-US" altLang="zh-CN" sz="1600"/>
              <a:t>lines </a:t>
            </a:r>
            <a:r>
              <a:rPr lang="en-US" altLang="zh-CN" sz="1600" smtClean="0"/>
              <a:t> &gt;&gt;”</a:t>
            </a:r>
            <a:r>
              <a:rPr lang="zh-CN" altLang="en-US" sz="1600" smtClean="0"/>
              <a:t>将跳过</a:t>
            </a:r>
            <a:r>
              <a:rPr lang="en-US" altLang="zh-CN" sz="1600" smtClean="0"/>
              <a:t>”a1”</a:t>
            </a:r>
            <a:r>
              <a:rPr lang="zh-CN" altLang="en-US" sz="1600" smtClean="0"/>
              <a:t>，“</a:t>
            </a:r>
            <a:r>
              <a:rPr lang="en-US" altLang="zh-CN" sz="1600" smtClean="0"/>
              <a:t>a2”</a:t>
            </a:r>
            <a:r>
              <a:rPr lang="zh-CN" altLang="en-US" sz="1600" smtClean="0"/>
              <a:t>，</a:t>
            </a:r>
            <a:r>
              <a:rPr lang="en-US" altLang="zh-CN" sz="1600" smtClean="0"/>
              <a:t>”a3”</a:t>
            </a:r>
            <a:r>
              <a:rPr lang="zh-CN" altLang="en-US" sz="1600" smtClean="0"/>
              <a:t>，直到匹配</a:t>
            </a:r>
            <a:r>
              <a:rPr lang="en-US" altLang="zh-CN" sz="1600" smtClean="0"/>
              <a:t>”\\d+”</a:t>
            </a:r>
            <a:r>
              <a:rPr lang="zh-CN" altLang="en-US" sz="1600" smtClean="0"/>
              <a:t>的</a:t>
            </a:r>
            <a:r>
              <a:rPr lang="en-US" altLang="zh-CN" sz="1600" smtClean="0"/>
              <a:t>”123”</a:t>
            </a:r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en-US" altLang="ja-JP" sz="1600" smtClean="0"/>
              <a:t>expect[“\\d+”</a:t>
            </a:r>
            <a:r>
              <a:rPr lang="zh-CN" altLang="en-US" sz="1600" smtClean="0"/>
              <a:t>，</a:t>
            </a:r>
            <a:r>
              <a:rPr lang="en-US" altLang="zh-CN" sz="1600" smtClean="0"/>
              <a:t>”&gt;&gt; 2 &gt;&gt;”, “\\W+”</a:t>
            </a:r>
            <a:r>
              <a:rPr lang="zh-CN" altLang="en-US" sz="1600" smtClean="0"/>
              <a:t>，</a:t>
            </a:r>
            <a:r>
              <a:rPr lang="en-US" altLang="zh-CN" sz="1600" smtClean="0"/>
              <a:t>”\\w+”]</a:t>
            </a:r>
          </a:p>
          <a:p>
            <a:pPr marL="0" indent="0">
              <a:buNone/>
            </a:pPr>
            <a:r>
              <a:rPr kumimoji="1" lang="en-US" altLang="ja-JP" sz="1600" smtClean="0"/>
              <a:t>actual[“123”, “a1”, “a2”, “\t\n”, “abc”]</a:t>
            </a:r>
          </a:p>
          <a:p>
            <a:pPr marL="0" indent="0">
              <a:buNone/>
            </a:pPr>
            <a:r>
              <a:rPr lang="en-US" altLang="ja-JP" sz="1600" smtClean="0"/>
              <a:t>\\d+</a:t>
            </a:r>
            <a:r>
              <a:rPr lang="zh-CN" altLang="en-US" sz="1600" smtClean="0"/>
              <a:t>匹配</a:t>
            </a:r>
            <a:r>
              <a:rPr lang="en-US" altLang="zh-CN" sz="1600" smtClean="0"/>
              <a:t>”123”</a:t>
            </a:r>
            <a:r>
              <a:rPr lang="zh-CN" altLang="en-US" sz="1600" smtClean="0"/>
              <a:t>，</a:t>
            </a:r>
            <a:r>
              <a:rPr lang="en-US" altLang="zh-CN" sz="1600" smtClean="0"/>
              <a:t>”&gt;&gt; 2 &gt;&gt;”</a:t>
            </a:r>
            <a:r>
              <a:rPr lang="zh-CN" altLang="en-US" sz="1600" smtClean="0"/>
              <a:t>将会跳过</a:t>
            </a:r>
            <a:r>
              <a:rPr lang="en-US" altLang="zh-CN" sz="1600" smtClean="0"/>
              <a:t>”a1”</a:t>
            </a:r>
            <a:r>
              <a:rPr lang="zh-CN" altLang="en-US" sz="1600" smtClean="0"/>
              <a:t>，“</a:t>
            </a:r>
            <a:r>
              <a:rPr lang="en-US" altLang="zh-CN" sz="1600" smtClean="0"/>
              <a:t>a2”</a:t>
            </a:r>
            <a:r>
              <a:rPr lang="zh-CN" altLang="en-US" sz="1600" smtClean="0"/>
              <a:t>，</a:t>
            </a:r>
            <a:r>
              <a:rPr lang="en-US" altLang="zh-CN" sz="1600" smtClean="0"/>
              <a:t>\\W+</a:t>
            </a:r>
            <a:r>
              <a:rPr lang="zh-CN" altLang="en-US" sz="1600" smtClean="0"/>
              <a:t>匹配</a:t>
            </a:r>
            <a:r>
              <a:rPr lang="en-US" altLang="zh-CN" sz="1600" smtClean="0"/>
              <a:t>”\t\n”</a:t>
            </a:r>
            <a:r>
              <a:rPr lang="zh-CN" altLang="en-US" sz="1600" smtClean="0"/>
              <a:t>，</a:t>
            </a:r>
            <a:r>
              <a:rPr lang="en-US" altLang="zh-CN" sz="1600" smtClean="0"/>
              <a:t>\\w+</a:t>
            </a:r>
            <a:r>
              <a:rPr lang="zh-CN" altLang="en-US" sz="1600" smtClean="0"/>
              <a:t>匹配</a:t>
            </a:r>
            <a:r>
              <a:rPr lang="en-US" altLang="zh-CN" sz="1600" smtClean="0"/>
              <a:t>”abc”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26877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600" smtClean="0"/>
              <a:t>@</a:t>
            </a:r>
            <a:r>
              <a:rPr lang="en-US" altLang="zh-CN" sz="1600" smtClean="0"/>
              <a:t>ParameterizedTest</a:t>
            </a:r>
            <a:r>
              <a:rPr lang="zh-CN" altLang="en-US" sz="1600" smtClean="0"/>
              <a:t>注解中的</a:t>
            </a:r>
            <a:r>
              <a:rPr lang="en-US" altLang="zh-CN" sz="1600" smtClean="0"/>
              <a:t>name</a:t>
            </a:r>
            <a:r>
              <a:rPr lang="zh-CN" altLang="en-US" sz="1600" smtClean="0"/>
              <a:t>属性可以通过</a:t>
            </a:r>
            <a:r>
              <a:rPr lang="en-US" altLang="zh-CN" sz="1600" smtClean="0"/>
              <a:t>MessageFormat</a:t>
            </a:r>
            <a:r>
              <a:rPr lang="zh-CN" altLang="en-US" sz="1600" smtClean="0"/>
              <a:t>格式的占位符字符串来自定义显示测试</a:t>
            </a:r>
            <a:r>
              <a:rPr lang="en-US" altLang="zh-CN" sz="1600" smtClean="0"/>
              <a:t>case</a:t>
            </a:r>
            <a:r>
              <a:rPr lang="zh-CN" altLang="en-US" sz="1600" smtClean="0"/>
              <a:t>标题</a:t>
            </a:r>
            <a:endParaRPr lang="en-US" altLang="zh-CN" sz="1600" smtClean="0"/>
          </a:p>
          <a:p>
            <a:pPr marL="0" indent="0">
              <a:buNone/>
            </a:pPr>
            <a:endParaRPr lang="en-US" altLang="zh-TW" sz="120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1200" smtClean="0">
                <a:latin typeface="Consolas" panose="020B0609020204030204" pitchFamily="49" charset="0"/>
                <a:cs typeface="Calibri" panose="020F0502020204030204" pitchFamily="34" charset="0"/>
              </a:rPr>
              <a:t>  @</a:t>
            </a:r>
            <a:r>
              <a:rPr lang="en-US" altLang="zh-TW" sz="1200">
                <a:latin typeface="Consolas" panose="020B0609020204030204" pitchFamily="49" charset="0"/>
                <a:cs typeface="Calibri" panose="020F0502020204030204" pitchFamily="34" charset="0"/>
              </a:rPr>
              <a:t>ParameterizedTest(name = "{0} is valid email.")</a:t>
            </a:r>
          </a:p>
          <a:p>
            <a:pPr marL="0" indent="0">
              <a:buNone/>
            </a:pPr>
            <a:r>
              <a:rPr lang="en-US" altLang="zh-TW" sz="1200">
                <a:latin typeface="Consolas" panose="020B0609020204030204" pitchFamily="49" charset="0"/>
                <a:cs typeface="Calibri" panose="020F0502020204030204" pitchFamily="34" charset="0"/>
              </a:rPr>
              <a:t>  @ValueSource(strings = {"dummy@dumm.com", "xxx@hyron.com.cn", "xxx-xxx_xxx@hyron.com.cn"})</a:t>
            </a:r>
          </a:p>
          <a:p>
            <a:pPr marL="0" indent="0">
              <a:buNone/>
            </a:pPr>
            <a:r>
              <a:rPr lang="en-US" altLang="zh-TW" sz="1200">
                <a:latin typeface="Consolas" panose="020B0609020204030204" pitchFamily="49" charset="0"/>
                <a:cs typeface="Calibri" panose="020F0502020204030204" pitchFamily="34" charset="0"/>
              </a:rPr>
              <a:t>  void test_isEmail_with_values(String input) {</a:t>
            </a:r>
          </a:p>
          <a:p>
            <a:pPr marL="0" indent="0">
              <a:buNone/>
            </a:pPr>
            <a:r>
              <a:rPr lang="en-US" altLang="zh-TW" sz="1200">
                <a:latin typeface="Consolas" panose="020B0609020204030204" pitchFamily="49" charset="0"/>
                <a:cs typeface="Calibri" panose="020F0502020204030204" pitchFamily="34" charset="0"/>
              </a:rPr>
              <a:t>    Assertions.assertTrue(StringUtil.isEmail(input));</a:t>
            </a:r>
          </a:p>
          <a:p>
            <a:pPr marL="0" indent="0">
              <a:buNone/>
            </a:pPr>
            <a:r>
              <a:rPr lang="en-US" altLang="zh-TW" sz="1200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pPr marL="0" indent="0">
              <a:buNone/>
            </a:pPr>
            <a:endParaRPr lang="en-US" altLang="zh-TW" sz="1200" smtClean="0"/>
          </a:p>
          <a:p>
            <a:pPr marL="0" indent="0">
              <a:buNone/>
            </a:pPr>
            <a:endParaRPr lang="en-US" altLang="zh-TW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6" y="3582821"/>
            <a:ext cx="501084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6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assertNull(actual)</a:t>
            </a:r>
          </a:p>
          <a:p>
            <a:pPr marL="0" indent="0">
              <a:buNone/>
            </a:pPr>
            <a:r>
              <a:rPr lang="en-US" altLang="ja-JP" sz="1200" smtClean="0"/>
              <a:t>assertNull(actual, message)</a:t>
            </a:r>
          </a:p>
          <a:p>
            <a:pPr marL="0" indent="0">
              <a:buNone/>
            </a:pPr>
            <a:r>
              <a:rPr lang="en-US" altLang="ja-JP" sz="1200" smtClean="0"/>
              <a:t>assertNull(actual, messageSupplier)</a:t>
            </a:r>
          </a:p>
          <a:p>
            <a:pPr marL="0" indent="0">
              <a:buNone/>
            </a:pPr>
            <a:r>
              <a:rPr lang="zh-CN" altLang="en-US" sz="1200" smtClean="0"/>
              <a:t>判定实际值是否为</a:t>
            </a:r>
            <a:r>
              <a:rPr lang="en-US" altLang="zh-CN" sz="1200" smtClean="0"/>
              <a:t>null</a:t>
            </a:r>
            <a:r>
              <a:rPr lang="zh-CN" altLang="en-US" sz="1200" smtClean="0"/>
              <a:t>，与之相反的是</a:t>
            </a:r>
            <a:r>
              <a:rPr lang="en-US" altLang="zh-CN" sz="1200" smtClean="0"/>
              <a:t>assertNotNull</a:t>
            </a:r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 smtClean="0"/>
              <a:t>assertInstanceOf(expectType, actual)</a:t>
            </a:r>
          </a:p>
          <a:p>
            <a:pPr marL="0" indent="0">
              <a:buNone/>
            </a:pPr>
            <a:r>
              <a:rPr lang="en-US" altLang="zh-CN" sz="1200"/>
              <a:t>assertInstanceOf(expectType, </a:t>
            </a:r>
            <a:r>
              <a:rPr lang="en-US" altLang="zh-CN" sz="1200" smtClean="0"/>
              <a:t>actual, message)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assertInstanceOf(expectType, </a:t>
            </a:r>
            <a:r>
              <a:rPr lang="en-US" altLang="zh-CN" sz="1200" smtClean="0"/>
              <a:t>actual, messageSupplier)</a:t>
            </a:r>
          </a:p>
          <a:p>
            <a:pPr marL="0" indent="0">
              <a:buNone/>
            </a:pPr>
            <a:r>
              <a:rPr lang="zh-CN" altLang="en-US" sz="1200" smtClean="0"/>
              <a:t>判定实际值是否期望类型的实例，等同于</a:t>
            </a:r>
            <a:r>
              <a:rPr lang="en-US" altLang="zh-CN" sz="1200" smtClean="0"/>
              <a:t>actual instanceof expectType</a:t>
            </a:r>
            <a:endParaRPr lang="en-US" altLang="zh-CN" sz="1200"/>
          </a:p>
          <a:p>
            <a:pPr marL="0" indent="0">
              <a:buNone/>
            </a:pPr>
            <a:endParaRPr lang="en-US" altLang="ja-JP" sz="1200"/>
          </a:p>
          <a:p>
            <a:pPr marL="0" indent="0">
              <a:buNone/>
            </a:pPr>
            <a:r>
              <a:rPr lang="en-US" altLang="zh-CN" sz="1200" smtClean="0"/>
              <a:t>assertSame(expect, actual)</a:t>
            </a:r>
          </a:p>
          <a:p>
            <a:pPr marL="0" indent="0">
              <a:buNone/>
            </a:pPr>
            <a:r>
              <a:rPr lang="en-US" altLang="ja-JP" sz="1200" smtClean="0"/>
              <a:t>assertSame(expect, actual, message)</a:t>
            </a:r>
          </a:p>
          <a:p>
            <a:pPr marL="0" indent="0">
              <a:buNone/>
            </a:pPr>
            <a:r>
              <a:rPr lang="en-US" altLang="ja-JP" sz="1200" smtClean="0"/>
              <a:t>assertSame(expect, actual, messageSupplier)</a:t>
            </a:r>
          </a:p>
          <a:p>
            <a:pPr marL="0" indent="0">
              <a:buNone/>
            </a:pPr>
            <a:r>
              <a:rPr lang="zh-CN" altLang="en-US" sz="1200" smtClean="0"/>
              <a:t>判定</a:t>
            </a:r>
            <a:r>
              <a:rPr lang="en-US" altLang="zh-CN" sz="1200" smtClean="0"/>
              <a:t>expect</a:t>
            </a:r>
            <a:r>
              <a:rPr lang="zh-CN" altLang="en-US" sz="1200" smtClean="0"/>
              <a:t>和</a:t>
            </a:r>
            <a:r>
              <a:rPr lang="en-US" altLang="zh-CN" sz="1200" smtClean="0"/>
              <a:t>actual</a:t>
            </a:r>
            <a:r>
              <a:rPr lang="zh-CN" altLang="en-US" sz="1200" smtClean="0"/>
              <a:t>是否引用相同的对象，实际上就是判断两个变量保存的内存地址是否相同</a:t>
            </a:r>
            <a:r>
              <a:rPr lang="en-US" altLang="zh-CN" sz="1200" smtClean="0"/>
              <a:t>(</a:t>
            </a:r>
            <a:r>
              <a:rPr lang="zh-CN" altLang="en-US" sz="1200" smtClean="0"/>
              <a:t>等同于</a:t>
            </a:r>
            <a:r>
              <a:rPr lang="en-US" altLang="zh-CN" sz="1200" smtClean="0"/>
              <a:t>expect == actual)</a:t>
            </a:r>
          </a:p>
          <a:p>
            <a:pPr marL="0" indent="0">
              <a:buNone/>
            </a:pPr>
            <a:r>
              <a:rPr lang="en-US" altLang="zh-CN" sz="1200" smtClean="0"/>
              <a:t>assertNotSame</a:t>
            </a:r>
            <a:r>
              <a:rPr lang="zh-CN" altLang="en-US" sz="1200" smtClean="0"/>
              <a:t>行为与之相反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ja-JP" sz="1200" smtClean="0"/>
              <a:t>※ </a:t>
            </a:r>
            <a:r>
              <a:rPr lang="en-US" altLang="zh-CN" sz="1200" smtClean="0"/>
              <a:t>assertSame</a:t>
            </a:r>
            <a:r>
              <a:rPr lang="zh-CN" altLang="en-US" sz="1200" smtClean="0"/>
              <a:t>和</a:t>
            </a:r>
            <a:r>
              <a:rPr lang="en-US" altLang="zh-CN" sz="1200" smtClean="0"/>
              <a:t>assertEquals</a:t>
            </a:r>
            <a:r>
              <a:rPr lang="zh-CN" altLang="en-US" sz="1200" smtClean="0"/>
              <a:t>的区别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assertEquals</a:t>
            </a:r>
            <a:r>
              <a:rPr lang="zh-CN" altLang="en-US" sz="1200" smtClean="0"/>
              <a:t>实际上是调用</a:t>
            </a:r>
            <a:r>
              <a:rPr lang="en-US" altLang="zh-CN" sz="1200" smtClean="0"/>
              <a:t>equals</a:t>
            </a:r>
            <a:r>
              <a:rPr lang="zh-CN" altLang="en-US" sz="1200" smtClean="0"/>
              <a:t>方法来进行判断的，如果我们自定义的</a:t>
            </a:r>
            <a:r>
              <a:rPr lang="en-US" altLang="zh-CN" sz="1200" smtClean="0"/>
              <a:t>model</a:t>
            </a:r>
            <a:r>
              <a:rPr lang="zh-CN" altLang="en-US" sz="1200" smtClean="0"/>
              <a:t>没有覆盖</a:t>
            </a:r>
            <a:r>
              <a:rPr lang="en-US" altLang="zh-CN" sz="1200" smtClean="0"/>
              <a:t>(Override)Object</a:t>
            </a:r>
            <a:r>
              <a:rPr lang="zh-CN" altLang="en-US" sz="1200" smtClean="0"/>
              <a:t>的</a:t>
            </a:r>
            <a:r>
              <a:rPr lang="en-US" altLang="zh-CN" sz="1200" smtClean="0"/>
              <a:t>equals</a:t>
            </a:r>
            <a:r>
              <a:rPr lang="zh-CN" altLang="en-US" sz="1200" smtClean="0"/>
              <a:t>方法的话，默认行为仅仅判断变量保存的内存地址</a:t>
            </a:r>
            <a:r>
              <a:rPr lang="en-US" altLang="zh-CN" sz="1200" smtClean="0"/>
              <a:t>(</a:t>
            </a:r>
            <a:r>
              <a:rPr lang="zh-CN" altLang="en-US" sz="1200" smtClean="0"/>
              <a:t>这时等同于</a:t>
            </a:r>
            <a:r>
              <a:rPr lang="en-US" altLang="zh-CN" sz="1200" smtClean="0"/>
              <a:t>assertSame)</a:t>
            </a:r>
            <a:r>
              <a:rPr lang="zh-CN" altLang="en-US" sz="1200" smtClean="0"/>
              <a:t>，比如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 smtClean="0"/>
              <a:t>  </a:t>
            </a:r>
            <a:endParaRPr lang="en-US" altLang="zh-CN" sz="1200"/>
          </a:p>
          <a:p>
            <a:pPr marL="0" indent="0">
              <a:buNone/>
            </a:pPr>
            <a:endParaRPr lang="en-US" altLang="zh-CN" sz="1200" smtClean="0"/>
          </a:p>
          <a:p>
            <a:pPr marL="0" indent="0">
              <a:buNone/>
            </a:pPr>
            <a:endParaRPr lang="en-US" altLang="ja-JP" sz="1200"/>
          </a:p>
          <a:p>
            <a:pPr marL="0" indent="0">
              <a:buNone/>
            </a:pPr>
            <a:endParaRPr lang="en-US" altLang="ja-JP" sz="1200" smtClean="0"/>
          </a:p>
          <a:p>
            <a:pPr marL="0" indent="0">
              <a:buNone/>
            </a:pPr>
            <a:endParaRPr lang="en-US" altLang="ja-JP" sz="120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185085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/>
              <a:t> </a:t>
            </a:r>
            <a:r>
              <a:rPr lang="en-US" altLang="zh-CN" sz="1200">
                <a:latin typeface="Consolas" panose="020B0609020204030204" pitchFamily="49" charset="0"/>
              </a:rPr>
              <a:t>class CustomizeDto {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    private String name;</a:t>
            </a:r>
          </a:p>
          <a:p>
            <a:pPr marL="0" indent="0">
              <a:buNone/>
            </a:pPr>
            <a:endParaRPr lang="en-US" altLang="zh-CN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    public boolean equals(Object input) {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        return this.name.equals(input.name); // </a:t>
            </a:r>
            <a:r>
              <a:rPr lang="zh-CN" altLang="en-US" sz="1200">
                <a:latin typeface="Consolas" panose="020B0609020204030204" pitchFamily="49" charset="0"/>
              </a:rPr>
              <a:t>这里省略了非空判断，类型判断和类型转换</a:t>
            </a:r>
            <a:endParaRPr lang="en-US" altLang="zh-CN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200">
                <a:latin typeface="Consolas" panose="020B0609020204030204" pitchFamily="49" charset="0"/>
              </a:rPr>
              <a:t>  </a:t>
            </a:r>
            <a:r>
              <a:rPr lang="en-US" altLang="zh-CN" sz="12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200">
                <a:latin typeface="Consolas" panose="020B0609020204030204" pitchFamily="49" charset="0"/>
              </a:rPr>
              <a:t> </a:t>
            </a:r>
            <a:r>
              <a:rPr kumimoji="1" lang="en-US" altLang="ja-JP" sz="1200" smtClean="0">
                <a:latin typeface="Consolas" panose="020B0609020204030204" pitchFamily="49" charset="0"/>
              </a:rPr>
              <a:t> var input1 = new CustomizeDto(“tom”);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</a:t>
            </a:r>
            <a:r>
              <a:rPr lang="en-US" altLang="ja-JP" sz="1200" smtClean="0">
                <a:latin typeface="Consolas" panose="020B0609020204030204" pitchFamily="49" charset="0"/>
              </a:rPr>
              <a:t> var input2 = new CustomizeDto(“tom”);</a:t>
            </a:r>
          </a:p>
          <a:p>
            <a:pPr marL="0" indent="0">
              <a:buNone/>
            </a:pPr>
            <a:r>
              <a:rPr kumimoji="1" lang="en-US" altLang="ja-JP" sz="1200">
                <a:latin typeface="Consolas" panose="020B0609020204030204" pitchFamily="49" charset="0"/>
              </a:rPr>
              <a:t> </a:t>
            </a:r>
            <a:r>
              <a:rPr kumimoji="1" lang="en-US" altLang="ja-JP" sz="1200" smtClean="0">
                <a:latin typeface="Consolas" panose="020B0609020204030204" pitchFamily="49" charset="0"/>
              </a:rPr>
              <a:t> var input3 = input1;</a:t>
            </a:r>
          </a:p>
          <a:p>
            <a:pPr marL="0" indent="0">
              <a:buNone/>
            </a:pPr>
            <a:endParaRPr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200" smtClean="0">
                <a:latin typeface="Consolas" panose="020B0609020204030204" pitchFamily="49" charset="0"/>
              </a:rPr>
              <a:t>  assertEquals(input1, input2); // OK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</a:t>
            </a:r>
            <a:r>
              <a:rPr lang="en-US" altLang="ja-JP" sz="1200" smtClean="0">
                <a:latin typeface="Consolas" panose="020B0609020204030204" pitchFamily="49" charset="0"/>
              </a:rPr>
              <a:t> assertEquals(input1, input3); // OK</a:t>
            </a:r>
            <a:endParaRPr kumimoji="1"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  assertSame(input1, input2);   // NG</a:t>
            </a:r>
          </a:p>
          <a:p>
            <a:pPr marL="0" indent="0">
              <a:buNone/>
            </a:pPr>
            <a:r>
              <a:rPr kumimoji="1" lang="en-US" altLang="ja-JP" sz="1200">
                <a:latin typeface="Consolas" panose="020B0609020204030204" pitchFamily="49" charset="0"/>
              </a:rPr>
              <a:t> </a:t>
            </a:r>
            <a:r>
              <a:rPr kumimoji="1" lang="en-US" altLang="ja-JP" sz="1200" smtClean="0">
                <a:latin typeface="Consolas" panose="020B0609020204030204" pitchFamily="49" charset="0"/>
              </a:rPr>
              <a:t> assertSame(input1, input3);   // OK</a:t>
            </a:r>
          </a:p>
          <a:p>
            <a:pPr marL="0" indent="0">
              <a:buNone/>
            </a:pPr>
            <a:endParaRPr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200" smtClean="0">
                <a:latin typeface="Consolas" panose="020B0609020204030204" pitchFamily="49" charset="0"/>
              </a:rPr>
              <a:t>如果没有自定义</a:t>
            </a:r>
            <a:r>
              <a:rPr lang="en-US" altLang="zh-CN" sz="1200" smtClean="0">
                <a:latin typeface="Consolas" panose="020B0609020204030204" pitchFamily="49" charset="0"/>
              </a:rPr>
              <a:t>equals</a:t>
            </a:r>
            <a:r>
              <a:rPr lang="zh-CN" altLang="en-US" sz="1200" smtClean="0">
                <a:latin typeface="Consolas" panose="020B0609020204030204" pitchFamily="49" charset="0"/>
              </a:rPr>
              <a:t>方法的话，则上面的判定结果则是</a:t>
            </a:r>
            <a:endParaRPr lang="en-US" altLang="zh-CN" sz="1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  </a:t>
            </a:r>
            <a:r>
              <a:rPr lang="en-US" altLang="ja-JP" sz="1200">
                <a:latin typeface="Consolas" panose="020B0609020204030204" pitchFamily="49" charset="0"/>
              </a:rPr>
              <a:t>assertEquals(input1, input2); // </a:t>
            </a:r>
            <a:r>
              <a:rPr lang="en-US" altLang="zh-CN" sz="1200">
                <a:latin typeface="Consolas" panose="020B0609020204030204" pitchFamily="49" charset="0"/>
              </a:rPr>
              <a:t>NG</a:t>
            </a:r>
            <a:endParaRPr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  </a:t>
            </a:r>
            <a:r>
              <a:rPr lang="en-US" altLang="ja-JP" sz="1200">
                <a:latin typeface="Consolas" panose="020B0609020204030204" pitchFamily="49" charset="0"/>
              </a:rPr>
              <a:t>assertEquals(input1, input3); // OK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assertSame(input1, input2); </a:t>
            </a:r>
            <a:r>
              <a:rPr lang="en-US" altLang="ja-JP" sz="1200" smtClean="0">
                <a:latin typeface="Consolas" panose="020B0609020204030204" pitchFamily="49" charset="0"/>
              </a:rPr>
              <a:t>  // </a:t>
            </a:r>
            <a:r>
              <a:rPr lang="en-US" altLang="ja-JP" sz="1200">
                <a:latin typeface="Consolas" panose="020B0609020204030204" pitchFamily="49" charset="0"/>
              </a:rPr>
              <a:t>NG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assertSame(input1, input3); </a:t>
            </a:r>
            <a:r>
              <a:rPr lang="en-US" altLang="ja-JP" sz="1200" smtClean="0">
                <a:latin typeface="Consolas" panose="020B0609020204030204" pitchFamily="49" charset="0"/>
              </a:rPr>
              <a:t>  // </a:t>
            </a:r>
            <a:r>
              <a:rPr lang="en-US" altLang="ja-JP" sz="1200">
                <a:latin typeface="Consolas" panose="020B0609020204030204" pitchFamily="49" charset="0"/>
              </a:rPr>
              <a:t>OK</a:t>
            </a:r>
            <a:endParaRPr kumimoji="1" lang="en-US" altLang="ja-JP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1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assertThrows(expectType, execution)</a:t>
            </a:r>
          </a:p>
          <a:p>
            <a:pPr marL="0" indent="0">
              <a:buNone/>
            </a:pPr>
            <a:r>
              <a:rPr lang="en-US" altLang="zh-CN" sz="1600" smtClean="0"/>
              <a:t>assertThrows(expectType, execution, message)</a:t>
            </a:r>
          </a:p>
          <a:p>
            <a:pPr marL="0" indent="0">
              <a:buNone/>
            </a:pPr>
            <a:r>
              <a:rPr lang="en-US" altLang="zh-CN" sz="1600" smtClean="0"/>
              <a:t>assertThrows(expectType, execution, messageSupplier)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判定函数式方法</a:t>
            </a:r>
            <a:r>
              <a:rPr lang="en-US" altLang="zh-CN" sz="1600" smtClean="0"/>
              <a:t>execution</a:t>
            </a:r>
            <a:r>
              <a:rPr lang="zh-CN" altLang="en-US" sz="1600" smtClean="0"/>
              <a:t>是否抛出期望的异常类型</a:t>
            </a:r>
            <a:r>
              <a:rPr lang="en-US" altLang="zh-CN" sz="1600" smtClean="0"/>
              <a:t>(</a:t>
            </a:r>
            <a:r>
              <a:rPr lang="zh-CN" altLang="en-US" sz="1600" smtClean="0"/>
              <a:t>及其子类型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，并返回抛出的异常对象，比如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v</a:t>
            </a:r>
            <a:r>
              <a:rPr lang="en-US" altLang="zh-CN" sz="1600" smtClean="0"/>
              <a:t>ar ex = assertThrows(llegalArgumentException.class, () -&gt; testTarget.targetMethod());</a:t>
            </a:r>
          </a:p>
          <a:p>
            <a:pPr marL="0" indent="0">
              <a:buNone/>
            </a:pPr>
            <a:r>
              <a:rPr lang="en-US" altLang="zh-CN" sz="1600" smtClean="0"/>
              <a:t>// do something with exception instance ex</a:t>
            </a:r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assertThrowsExactly</a:t>
            </a:r>
            <a:r>
              <a:rPr lang="zh-CN" altLang="en-US" sz="1600" smtClean="0"/>
              <a:t>和</a:t>
            </a:r>
            <a:r>
              <a:rPr lang="en-US" altLang="zh-CN" sz="1600" smtClean="0"/>
              <a:t>assertThrows</a:t>
            </a:r>
            <a:r>
              <a:rPr lang="zh-CN" altLang="en-US" sz="1600" smtClean="0"/>
              <a:t>，也有同样参数的重载方法和返回值，它们的区别是</a:t>
            </a:r>
            <a:r>
              <a:rPr lang="en-US" altLang="zh-CN" sz="1600" smtClean="0"/>
              <a:t>assertThrowsExactly</a:t>
            </a:r>
            <a:r>
              <a:rPr lang="zh-CN" altLang="en-US" sz="1600" smtClean="0"/>
              <a:t>判定更为严格</a:t>
            </a:r>
            <a:r>
              <a:rPr lang="en-US" altLang="zh-CN" sz="1600" smtClean="0"/>
              <a:t>(</a:t>
            </a:r>
            <a:r>
              <a:rPr lang="zh-CN" altLang="en-US" sz="1600" smtClean="0"/>
              <a:t>只有声明的异常类型实例</a:t>
            </a:r>
            <a:r>
              <a:rPr lang="en-US" altLang="zh-CN" sz="1600" smtClean="0"/>
              <a:t>OK</a:t>
            </a:r>
            <a:r>
              <a:rPr lang="zh-CN" altLang="en-US" sz="1600" smtClean="0"/>
              <a:t>，子类型</a:t>
            </a:r>
            <a:r>
              <a:rPr lang="en-US" altLang="zh-CN" sz="1600" smtClean="0"/>
              <a:t>NG)</a:t>
            </a:r>
            <a:r>
              <a:rPr lang="zh-CN" altLang="en-US" sz="1600" smtClean="0"/>
              <a:t>，比如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var ex = assertThrowsExactly</a:t>
            </a:r>
            <a:r>
              <a:rPr lang="en-US" altLang="zh-CN" sz="1600" smtClean="0"/>
              <a:t>(llegalArgumentException.class</a:t>
            </a:r>
            <a:r>
              <a:rPr lang="en-US" altLang="zh-CN" sz="1600"/>
              <a:t>, 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     () </a:t>
            </a:r>
            <a:r>
              <a:rPr lang="en-US" altLang="zh-CN" sz="1600"/>
              <a:t>-&gt; </a:t>
            </a:r>
            <a:r>
              <a:rPr lang="en-US" altLang="zh-CN" sz="1600" smtClean="0"/>
              <a:t>{ throw new </a:t>
            </a:r>
            <a:r>
              <a:rPr lang="en-US" altLang="zh-CN" sz="1600"/>
              <a:t>NumberFormatException</a:t>
            </a:r>
            <a:r>
              <a:rPr lang="en-US" altLang="zh-CN" sz="1600" smtClean="0"/>
              <a:t>();});</a:t>
            </a:r>
          </a:p>
          <a:p>
            <a:pPr marL="0" indent="0">
              <a:buNone/>
            </a:pPr>
            <a:r>
              <a:rPr lang="en-US" altLang="zh-CN" sz="1600" smtClean="0"/>
              <a:t>NumberFormatException</a:t>
            </a:r>
            <a:r>
              <a:rPr lang="zh-CN" altLang="en-US" sz="1600" smtClean="0"/>
              <a:t>虽然是</a:t>
            </a:r>
            <a:r>
              <a:rPr lang="en-US" altLang="zh-CN" sz="1600" smtClean="0"/>
              <a:t>llegalArgumentException</a:t>
            </a:r>
            <a:r>
              <a:rPr lang="zh-CN" altLang="en-US" sz="1600" smtClean="0"/>
              <a:t>的子类，但上述断言将失败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57080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r>
              <a:rPr lang="en-US" altLang="ja-JP" sz="1600" smtClean="0"/>
              <a:t>assertDoesNotThrow(execution)</a:t>
            </a:r>
          </a:p>
          <a:p>
            <a:pPr marL="0" indent="0">
              <a:buNone/>
            </a:pPr>
            <a:r>
              <a:rPr kumimoji="1" lang="en-US" altLang="ja-JP" sz="1600" smtClean="0"/>
              <a:t>assertDoesNotThrow(execution, messag)</a:t>
            </a:r>
          </a:p>
          <a:p>
            <a:pPr marL="0" indent="0">
              <a:buNone/>
            </a:pPr>
            <a:r>
              <a:rPr lang="en-US" altLang="ja-JP" sz="1600" smtClean="0"/>
              <a:t>assertDoesNotThrow(execution, messageSupplier)</a:t>
            </a:r>
          </a:p>
          <a:p>
            <a:pPr marL="0" indent="0">
              <a:buNone/>
            </a:pPr>
            <a:r>
              <a:rPr lang="en-US" altLang="ja-JP" sz="1600" smtClean="0"/>
              <a:t>assertDoesNotThrow(supplier)</a:t>
            </a:r>
          </a:p>
          <a:p>
            <a:pPr marL="0" indent="0">
              <a:buNone/>
            </a:pPr>
            <a:r>
              <a:rPr lang="en-US" altLang="ja-JP" sz="1600" smtClean="0"/>
              <a:t>assertDoesNotThrow(supplier, message)</a:t>
            </a:r>
          </a:p>
          <a:p>
            <a:pPr marL="0" indent="0">
              <a:buNone/>
            </a:pPr>
            <a:r>
              <a:rPr lang="en-US" altLang="ja-JP" sz="1600" smtClean="0"/>
              <a:t>assertDoesNotThrow(supplier, messageSupplier)</a:t>
            </a:r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zh-CN" altLang="en-US" sz="1600" smtClean="0"/>
              <a:t>断言函数式方法</a:t>
            </a:r>
            <a:r>
              <a:rPr lang="en-US" altLang="zh-CN" sz="1600" smtClean="0"/>
              <a:t>execution</a:t>
            </a:r>
            <a:r>
              <a:rPr lang="zh-CN" altLang="en-US" sz="1600" smtClean="0"/>
              <a:t>或者</a:t>
            </a:r>
            <a:r>
              <a:rPr lang="en-US" altLang="zh-CN" sz="1600" smtClean="0"/>
              <a:t>supplier</a:t>
            </a:r>
            <a:r>
              <a:rPr lang="zh-CN" altLang="en-US" sz="1600" smtClean="0"/>
              <a:t>不会抛出异常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e</a:t>
            </a:r>
            <a:r>
              <a:rPr kumimoji="1" lang="en-US" altLang="zh-CN" sz="1600" smtClean="0"/>
              <a:t>xecution</a:t>
            </a:r>
            <a:r>
              <a:rPr kumimoji="1" lang="zh-CN" altLang="en-US" sz="1600" smtClean="0"/>
              <a:t>和</a:t>
            </a:r>
            <a:r>
              <a:rPr kumimoji="1" lang="en-US" altLang="zh-CN" sz="1600" smtClean="0"/>
              <a:t>supplier</a:t>
            </a:r>
            <a:r>
              <a:rPr kumimoji="1" lang="zh-CN" altLang="en-US" sz="1600" smtClean="0"/>
              <a:t>区别在于</a:t>
            </a:r>
            <a:r>
              <a:rPr kumimoji="1" lang="en-US" altLang="zh-CN" sz="1600" smtClean="0"/>
              <a:t>supplier</a:t>
            </a:r>
            <a:r>
              <a:rPr kumimoji="1" lang="zh-CN" altLang="en-US" sz="1600" smtClean="0"/>
              <a:t>将会返回函数式方法</a:t>
            </a:r>
            <a:r>
              <a:rPr kumimoji="1" lang="en-US" altLang="zh-CN" sz="1600" smtClean="0"/>
              <a:t>(</a:t>
            </a:r>
            <a:r>
              <a:rPr kumimoji="1" lang="zh-CN" altLang="en-US" sz="1600" smtClean="0"/>
              <a:t>或者</a:t>
            </a:r>
            <a:r>
              <a:rPr kumimoji="1" lang="en-US" altLang="zh-CN" sz="1600" smtClean="0"/>
              <a:t>lambda</a:t>
            </a:r>
            <a:r>
              <a:rPr lang="zh-CN" altLang="en-US" sz="1600"/>
              <a:t>表达式</a:t>
            </a:r>
            <a:r>
              <a:rPr kumimoji="1" lang="en-US" altLang="zh-CN" sz="1600" smtClean="0"/>
              <a:t>)</a:t>
            </a:r>
            <a:r>
              <a:rPr kumimoji="1" lang="zh-CN" altLang="en-US" sz="1600" smtClean="0"/>
              <a:t>中调用方法的返回值，而</a:t>
            </a:r>
            <a:r>
              <a:rPr kumimoji="1" lang="en-US" altLang="zh-CN" sz="1600" smtClean="0"/>
              <a:t>execution</a:t>
            </a:r>
            <a:r>
              <a:rPr kumimoji="1" lang="zh-CN" altLang="en-US" sz="1600" smtClean="0"/>
              <a:t>则不会，比如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boolean</a:t>
            </a:r>
            <a:r>
              <a:rPr lang="en-US" altLang="ja-JP" sz="1600" smtClean="0"/>
              <a:t> isEmail = assertDoesNotThrow(() -&gt; StringUtil.isEmail(</a:t>
            </a:r>
            <a:r>
              <a:rPr lang="en-US" altLang="ja-JP" sz="1600" smtClean="0">
                <a:hlinkClick r:id="rId2"/>
              </a:rPr>
              <a:t>xxx@xxx.com)</a:t>
            </a:r>
            <a:r>
              <a:rPr lang="en-US" altLang="ja-JP" sz="1600" smtClean="0"/>
              <a:t>);</a:t>
            </a:r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r>
              <a:rPr lang="zh-CN" altLang="en-US" sz="1600" smtClean="0"/>
              <a:t>如果我们需要对测试目标的返回值进行判定的话，就需要使用后三种重载</a:t>
            </a:r>
            <a:endParaRPr lang="en-US" altLang="ja-JP" sz="1600" smtClean="0"/>
          </a:p>
        </p:txBody>
      </p:sp>
    </p:spTree>
    <p:extLst>
      <p:ext uri="{BB962C8B-B14F-4D97-AF65-F5344CB8AC3E}">
        <p14:creationId xmlns:p14="http://schemas.microsoft.com/office/powerpoint/2010/main" val="301734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r>
              <a:rPr lang="en-US" altLang="zh-CN" sz="1600" smtClean="0"/>
              <a:t>assertAll(executions…)</a:t>
            </a:r>
          </a:p>
          <a:p>
            <a:pPr marL="0" indent="0">
              <a:buNone/>
            </a:pPr>
            <a:r>
              <a:rPr kumimoji="1" lang="en-US" altLang="ja-JP" sz="1600" smtClean="0"/>
              <a:t>assertAll(headMessage, executions…)</a:t>
            </a:r>
          </a:p>
          <a:p>
            <a:pPr marL="0" indent="0">
              <a:buNone/>
            </a:pPr>
            <a:r>
              <a:rPr lang="en-US" altLang="ja-JP" sz="1600" smtClean="0"/>
              <a:t>assertAll(collection&lt;execution&gt;)</a:t>
            </a:r>
          </a:p>
          <a:p>
            <a:pPr marL="0" indent="0">
              <a:buNone/>
            </a:pPr>
            <a:r>
              <a:rPr kumimoji="1" lang="en-US" altLang="ja-JP" sz="1600" smtClean="0"/>
              <a:t>assertAll(headMessage, collection&lt;execution&gt;)</a:t>
            </a:r>
          </a:p>
          <a:p>
            <a:pPr marL="0" indent="0">
              <a:buNone/>
            </a:pPr>
            <a:r>
              <a:rPr lang="en-US" altLang="ja-JP" sz="1600" smtClean="0"/>
              <a:t>assertAll(stream&lt;execution&gt;)</a:t>
            </a:r>
          </a:p>
          <a:p>
            <a:pPr marL="0" indent="0">
              <a:buNone/>
            </a:pPr>
            <a:r>
              <a:rPr kumimoji="1" lang="en-US" altLang="ja-JP" sz="1600" smtClean="0"/>
              <a:t>assertAll(headMessage, stream&lt;execution&gt;)</a:t>
            </a:r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r>
              <a:rPr kumimoji="1" lang="en-US" altLang="ja-JP" sz="1600" smtClean="0"/>
              <a:t>assertAll</a:t>
            </a:r>
            <a:r>
              <a:rPr kumimoji="1" lang="zh-CN" altLang="en-US" sz="1600" smtClean="0"/>
              <a:t>允许我们一次执行多个断言，并将所有的失败的断言一起展示，</a:t>
            </a:r>
            <a:r>
              <a:rPr kumimoji="1" lang="en-US" altLang="zh-CN" sz="1600" smtClean="0"/>
              <a:t>headMessage</a:t>
            </a:r>
            <a:r>
              <a:rPr lang="zh-CN" altLang="en-US" sz="1600" smtClean="0"/>
              <a:t>将显示在结果前方</a:t>
            </a:r>
            <a:r>
              <a:rPr kumimoji="1" lang="zh-CN" altLang="en-US" sz="1600" smtClean="0"/>
              <a:t>。其中某一个断言失败并不会影响其他断言的执行。支持可变参数</a:t>
            </a:r>
            <a:r>
              <a:rPr kumimoji="1" lang="en-US" altLang="zh-CN" sz="1600" smtClean="0"/>
              <a:t>(</a:t>
            </a:r>
            <a:r>
              <a:rPr kumimoji="1" lang="zh-CN" altLang="en-US" sz="1600" smtClean="0"/>
              <a:t>数组</a:t>
            </a:r>
            <a:r>
              <a:rPr kumimoji="1" lang="en-US" altLang="zh-CN" sz="1600" smtClean="0"/>
              <a:t>)</a:t>
            </a:r>
            <a:r>
              <a:rPr kumimoji="1" lang="zh-CN" altLang="en-US" sz="1600" smtClean="0"/>
              <a:t>，集合以及流。</a:t>
            </a:r>
            <a:r>
              <a:rPr lang="zh-CN" altLang="en-US" sz="1600" smtClean="0"/>
              <a:t>比如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en-US" altLang="zh-CN" sz="1600" smtClean="0"/>
              <a:t>assertAll(“assert all”, () -&gt; willOK(), () -&gt; willNG(), () -&gt; willNG());</a:t>
            </a:r>
          </a:p>
          <a:p>
            <a:pPr marL="0" indent="0">
              <a:buNone/>
            </a:pPr>
            <a:r>
              <a:rPr lang="zh-CN" altLang="en-US" sz="1600" smtClean="0"/>
              <a:t>将会得到类似如下的结果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en-US" altLang="zh-CN" sz="1200"/>
              <a:t>assert all: (2 failures)</a:t>
            </a:r>
          </a:p>
          <a:p>
            <a:pPr marL="0" indent="0">
              <a:buNone/>
            </a:pPr>
            <a:r>
              <a:rPr lang="en-US" altLang="zh-CN" sz="1200"/>
              <a:t>	org.opentest4j.AssertionFailedError: </a:t>
            </a:r>
            <a:r>
              <a:rPr lang="en-US" altLang="zh-CN" sz="1200" smtClean="0"/>
              <a:t>expected</a:t>
            </a:r>
            <a:r>
              <a:rPr lang="en-US" altLang="zh-CN" sz="1200"/>
              <a:t>: &lt;0&gt; but was: &lt;1&gt;</a:t>
            </a:r>
          </a:p>
          <a:p>
            <a:pPr marL="0" indent="0">
              <a:buNone/>
            </a:pPr>
            <a:r>
              <a:rPr lang="en-US" altLang="zh-CN" sz="1200"/>
              <a:t>	org.opentest4j.AssertionFailedError: </a:t>
            </a:r>
            <a:r>
              <a:rPr lang="en-US" altLang="zh-CN" sz="1200" smtClean="0"/>
              <a:t>expected</a:t>
            </a:r>
            <a:r>
              <a:rPr lang="en-US" altLang="zh-CN" sz="1200"/>
              <a:t>: &lt;true&gt; but was: &lt;false&gt;</a:t>
            </a:r>
          </a:p>
          <a:p>
            <a:pPr marL="0" indent="0">
              <a:buNone/>
            </a:pPr>
            <a:r>
              <a:rPr lang="en-US" altLang="zh-CN" sz="1200"/>
              <a:t>Expected :</a:t>
            </a:r>
            <a:r>
              <a:rPr lang="en-US" altLang="zh-CN" sz="1200" smtClean="0"/>
              <a:t>true</a:t>
            </a:r>
          </a:p>
          <a:p>
            <a:pPr marL="0" indent="0">
              <a:buNone/>
            </a:pPr>
            <a:r>
              <a:rPr lang="en-US" altLang="zh-CN" sz="1200" smtClean="0"/>
              <a:t>Actual   :false</a:t>
            </a:r>
            <a:endParaRPr kumimoji="1"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430460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断言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r>
              <a:rPr lang="en-US" altLang="ja-JP" sz="1600" smtClean="0"/>
              <a:t>assertTimeout(duration, execution)</a:t>
            </a:r>
          </a:p>
          <a:p>
            <a:pPr marL="0" indent="0">
              <a:buNone/>
            </a:pPr>
            <a:r>
              <a:rPr lang="en-US" altLang="ja-JP" sz="1600" smtClean="0"/>
              <a:t>assertTimeout(duration, execution, message)</a:t>
            </a:r>
          </a:p>
          <a:p>
            <a:pPr marL="0" indent="0">
              <a:buNone/>
            </a:pPr>
            <a:r>
              <a:rPr lang="en-US" altLang="ja-JP" sz="1600" smtClean="0"/>
              <a:t>assertTimeout(duration, execution, messageSupplier)</a:t>
            </a:r>
          </a:p>
          <a:p>
            <a:pPr marL="0" indent="0">
              <a:buNone/>
            </a:pPr>
            <a:r>
              <a:rPr lang="en-US" altLang="ja-JP" sz="1600" smtClean="0"/>
              <a:t>assertTimeout(duration, supplier)</a:t>
            </a:r>
          </a:p>
          <a:p>
            <a:pPr marL="0" indent="0">
              <a:buNone/>
            </a:pPr>
            <a:r>
              <a:rPr lang="en-US" altLang="ja-JP" sz="1600" smtClean="0"/>
              <a:t>assertTimeout(duration, supplier, message)</a:t>
            </a:r>
          </a:p>
          <a:p>
            <a:pPr marL="0" indent="0">
              <a:buNone/>
            </a:pPr>
            <a:r>
              <a:rPr lang="en-US" altLang="ja-JP" sz="1600" smtClean="0"/>
              <a:t>assertTimeout(duration, supplier, messageSupplier)</a:t>
            </a:r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zh-CN" altLang="en-US" sz="1600" smtClean="0"/>
              <a:t>判定函数式方法内的执行体将在期望的时间</a:t>
            </a:r>
            <a:r>
              <a:rPr lang="en-US" altLang="zh-CN" sz="1600" smtClean="0"/>
              <a:t>(duration)</a:t>
            </a:r>
            <a:r>
              <a:rPr lang="zh-CN" altLang="en-US" sz="1600" smtClean="0"/>
              <a:t>内处理完成。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zh-CN" altLang="en-US" sz="1600" smtClean="0"/>
              <a:t>和前面的</a:t>
            </a:r>
            <a:r>
              <a:rPr lang="en-US" altLang="ja-JP" sz="1600" smtClean="0"/>
              <a:t>assertDoesNotThrow</a:t>
            </a:r>
            <a:r>
              <a:rPr lang="zh-CN" altLang="en-US" sz="1600" smtClean="0"/>
              <a:t>相同，</a:t>
            </a:r>
            <a:r>
              <a:rPr lang="en-US" altLang="zh-CN" sz="1600" smtClean="0"/>
              <a:t>supplier</a:t>
            </a:r>
            <a:r>
              <a:rPr lang="zh-CN" altLang="en-US" sz="1600" smtClean="0"/>
              <a:t>重载将会返回执行体的返回值，例如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ja-JP" sz="1600" smtClean="0"/>
              <a:t>var result = Assertions.assertTimeout</a:t>
            </a:r>
            <a:r>
              <a:rPr lang="en-US" altLang="ja-JP" sz="1600"/>
              <a:t>(</a:t>
            </a:r>
          </a:p>
          <a:p>
            <a:pPr marL="0" indent="0">
              <a:buNone/>
            </a:pPr>
            <a:r>
              <a:rPr lang="en-US" altLang="ja-JP" sz="1600"/>
              <a:t>        Duration.of(10, ChronoUnit.SECONDS), () -&gt; </a:t>
            </a:r>
            <a:r>
              <a:rPr lang="en-US" altLang="zh-CN" sz="1600" smtClean="0"/>
              <a:t>doSomethingWithReturn()</a:t>
            </a:r>
            <a:r>
              <a:rPr lang="en-US" altLang="ja-JP" sz="1600" smtClean="0"/>
              <a:t>);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8014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1600" smtClean="0"/>
          </a:p>
          <a:p>
            <a:pPr marL="0" indent="0">
              <a:buNone/>
            </a:pPr>
            <a:r>
              <a:rPr lang="en-US" altLang="ja-JP" sz="1600"/>
              <a:t>assertTimeoutPreemptively(duration, execution)</a:t>
            </a:r>
          </a:p>
          <a:p>
            <a:pPr marL="0" indent="0">
              <a:buNone/>
            </a:pPr>
            <a:r>
              <a:rPr lang="en-US" altLang="ja-JP" sz="1600"/>
              <a:t>assertTimeoutPreemptively(duration</a:t>
            </a:r>
            <a:r>
              <a:rPr lang="en-US" altLang="ja-JP" sz="1600" smtClean="0"/>
              <a:t>, </a:t>
            </a:r>
            <a:r>
              <a:rPr lang="en-US" altLang="ja-JP" sz="1600"/>
              <a:t>execution, message)</a:t>
            </a:r>
          </a:p>
          <a:p>
            <a:pPr marL="0" indent="0">
              <a:buNone/>
            </a:pPr>
            <a:r>
              <a:rPr lang="en-US" altLang="ja-JP" sz="1600"/>
              <a:t>assertTimeoutPreemptively(duration</a:t>
            </a:r>
            <a:r>
              <a:rPr lang="en-US" altLang="ja-JP" sz="1600" smtClean="0"/>
              <a:t>, </a:t>
            </a:r>
            <a:r>
              <a:rPr lang="en-US" altLang="ja-JP" sz="1600"/>
              <a:t>execution, messageSupplier)</a:t>
            </a:r>
          </a:p>
          <a:p>
            <a:pPr marL="0" indent="0">
              <a:buNone/>
            </a:pPr>
            <a:r>
              <a:rPr lang="en-US" altLang="ja-JP" sz="1600"/>
              <a:t>assertTimeoutPreemptively(duration</a:t>
            </a:r>
            <a:r>
              <a:rPr lang="en-US" altLang="ja-JP" sz="1600" smtClean="0"/>
              <a:t>, </a:t>
            </a:r>
            <a:r>
              <a:rPr lang="en-US" altLang="ja-JP" sz="1600"/>
              <a:t>supplier)</a:t>
            </a:r>
          </a:p>
          <a:p>
            <a:pPr marL="0" indent="0">
              <a:buNone/>
            </a:pPr>
            <a:r>
              <a:rPr lang="en-US" altLang="ja-JP" sz="1600"/>
              <a:t>assertTimeoutPreemptively(duration</a:t>
            </a:r>
            <a:r>
              <a:rPr lang="en-US" altLang="ja-JP" sz="1600" smtClean="0"/>
              <a:t>, </a:t>
            </a:r>
            <a:r>
              <a:rPr lang="en-US" altLang="ja-JP" sz="1600"/>
              <a:t>supplier, message)</a:t>
            </a:r>
          </a:p>
          <a:p>
            <a:pPr marL="0" indent="0">
              <a:buNone/>
            </a:pPr>
            <a:r>
              <a:rPr lang="en-US" altLang="ja-JP" sz="1600"/>
              <a:t>assertTimeoutPreemptively(duration</a:t>
            </a:r>
            <a:r>
              <a:rPr lang="en-US" altLang="ja-JP" sz="1600" smtClean="0"/>
              <a:t>, </a:t>
            </a:r>
            <a:r>
              <a:rPr lang="en-US" altLang="ja-JP" sz="1600"/>
              <a:t>supplier, messageSupplier</a:t>
            </a:r>
            <a:r>
              <a:rPr lang="en-US" altLang="ja-JP" sz="1600" smtClean="0"/>
              <a:t>)</a:t>
            </a:r>
          </a:p>
          <a:p>
            <a:pPr marL="0" indent="0">
              <a:buNone/>
            </a:pPr>
            <a:r>
              <a:rPr lang="en-US" altLang="ja-JP" sz="1600"/>
              <a:t>assertTimeoutPreemptively(duration, supplier, </a:t>
            </a:r>
            <a:r>
              <a:rPr lang="en-US" altLang="ja-JP" sz="1600" smtClean="0"/>
              <a:t>messageSupplier, failureFactory)</a:t>
            </a:r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r>
              <a:rPr lang="zh-CN" altLang="en-US" sz="1600" smtClean="0"/>
              <a:t>和前面的</a:t>
            </a:r>
            <a:r>
              <a:rPr lang="en-US" altLang="ja-JP" sz="1600" smtClean="0"/>
              <a:t>assertTimeout</a:t>
            </a:r>
            <a:r>
              <a:rPr lang="zh-CN" altLang="en-US" sz="1600" smtClean="0"/>
              <a:t>类似，区别在于超过期望时间后，</a:t>
            </a:r>
            <a:r>
              <a:rPr lang="en-US" altLang="ja-JP" sz="1600" smtClean="0"/>
              <a:t>assertTimeout</a:t>
            </a:r>
            <a:r>
              <a:rPr lang="zh-CN" altLang="en-US" sz="1600" smtClean="0"/>
              <a:t>不会中断正在执行的处理，</a:t>
            </a:r>
            <a:r>
              <a:rPr lang="en-US" altLang="ja-JP" sz="1600" smtClean="0"/>
              <a:t>assertTimeoutPreemptively</a:t>
            </a:r>
            <a:r>
              <a:rPr lang="zh-CN" altLang="en-US" sz="1600" smtClean="0"/>
              <a:t>则会中断处理直接返回断言结果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最后一个重载中的</a:t>
            </a:r>
            <a:r>
              <a:rPr lang="en-US" altLang="zh-CN" sz="1600" smtClean="0"/>
              <a:t>failureFactory</a:t>
            </a:r>
            <a:r>
              <a:rPr lang="zh-CN" altLang="en-US" sz="1600" smtClean="0"/>
              <a:t>则在超时的情况下，允许我们自定义抛出的异常。比如</a:t>
            </a:r>
            <a:endParaRPr lang="en-US" altLang="zh-CN" sz="1600" smtClean="0"/>
          </a:p>
          <a:p>
            <a:pPr marL="0" indent="0">
              <a:buNone/>
            </a:pPr>
            <a:endParaRPr lang="en-US" altLang="ja-JP" sz="1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200" smtClean="0">
                <a:latin typeface="Consolas" panose="020B0609020204030204" pitchFamily="49" charset="0"/>
              </a:rPr>
              <a:t>Assertions.assertTimeoutPreemptively</a:t>
            </a:r>
            <a:r>
              <a:rPr lang="en-US" altLang="ja-JP" sz="120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Duration.of(1, ChronoUnit.SECONDS),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DateUtil::currentSystemDateTime,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() -&gt; "display when failed.",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(timeout, messageSupplier, cause) -&gt; new TimeoutException</a:t>
            </a:r>
            <a:r>
              <a:rPr lang="en-US" altLang="ja-JP" sz="1200" smtClean="0">
                <a:latin typeface="Consolas" panose="020B0609020204030204" pitchFamily="49" charset="0"/>
              </a:rPr>
              <a:t>(“customize exception."));</a:t>
            </a:r>
            <a:endParaRPr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</a:t>
            </a:r>
            <a:r>
              <a:rPr lang="zh-CN" altLang="en-US" smtClean="0"/>
              <a:t>参与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90594"/>
            <a:ext cx="8229600" cy="4848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</a:t>
            </a:r>
            <a:r>
              <a:rPr lang="en-US" altLang="zh-CN" sz="1000" smtClean="0">
                <a:latin typeface="Consolas" panose="020B0609020204030204" pitchFamily="49" charset="0"/>
              </a:rPr>
              <a:t> @</a:t>
            </a:r>
            <a:r>
              <a:rPr lang="en-US" altLang="zh-CN" sz="1000">
                <a:latin typeface="Consolas" panose="020B0609020204030204" pitchFamily="49" charset="0"/>
              </a:rPr>
              <a:t>ParameterizedTest(name = "{0} is {1,choice,0#invalid|1#valid} email.")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@MethodSource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void test_isEmail_with_display_name(String input, Integer expected) {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  Assertions.assertEquals(expected == 1, StringUtil.isEmail(input));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altLang="zh-CN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static Stream&lt;Arguments&gt; test_isEmail_with_display_name() {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  return Stream.of(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      Arguments.arguments("dummy@dumm.com", 1),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      Arguments.arguments("12345@com", 0),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      Arguments.arguments("xxx@hyron.com.cn", 1),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      Arguments.arguments("xxx-xxx_xxx@hyron.com.cn", 1));</a:t>
            </a:r>
          </a:p>
          <a:p>
            <a:pPr marL="0" indent="0">
              <a:buNone/>
            </a:pPr>
            <a:r>
              <a:rPr lang="en-US" altLang="zh-CN" sz="1000">
                <a:latin typeface="Consolas" panose="020B0609020204030204" pitchFamily="49" charset="0"/>
              </a:rPr>
              <a:t>  </a:t>
            </a:r>
            <a:r>
              <a:rPr lang="en-US" altLang="zh-CN" sz="1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sz="1400" smtClean="0"/>
              <a:t>可以用</a:t>
            </a:r>
            <a:r>
              <a:rPr lang="en-US" altLang="zh-CN" sz="1400" smtClean="0"/>
              <a:t>choice</a:t>
            </a:r>
            <a:r>
              <a:rPr lang="zh-CN" altLang="en-US" sz="1400" smtClean="0"/>
              <a:t>将值转换为我们想要显示的字符串，比如上面这个例子，第二个参数如果是</a:t>
            </a:r>
            <a:r>
              <a:rPr lang="en-US" altLang="zh-CN" sz="1400" smtClean="0"/>
              <a:t>0</a:t>
            </a:r>
            <a:r>
              <a:rPr lang="zh-CN" altLang="en-US" sz="1400" smtClean="0"/>
              <a:t>显示</a:t>
            </a:r>
            <a:r>
              <a:rPr lang="en-US" altLang="zh-CN" sz="1400" smtClean="0"/>
              <a:t>invalid</a:t>
            </a:r>
            <a:r>
              <a:rPr lang="zh-CN" altLang="en-US" sz="1400" smtClean="0"/>
              <a:t>，为</a:t>
            </a:r>
            <a:r>
              <a:rPr lang="en-US" altLang="zh-CN" sz="1400" smtClean="0"/>
              <a:t>1</a:t>
            </a:r>
            <a:r>
              <a:rPr lang="zh-CN" altLang="en-US" sz="1400" smtClean="0"/>
              <a:t>显示</a:t>
            </a:r>
            <a:r>
              <a:rPr lang="en-US" altLang="zh-CN" sz="1400" smtClean="0"/>
              <a:t>valid(</a:t>
            </a:r>
            <a:r>
              <a:rPr lang="zh-CN" altLang="en-US" sz="1400" smtClean="0"/>
              <a:t>注意：这里的值仅支持数字类型</a:t>
            </a:r>
            <a:r>
              <a:rPr lang="en-US" altLang="zh-CN" sz="1400" smtClean="0"/>
              <a:t>)</a:t>
            </a:r>
          </a:p>
          <a:p>
            <a:pPr marL="0" indent="0">
              <a:buNone/>
            </a:pPr>
            <a:r>
              <a:rPr lang="zh-CN" altLang="en-US" sz="1400"/>
              <a:t>更</a:t>
            </a:r>
            <a:r>
              <a:rPr lang="zh-CN" altLang="en-US" sz="1400" smtClean="0"/>
              <a:t>多内容可以参考</a:t>
            </a:r>
            <a:r>
              <a:rPr lang="en-US" altLang="zh-CN" sz="1400" smtClean="0"/>
              <a:t>MessageFormat</a:t>
            </a:r>
            <a:r>
              <a:rPr lang="zh-CN" altLang="en-US" sz="1400" smtClean="0"/>
              <a:t>的</a:t>
            </a:r>
            <a:r>
              <a:rPr lang="en-US" altLang="zh-CN" sz="1400" smtClean="0"/>
              <a:t>JavaDoc</a:t>
            </a:r>
            <a:endParaRPr lang="en-US" altLang="zh-CN" sz="14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67375"/>
            <a:ext cx="544906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参数解析器</a:t>
            </a:r>
            <a:r>
              <a:rPr lang="en-US" altLang="zh-CN"/>
              <a:t>(ParameterResolver)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ParameterResolver</a:t>
            </a:r>
            <a:r>
              <a:rPr lang="zh-CN" altLang="en-US" smtClean="0"/>
              <a:t>是</a:t>
            </a:r>
            <a:r>
              <a:rPr lang="en-US" altLang="zh-CN" smtClean="0"/>
              <a:t>Junit</a:t>
            </a:r>
            <a:r>
              <a:rPr lang="zh-CN" altLang="en-US" smtClean="0"/>
              <a:t>提供的一个接口，我们可以通过实现其中的方法，并将自定义的解析器注册给</a:t>
            </a:r>
            <a:r>
              <a:rPr lang="en-US" altLang="zh-CN" smtClean="0"/>
              <a:t>Junit</a:t>
            </a:r>
            <a:r>
              <a:rPr lang="zh-CN" altLang="en-US" smtClean="0"/>
              <a:t>来提供测试方法所需的参数</a:t>
            </a:r>
            <a:endParaRPr lang="en-US" altLang="zh-CN" smtClean="0"/>
          </a:p>
          <a:p>
            <a:pPr marL="0" indent="0">
              <a:buNone/>
            </a:pPr>
            <a:endParaRPr lang="en-US" altLang="zh-CN" sz="9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900" smtClean="0">
                <a:latin typeface="Consolas" panose="020B0609020204030204" pitchFamily="49" charset="0"/>
              </a:rPr>
              <a:t>  @ExtendWith(IsEmailWithNgResolver.NgResolver.class)</a:t>
            </a:r>
            <a:r>
              <a:rPr lang="ja-JP" altLang="en-US" sz="900" smtClean="0">
                <a:latin typeface="Consolas" panose="020B0609020204030204" pitchFamily="49" charset="0"/>
              </a:rPr>
              <a:t>①</a:t>
            </a:r>
            <a:endParaRPr lang="en-US" altLang="zh-CN" sz="9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class IsEmailWithNgResolver {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@RepeatedTest(10)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void test_isEmail_all_ng(String input) {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Assertions.assertFalse(StringUtil.isEmail(input));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altLang="zh-CN" sz="9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static class NgResolver implements ParameterResolver </a:t>
            </a:r>
            <a:r>
              <a:rPr lang="en-US" altLang="zh-CN" sz="900" smtClean="0">
                <a:latin typeface="Consolas" panose="020B0609020204030204" pitchFamily="49" charset="0"/>
              </a:rPr>
              <a:t>{</a:t>
            </a:r>
            <a:r>
              <a:rPr lang="ja-JP" altLang="en-US" sz="900" smtClean="0">
                <a:latin typeface="Consolas" panose="020B0609020204030204" pitchFamily="49" charset="0"/>
              </a:rPr>
              <a:t>②</a:t>
            </a:r>
            <a:endParaRPr lang="en-US" altLang="zh-CN" sz="9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private static final List&lt;String&gt; NG_MAIL_LIST =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    Arrays.asList("dummy", "12345@com", "dummy@dummy@com.cn", "123+abc@dummy.com.cn", "");</a:t>
            </a:r>
          </a:p>
          <a:p>
            <a:pPr marL="0" indent="0">
              <a:buNone/>
            </a:pPr>
            <a:endParaRPr lang="en-US" altLang="zh-CN" sz="9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@Override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public boolean </a:t>
            </a:r>
            <a:r>
              <a:rPr lang="en-US" altLang="zh-CN" sz="900" smtClean="0">
                <a:latin typeface="Consolas" panose="020B0609020204030204" pitchFamily="49" charset="0"/>
              </a:rPr>
              <a:t>supportsParameter(</a:t>
            </a:r>
          </a:p>
          <a:p>
            <a:pPr marL="0" indent="0">
              <a:buNone/>
            </a:pPr>
            <a:r>
              <a:rPr lang="en-US" altLang="zh-CN" sz="900" smtClean="0">
                <a:latin typeface="Consolas" panose="020B0609020204030204" pitchFamily="49" charset="0"/>
              </a:rPr>
              <a:t>          ParameterContext parameterContext, ExtensionContext extensionContext)</a:t>
            </a:r>
          </a:p>
          <a:p>
            <a:pPr marL="0" indent="0">
              <a:buNone/>
            </a:pPr>
            <a:r>
              <a:rPr lang="en-US" altLang="zh-CN" sz="900" smtClean="0">
                <a:latin typeface="Consolas" panose="020B0609020204030204" pitchFamily="49" charset="0"/>
              </a:rPr>
              <a:t>          </a:t>
            </a:r>
            <a:r>
              <a:rPr lang="en-US" altLang="zh-CN" sz="900">
                <a:latin typeface="Consolas" panose="020B0609020204030204" pitchFamily="49" charset="0"/>
              </a:rPr>
              <a:t>throws ParameterResolutionException {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  return parameterContext.getParameter().getType() == </a:t>
            </a:r>
            <a:r>
              <a:rPr lang="en-US" altLang="zh-CN" sz="900" smtClean="0">
                <a:latin typeface="Consolas" panose="020B0609020204030204" pitchFamily="49" charset="0"/>
              </a:rPr>
              <a:t>String.class;</a:t>
            </a:r>
            <a:r>
              <a:rPr lang="ja-JP" altLang="en-US" sz="900" smtClean="0">
                <a:latin typeface="Consolas" panose="020B0609020204030204" pitchFamily="49" charset="0"/>
              </a:rPr>
              <a:t>③</a:t>
            </a:r>
            <a:endParaRPr lang="en-US" altLang="zh-CN" sz="9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endParaRPr lang="en-US" altLang="zh-CN" sz="9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@Override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public Object </a:t>
            </a:r>
            <a:r>
              <a:rPr lang="en-US" altLang="zh-CN" sz="900" smtClean="0">
                <a:latin typeface="Consolas" panose="020B0609020204030204" pitchFamily="49" charset="0"/>
              </a:rPr>
              <a:t>resolveParameter(</a:t>
            </a:r>
            <a:endParaRPr lang="en-US" altLang="zh-CN" sz="9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    ParameterContext parameterContext, ExtensionContext extensionContext)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    throws ParameterResolutionException {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  return NG_MAIL_LIST.get(new Random().nextInt(NG_MAIL_LIST.size() - 1</a:t>
            </a:r>
            <a:r>
              <a:rPr lang="en-US" altLang="zh-CN" sz="900" smtClean="0">
                <a:latin typeface="Consolas" panose="020B0609020204030204" pitchFamily="49" charset="0"/>
              </a:rPr>
              <a:t>));</a:t>
            </a:r>
            <a:r>
              <a:rPr lang="ja-JP" altLang="en-US" sz="900" smtClean="0">
                <a:latin typeface="Consolas" panose="020B0609020204030204" pitchFamily="49" charset="0"/>
              </a:rPr>
              <a:t>④</a:t>
            </a:r>
            <a:endParaRPr lang="en-US" altLang="zh-CN" sz="9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900">
                <a:latin typeface="Consolas" panose="020B0609020204030204" pitchFamily="49" charset="0"/>
              </a:rPr>
              <a:t>  }</a:t>
            </a:r>
            <a:endParaRPr lang="en-US" altLang="zh-CN" sz="9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2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参数解析器</a:t>
            </a:r>
            <a:r>
              <a:rPr lang="en-US" altLang="zh-CN"/>
              <a:t>(ParameterResolver)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19118"/>
            <a:ext cx="8229600" cy="48799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600" smtClean="0"/>
              <a:t>在上面这个例子中，我们自定义了一个参数解析器，从一个</a:t>
            </a:r>
            <a:r>
              <a:rPr kumimoji="1" lang="en-US" altLang="zh-CN" sz="1600" smtClean="0"/>
              <a:t>NG</a:t>
            </a:r>
            <a:r>
              <a:rPr kumimoji="1" lang="zh-CN" altLang="en-US" sz="1600" smtClean="0"/>
              <a:t>的邮件地址列表中随机返回一个，然后测试方法指定了</a:t>
            </a:r>
            <a:r>
              <a:rPr lang="en-US" altLang="zh-CN" sz="1600"/>
              <a:t>@</a:t>
            </a:r>
            <a:r>
              <a:rPr lang="en-US" altLang="zh-CN" sz="1600" smtClean="0"/>
              <a:t>RepeatedTest</a:t>
            </a:r>
            <a:r>
              <a:rPr lang="zh-CN" altLang="en-US" sz="1600" smtClean="0"/>
              <a:t>注解，要求重复测试</a:t>
            </a:r>
            <a:r>
              <a:rPr lang="en-US" altLang="zh-CN" sz="1600" smtClean="0"/>
              <a:t>10</a:t>
            </a:r>
            <a:r>
              <a:rPr lang="zh-CN" altLang="en-US" sz="1600" smtClean="0"/>
              <a:t>次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①</a:t>
            </a:r>
            <a:r>
              <a:rPr lang="en-US" altLang="ja-JP" sz="1600"/>
              <a:t>@ExtendWith(IsEmailWithNgResolver.NgResolver.class</a:t>
            </a:r>
            <a:r>
              <a:rPr lang="en-US" altLang="ja-JP" sz="1600" smtClean="0"/>
              <a:t>)</a:t>
            </a:r>
          </a:p>
          <a:p>
            <a:pPr marL="0" indent="0">
              <a:buNone/>
            </a:pPr>
            <a:r>
              <a:rPr lang="en-US" altLang="ja-JP" sz="1600"/>
              <a:t> </a:t>
            </a:r>
            <a:r>
              <a:rPr lang="en-US" altLang="ja-JP" sz="1600" smtClean="0"/>
              <a:t> </a:t>
            </a:r>
            <a:r>
              <a:rPr lang="zh-CN" altLang="en-US" sz="1600" smtClean="0"/>
              <a:t>将自定义参数解析器注册在</a:t>
            </a:r>
            <a:r>
              <a:rPr lang="en-US" altLang="zh-CN" sz="1600" smtClean="0"/>
              <a:t>Junit</a:t>
            </a:r>
            <a:r>
              <a:rPr lang="zh-CN" altLang="en-US" sz="1600" smtClean="0"/>
              <a:t>中，当前测试类所有测试方法中</a:t>
            </a:r>
            <a:r>
              <a:rPr lang="en-US" altLang="zh-CN" sz="1600" smtClean="0"/>
              <a:t>String</a:t>
            </a:r>
            <a:r>
              <a:rPr lang="zh-CN" altLang="en-US" sz="1600" smtClean="0"/>
              <a:t>类型的参数值均会由解析器提供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②</a:t>
            </a:r>
            <a:r>
              <a:rPr lang="en-US" altLang="zh-CN" sz="1600">
                <a:latin typeface="Consolas" panose="020B0609020204030204" pitchFamily="49" charset="0"/>
              </a:rPr>
              <a:t> static class NgResolver implements ParameterResolver </a:t>
            </a:r>
            <a:endParaRPr lang="en-US" altLang="ja-JP" sz="1600" smtClean="0"/>
          </a:p>
          <a:p>
            <a:pPr marL="0" indent="0">
              <a:buNone/>
            </a:pPr>
            <a:r>
              <a:rPr lang="en-US" altLang="ja-JP" sz="1600"/>
              <a:t> </a:t>
            </a:r>
            <a:r>
              <a:rPr lang="en-US" altLang="ja-JP" sz="1600" smtClean="0"/>
              <a:t> </a:t>
            </a:r>
            <a:r>
              <a:rPr lang="zh-CN" altLang="en-US" sz="1600" smtClean="0"/>
              <a:t>自定义参数解析器需要实现</a:t>
            </a:r>
            <a:r>
              <a:rPr lang="en-US" altLang="zh-CN" sz="1600" smtClean="0"/>
              <a:t>ParamterResolver</a:t>
            </a:r>
            <a:r>
              <a:rPr lang="zh-CN" altLang="en-US" sz="1600" smtClean="0"/>
              <a:t>接口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③</a:t>
            </a:r>
            <a:r>
              <a:rPr lang="en-US" altLang="zh-CN" sz="1600">
                <a:latin typeface="Consolas" panose="020B0609020204030204" pitchFamily="49" charset="0"/>
              </a:rPr>
              <a:t> supportsParameter</a:t>
            </a:r>
            <a:r>
              <a:rPr lang="zh-CN" altLang="en-US" sz="1600" smtClean="0"/>
              <a:t>方法中判断参数类型是否被支持，如果不符合参数解析器提供的数据类型</a:t>
            </a:r>
            <a:r>
              <a:rPr lang="en-US" altLang="zh-CN" sz="1600" smtClean="0"/>
              <a:t>(</a:t>
            </a:r>
            <a:r>
              <a:rPr lang="zh-CN" altLang="en-US" sz="1600" smtClean="0"/>
              <a:t>不被支持</a:t>
            </a:r>
            <a:r>
              <a:rPr lang="en-US" altLang="zh-CN" sz="1600" smtClean="0"/>
              <a:t>)</a:t>
            </a:r>
            <a:r>
              <a:rPr lang="zh-CN" altLang="en-US" sz="1600" smtClean="0"/>
              <a:t>则返回</a:t>
            </a:r>
            <a:r>
              <a:rPr lang="en-US" altLang="zh-CN" sz="1600" smtClean="0"/>
              <a:t>false</a:t>
            </a:r>
            <a:r>
              <a:rPr lang="zh-CN" altLang="en-US" sz="1600" smtClean="0"/>
              <a:t>，当前参数被解析器忽略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④</a:t>
            </a:r>
            <a:r>
              <a:rPr lang="en-US" altLang="ja-JP" sz="1600"/>
              <a:t>resolveParameter</a:t>
            </a:r>
            <a:r>
              <a:rPr lang="zh-CN" altLang="en-US" sz="1600" smtClean="0"/>
              <a:t>方法返回参数的值</a:t>
            </a:r>
            <a:endParaRPr lang="en-US" altLang="zh-CN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r>
              <a:rPr lang="ja-JP" altLang="en-US" sz="1600" smtClean="0"/>
              <a:t>①</a:t>
            </a:r>
            <a:r>
              <a:rPr lang="zh-CN" altLang="en-US" sz="1600" smtClean="0"/>
              <a:t>处可以指定多个参数解析器，当然支持类型不能重复，否则测试执行时将会抛出一个异常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ja-JP" sz="1600" smtClean="0"/>
              <a:t>  </a:t>
            </a:r>
            <a:r>
              <a:rPr lang="en-US" altLang="ja-JP" sz="1600"/>
              <a:t>Discovered multiple competing ParameterResolvers for </a:t>
            </a:r>
            <a:r>
              <a:rPr lang="en-US" altLang="ja-JP" sz="1600" smtClean="0"/>
              <a:t>paramete</a:t>
            </a:r>
            <a:r>
              <a:rPr lang="en-US" altLang="zh-CN" sz="1600" smtClean="0"/>
              <a:t>r</a:t>
            </a:r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4172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参数解析器</a:t>
            </a:r>
            <a:r>
              <a:rPr lang="en-US" altLang="zh-CN"/>
              <a:t>(ParameterResolver)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sz="1600" smtClean="0"/>
              <a:t>除了使用</a:t>
            </a:r>
            <a:r>
              <a:rPr kumimoji="1" lang="en-US" altLang="zh-CN" sz="1600" smtClean="0"/>
              <a:t>@</a:t>
            </a:r>
            <a:r>
              <a:rPr lang="en-US" altLang="zh-CN" sz="1600" smtClean="0"/>
              <a:t>ExtendWith</a:t>
            </a:r>
            <a:r>
              <a:rPr lang="zh-CN" altLang="en-US" sz="1600" smtClean="0"/>
              <a:t>注解，我们也可以使用</a:t>
            </a:r>
            <a:r>
              <a:rPr lang="en-US" altLang="zh-CN" sz="1600"/>
              <a:t>@</a:t>
            </a:r>
            <a:r>
              <a:rPr lang="en-US" altLang="zh-CN" sz="1600" smtClean="0"/>
              <a:t>RegisterExtension</a:t>
            </a:r>
            <a:r>
              <a:rPr lang="zh-CN" altLang="en-US" sz="1600" smtClean="0"/>
              <a:t>注解来注册参数解析器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一个参数解析器也可以支持多种数据类型</a:t>
            </a:r>
            <a:endParaRPr lang="en-US" altLang="zh-CN" sz="1600" smtClean="0"/>
          </a:p>
          <a:p>
            <a:pPr marL="0" indent="0">
              <a:buNone/>
            </a:pPr>
            <a:endParaRPr lang="en-US" altLang="ja-JP" sz="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 smtClean="0">
                <a:latin typeface="Consolas" panose="020B0609020204030204" pitchFamily="49" charset="0"/>
              </a:rPr>
              <a:t>  </a:t>
            </a:r>
            <a:r>
              <a:rPr lang="en-US" altLang="ja-JP" sz="800">
                <a:latin typeface="Consolas" panose="020B0609020204030204" pitchFamily="49" charset="0"/>
              </a:rPr>
              <a:t>class IsEmailWithOkResolver {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@RegisterExtension static final OkResolver okResolver = new OkResolver();</a:t>
            </a:r>
          </a:p>
          <a:p>
            <a:pPr marL="0" indent="0">
              <a:buNone/>
            </a:pP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@Test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void test_isEmail_all_ok(String param1, Boolean param2, Integer param3) {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Assertions.assertNotNull(param1);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Assertions.assertTrue(param2);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Assertions.assertEquals(1, param3);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static class OkResolver implements ParameterResolver {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private static final List&lt;String&gt; OK_MAIL_LIST =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Arrays.asList</a:t>
            </a:r>
            <a:r>
              <a:rPr lang="en-US" altLang="ja-JP" sz="800" smtClean="0">
                <a:latin typeface="Consolas" panose="020B0609020204030204" pitchFamily="49" charset="0"/>
              </a:rPr>
              <a:t>("</a:t>
            </a:r>
            <a:r>
              <a:rPr lang="en-US" altLang="ja-JP" sz="800">
                <a:latin typeface="Consolas" panose="020B0609020204030204" pitchFamily="49" charset="0"/>
              </a:rPr>
              <a:t>dummy@dummy.com</a:t>
            </a:r>
            <a:r>
              <a:rPr lang="en-US" altLang="ja-JP" sz="800" smtClean="0">
                <a:latin typeface="Consolas" panose="020B0609020204030204" pitchFamily="49" charset="0"/>
              </a:rPr>
              <a:t>", "</a:t>
            </a:r>
            <a:r>
              <a:rPr lang="en-US" altLang="ja-JP" sz="800">
                <a:latin typeface="Consolas" panose="020B0609020204030204" pitchFamily="49" charset="0"/>
              </a:rPr>
              <a:t>xxx@hyron.com.cn</a:t>
            </a:r>
            <a:r>
              <a:rPr lang="en-US" altLang="ja-JP" sz="800" smtClean="0">
                <a:latin typeface="Consolas" panose="020B0609020204030204" pitchFamily="49" charset="0"/>
              </a:rPr>
              <a:t>");</a:t>
            </a: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@Override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public boolean supportsParameter(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ParameterContext parameterContext, ExtensionContext extensionContext)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throws ParameterResolutionException {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return parameterContext.getParameter().getType() == String.class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  || parameterContext.getParameter().getType() == Boolean.class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  || parameterContext.getParameter().getType() == Integer.class;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endParaRPr lang="en-US" altLang="ja-JP" sz="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@Override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public Object resolveParameter(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ParameterContext parameterContext, ExtensionContext extensionContext)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throws ParameterResolutionException {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if (parameterContext.getParameter().getType() == String.class) {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return OK_MAIL_LIST.get(new Random().nextInt(OK_MAIL_LIST.size() - 1));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} else if (parameterContext.getParameter().getType() == Boolean.class) {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return Boolean.TRUE;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} else if (parameterContext.getParameter().getType() == Integer.class) {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  return 1;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  return null;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ja-JP" sz="800">
                <a:latin typeface="Consolas" panose="020B0609020204030204" pitchFamily="49" charset="0"/>
              </a:rPr>
              <a:t>  </a:t>
            </a:r>
            <a:r>
              <a:rPr lang="en-US" altLang="ja-JP" sz="8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sz="1600" smtClean="0"/>
              <a:t>除了测试</a:t>
            </a:r>
            <a:r>
              <a:rPr lang="zh-CN" altLang="en-US" sz="1600"/>
              <a:t>方法，参数解析器也提供</a:t>
            </a:r>
            <a:r>
              <a:rPr lang="en-US" altLang="zh-CN" sz="1600"/>
              <a:t>setup</a:t>
            </a:r>
            <a:r>
              <a:rPr lang="zh-CN" altLang="en-US" sz="1600"/>
              <a:t>和</a:t>
            </a:r>
            <a:r>
              <a:rPr lang="en-US" altLang="zh-CN" sz="1600"/>
              <a:t>teardown</a:t>
            </a:r>
            <a:r>
              <a:rPr lang="zh-CN" altLang="en-US" sz="1600"/>
              <a:t>方法中的参数解析</a:t>
            </a:r>
            <a:endParaRPr lang="en-US" altLang="zh-CN" sz="1600"/>
          </a:p>
          <a:p>
            <a:pPr marL="0" indent="0">
              <a:buNone/>
            </a:pPr>
            <a:endParaRPr lang="en-US" altLang="ja-JP" sz="800">
              <a:latin typeface="Consolas" panose="020B0609020204030204" pitchFamily="49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95" y="3619217"/>
            <a:ext cx="398200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Setup(@BeforeEach</a:t>
            </a:r>
            <a:r>
              <a:rPr lang="zh-CN" altLang="en-US" smtClean="0"/>
              <a:t>和</a:t>
            </a:r>
            <a:r>
              <a:rPr lang="en-US" altLang="zh-CN" smtClean="0"/>
              <a:t>@BeforeAll)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在测试方法中调用测试对象方法前，可能会有一些共通的准备工作，比如</a:t>
            </a:r>
            <a:r>
              <a:rPr lang="en-US" altLang="zh-CN" sz="1600" smtClean="0"/>
              <a:t>DB</a:t>
            </a:r>
            <a:r>
              <a:rPr lang="zh-CN" altLang="en-US" sz="1600" smtClean="0"/>
              <a:t>数据准备，文件读取等等，这些准备工作可能在每个测试</a:t>
            </a:r>
            <a:r>
              <a:rPr lang="en-US" altLang="zh-CN" sz="1600" smtClean="0"/>
              <a:t>case</a:t>
            </a:r>
            <a:r>
              <a:rPr lang="zh-CN" altLang="en-US" sz="1600" smtClean="0"/>
              <a:t>中都需要，但是每个测试方法中</a:t>
            </a:r>
            <a:r>
              <a:rPr lang="en-US" altLang="zh-CN" sz="1600" smtClean="0"/>
              <a:t>copy&amp;paste</a:t>
            </a:r>
            <a:r>
              <a:rPr lang="zh-CN" altLang="en-US" sz="1600" smtClean="0"/>
              <a:t>不符合复用原则，这时候我们可以用</a:t>
            </a:r>
            <a:r>
              <a:rPr lang="en-US" altLang="zh-CN" sz="1600" smtClean="0"/>
              <a:t>@BeforeEach</a:t>
            </a:r>
            <a:r>
              <a:rPr lang="zh-CN" altLang="en-US" sz="1600" smtClean="0"/>
              <a:t>或</a:t>
            </a:r>
            <a:r>
              <a:rPr lang="en-US" altLang="zh-CN" sz="1600" smtClean="0"/>
              <a:t>@BeforeAll</a:t>
            </a:r>
            <a:r>
              <a:rPr lang="zh-CN" altLang="en-US" sz="1600" smtClean="0"/>
              <a:t>注解来做一些</a:t>
            </a:r>
            <a:r>
              <a:rPr lang="en-US" altLang="zh-CN" sz="1600" smtClean="0"/>
              <a:t>setup</a:t>
            </a:r>
            <a:r>
              <a:rPr lang="zh-CN" altLang="en-US" sz="1600" smtClean="0"/>
              <a:t>操作</a:t>
            </a:r>
            <a:endParaRPr lang="en-US" altLang="zh-CN" sz="1600" smtClean="0"/>
          </a:p>
          <a:p>
            <a:r>
              <a:rPr lang="en-US" altLang="zh-CN" sz="1600" smtClean="0"/>
              <a:t>@BeforeEach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    @BeforeEach</a:t>
            </a:r>
            <a:r>
              <a:rPr lang="zh-CN" altLang="en-US" sz="1600" smtClean="0"/>
              <a:t>标记的方法在每个测试方法执行前都会执行一次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    @BeforeEach</a:t>
            </a:r>
            <a:r>
              <a:rPr lang="zh-CN" altLang="en-US" sz="1600" smtClean="0"/>
              <a:t>要求方法必须是非静态，非</a:t>
            </a:r>
            <a:r>
              <a:rPr lang="en-US" altLang="zh-CN" sz="1600" smtClean="0"/>
              <a:t>private</a:t>
            </a:r>
            <a:r>
              <a:rPr lang="zh-CN" altLang="en-US" sz="1600" smtClean="0"/>
              <a:t>，没有返回值的方法，即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 </a:t>
            </a:r>
            <a:r>
              <a:rPr lang="en-US" altLang="zh-CN" sz="1600" smtClean="0"/>
              <a:t>   void setupEach() {…}</a:t>
            </a:r>
          </a:p>
          <a:p>
            <a:r>
              <a:rPr lang="en-US" altLang="zh-CN" sz="1600" smtClean="0"/>
              <a:t>@BeforeAll</a:t>
            </a:r>
          </a:p>
          <a:p>
            <a:pPr marL="0" indent="0">
              <a:buNone/>
            </a:pPr>
            <a:r>
              <a:rPr lang="en-US" altLang="zh-CN" sz="1600"/>
              <a:t> </a:t>
            </a:r>
            <a:r>
              <a:rPr lang="en-US" altLang="zh-CN" sz="1600" smtClean="0"/>
              <a:t>   @BeforeAll</a:t>
            </a:r>
            <a:r>
              <a:rPr lang="zh-CN" altLang="en-US" sz="1600" smtClean="0"/>
              <a:t>标记的方法只会在测试类初始化的时候执行一次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 </a:t>
            </a:r>
            <a:r>
              <a:rPr lang="en-US" altLang="zh-CN" sz="1600" smtClean="0"/>
              <a:t>   JUnit5</a:t>
            </a:r>
            <a:r>
              <a:rPr lang="zh-CN" altLang="en-US" sz="1600" smtClean="0"/>
              <a:t>之后，</a:t>
            </a:r>
            <a:r>
              <a:rPr lang="en-US" altLang="zh-CN" sz="1600" smtClean="0"/>
              <a:t>@BeforeAll</a:t>
            </a:r>
            <a:r>
              <a:rPr lang="zh-CN" altLang="en-US" sz="1600" smtClean="0"/>
              <a:t>要求方法必须是静态，非</a:t>
            </a:r>
            <a:r>
              <a:rPr lang="en-US" altLang="zh-CN" sz="1600" smtClean="0"/>
              <a:t>private</a:t>
            </a:r>
            <a:r>
              <a:rPr lang="zh-CN" altLang="en-US" sz="1600" smtClean="0"/>
              <a:t>，没有返回值的方法，即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 </a:t>
            </a:r>
            <a:r>
              <a:rPr lang="en-US" altLang="zh-CN" sz="1600" smtClean="0"/>
              <a:t>   @BeforeAll</a:t>
            </a:r>
          </a:p>
          <a:p>
            <a:pPr marL="0" indent="0">
              <a:buNone/>
            </a:pPr>
            <a:r>
              <a:rPr lang="en-US" altLang="zh-CN" sz="1600"/>
              <a:t> </a:t>
            </a:r>
            <a:r>
              <a:rPr lang="en-US" altLang="zh-CN" sz="1600" smtClean="0"/>
              <a:t>   static void setup() { … }</a:t>
            </a:r>
          </a:p>
        </p:txBody>
      </p:sp>
    </p:spTree>
    <p:extLst>
      <p:ext uri="{BB962C8B-B14F-4D97-AF65-F5344CB8AC3E}">
        <p14:creationId xmlns:p14="http://schemas.microsoft.com/office/powerpoint/2010/main" val="340088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Teardown(@AfterEach</a:t>
            </a:r>
            <a:r>
              <a:rPr lang="zh-CN" altLang="en-US" smtClean="0"/>
              <a:t>和</a:t>
            </a:r>
            <a:r>
              <a:rPr lang="en-US" altLang="zh-CN" smtClean="0"/>
              <a:t>@AfterAll)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和前面的</a:t>
            </a:r>
            <a:r>
              <a:rPr lang="en-US" altLang="zh-CN" sz="1600" smtClean="0"/>
              <a:t>Setup</a:t>
            </a:r>
            <a:r>
              <a:rPr lang="zh-CN" altLang="en-US" sz="1600"/>
              <a:t>类</a:t>
            </a:r>
            <a:r>
              <a:rPr lang="zh-CN" altLang="en-US" sz="1600" smtClean="0"/>
              <a:t>似，这里是用来收尾的操作，比如关闭文件，数据连接等等</a:t>
            </a:r>
            <a:endParaRPr lang="en-US" altLang="zh-CN" sz="1600" smtClean="0"/>
          </a:p>
          <a:p>
            <a:r>
              <a:rPr lang="en-US" altLang="zh-CN" sz="1600" smtClean="0"/>
              <a:t>@AfterEach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</a:t>
            </a:r>
            <a:r>
              <a:rPr lang="en-US" altLang="zh-CN" sz="1600" smtClean="0"/>
              <a:t>@AfterEach</a:t>
            </a:r>
            <a:r>
              <a:rPr lang="zh-CN" altLang="en-US" sz="1600" smtClean="0"/>
              <a:t>标记</a:t>
            </a:r>
            <a:r>
              <a:rPr lang="zh-CN" altLang="en-US" sz="1600"/>
              <a:t>的</a:t>
            </a:r>
            <a:r>
              <a:rPr lang="zh-CN" altLang="en-US" sz="1600" smtClean="0"/>
              <a:t>方法在每个测试方法执行完毕后都会执</a:t>
            </a:r>
            <a:r>
              <a:rPr lang="zh-CN" altLang="en-US" sz="1600"/>
              <a:t>行一次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</a:t>
            </a:r>
            <a:r>
              <a:rPr lang="zh-CN" altLang="en-US" sz="1600" smtClean="0"/>
              <a:t>同样，</a:t>
            </a:r>
            <a:r>
              <a:rPr lang="en-US" altLang="zh-CN" sz="1600" smtClean="0"/>
              <a:t>@AfterEach</a:t>
            </a:r>
            <a:r>
              <a:rPr lang="zh-CN" altLang="en-US" sz="1600" smtClean="0"/>
              <a:t>要求方法必须是非静态</a:t>
            </a:r>
            <a:r>
              <a:rPr lang="zh-CN" altLang="en-US" sz="1600"/>
              <a:t>，非</a:t>
            </a:r>
            <a:r>
              <a:rPr lang="en-US" altLang="zh-CN" sz="1600"/>
              <a:t>private</a:t>
            </a:r>
            <a:r>
              <a:rPr lang="zh-CN" altLang="en-US" sz="1600"/>
              <a:t>，没有返回值的方法，即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void </a:t>
            </a:r>
            <a:r>
              <a:rPr lang="en-US" altLang="zh-CN" sz="1600" smtClean="0"/>
              <a:t>teardownEach</a:t>
            </a:r>
            <a:r>
              <a:rPr lang="en-US" altLang="zh-CN" sz="1600"/>
              <a:t>() {…}</a:t>
            </a:r>
          </a:p>
          <a:p>
            <a:r>
              <a:rPr lang="en-US" altLang="zh-CN" sz="1600" smtClean="0"/>
              <a:t>@</a:t>
            </a:r>
            <a:r>
              <a:rPr lang="en-US" altLang="zh-CN" sz="1600"/>
              <a:t>After</a:t>
            </a:r>
            <a:r>
              <a:rPr lang="en-US" altLang="zh-CN" sz="1600" smtClean="0"/>
              <a:t>All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</a:t>
            </a:r>
            <a:r>
              <a:rPr lang="en-US" altLang="zh-CN" sz="1600" smtClean="0"/>
              <a:t>@AfterAll</a:t>
            </a:r>
            <a:r>
              <a:rPr lang="zh-CN" altLang="en-US" sz="1600"/>
              <a:t>标记的方法只</a:t>
            </a:r>
            <a:r>
              <a:rPr lang="zh-CN" altLang="en-US" sz="1600" smtClean="0"/>
              <a:t>会在测试方法全部执行完毕后执</a:t>
            </a:r>
            <a:r>
              <a:rPr lang="zh-CN" altLang="en-US" sz="1600"/>
              <a:t>行一次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JUnit5</a:t>
            </a:r>
            <a:r>
              <a:rPr lang="zh-CN" altLang="en-US" sz="1600"/>
              <a:t>之后，</a:t>
            </a:r>
            <a:r>
              <a:rPr lang="en-US" altLang="zh-CN" sz="1600" smtClean="0"/>
              <a:t>@AfterAll</a:t>
            </a:r>
            <a:r>
              <a:rPr lang="zh-CN" altLang="en-US" sz="1600"/>
              <a:t>要求方法必须是静态，非</a:t>
            </a:r>
            <a:r>
              <a:rPr lang="en-US" altLang="zh-CN" sz="1600"/>
              <a:t>private</a:t>
            </a:r>
            <a:r>
              <a:rPr lang="zh-CN" altLang="en-US" sz="1600"/>
              <a:t>，没有返回值的方法，即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</a:t>
            </a:r>
            <a:r>
              <a:rPr lang="en-US" altLang="zh-CN" sz="1600" smtClean="0"/>
              <a:t>@AfterAll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static void </a:t>
            </a:r>
            <a:r>
              <a:rPr lang="en-US" altLang="zh-CN" sz="1600" smtClean="0"/>
              <a:t>teardown() </a:t>
            </a:r>
            <a:r>
              <a:rPr lang="en-US" altLang="zh-CN" sz="1600"/>
              <a:t>{ … </a:t>
            </a:r>
            <a:r>
              <a:rPr lang="en-US" altLang="zh-CN" sz="1600" smtClean="0"/>
              <a:t>}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 smtClean="0"/>
              <a:t>方法名并没有严格约定，</a:t>
            </a:r>
            <a:r>
              <a:rPr lang="en-US" altLang="zh-CN" sz="1600" smtClean="0"/>
              <a:t>setup</a:t>
            </a:r>
            <a:r>
              <a:rPr lang="zh-CN" altLang="en-US" sz="1600" smtClean="0"/>
              <a:t>和</a:t>
            </a:r>
            <a:r>
              <a:rPr lang="en-US" altLang="zh-CN" sz="1600" smtClean="0"/>
              <a:t>teardown</a:t>
            </a:r>
            <a:r>
              <a:rPr lang="zh-CN" altLang="en-US" sz="1600" smtClean="0"/>
              <a:t>是比较常用的一种，当然你也可以定义其他的方法名，比如</a:t>
            </a:r>
            <a:r>
              <a:rPr lang="en-US" altLang="zh-CN" sz="1600" smtClean="0"/>
              <a:t>beforeEach</a:t>
            </a:r>
            <a:r>
              <a:rPr lang="zh-CN" altLang="en-US" sz="1600" smtClean="0"/>
              <a:t>，</a:t>
            </a:r>
            <a:r>
              <a:rPr lang="en-US" altLang="zh-CN" sz="1600" smtClean="0"/>
              <a:t>afterAll</a:t>
            </a:r>
            <a:r>
              <a:rPr lang="zh-CN" altLang="en-US" sz="1600" smtClean="0"/>
              <a:t>等等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1545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Setup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teardown</a:t>
            </a:r>
            <a:r>
              <a:rPr kumimoji="1" lang="zh-CN" altLang="en-US" smtClean="0"/>
              <a:t>的执行顺序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虽然可以指定多个</a:t>
            </a:r>
            <a:r>
              <a:rPr lang="en-US" altLang="zh-CN" sz="1600" smtClean="0"/>
              <a:t>setup</a:t>
            </a:r>
            <a:r>
              <a:rPr lang="zh-CN" altLang="en-US" sz="1600" smtClean="0"/>
              <a:t>和</a:t>
            </a:r>
            <a:r>
              <a:rPr lang="en-US" altLang="zh-CN" sz="1600" smtClean="0"/>
              <a:t>teardown</a:t>
            </a:r>
            <a:r>
              <a:rPr lang="zh-CN" altLang="en-US" sz="1600" smtClean="0"/>
              <a:t>方法，但是</a:t>
            </a:r>
            <a:r>
              <a:rPr lang="en-US" altLang="zh-CN" sz="1600" smtClean="0"/>
              <a:t>Junit</a:t>
            </a:r>
            <a:r>
              <a:rPr lang="zh-CN" altLang="en-US" sz="1600" smtClean="0"/>
              <a:t>不保证每次</a:t>
            </a:r>
            <a:r>
              <a:rPr lang="en-US" altLang="zh-CN" sz="1600" smtClean="0"/>
              <a:t>setup</a:t>
            </a:r>
            <a:r>
              <a:rPr lang="zh-CN" altLang="en-US" sz="1600" smtClean="0"/>
              <a:t>或</a:t>
            </a:r>
            <a:r>
              <a:rPr lang="en-US" altLang="zh-CN" sz="1600" smtClean="0"/>
              <a:t>teardown</a:t>
            </a:r>
            <a:r>
              <a:rPr lang="zh-CN" altLang="en-US" sz="1600" smtClean="0"/>
              <a:t>方法执行的顺序，而且处理都可以写在一个</a:t>
            </a:r>
            <a:r>
              <a:rPr lang="en-US" altLang="zh-CN" sz="1600" smtClean="0"/>
              <a:t>setup</a:t>
            </a:r>
            <a:r>
              <a:rPr lang="zh-CN" altLang="en-US" sz="1600" smtClean="0"/>
              <a:t>方法中，所以没必要定义多个</a:t>
            </a:r>
            <a:r>
              <a:rPr lang="en-US" altLang="zh-CN" sz="1600" smtClean="0"/>
              <a:t>setup</a:t>
            </a:r>
            <a:r>
              <a:rPr lang="zh-CN" altLang="en-US" sz="1600" smtClean="0"/>
              <a:t>或</a:t>
            </a:r>
            <a:r>
              <a:rPr lang="en-US" altLang="zh-CN" sz="1600" smtClean="0"/>
              <a:t>teardown</a:t>
            </a:r>
            <a:r>
              <a:rPr lang="zh-CN" altLang="en-US" sz="1600" smtClean="0"/>
              <a:t>方法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如果初始化或扫尾操作比较多，可以拆分在不同的方法中，在</a:t>
            </a:r>
            <a:r>
              <a:rPr lang="en-US" altLang="zh-CN" sz="1600" smtClean="0"/>
              <a:t>setup</a:t>
            </a:r>
            <a:r>
              <a:rPr lang="zh-CN" altLang="en-US" sz="1600" smtClean="0"/>
              <a:t>或</a:t>
            </a:r>
            <a:r>
              <a:rPr lang="en-US" altLang="zh-CN" sz="1600" smtClean="0"/>
              <a:t>teardown</a:t>
            </a:r>
            <a:r>
              <a:rPr lang="zh-CN" altLang="en-US" sz="1600" smtClean="0"/>
              <a:t>方法中调用即可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既然不用定义复数</a:t>
            </a:r>
            <a:r>
              <a:rPr lang="en-US" altLang="zh-CN" sz="1600" smtClean="0"/>
              <a:t>setup</a:t>
            </a:r>
            <a:r>
              <a:rPr lang="zh-CN" altLang="en-US" sz="1600" smtClean="0"/>
              <a:t>和</a:t>
            </a:r>
            <a:r>
              <a:rPr lang="en-US" altLang="zh-CN" sz="1600" smtClean="0"/>
              <a:t>teardown</a:t>
            </a:r>
            <a:r>
              <a:rPr lang="zh-CN" altLang="en-US" sz="1600" smtClean="0"/>
              <a:t>，那为什么还要讨论执行顺序呢？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因为继承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如果测试类继承了基类，并且在测试类和基类中都定义了</a:t>
            </a:r>
            <a:r>
              <a:rPr lang="en-US" altLang="zh-CN" sz="1600" smtClean="0"/>
              <a:t>setup</a:t>
            </a:r>
            <a:r>
              <a:rPr lang="zh-CN" altLang="en-US" sz="1600" smtClean="0"/>
              <a:t>和</a:t>
            </a:r>
            <a:r>
              <a:rPr lang="en-US" altLang="zh-CN" sz="1600" smtClean="0"/>
              <a:t>teardown</a:t>
            </a:r>
            <a:r>
              <a:rPr lang="zh-CN" altLang="en-US" sz="1600" smtClean="0"/>
              <a:t>方法，那它们的执行顺序又是怎样的呢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before all at superclass.(</a:t>
            </a:r>
            <a:r>
              <a:rPr lang="zh-CN" altLang="en-US" sz="1200" smtClean="0">
                <a:latin typeface="Consolas" panose="020B0609020204030204" pitchFamily="49" charset="0"/>
              </a:rPr>
              <a:t>基类的</a:t>
            </a:r>
            <a:r>
              <a:rPr lang="en-US" altLang="zh-CN" sz="1200" smtClean="0">
                <a:latin typeface="Consolas" panose="020B0609020204030204" pitchFamily="49" charset="0"/>
              </a:rPr>
              <a:t>@BeforeAll)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before all at test class.(</a:t>
            </a:r>
            <a:r>
              <a:rPr lang="zh-CN" altLang="en-US" sz="1200" smtClean="0">
                <a:latin typeface="Consolas" panose="020B0609020204030204" pitchFamily="49" charset="0"/>
              </a:rPr>
              <a:t>测试类的</a:t>
            </a:r>
            <a:r>
              <a:rPr lang="en-US" altLang="zh-CN" sz="1200" smtClean="0">
                <a:latin typeface="Consolas" panose="020B0609020204030204" pitchFamily="49" charset="0"/>
              </a:rPr>
              <a:t>@BeforeAll)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before each at superclass.(</a:t>
            </a:r>
            <a:r>
              <a:rPr lang="zh-CN" altLang="en-US" sz="1200" smtClean="0">
                <a:latin typeface="Consolas" panose="020B0609020204030204" pitchFamily="49" charset="0"/>
              </a:rPr>
              <a:t>基类的</a:t>
            </a:r>
            <a:r>
              <a:rPr lang="en-US" altLang="zh-CN" sz="1200" smtClean="0">
                <a:latin typeface="Consolas" panose="020B0609020204030204" pitchFamily="49" charset="0"/>
              </a:rPr>
              <a:t>@BeforeEach)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before each at test class.(</a:t>
            </a:r>
            <a:r>
              <a:rPr lang="zh-CN" altLang="en-US" sz="1200" smtClean="0">
                <a:latin typeface="Consolas" panose="020B0609020204030204" pitchFamily="49" charset="0"/>
              </a:rPr>
              <a:t>测试类的</a:t>
            </a:r>
            <a:r>
              <a:rPr lang="en-US" altLang="zh-CN" sz="1200" smtClean="0">
                <a:latin typeface="Consolas" panose="020B0609020204030204" pitchFamily="49" charset="0"/>
              </a:rPr>
              <a:t>@BeforeEach)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test method.(</a:t>
            </a:r>
            <a:r>
              <a:rPr lang="zh-CN" altLang="en-US" sz="1200" smtClean="0">
                <a:latin typeface="Consolas" panose="020B0609020204030204" pitchFamily="49" charset="0"/>
              </a:rPr>
              <a:t>测试方法</a:t>
            </a:r>
            <a:r>
              <a:rPr lang="en-US" altLang="zh-CN" sz="120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after each at test class.(</a:t>
            </a:r>
            <a:r>
              <a:rPr lang="zh-CN" altLang="en-US" sz="1200" smtClean="0">
                <a:latin typeface="Consolas" panose="020B0609020204030204" pitchFamily="49" charset="0"/>
              </a:rPr>
              <a:t>测试类的</a:t>
            </a:r>
            <a:r>
              <a:rPr lang="en-US" altLang="zh-CN" sz="1200" smtClean="0">
                <a:latin typeface="Consolas" panose="020B0609020204030204" pitchFamily="49" charset="0"/>
              </a:rPr>
              <a:t>@AfterEach)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after each at superclass.(</a:t>
            </a:r>
            <a:r>
              <a:rPr lang="zh-CN" altLang="en-US" sz="1200" smtClean="0">
                <a:latin typeface="Consolas" panose="020B0609020204030204" pitchFamily="49" charset="0"/>
              </a:rPr>
              <a:t>基类的</a:t>
            </a:r>
            <a:r>
              <a:rPr lang="en-US" altLang="zh-CN" sz="1200" smtClean="0">
                <a:latin typeface="Consolas" panose="020B0609020204030204" pitchFamily="49" charset="0"/>
              </a:rPr>
              <a:t>@AfterEach)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after all at test class.(</a:t>
            </a:r>
            <a:r>
              <a:rPr lang="zh-CN" altLang="en-US" sz="1200" smtClean="0">
                <a:latin typeface="Consolas" panose="020B0609020204030204" pitchFamily="49" charset="0"/>
              </a:rPr>
              <a:t>测试类的</a:t>
            </a:r>
            <a:r>
              <a:rPr lang="en-US" altLang="zh-CN" sz="1200" smtClean="0">
                <a:latin typeface="Consolas" panose="020B0609020204030204" pitchFamily="49" charset="0"/>
              </a:rPr>
              <a:t>@AfterAll)</a:t>
            </a: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after all at superclass.(</a:t>
            </a:r>
            <a:r>
              <a:rPr lang="zh-CN" altLang="en-US" sz="1200" smtClean="0">
                <a:latin typeface="Consolas" panose="020B0609020204030204" pitchFamily="49" charset="0"/>
              </a:rPr>
              <a:t>基类的</a:t>
            </a:r>
            <a:r>
              <a:rPr lang="en-US" altLang="zh-CN" sz="1200" smtClean="0">
                <a:latin typeface="Consolas" panose="020B0609020204030204" pitchFamily="49" charset="0"/>
              </a:rPr>
              <a:t>@AfterAll)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2507514741"/>
      </p:ext>
    </p:extLst>
  </p:cSld>
  <p:clrMapOvr>
    <a:masterClrMapping/>
  </p:clrMapOvr>
</p:sld>
</file>

<file path=ppt/theme/theme1.xml><?xml version="1.0" encoding="utf-8"?>
<a:theme xmlns:a="http://schemas.openxmlformats.org/drawingml/2006/main" name="hyron">
  <a:themeElements>
    <a:clrScheme name="2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2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縞模様のエッジ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33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400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2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yron" id="{47EB4BC7-3D92-4F92-A9DF-B954A4CAFDD1}" vid="{D4DA4EEF-E206-44AA-AFAE-36941827FA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hyron</Template>
  <TotalTime>1179</TotalTime>
  <Words>2945</Words>
  <Application>Microsoft Office PowerPoint</Application>
  <PresentationFormat>画面に合わせる (4:3)</PresentationFormat>
  <Paragraphs>445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9" baseType="lpstr">
      <vt:lpstr>Microsoft JhengHei</vt:lpstr>
      <vt:lpstr>Microsoft YaHei</vt:lpstr>
      <vt:lpstr>Microsoft YaHei Light</vt:lpstr>
      <vt:lpstr>ＭＳ Ｐゴシック</vt:lpstr>
      <vt:lpstr>SimSun</vt:lpstr>
      <vt:lpstr>游ゴシック</vt:lpstr>
      <vt:lpstr>Arial</vt:lpstr>
      <vt:lpstr>Calibri</vt:lpstr>
      <vt:lpstr>Consolas</vt:lpstr>
      <vt:lpstr>Verdana</vt:lpstr>
      <vt:lpstr>Wingdings</vt:lpstr>
      <vt:lpstr>hyron</vt:lpstr>
      <vt:lpstr>Junit入门(Part 2)</vt:lpstr>
      <vt:lpstr>Junit的注解-@ParameterizedTest</vt:lpstr>
      <vt:lpstr>Junit的注解-@ParameterizedTest</vt:lpstr>
      <vt:lpstr>参数解析器(ParameterResolver)</vt:lpstr>
      <vt:lpstr>参数解析器(ParameterResolver)</vt:lpstr>
      <vt:lpstr>参数解析器(ParameterResolver)</vt:lpstr>
      <vt:lpstr>Setup(@BeforeEach和@BeforeAll)</vt:lpstr>
      <vt:lpstr>Teardown(@AfterEach和@AfterAll)</vt:lpstr>
      <vt:lpstr>Setup和teardown的执行顺序</vt:lpstr>
      <vt:lpstr>Setup和teardown的执行顺序</vt:lpstr>
      <vt:lpstr>自定义测试类和测试方法显示名称</vt:lpstr>
      <vt:lpstr>自定义测试类和测试方法显示名称</vt:lpstr>
      <vt:lpstr>自定义测试类和测试方法显示名称</vt:lpstr>
      <vt:lpstr>断言</vt:lpstr>
      <vt:lpstr>断言</vt:lpstr>
      <vt:lpstr>断言</vt:lpstr>
      <vt:lpstr>断言</vt:lpstr>
      <vt:lpstr>断言</vt:lpstr>
      <vt:lpstr>断言</vt:lpstr>
      <vt:lpstr>断言</vt:lpstr>
      <vt:lpstr>断言</vt:lpstr>
      <vt:lpstr>断言</vt:lpstr>
      <vt:lpstr>断言</vt:lpstr>
      <vt:lpstr>断言</vt:lpstr>
      <vt:lpstr>断言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MockIto简介</dc:title>
  <dc:creator>xiangming gu</dc:creator>
  <cp:lastModifiedBy>xiangming gu</cp:lastModifiedBy>
  <cp:revision>243</cp:revision>
  <dcterms:created xsi:type="dcterms:W3CDTF">2023-02-07T11:51:17Z</dcterms:created>
  <dcterms:modified xsi:type="dcterms:W3CDTF">2023-03-21T07:22:11Z</dcterms:modified>
</cp:coreProperties>
</file>