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63" r:id="rId5"/>
    <p:sldId id="264" r:id="rId6"/>
    <p:sldId id="265" r:id="rId7"/>
    <p:sldId id="267" r:id="rId8"/>
    <p:sldId id="268" r:id="rId9"/>
    <p:sldId id="269" r:id="rId10"/>
    <p:sldId id="259" r:id="rId11"/>
    <p:sldId id="261" r:id="rId12"/>
    <p:sldId id="262" r:id="rId13"/>
    <p:sldId id="260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83DD-068A-4DD9-AA3B-FB4E47968E92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1528-293C-46F9-AA82-85A2579B9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82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7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ja-JP" altLang="en-US" b="0">
              <a:ea typeface="ＭＳ Ｐゴシック" pitchFamily="50" charset="-128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4"/>
            <a:ext cx="2133600" cy="169863"/>
          </a:xfrm>
        </p:spPr>
        <p:txBody>
          <a:bodyPr/>
          <a:lstStyle>
            <a:lvl1pPr>
              <a:defRPr>
                <a:effectLst/>
                <a:latin typeface="Arial" charset="0"/>
                <a:ea typeface="ＭＳ Ｐゴシック" charset="-128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1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1"/>
            <a:ext cx="2133600" cy="168275"/>
          </a:xfrm>
        </p:spPr>
        <p:txBody>
          <a:bodyPr/>
          <a:lstStyle>
            <a:lvl1pPr algn="r">
              <a:defRPr>
                <a:effectLst/>
                <a:latin typeface="Arial" charset="0"/>
                <a:ea typeface="ＭＳ Ｐゴシック" charset="-128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2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6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31837"/>
            <a:ext cx="2057400" cy="556736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731837"/>
            <a:ext cx="6019800" cy="556736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70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タイトルと、図表または組織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426" y="731837"/>
            <a:ext cx="7800975" cy="563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SmartArt プレースホルダ 2"/>
          <p:cNvSpPr>
            <a:spLocks noGrp="1"/>
          </p:cNvSpPr>
          <p:nvPr>
            <p:ph type="dgm" idx="1"/>
          </p:nvPr>
        </p:nvSpPr>
        <p:spPr>
          <a:xfrm>
            <a:off x="457200" y="1419226"/>
            <a:ext cx="8229600" cy="4879975"/>
          </a:xfrm>
        </p:spPr>
        <p:txBody>
          <a:bodyPr/>
          <a:lstStyle/>
          <a:p>
            <a:pPr lvl="0"/>
            <a:r>
              <a:rPr lang="en-US" altLang="ja-JP" noProof="0" smtClean="0"/>
              <a:t>SmartArt </a:t>
            </a:r>
            <a:r>
              <a:rPr lang="ja-JP" altLang="en-US" noProof="0" smtClean="0"/>
              <a:t>グラフィックを追加</a:t>
            </a:r>
            <a:endParaRPr lang="ja-JP" altLang="en-US" noProof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31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426" y="731837"/>
            <a:ext cx="7800975" cy="563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419226"/>
            <a:ext cx="8229600" cy="4879975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  <a:endParaRPr lang="ja-JP" altLang="en-US" noProof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2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7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kumimoji="1" lang="ja-JP" altLang="en-US">
              <a:ea typeface="ＭＳ Ｐゴシック" pitchFamily="50" charset="-128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" name="Picture 23" descr="logo1のコピ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2" y="2708275"/>
            <a:ext cx="12493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4"/>
            <a:ext cx="2133600" cy="169863"/>
          </a:xfrm>
        </p:spPr>
        <p:txBody>
          <a:bodyPr/>
          <a:lstStyle>
            <a:lvl1pPr>
              <a:defRPr smtClean="0">
                <a:effectLst/>
                <a:latin typeface="+mn-lt"/>
                <a:ea typeface="ＭＳ Ｐゴシック" pitchFamily="50" charset="-128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1"/>
            <a:ext cx="2895600" cy="168275"/>
          </a:xfrm>
        </p:spPr>
        <p:txBody>
          <a:bodyPr/>
          <a:lstStyle>
            <a:lvl1pPr algn="ctr">
              <a:defRPr smtClean="0"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1"/>
            <a:ext cx="2133600" cy="168275"/>
          </a:xfrm>
        </p:spPr>
        <p:txBody>
          <a:bodyPr/>
          <a:lstStyle>
            <a:lvl1pPr algn="r">
              <a:defRPr smtClean="0">
                <a:effectLst/>
                <a:latin typeface="+mn-lt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54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07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19226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19226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3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23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7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2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61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9" y="0"/>
            <a:ext cx="2066925" cy="83820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2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5" y="0"/>
            <a:ext cx="2066925" cy="8382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7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grpSp>
        <p:nvGrpSpPr>
          <p:cNvPr id="103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</p:grp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6"/>
            <a:ext cx="822960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单击此处编辑母版文本样式</a:t>
            </a:r>
          </a:p>
          <a:p>
            <a:pPr lvl="1"/>
            <a:r>
              <a:rPr lang="ja-JP" altLang="en-US" dirty="0"/>
              <a:t>第二级</a:t>
            </a:r>
          </a:p>
          <a:p>
            <a:pPr lvl="2"/>
            <a:r>
              <a:rPr lang="ja-JP" altLang="en-US" dirty="0"/>
              <a:t>第三级</a:t>
            </a:r>
          </a:p>
          <a:p>
            <a:pPr lvl="3"/>
            <a:r>
              <a:rPr lang="ja-JP" altLang="en-US" dirty="0"/>
              <a:t>第四级</a:t>
            </a:r>
          </a:p>
          <a:p>
            <a:pPr lvl="4"/>
            <a:r>
              <a:rPr lang="ja-JP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1pPr>
          </a:lstStyle>
          <a:p>
            <a:fld id="{42A7FFAF-0134-4E41-85FF-16A86EAABC1C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1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ＭＳ Ｐゴシック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1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50" charset="-128"/>
              </a:defRPr>
            </a:lvl1pPr>
          </a:lstStyle>
          <a:p>
            <a:fld id="{93E160EF-D966-4F5B-89E7-40624B85A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6" y="731837"/>
            <a:ext cx="780097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单击此处编辑母版标题样式</a:t>
            </a:r>
          </a:p>
        </p:txBody>
      </p:sp>
      <p:pic>
        <p:nvPicPr>
          <p:cNvPr id="1037" name="Picture 32" descr="logo1のコピー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24752" y="188914"/>
            <a:ext cx="124936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3" descr="a1"/>
          <p:cNvSpPr>
            <a:spLocks noChangeArrowheads="1"/>
          </p:cNvSpPr>
          <p:nvPr userDrawn="1"/>
        </p:nvSpPr>
        <p:spPr bwMode="gray">
          <a:xfrm>
            <a:off x="592137" y="294483"/>
            <a:ext cx="2066925" cy="83820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7" name="Rectangle 24"/>
          <p:cNvSpPr>
            <a:spLocks noChangeArrowheads="1"/>
          </p:cNvSpPr>
          <p:nvPr userDrawn="1"/>
        </p:nvSpPr>
        <p:spPr bwMode="gray">
          <a:xfrm>
            <a:off x="2730500" y="294483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8" name="Rectangle 25" descr="a2"/>
          <p:cNvSpPr>
            <a:spLocks noChangeArrowheads="1"/>
          </p:cNvSpPr>
          <p:nvPr userDrawn="1"/>
        </p:nvSpPr>
        <p:spPr bwMode="gray">
          <a:xfrm>
            <a:off x="4938713" y="294483"/>
            <a:ext cx="2066925" cy="8382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sp>
        <p:nvSpPr>
          <p:cNvPr id="19" name="Rectangle 26"/>
          <p:cNvSpPr>
            <a:spLocks noChangeArrowheads="1"/>
          </p:cNvSpPr>
          <p:nvPr userDrawn="1"/>
        </p:nvSpPr>
        <p:spPr bwMode="gray">
          <a:xfrm>
            <a:off x="7077075" y="294483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b="0">
              <a:ea typeface="ＭＳ Ｐゴシック" pitchFamily="50" charset="-128"/>
            </a:endParaRPr>
          </a:p>
        </p:txBody>
      </p:sp>
      <p:grpSp>
        <p:nvGrpSpPr>
          <p:cNvPr id="20" name="Group 27"/>
          <p:cNvGrpSpPr>
            <a:grpSpLocks/>
          </p:cNvGrpSpPr>
          <p:nvPr userDrawn="1"/>
        </p:nvGrpSpPr>
        <p:grpSpPr bwMode="auto">
          <a:xfrm>
            <a:off x="-2" y="980283"/>
            <a:ext cx="9144000" cy="609600"/>
            <a:chOff x="0" y="432"/>
            <a:chExt cx="5760" cy="384"/>
          </a:xfrm>
        </p:grpSpPr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ja-JP" altLang="en-US" b="0">
                <a:ea typeface="ＭＳ Ｐゴシック" pitchFamily="50" charset="-128"/>
              </a:endParaRPr>
            </a:p>
          </p:txBody>
        </p:sp>
      </p:grpSp>
      <p:pic>
        <p:nvPicPr>
          <p:cNvPr id="23" name="Picture 32" descr="logo1のコピー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485855" y="568328"/>
            <a:ext cx="124936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9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kumimoji="1" sz="20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mockit.github.io/" TargetMode="External"/><Relationship Id="rId2" Type="http://schemas.openxmlformats.org/officeDocument/2006/relationships/hyperlink" Target="https://github.com/alibaba/testable-mo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mock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ockframework.org/" TargetMode="External"/><Relationship Id="rId2" Type="http://schemas.openxmlformats.org/officeDocument/2006/relationships/hyperlink" Target="https://en.wikipedia.org/wiki/Behavior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ockframework/spoc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mock/powermock" TargetMode="External"/><Relationship Id="rId2" Type="http://schemas.openxmlformats.org/officeDocument/2006/relationships/hyperlink" Target="https://powermock.github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mockito/mockito-core" TargetMode="External"/><Relationship Id="rId2" Type="http://schemas.openxmlformats.org/officeDocument/2006/relationships/hyperlink" Target="https://site.mockit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vnrepository.com/artifact/org.mockito/mockito-inlin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err="1" smtClean="0"/>
              <a:t>MockIto</a:t>
            </a:r>
            <a:r>
              <a:rPr kumimoji="1" lang="zh-CN" altLang="en-US" smtClean="0"/>
              <a:t>简介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让单体测试变</a:t>
            </a:r>
            <a:r>
              <a:rPr kumimoji="1" lang="zh-CN" altLang="en-US" smtClean="0"/>
              <a:t>的简单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9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</a:t>
            </a:r>
            <a:r>
              <a:rPr lang="zh-CN" altLang="en-US" smtClean="0"/>
              <a:t>他</a:t>
            </a:r>
            <a:r>
              <a:rPr lang="en-US" altLang="zh-CN" smtClean="0"/>
              <a:t>Mock Framework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r>
              <a:rPr lang="zh-CN" altLang="en-US"/>
              <a:t>除</a:t>
            </a:r>
            <a:r>
              <a:rPr lang="zh-CN" altLang="en-US" smtClean="0"/>
              <a:t>了</a:t>
            </a:r>
            <a:r>
              <a:rPr lang="en-US" altLang="zh-CN" err="1" smtClean="0"/>
              <a:t>Mockito</a:t>
            </a:r>
            <a:r>
              <a:rPr lang="zh-CN" altLang="en-US" smtClean="0"/>
              <a:t>之外，还有其他几个比较常用的</a:t>
            </a:r>
            <a:r>
              <a:rPr lang="en-US" altLang="zh-CN" smtClean="0"/>
              <a:t>mock</a:t>
            </a:r>
            <a:r>
              <a:rPr lang="zh-CN" altLang="en-US" smtClean="0"/>
              <a:t>框架，这里简单介绍一下</a:t>
            </a:r>
            <a:endParaRPr lang="en-US" altLang="ja-JP" smtClean="0"/>
          </a:p>
          <a:p>
            <a:pPr lvl="1"/>
            <a:r>
              <a:rPr kumimoji="1" lang="en-US" altLang="zh-CN" smtClean="0"/>
              <a:t>Testable-mock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阿里</a:t>
            </a:r>
            <a:r>
              <a:rPr lang="en-US" altLang="zh-CN" smtClean="0"/>
              <a:t>(Alibaba)</a:t>
            </a:r>
            <a:r>
              <a:rPr lang="zh-CN" altLang="en-US" smtClean="0"/>
              <a:t>自家的</a:t>
            </a:r>
            <a:r>
              <a:rPr lang="en-US" altLang="zh-CN" smtClean="0"/>
              <a:t>mock-</a:t>
            </a:r>
            <a:r>
              <a:rPr lang="en-US" altLang="zh-CN" err="1" smtClean="0"/>
              <a:t>fw</a:t>
            </a:r>
            <a:r>
              <a:rPr lang="zh-CN" altLang="en-US" smtClean="0"/>
              <a:t>，据说使用非常简单，可以参考</a:t>
            </a:r>
            <a:r>
              <a:rPr lang="en-US" altLang="zh-CN" smtClean="0"/>
              <a:t>GitHub</a:t>
            </a:r>
            <a:r>
              <a:rPr lang="zh-CN" altLang="en-US" smtClean="0"/>
              <a:t>项目里的</a:t>
            </a:r>
            <a:r>
              <a:rPr lang="en-US" altLang="zh-CN"/>
              <a:t>readme.md</a:t>
            </a:r>
            <a:r>
              <a:rPr lang="zh-CN" altLang="en-US" smtClean="0"/>
              <a:t>文档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源码</a:t>
            </a:r>
            <a:r>
              <a:rPr lang="en-US" altLang="zh-CN" smtClean="0"/>
              <a:t>(GitHub): </a:t>
            </a:r>
            <a:r>
              <a:rPr lang="en-US" altLang="ja-JP" smtClean="0">
                <a:hlinkClick r:id="rId2"/>
              </a:rPr>
              <a:t>https</a:t>
            </a:r>
            <a:r>
              <a:rPr lang="en-US" altLang="ja-JP">
                <a:hlinkClick r:id="rId2"/>
              </a:rPr>
              <a:t>://</a:t>
            </a:r>
            <a:r>
              <a:rPr lang="en-US" altLang="ja-JP" smtClean="0">
                <a:hlinkClick r:id="rId2"/>
              </a:rPr>
              <a:t>github.com/alibaba/testable-mock</a:t>
            </a:r>
            <a:endParaRPr lang="en-US" altLang="ja-JP" smtClean="0"/>
          </a:p>
          <a:p>
            <a:endParaRPr lang="en-US" altLang="ja-JP"/>
          </a:p>
          <a:p>
            <a:pPr lvl="1"/>
            <a:r>
              <a:rPr lang="en-US" altLang="zh-CN" err="1" smtClean="0"/>
              <a:t>JMockit</a:t>
            </a:r>
            <a:endParaRPr lang="en-US" altLang="zh-CN" smtClean="0"/>
          </a:p>
          <a:p>
            <a:pPr marL="0" indent="0">
              <a:buNone/>
            </a:pPr>
            <a:r>
              <a:rPr lang="en-US" altLang="ja-JP" smtClean="0"/>
              <a:t>    Java</a:t>
            </a:r>
            <a:r>
              <a:rPr lang="zh-CN" altLang="en-US" smtClean="0"/>
              <a:t>自动测试工具包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主页</a:t>
            </a:r>
            <a:r>
              <a:rPr lang="en-US" altLang="zh-CN" smtClean="0"/>
              <a:t>: </a:t>
            </a:r>
            <a:r>
              <a:rPr lang="en-US" altLang="ja-JP" smtClean="0">
                <a:hlinkClick r:id="rId3"/>
              </a:rPr>
              <a:t>https</a:t>
            </a:r>
            <a:r>
              <a:rPr lang="en-US" altLang="ja-JP">
                <a:hlinkClick r:id="rId3"/>
              </a:rPr>
              <a:t>://jmockit.github.io</a:t>
            </a:r>
            <a:r>
              <a:rPr lang="en-US" altLang="ja-JP" smtClean="0">
                <a:hlinkClick r:id="rId3"/>
              </a:rPr>
              <a:t>/</a:t>
            </a:r>
            <a:endParaRPr lang="en-US" altLang="ja-JP" smtClean="0"/>
          </a:p>
          <a:p>
            <a:pPr marL="0" indent="0">
              <a:buNone/>
            </a:pPr>
            <a:r>
              <a:rPr lang="zh-CN" altLang="en-US" smtClean="0"/>
              <a:t>    源码库</a:t>
            </a:r>
            <a:r>
              <a:rPr lang="en-US" altLang="zh-CN"/>
              <a:t>(GitHub): </a:t>
            </a:r>
            <a:r>
              <a:rPr lang="en-US" altLang="zh-CN">
                <a:hlinkClick r:id="rId4"/>
              </a:rPr>
              <a:t>https://</a:t>
            </a:r>
            <a:r>
              <a:rPr lang="en-US" altLang="zh-CN" smtClean="0">
                <a:hlinkClick r:id="rId4"/>
              </a:rPr>
              <a:t>github.com/jmockit</a:t>
            </a:r>
            <a:endParaRPr lang="en-US" altLang="zh-CN" smtClean="0"/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zh-CN" altLang="en-US" smtClean="0"/>
              <a:t>说明</a:t>
            </a:r>
            <a:r>
              <a:rPr lang="en-US" altLang="zh-CN"/>
              <a:t>: https://www.cnblogs.com/shoren/p/jmokit-summary.html</a:t>
            </a:r>
            <a:endParaRPr lang="en-US" altLang="ja-JP"/>
          </a:p>
          <a:p>
            <a:endParaRPr lang="en-US" altLang="ja-JP" smtClean="0"/>
          </a:p>
          <a:p>
            <a:pPr marL="0" indent="0">
              <a:buNone/>
            </a:pP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634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</a:t>
            </a:r>
            <a:r>
              <a:rPr lang="en-US" altLang="zh-CN"/>
              <a:t>Mock Framework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pPr lvl="1"/>
            <a:r>
              <a:rPr kumimoji="1" lang="en-US" altLang="zh-CN" smtClean="0"/>
              <a:t>Spock</a:t>
            </a:r>
          </a:p>
          <a:p>
            <a:pPr marL="0" indent="0">
              <a:buNone/>
            </a:pPr>
            <a:r>
              <a:rPr lang="en-US" altLang="zh-CN" smtClean="0"/>
              <a:t>    Spock</a:t>
            </a:r>
            <a:r>
              <a:rPr lang="zh-CN" altLang="en-US" smtClean="0"/>
              <a:t>基于</a:t>
            </a:r>
            <a:r>
              <a:rPr lang="en-US" altLang="zh-CN">
                <a:hlinkClick r:id="rId2"/>
              </a:rPr>
              <a:t>BDD</a:t>
            </a:r>
            <a:r>
              <a:rPr lang="zh-CN" altLang="en-US"/>
              <a:t>（行为驱动开发）思想实现，功能非常强大。</a:t>
            </a:r>
            <a:r>
              <a:rPr lang="en-US" altLang="zh-CN"/>
              <a:t>Spock</a:t>
            </a:r>
            <a:r>
              <a:rPr lang="zh-CN" altLang="en-US"/>
              <a:t>结合</a:t>
            </a:r>
            <a:r>
              <a:rPr lang="en-US" altLang="zh-CN"/>
              <a:t>Groovy</a:t>
            </a:r>
            <a:r>
              <a:rPr lang="zh-CN" altLang="en-US"/>
              <a:t>动态语言的特点，提供了各种标签，并采用简单、通用、结构化的描述语言，让编写测试代码更加简洁、高效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主页</a:t>
            </a:r>
            <a:r>
              <a:rPr lang="en-US" altLang="zh-CN"/>
              <a:t>: </a:t>
            </a:r>
            <a:r>
              <a:rPr lang="en-US" altLang="zh-CN">
                <a:hlinkClick r:id="rId3"/>
              </a:rPr>
              <a:t>https://spockframework.org</a:t>
            </a:r>
            <a:r>
              <a:rPr lang="en-US" altLang="zh-CN" smtClean="0">
                <a:hlinkClick r:id="rId3"/>
              </a:rPr>
              <a:t>/</a:t>
            </a:r>
            <a:endParaRPr lang="en-US" altLang="zh-CN" smtClean="0"/>
          </a:p>
          <a:p>
            <a:pPr marL="0" indent="0">
              <a:buNone/>
            </a:pPr>
            <a:r>
              <a:rPr kumimoji="1" lang="en-US" altLang="ja-JP"/>
              <a:t> </a:t>
            </a:r>
            <a:r>
              <a:rPr kumimoji="1" lang="en-US" altLang="ja-JP" smtClean="0"/>
              <a:t>   </a:t>
            </a:r>
            <a:r>
              <a:rPr kumimoji="1" lang="zh-CN" altLang="en-US" smtClean="0"/>
              <a:t>源码</a:t>
            </a:r>
            <a:r>
              <a:rPr lang="en-US" altLang="zh-CN"/>
              <a:t>(GitHub): </a:t>
            </a:r>
            <a:r>
              <a:rPr lang="en-US" altLang="zh-CN">
                <a:hlinkClick r:id="rId4"/>
              </a:rPr>
              <a:t>https://</a:t>
            </a:r>
            <a:r>
              <a:rPr lang="en-US" altLang="zh-CN" smtClean="0">
                <a:hlinkClick r:id="rId4"/>
              </a:rPr>
              <a:t>github.com/spockframework/spock</a:t>
            </a:r>
            <a:endParaRPr lang="en-US" altLang="zh-CN" smtClean="0"/>
          </a:p>
          <a:p>
            <a:pPr marL="0" indent="0">
              <a:buNone/>
            </a:pPr>
            <a:r>
              <a:rPr kumimoji="1" lang="en-US" altLang="ja-JP" smtClean="0"/>
              <a:t>    </a:t>
            </a:r>
            <a:r>
              <a:rPr kumimoji="1" lang="zh-CN" altLang="en-US" smtClean="0"/>
              <a:t>使用实践</a:t>
            </a:r>
            <a:r>
              <a:rPr kumimoji="1" lang="en-US" altLang="zh-CN" smtClean="0"/>
              <a:t>(</a:t>
            </a:r>
            <a:r>
              <a:rPr kumimoji="1" lang="zh-CN" altLang="en-US" smtClean="0"/>
              <a:t>美团</a:t>
            </a:r>
            <a:r>
              <a:rPr kumimoji="1" lang="en-US" altLang="zh-CN" smtClean="0"/>
              <a:t>)</a:t>
            </a:r>
            <a:r>
              <a:rPr lang="en-US" altLang="zh-CN"/>
              <a:t>: https://tech.meituan.com/2021/08/06/spock-practice-in-meituan.html</a:t>
            </a:r>
            <a:endParaRPr kumimoji="1" lang="en-US" altLang="ja-JP"/>
          </a:p>
          <a:p>
            <a:pPr lvl="1"/>
            <a:r>
              <a:rPr lang="en-US" altLang="ja-JP" err="1" smtClean="0"/>
              <a:t>PowerMock</a:t>
            </a:r>
            <a:endParaRPr lang="en-US" altLang="ja-JP" smtClean="0"/>
          </a:p>
          <a:p>
            <a:pPr marL="0" indent="0">
              <a:buNone/>
            </a:pPr>
            <a:r>
              <a:rPr lang="en-US" altLang="zh-CN" smtClean="0"/>
              <a:t>    </a:t>
            </a:r>
            <a:r>
              <a:rPr lang="en-US" altLang="zh-CN" err="1" smtClean="0"/>
              <a:t>PowerMock</a:t>
            </a:r>
            <a:r>
              <a:rPr lang="zh-CN" altLang="en-US" smtClean="0"/>
              <a:t>可用于解决通常认为很难甚至无法测试</a:t>
            </a:r>
            <a:r>
              <a:rPr lang="zh-CN" altLang="en-US"/>
              <a:t>的测试问题。使用</a:t>
            </a:r>
            <a:r>
              <a:rPr lang="en-US" altLang="zh-CN" err="1"/>
              <a:t>PowerMock</a:t>
            </a:r>
            <a:r>
              <a:rPr lang="zh-CN" altLang="en-US"/>
              <a:t>，可以模拟静态方法，删除静态初始化程序，允许模拟而不依赖于注入，等等。</a:t>
            </a:r>
            <a:r>
              <a:rPr lang="en-US" altLang="zh-CN" err="1"/>
              <a:t>PowerMock</a:t>
            </a:r>
            <a:r>
              <a:rPr lang="zh-CN" altLang="en-US"/>
              <a:t>通过在执行测试时在运行时修改字节码来完成这些技巧</a:t>
            </a:r>
            <a:r>
              <a:rPr lang="zh-CN" altLang="en-US" smtClean="0"/>
              <a:t>。</a:t>
            </a:r>
            <a:endParaRPr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06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</a:t>
            </a:r>
            <a:r>
              <a:rPr lang="en-US" altLang="zh-CN"/>
              <a:t>Mock Framework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pPr marL="0" indent="0">
              <a:buNone/>
            </a:pPr>
            <a:r>
              <a:rPr lang="zh-CN" altLang="en-US" smtClean="0"/>
              <a:t>    主页</a:t>
            </a:r>
            <a:r>
              <a:rPr lang="en-US" altLang="zh-CN"/>
              <a:t>: </a:t>
            </a:r>
            <a:r>
              <a:rPr lang="en-US" altLang="zh-CN">
                <a:hlinkClick r:id="rId2"/>
              </a:rPr>
              <a:t>https://powermock.github.io/</a:t>
            </a: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    源码</a:t>
            </a:r>
            <a:r>
              <a:rPr lang="en-US" altLang="zh-CN"/>
              <a:t>: </a:t>
            </a:r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github.com/powermock/powermock</a:t>
            </a:r>
            <a:endParaRPr lang="en-US" altLang="zh-CN" smtClean="0"/>
          </a:p>
          <a:p>
            <a:pPr marL="0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zh-CN" altLang="en-US" smtClean="0"/>
              <a:t>说明</a:t>
            </a:r>
            <a:r>
              <a:rPr lang="en-US" altLang="zh-CN"/>
              <a:t>: https://</a:t>
            </a:r>
            <a:r>
              <a:rPr lang="en-US" altLang="zh-CN" smtClean="0"/>
              <a:t>cloud.tencent.com/developer/article/1930691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213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Mock</a:t>
            </a:r>
            <a:r>
              <a:rPr lang="en-US" altLang="zh-CN" smtClean="0"/>
              <a:t>-FW</a:t>
            </a:r>
            <a:r>
              <a:rPr kumimoji="1" lang="zh-CN" altLang="en-US" smtClean="0"/>
              <a:t>对比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895846"/>
              </p:ext>
            </p:extLst>
          </p:nvPr>
        </p:nvGraphicFramePr>
        <p:xfrm>
          <a:off x="580144" y="1857215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2246098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1257635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329752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7232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310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35327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1">
                          <a:solidFill>
                            <a:srgbClr val="21252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1">
                          <a:solidFill>
                            <a:srgbClr val="21252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原理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1">
                          <a:solidFill>
                            <a:srgbClr val="21252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最小</a:t>
                      </a:r>
                      <a:r>
                        <a:rPr lang="en-US" sz="1800" b="1">
                          <a:solidFill>
                            <a:srgbClr val="21252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Mock</a:t>
                      </a:r>
                      <a:r>
                        <a:rPr lang="ja-JP" altLang="en-US" sz="1800" b="1">
                          <a:solidFill>
                            <a:srgbClr val="21252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1">
                          <a:solidFill>
                            <a:srgbClr val="21252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被</a:t>
                      </a:r>
                      <a:r>
                        <a:rPr lang="en-US" sz="1800" b="1">
                          <a:solidFill>
                            <a:srgbClr val="21252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Mock</a:t>
                      </a:r>
                      <a:r>
                        <a:rPr lang="ja-JP" altLang="en-US" sz="1800" b="1" smtClean="0">
                          <a:solidFill>
                            <a:srgbClr val="21252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方法限制</a:t>
                      </a:r>
                      <a:r>
                        <a:rPr lang="en-US" altLang="ja-JP" sz="1800" b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※</a:t>
                      </a:r>
                      <a:endParaRPr lang="ja-JP" altLang="en-US" sz="1800" b="1">
                        <a:solidFill>
                          <a:srgbClr val="212529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1">
                          <a:solidFill>
                            <a:srgbClr val="21252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21252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IDE</a:t>
                      </a:r>
                      <a:r>
                        <a:rPr lang="ja-JP" altLang="en-US" sz="1800" b="1">
                          <a:solidFill>
                            <a:srgbClr val="212529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05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Mockito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动态代理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不能</a:t>
                      </a:r>
                      <a:r>
                        <a:rPr lang="en-US" altLang="zh-CN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Mock</a:t>
                      </a:r>
                      <a:r>
                        <a:rPr lang="zh-CN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私有</a:t>
                      </a:r>
                      <a:r>
                        <a:rPr lang="en-US" altLang="zh-CN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600" b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静态和构造方法</a:t>
                      </a:r>
                      <a:endParaRPr lang="zh-CN" altLang="en-US" sz="1600" b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较容易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很好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9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动态代理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不能</a:t>
                      </a:r>
                      <a:r>
                        <a:rPr lang="en-US" altLang="zh-CN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Mock</a:t>
                      </a:r>
                      <a:r>
                        <a:rPr lang="zh-CN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私有</a:t>
                      </a:r>
                      <a:r>
                        <a:rPr lang="en-US" altLang="zh-CN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静态和构造方法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较复杂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12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PowerMock</a:t>
                      </a:r>
                      <a:endParaRPr lang="en-US" sz="1600" b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自定义类加载器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任何方法皆可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较复杂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19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JMockit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运行时字节码修改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不能</a:t>
                      </a:r>
                      <a:r>
                        <a:rPr 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Mock</a:t>
                      </a:r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构造方法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较复杂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67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TestableMock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运行时字节码修改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任何方法皆可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很容易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 b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68791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85864" y="6073058"/>
            <a:ext cx="7215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※: </a:t>
            </a:r>
            <a:r>
              <a:rPr lang="zh-CN" altLang="en-US" sz="1400" b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这里的限制基于较早版本，比如</a:t>
            </a:r>
            <a:r>
              <a:rPr lang="en-US" altLang="ja-JP" sz="1400" b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Mockito</a:t>
            </a:r>
            <a:r>
              <a:rPr lang="zh-CN" altLang="en-US" sz="1400" b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sz="1400" b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3.5</a:t>
            </a:r>
            <a:r>
              <a:rPr lang="zh-CN" altLang="en-US" sz="1400" b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之后，已经支持</a:t>
            </a:r>
            <a:r>
              <a:rPr lang="en-US" altLang="zh-CN" sz="1400" b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Mock</a:t>
            </a:r>
            <a:r>
              <a:rPr lang="zh-CN" altLang="en-US" sz="1400" b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静态和构造方法</a:t>
            </a:r>
            <a:endParaRPr lang="ja-JP" altLang="en-US" sz="1400" b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41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</a:t>
            </a:r>
            <a:r>
              <a:rPr lang="zh-CN" altLang="en-US" smtClean="0"/>
              <a:t>参与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Mock</a:t>
            </a:r>
            <a:r>
              <a:rPr lang="zh-CN" altLang="en-US" smtClean="0"/>
              <a:t>是什么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r>
              <a:rPr kumimoji="1" lang="en-US" altLang="zh-CN" smtClean="0"/>
              <a:t>Mock</a:t>
            </a:r>
            <a:r>
              <a:rPr lang="en-US" altLang="zh-CN" smtClean="0"/>
              <a:t>(</a:t>
            </a:r>
            <a:r>
              <a:rPr lang="zh-CN" altLang="en-US" smtClean="0"/>
              <a:t>模拟</a:t>
            </a:r>
            <a:r>
              <a:rPr lang="en-US" altLang="zh-CN" smtClean="0"/>
              <a:t>)</a:t>
            </a:r>
            <a:r>
              <a:rPr lang="zh-CN" altLang="en-US" smtClean="0"/>
              <a:t>，也可称为模拟对象，</a:t>
            </a:r>
            <a:r>
              <a:rPr lang="zh-TW" altLang="en-US" smtClean="0"/>
              <a:t>在程序</a:t>
            </a:r>
            <a:r>
              <a:rPr lang="zh-CN" altLang="en-US" smtClean="0"/>
              <a:t>设计</a:t>
            </a:r>
            <a:r>
              <a:rPr lang="zh-TW" altLang="en-US" smtClean="0"/>
              <a:t>中，</a:t>
            </a:r>
            <a:r>
              <a:rPr lang="zh-CN" altLang="en-US" smtClean="0"/>
              <a:t>模拟对象</a:t>
            </a:r>
            <a:r>
              <a:rPr lang="zh-TW" altLang="en-US" smtClean="0"/>
              <a:t>是以可控的方式</a:t>
            </a:r>
            <a:r>
              <a:rPr lang="zh-CN" altLang="en-US" smtClean="0"/>
              <a:t>模拟真实对象行为</a:t>
            </a:r>
            <a:r>
              <a:rPr lang="zh-TW" altLang="en-US" smtClean="0"/>
              <a:t>的假的</a:t>
            </a:r>
            <a:r>
              <a:rPr lang="zh-CN" altLang="en-US" smtClean="0"/>
              <a:t>对象</a:t>
            </a:r>
            <a:r>
              <a:rPr lang="zh-TW" altLang="en-US" smtClean="0"/>
              <a:t>。</a:t>
            </a:r>
            <a:r>
              <a:rPr lang="zh-CN" altLang="en-US" smtClean="0"/>
              <a:t>程序设计者</a:t>
            </a:r>
            <a:r>
              <a:rPr lang="zh-TW" altLang="en-US" smtClean="0"/>
              <a:t>通常</a:t>
            </a:r>
            <a:r>
              <a:rPr lang="zh-CN" altLang="en-US" smtClean="0"/>
              <a:t>创造模拟对象来测试</a:t>
            </a:r>
            <a:r>
              <a:rPr lang="zh-TW" altLang="en-US" smtClean="0"/>
              <a:t>其他</a:t>
            </a:r>
            <a:r>
              <a:rPr lang="zh-CN" altLang="en-US" smtClean="0"/>
              <a:t>对象的行为</a:t>
            </a:r>
            <a:r>
              <a:rPr lang="zh-TW" altLang="en-US" smtClean="0"/>
              <a:t>，很</a:t>
            </a:r>
            <a:r>
              <a:rPr lang="zh-CN" altLang="en-US" smtClean="0"/>
              <a:t>类似汽车设计</a:t>
            </a:r>
            <a:r>
              <a:rPr lang="zh-TW" altLang="en-US" smtClean="0"/>
              <a:t>者使用</a:t>
            </a:r>
            <a:r>
              <a:rPr lang="zh-CN" altLang="en-US" smtClean="0"/>
              <a:t>碰撞测试</a:t>
            </a:r>
            <a:r>
              <a:rPr lang="zh-TW" altLang="en-US" smtClean="0"/>
              <a:t>假人</a:t>
            </a:r>
            <a:r>
              <a:rPr lang="zh-CN" altLang="en-US" smtClean="0"/>
              <a:t>来模拟车辆碰撞</a:t>
            </a:r>
            <a:r>
              <a:rPr lang="zh-TW" altLang="en-US" smtClean="0"/>
              <a:t>中人的</a:t>
            </a:r>
            <a:r>
              <a:rPr lang="zh-CN" altLang="en-US" smtClean="0"/>
              <a:t>动态行为</a:t>
            </a:r>
            <a:r>
              <a:rPr lang="zh-TW" altLang="en-US" smtClean="0"/>
              <a:t>。</a:t>
            </a: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                                                                                    - </a:t>
            </a:r>
            <a:r>
              <a:rPr lang="zh-CN" altLang="en-US" smtClean="0"/>
              <a:t>摘自维基百科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5006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 smtClean="0"/>
              <a:t>MockIto</a:t>
            </a:r>
            <a:r>
              <a:rPr kumimoji="1" lang="zh-CN" altLang="en-US" smtClean="0"/>
              <a:t>是什么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err="1" smtClean="0"/>
              <a:t>Mockito</a:t>
            </a:r>
            <a:r>
              <a:rPr lang="en-US" altLang="zh-CN" smtClean="0"/>
              <a:t> </a:t>
            </a:r>
            <a:r>
              <a:rPr lang="zh-CN" altLang="en-US" smtClean="0"/>
              <a:t>是一个</a:t>
            </a:r>
            <a:r>
              <a:rPr lang="en-US" altLang="zh-CN" smtClean="0"/>
              <a:t>Java </a:t>
            </a:r>
            <a:r>
              <a:rPr lang="en-US" altLang="zh-CN" smtClean="0"/>
              <a:t>Mock</a:t>
            </a:r>
            <a:r>
              <a:rPr lang="zh-CN" altLang="en-US" smtClean="0"/>
              <a:t>框架</a:t>
            </a:r>
            <a:r>
              <a:rPr lang="zh-CN" altLang="en-US" smtClean="0"/>
              <a:t>，用来做</a:t>
            </a:r>
            <a:r>
              <a:rPr lang="en-US" altLang="zh-CN" smtClean="0"/>
              <a:t>Mock</a:t>
            </a:r>
            <a:r>
              <a:rPr lang="zh-CN" altLang="en-US" smtClean="0"/>
              <a:t>测试</a:t>
            </a:r>
            <a:r>
              <a:rPr lang="zh-CN" altLang="en-US" smtClean="0"/>
              <a:t>的</a:t>
            </a:r>
            <a:endParaRPr lang="en-US" altLang="zh-CN" smtClean="0"/>
          </a:p>
          <a:p>
            <a:r>
              <a:rPr lang="zh-CN" altLang="en-US" smtClean="0"/>
              <a:t>可以模拟</a:t>
            </a:r>
            <a:r>
              <a:rPr lang="zh-CN" altLang="en-US"/>
              <a:t>任何</a:t>
            </a:r>
            <a:r>
              <a:rPr lang="en-US" altLang="zh-CN" smtClean="0"/>
              <a:t>Spring</a:t>
            </a:r>
            <a:r>
              <a:rPr lang="zh-CN" altLang="en-US" smtClean="0"/>
              <a:t>管理的</a:t>
            </a:r>
            <a:r>
              <a:rPr lang="en-US" altLang="zh-CN"/>
              <a:t>Bean</a:t>
            </a:r>
            <a:r>
              <a:rPr lang="zh-CN" altLang="en-US"/>
              <a:t>、模拟方法的返回值、模拟抛出异</a:t>
            </a:r>
            <a:r>
              <a:rPr lang="zh-CN" altLang="en-US" smtClean="0"/>
              <a:t>常等等</a:t>
            </a:r>
            <a:endParaRPr lang="en-US" altLang="zh-CN" smtClean="0"/>
          </a:p>
          <a:p>
            <a:r>
              <a:rPr lang="zh-CN" altLang="en-US" smtClean="0"/>
              <a:t>也会记录调用这些模拟</a:t>
            </a:r>
            <a:r>
              <a:rPr lang="zh-CN" altLang="en-US"/>
              <a:t>方法的参数、调用顺序，从而可以校验出这个</a:t>
            </a:r>
            <a:r>
              <a:rPr lang="en-US" altLang="zh-CN" smtClean="0"/>
              <a:t>Mock</a:t>
            </a:r>
            <a:r>
              <a:rPr lang="zh-CN" altLang="en-US" smtClean="0"/>
              <a:t>对</a:t>
            </a:r>
            <a:r>
              <a:rPr lang="zh-CN" altLang="en-US"/>
              <a:t>象是否有被正确的顺序调用，以及按照期望的参数被调用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kumimoji="1" lang="zh-CN" altLang="en-US" smtClean="0"/>
              <a:t>官网</a:t>
            </a:r>
            <a:r>
              <a:rPr kumimoji="1" lang="en-US" altLang="zh-CN" smtClean="0"/>
              <a:t>:</a:t>
            </a:r>
            <a:r>
              <a:rPr kumimoji="1" lang="zh-CN" altLang="en-US" smtClean="0"/>
              <a:t> </a:t>
            </a:r>
            <a:r>
              <a:rPr lang="en-US" altLang="ja-JP" smtClean="0">
                <a:hlinkClick r:id="rId2"/>
              </a:rPr>
              <a:t>https</a:t>
            </a:r>
            <a:r>
              <a:rPr lang="en-US" altLang="ja-JP">
                <a:hlinkClick r:id="rId2"/>
              </a:rPr>
              <a:t>://site.mockito.org</a:t>
            </a:r>
            <a:r>
              <a:rPr lang="en-US" altLang="ja-JP" smtClean="0">
                <a:hlinkClick r:id="rId2"/>
              </a:rPr>
              <a:t>/</a:t>
            </a:r>
            <a:endParaRPr lang="en-US" altLang="ja-JP" smtClean="0"/>
          </a:p>
          <a:p>
            <a:r>
              <a:rPr lang="zh-CN" altLang="en-US" smtClean="0"/>
              <a:t>源码</a:t>
            </a:r>
            <a:r>
              <a:rPr lang="en-US" altLang="zh-CN" smtClean="0"/>
              <a:t>(GitHub)</a:t>
            </a:r>
            <a:r>
              <a:rPr lang="en-US" altLang="zh-CN"/>
              <a:t>:</a:t>
            </a:r>
            <a:r>
              <a:rPr lang="zh-CN" altLang="en-US" smtClean="0"/>
              <a:t> </a:t>
            </a:r>
            <a:r>
              <a:rPr lang="en-US" altLang="zh-CN"/>
              <a:t>https://github.com/mockito/mockito</a:t>
            </a:r>
            <a:endParaRPr lang="en-US" altLang="ja-JP" smtClean="0"/>
          </a:p>
          <a:p>
            <a:r>
              <a:rPr lang="zh-CN" altLang="en-US" smtClean="0"/>
              <a:t>代码库</a:t>
            </a:r>
            <a:r>
              <a:rPr lang="en-US" altLang="zh-CN" smtClean="0"/>
              <a:t>(</a:t>
            </a:r>
            <a:r>
              <a:rPr lang="en-US" altLang="zh-CN"/>
              <a:t>maven): </a:t>
            </a:r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mvnrepository.com/artifact/org.mockito/mockito-core</a:t>
            </a:r>
            <a:r>
              <a:rPr lang="en-US" altLang="ja-JP" smtClean="0">
                <a:hlinkClick r:id="rId4"/>
              </a:rPr>
              <a:t>     https</a:t>
            </a:r>
            <a:r>
              <a:rPr lang="en-US" altLang="ja-JP">
                <a:hlinkClick r:id="rId4"/>
              </a:rPr>
              <a:t>://</a:t>
            </a:r>
            <a:r>
              <a:rPr lang="en-US" altLang="ja-JP" smtClean="0">
                <a:hlinkClick r:id="rId4"/>
              </a:rPr>
              <a:t>mvnrepository.com/artifact/org.mockito/mockito-inline</a:t>
            </a:r>
            <a:endParaRPr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err="1" smtClean="0"/>
              <a:t>Mockito</a:t>
            </a:r>
            <a:r>
              <a:rPr kumimoji="1" lang="zh-CN" altLang="en-US" smtClean="0"/>
              <a:t>的</a:t>
            </a:r>
            <a:r>
              <a:rPr lang="zh-CN" altLang="en-US" smtClean="0"/>
              <a:t>主要组件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r>
              <a:rPr lang="en-US" altLang="zh-CN" err="1" smtClean="0"/>
              <a:t>Mockito</a:t>
            </a:r>
            <a:r>
              <a:rPr lang="zh-CN" altLang="en-US" smtClean="0"/>
              <a:t>在使用中，主要利用以下几个组件</a:t>
            </a:r>
            <a:endParaRPr lang="en-US" altLang="zh-CN" smtClean="0"/>
          </a:p>
          <a:p>
            <a:pPr lvl="1"/>
            <a:r>
              <a:rPr lang="en-US" altLang="zh-CN" err="1" smtClean="0"/>
              <a:t>Mockito</a:t>
            </a:r>
            <a:endParaRPr lang="en-US" altLang="zh-CN" smtClean="0"/>
          </a:p>
          <a:p>
            <a:pPr lvl="2"/>
            <a:r>
              <a:rPr lang="zh-CN" altLang="en-US"/>
              <a:t>框架核心组件</a:t>
            </a:r>
            <a:endParaRPr lang="en-US" altLang="zh-CN"/>
          </a:p>
          <a:p>
            <a:pPr lvl="2"/>
            <a:r>
              <a:rPr lang="zh-CN" altLang="en-US"/>
              <a:t>负责创建</a:t>
            </a:r>
            <a:r>
              <a:rPr lang="en-US" altLang="zh-CN"/>
              <a:t>mock</a:t>
            </a:r>
            <a:r>
              <a:rPr lang="zh-CN" altLang="en-US"/>
              <a:t>对象，模拟对象行为，校验模拟对象参数及调用顺序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2"/>
            <a:r>
              <a:rPr lang="en-US" altLang="zh-CN" err="1" smtClean="0"/>
              <a:t>doReturn</a:t>
            </a:r>
            <a:r>
              <a:rPr lang="en-US" altLang="zh-CN" smtClean="0"/>
              <a:t>(Object… </a:t>
            </a:r>
            <a:r>
              <a:rPr lang="en-US" altLang="zh-CN" err="1" smtClean="0"/>
              <a:t>returnValue</a:t>
            </a:r>
            <a:r>
              <a:rPr lang="en-US" altLang="zh-CN" smtClean="0"/>
              <a:t>)</a:t>
            </a:r>
          </a:p>
          <a:p>
            <a:pPr lvl="2"/>
            <a:r>
              <a:rPr lang="en-US" altLang="zh-CN" err="1" smtClean="0"/>
              <a:t>doThrow</a:t>
            </a:r>
            <a:r>
              <a:rPr lang="en-US" altLang="zh-CN" smtClean="0"/>
              <a:t>(</a:t>
            </a:r>
            <a:r>
              <a:rPr lang="en-US" altLang="zh-CN" err="1" smtClean="0"/>
              <a:t>Throwable</a:t>
            </a:r>
            <a:r>
              <a:rPr lang="en-US" altLang="zh-CN" smtClean="0"/>
              <a:t> t)</a:t>
            </a:r>
          </a:p>
          <a:p>
            <a:pPr lvl="2"/>
            <a:r>
              <a:rPr lang="en-US" altLang="zh-CN" err="1" smtClean="0"/>
              <a:t>doAnswer</a:t>
            </a:r>
            <a:r>
              <a:rPr lang="en-US" altLang="zh-CN" smtClean="0"/>
              <a:t>((invocation) -&gt; { … })</a:t>
            </a:r>
          </a:p>
          <a:p>
            <a:pPr lvl="2"/>
            <a:r>
              <a:rPr lang="en-US" altLang="zh-CN" err="1" smtClean="0"/>
              <a:t>doCallRealMethod</a:t>
            </a:r>
            <a:r>
              <a:rPr lang="en-US" altLang="zh-CN" smtClean="0"/>
              <a:t>()</a:t>
            </a:r>
          </a:p>
          <a:p>
            <a:pPr lvl="2"/>
            <a:r>
              <a:rPr lang="en-US" altLang="zh-CN" smtClean="0"/>
              <a:t>doNothing()</a:t>
            </a:r>
          </a:p>
          <a:p>
            <a:pPr lvl="2"/>
            <a:r>
              <a:rPr lang="en-US" altLang="zh-CN"/>
              <a:t>verify</a:t>
            </a:r>
          </a:p>
          <a:p>
            <a:pPr lvl="1"/>
            <a:r>
              <a:rPr lang="en-US" altLang="zh-CN" err="1" smtClean="0"/>
              <a:t>ArgumentCaptor</a:t>
            </a:r>
            <a:r>
              <a:rPr lang="en-US" altLang="zh-CN" smtClean="0"/>
              <a:t>&lt;T&gt;</a:t>
            </a:r>
          </a:p>
          <a:p>
            <a:pPr lvl="2"/>
            <a:r>
              <a:rPr lang="zh-CN" altLang="en-US" smtClean="0"/>
              <a:t>参数捕获</a:t>
            </a:r>
            <a:endParaRPr lang="en-US" altLang="zh-CN" smtClean="0"/>
          </a:p>
          <a:p>
            <a:pPr lvl="2"/>
            <a:r>
              <a:rPr lang="zh-CN" altLang="en-US" smtClean="0"/>
              <a:t>传递给</a:t>
            </a:r>
            <a:r>
              <a:rPr lang="en-US" altLang="zh-CN" smtClean="0"/>
              <a:t>mock</a:t>
            </a:r>
            <a:r>
              <a:rPr lang="zh-CN" altLang="en-US" smtClean="0"/>
              <a:t>方法的参数会被保留在</a:t>
            </a:r>
            <a:r>
              <a:rPr lang="en-US" altLang="zh-CN" smtClean="0"/>
              <a:t>value</a:t>
            </a:r>
            <a:r>
              <a:rPr lang="zh-CN" altLang="en-US" smtClean="0"/>
              <a:t>对象中，可用于检证参数是否符合设计</a:t>
            </a:r>
            <a:r>
              <a:rPr lang="en-US" altLang="zh-CN" smtClean="0"/>
              <a:t>(</a:t>
            </a:r>
            <a:r>
              <a:rPr lang="zh-CN" altLang="en-US" smtClean="0"/>
              <a:t>想定</a:t>
            </a:r>
            <a:r>
              <a:rPr lang="en-US" altLang="zh-CN" smtClean="0"/>
              <a:t>)</a:t>
            </a:r>
            <a:r>
              <a:rPr lang="zh-CN" altLang="en-US" smtClean="0"/>
              <a:t>结果</a:t>
            </a:r>
            <a:endParaRPr lang="en-US" altLang="zh-CN" smtClean="0"/>
          </a:p>
          <a:p>
            <a:pPr marL="914400" lvl="2" indent="0">
              <a:buNone/>
            </a:pPr>
            <a:endParaRPr lang="en-US" altLang="zh-CN" smtClean="0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2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Mockito</a:t>
            </a:r>
            <a:r>
              <a:rPr lang="zh-CN" altLang="en-US"/>
              <a:t>的主要组件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pPr lvl="1"/>
            <a:r>
              <a:rPr lang="en-US" altLang="zh-CN" err="1"/>
              <a:t>InOrder</a:t>
            </a:r>
            <a:endParaRPr lang="en-US" altLang="zh-CN"/>
          </a:p>
          <a:p>
            <a:pPr lvl="2"/>
            <a:r>
              <a:rPr lang="zh-CN" altLang="en-US"/>
              <a:t>调用顺序记录</a:t>
            </a:r>
            <a:endParaRPr lang="en-US" altLang="zh-CN"/>
          </a:p>
          <a:p>
            <a:pPr lvl="2"/>
            <a:r>
              <a:rPr lang="zh-CN" altLang="en-US"/>
              <a:t>检证</a:t>
            </a:r>
            <a:r>
              <a:rPr lang="en-US" altLang="zh-CN"/>
              <a:t>mock</a:t>
            </a:r>
            <a:r>
              <a:rPr lang="zh-CN" altLang="en-US"/>
              <a:t>方法是否基于预定的顺序被调用</a:t>
            </a:r>
            <a:endParaRPr lang="en-US" altLang="zh-CN"/>
          </a:p>
          <a:p>
            <a:pPr lvl="1"/>
            <a:r>
              <a:rPr lang="en-US" altLang="zh-CN" err="1"/>
              <a:t>ArgumentMatchers</a:t>
            </a:r>
            <a:endParaRPr lang="en-US" altLang="zh-CN"/>
          </a:p>
          <a:p>
            <a:pPr lvl="2"/>
            <a:r>
              <a:rPr lang="zh-CN" altLang="en-US"/>
              <a:t>参数校验</a:t>
            </a:r>
            <a:endParaRPr lang="en-US" altLang="zh-CN"/>
          </a:p>
          <a:p>
            <a:pPr lvl="2"/>
            <a:r>
              <a:rPr lang="zh-CN" altLang="en-US"/>
              <a:t>满足校验条件的参数才被允许调用</a:t>
            </a:r>
            <a:r>
              <a:rPr lang="en-US" altLang="zh-CN"/>
              <a:t>mock</a:t>
            </a:r>
            <a:r>
              <a:rPr lang="zh-CN" altLang="en-US" smtClean="0"/>
              <a:t>方法</a:t>
            </a:r>
            <a:endParaRPr lang="en-US" altLang="ja-JP" smtClean="0"/>
          </a:p>
          <a:p>
            <a:pPr lvl="1"/>
            <a:r>
              <a:rPr lang="en-US" altLang="ja-JP" smtClean="0"/>
              <a:t>@</a:t>
            </a:r>
            <a:r>
              <a:rPr lang="en-US" altLang="zh-CN" smtClean="0"/>
              <a:t>MockBean</a:t>
            </a:r>
          </a:p>
          <a:p>
            <a:pPr lvl="2"/>
            <a:r>
              <a:rPr kumimoji="1" lang="en-US" altLang="zh-CN" smtClean="0"/>
              <a:t>Spring</a:t>
            </a:r>
            <a:r>
              <a:rPr kumimoji="1" lang="zh-CN" altLang="en-US" smtClean="0"/>
              <a:t>等</a:t>
            </a:r>
            <a:r>
              <a:rPr kumimoji="1" lang="en-US" altLang="zh-CN" smtClean="0"/>
              <a:t>DI(</a:t>
            </a:r>
            <a:r>
              <a:rPr kumimoji="1" lang="zh-CN" altLang="en-US" smtClean="0"/>
              <a:t>依赖注入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框架中，可以使用</a:t>
            </a:r>
            <a:r>
              <a:rPr kumimoji="1" lang="en-US" altLang="zh-CN" smtClean="0"/>
              <a:t>MockBean</a:t>
            </a:r>
            <a:r>
              <a:rPr kumimoji="1" lang="zh-CN" altLang="en-US" smtClean="0"/>
              <a:t>注解直接将</a:t>
            </a:r>
            <a:r>
              <a:rPr lang="zh-CN" altLang="en-US"/>
              <a:t>上下</a:t>
            </a:r>
            <a:r>
              <a:rPr lang="zh-CN" altLang="en-US" smtClean="0"/>
              <a:t>文</a:t>
            </a:r>
            <a:r>
              <a:rPr lang="en-US" altLang="zh-CN" smtClean="0"/>
              <a:t>(Context)</a:t>
            </a:r>
            <a:r>
              <a:rPr lang="zh-CN" altLang="en-US" smtClean="0"/>
              <a:t>中的对象</a:t>
            </a:r>
            <a:r>
              <a:rPr lang="en-US" altLang="zh-CN" smtClean="0"/>
              <a:t>mock</a:t>
            </a:r>
            <a:r>
              <a:rPr lang="zh-CN" altLang="en-US" smtClean="0"/>
              <a:t>化</a:t>
            </a:r>
            <a:endParaRPr lang="en-US" altLang="zh-CN" smtClean="0"/>
          </a:p>
          <a:p>
            <a:pPr lvl="2"/>
            <a:r>
              <a:rPr kumimoji="1" lang="zh-CN" altLang="en-US" smtClean="0"/>
              <a:t>接口和抽象类也可以</a:t>
            </a:r>
            <a:r>
              <a:rPr kumimoji="1" lang="en-US" altLang="zh-CN" smtClean="0"/>
              <a:t>mock</a:t>
            </a:r>
            <a:r>
              <a:rPr lang="zh-CN" altLang="en-US" smtClean="0"/>
              <a:t>化，但没有方法体，无法调用原生方法</a:t>
            </a:r>
            <a:r>
              <a:rPr lang="en-US" altLang="zh-CN" smtClean="0"/>
              <a:t>(</a:t>
            </a:r>
            <a:r>
              <a:rPr lang="en-US" altLang="zh-CN"/>
              <a:t>doCallRealMethod</a:t>
            </a:r>
            <a:r>
              <a:rPr lang="en-US" altLang="zh-CN" smtClean="0"/>
              <a:t>)</a:t>
            </a:r>
            <a:endParaRPr kumimoji="1" lang="en-US" altLang="ja-JP"/>
          </a:p>
          <a:p>
            <a:pPr lvl="1"/>
            <a:r>
              <a:rPr lang="en-US" altLang="ja-JP" smtClean="0"/>
              <a:t>@Mock</a:t>
            </a:r>
          </a:p>
          <a:p>
            <a:pPr lvl="2"/>
            <a:r>
              <a:rPr lang="zh-CN" altLang="en-US" smtClean="0"/>
              <a:t>非</a:t>
            </a:r>
            <a:r>
              <a:rPr lang="en-US" altLang="zh-CN" smtClean="0"/>
              <a:t>Spring</a:t>
            </a:r>
            <a:r>
              <a:rPr lang="zh-CN" altLang="en-US" smtClean="0"/>
              <a:t>环境下，可以在</a:t>
            </a:r>
            <a:r>
              <a:rPr lang="en-US" altLang="zh-CN" smtClean="0"/>
              <a:t>Test</a:t>
            </a:r>
            <a:r>
              <a:rPr lang="zh-CN" altLang="en-US" smtClean="0"/>
              <a:t>代码中标记</a:t>
            </a:r>
            <a:r>
              <a:rPr lang="en-US" altLang="zh-CN" smtClean="0"/>
              <a:t>mock</a:t>
            </a:r>
            <a:r>
              <a:rPr lang="zh-CN" altLang="en-US" smtClean="0"/>
              <a:t>对象，注入</a:t>
            </a:r>
            <a:r>
              <a:rPr lang="en-US" altLang="zh-CN" smtClean="0"/>
              <a:t>InjectMocks</a:t>
            </a:r>
            <a:r>
              <a:rPr lang="zh-CN" altLang="en-US" smtClean="0"/>
              <a:t>标记的测试对象类中</a:t>
            </a:r>
            <a:endParaRPr lang="en-US" altLang="zh-CN" smtClean="0"/>
          </a:p>
          <a:p>
            <a:pPr lvl="2"/>
            <a:r>
              <a:rPr lang="zh-CN" altLang="en-US" smtClean="0"/>
              <a:t>等同于</a:t>
            </a:r>
            <a:r>
              <a:rPr lang="en-US" altLang="zh-CN" smtClean="0"/>
              <a:t>Mockito.mock(Class)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172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Mockito</a:t>
            </a:r>
            <a:r>
              <a:rPr lang="zh-CN" altLang="en-US"/>
              <a:t>的主要组件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pPr lvl="1"/>
            <a:r>
              <a:rPr lang="en-US" altLang="ja-JP"/>
              <a:t>@Spy</a:t>
            </a:r>
          </a:p>
          <a:p>
            <a:pPr lvl="2"/>
            <a:r>
              <a:rPr lang="zh-CN" altLang="en-US" smtClean="0"/>
              <a:t>与</a:t>
            </a:r>
            <a:r>
              <a:rPr lang="en-US" altLang="zh-CN" smtClean="0"/>
              <a:t>@Mock</a:t>
            </a:r>
            <a:r>
              <a:rPr lang="zh-CN" altLang="en-US" smtClean="0"/>
              <a:t>类似，用于标记</a:t>
            </a:r>
            <a:r>
              <a:rPr lang="en-US" altLang="zh-CN" smtClean="0"/>
              <a:t>mock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2"/>
            <a:r>
              <a:rPr lang="zh-CN" altLang="en-US" smtClean="0"/>
              <a:t>等同于</a:t>
            </a:r>
            <a:r>
              <a:rPr lang="en-US" altLang="zh-CN" smtClean="0"/>
              <a:t>Mockito.spy(instance)</a:t>
            </a:r>
          </a:p>
          <a:p>
            <a:pPr lvl="2"/>
            <a:r>
              <a:rPr lang="en-US" altLang="ja-JP" smtClean="0"/>
              <a:t>@</a:t>
            </a:r>
            <a:r>
              <a:rPr lang="en-US" altLang="zh-CN" smtClean="0"/>
              <a:t>Mock</a:t>
            </a:r>
            <a:r>
              <a:rPr lang="zh-CN" altLang="en-US" smtClean="0"/>
              <a:t>注入测试类对象时，忽略标记变量的值</a:t>
            </a:r>
            <a:r>
              <a:rPr lang="en-US" altLang="zh-CN" smtClean="0"/>
              <a:t>(</a:t>
            </a:r>
            <a:r>
              <a:rPr lang="zh-CN" altLang="en-US" smtClean="0"/>
              <a:t>直接注入</a:t>
            </a:r>
            <a:r>
              <a:rPr lang="en-US" altLang="zh-CN" smtClean="0"/>
              <a:t>mock</a:t>
            </a:r>
            <a:r>
              <a:rPr lang="zh-CN" altLang="en-US" smtClean="0"/>
              <a:t>代理对象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@Spy</a:t>
            </a:r>
            <a:r>
              <a:rPr lang="zh-CN" altLang="en-US" smtClean="0"/>
              <a:t>注入标记变量的值</a:t>
            </a:r>
            <a:r>
              <a:rPr lang="en-US" altLang="zh-CN" smtClean="0"/>
              <a:t>(</a:t>
            </a:r>
            <a:r>
              <a:rPr lang="zh-CN" altLang="en-US" smtClean="0"/>
              <a:t>可以</a:t>
            </a:r>
            <a:r>
              <a:rPr lang="en-US" altLang="zh-CN" smtClean="0"/>
              <a:t>mock</a:t>
            </a:r>
            <a:r>
              <a:rPr lang="zh-CN" altLang="en-US" smtClean="0"/>
              <a:t>化，也可以是真实对象实例</a:t>
            </a:r>
            <a:r>
              <a:rPr lang="en-US" altLang="zh-CN" smtClean="0"/>
              <a:t>)</a:t>
            </a:r>
            <a:endParaRPr lang="en-US" altLang="ja-JP"/>
          </a:p>
          <a:p>
            <a:pPr lvl="1"/>
            <a:r>
              <a:rPr lang="en-US" altLang="ja-JP"/>
              <a:t>@</a:t>
            </a:r>
            <a:r>
              <a:rPr lang="en-US" altLang="ja-JP" smtClean="0"/>
              <a:t>InjectMocks</a:t>
            </a:r>
          </a:p>
          <a:p>
            <a:pPr lvl="2"/>
            <a:r>
              <a:rPr lang="zh-CN" altLang="en-US" smtClean="0"/>
              <a:t>标记测试对象，将</a:t>
            </a:r>
            <a:r>
              <a:rPr lang="en-US" altLang="zh-CN" smtClean="0"/>
              <a:t>@Mock</a:t>
            </a:r>
            <a:r>
              <a:rPr lang="zh-CN" altLang="en-US" smtClean="0"/>
              <a:t>，</a:t>
            </a:r>
            <a:r>
              <a:rPr lang="en-US" altLang="zh-CN" smtClean="0"/>
              <a:t>@Spy</a:t>
            </a:r>
            <a:r>
              <a:rPr lang="zh-CN" altLang="en-US" smtClean="0"/>
              <a:t>标记的</a:t>
            </a:r>
            <a:r>
              <a:rPr lang="en-US" altLang="zh-CN" smtClean="0"/>
              <a:t>mock</a:t>
            </a:r>
            <a:r>
              <a:rPr lang="zh-CN" altLang="en-US" smtClean="0"/>
              <a:t>对象注入</a:t>
            </a:r>
            <a:endParaRPr lang="en-US" altLang="zh-CN" smtClean="0"/>
          </a:p>
          <a:p>
            <a:pPr lvl="2"/>
            <a:r>
              <a:rPr lang="zh-CN" altLang="en-US" smtClean="0"/>
              <a:t>注入方式</a:t>
            </a:r>
            <a:endParaRPr lang="en-US" altLang="zh-CN" smtClean="0"/>
          </a:p>
          <a:p>
            <a:pPr lvl="3"/>
            <a:r>
              <a:rPr lang="zh-CN" altLang="en-US" smtClean="0"/>
              <a:t>构造函数</a:t>
            </a:r>
            <a:endParaRPr lang="en-US" altLang="zh-CN" smtClean="0"/>
          </a:p>
          <a:p>
            <a:pPr marL="1371600" lvl="3" indent="0">
              <a:buNone/>
            </a:pPr>
            <a:r>
              <a:rPr lang="en-US" altLang="zh-CN"/>
              <a:t> public class ArticleManager {</a:t>
            </a:r>
          </a:p>
          <a:p>
            <a:pPr marL="1371600" lvl="3" indent="0">
              <a:buNone/>
            </a:pPr>
            <a:r>
              <a:rPr lang="en-US" altLang="zh-CN"/>
              <a:t>        ArticleManager(ArticleCalculator calculator, ArticleDatabase database) {</a:t>
            </a:r>
          </a:p>
          <a:p>
            <a:pPr marL="1371600" lvl="3" indent="0">
              <a:buNone/>
            </a:pPr>
            <a:r>
              <a:rPr lang="en-US" altLang="zh-CN"/>
              <a:t>            // parameterized constructor</a:t>
            </a:r>
          </a:p>
          <a:p>
            <a:pPr marL="1371600" lvl="3" indent="0">
              <a:buNone/>
            </a:pPr>
            <a:r>
              <a:rPr lang="en-US" altLang="zh-CN"/>
              <a:t>        }</a:t>
            </a:r>
          </a:p>
          <a:p>
            <a:pPr marL="1371600" lvl="3" indent="0">
              <a:buNone/>
            </a:pPr>
            <a:r>
              <a:rPr lang="en-US" altLang="zh-CN"/>
              <a:t> </a:t>
            </a:r>
            <a:r>
              <a:rPr lang="en-US" altLang="zh-CN" smtClean="0"/>
              <a:t>}</a:t>
            </a:r>
            <a:endParaRPr lang="en-US" altLang="zh-CN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Mockito</a:t>
            </a:r>
            <a:r>
              <a:rPr lang="zh-CN" altLang="en-US"/>
              <a:t>的主要组件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pPr lvl="3"/>
            <a:r>
              <a:rPr lang="en-US" altLang="zh-CN"/>
              <a:t>Setter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marL="1371600" lvl="3" indent="0">
              <a:buNone/>
            </a:pPr>
            <a:r>
              <a:rPr lang="en-US" altLang="zh-CN" smtClean="0"/>
              <a:t>public </a:t>
            </a:r>
            <a:r>
              <a:rPr lang="en-US" altLang="zh-CN"/>
              <a:t>class ArticleManager {</a:t>
            </a:r>
          </a:p>
          <a:p>
            <a:pPr marL="1371600" lvl="3" indent="0">
              <a:buNone/>
            </a:pPr>
            <a:r>
              <a:rPr lang="en-US" altLang="zh-CN"/>
              <a:t>        // no-arg constructor</a:t>
            </a:r>
          </a:p>
          <a:p>
            <a:pPr marL="1371600" lvl="3" indent="0">
              <a:buNone/>
            </a:pPr>
            <a:r>
              <a:rPr lang="en-US" altLang="zh-CN"/>
              <a:t>        ArticleManager() {  }</a:t>
            </a:r>
          </a:p>
          <a:p>
            <a:pPr marL="1371600" lvl="3" indent="0">
              <a:buNone/>
            </a:pPr>
            <a:r>
              <a:rPr lang="en-US" altLang="zh-CN"/>
              <a:t> </a:t>
            </a:r>
          </a:p>
          <a:p>
            <a:pPr marL="1371600" lvl="3" indent="0">
              <a:buNone/>
            </a:pPr>
            <a:r>
              <a:rPr lang="en-US" altLang="zh-CN"/>
              <a:t>        // setter</a:t>
            </a:r>
          </a:p>
          <a:p>
            <a:pPr marL="1371600" lvl="3" indent="0">
              <a:buNone/>
            </a:pPr>
            <a:r>
              <a:rPr lang="en-US" altLang="zh-CN"/>
              <a:t>        void setDatabase(ArticleDatabase database) { }</a:t>
            </a:r>
          </a:p>
          <a:p>
            <a:pPr marL="1371600" lvl="3" indent="0">
              <a:buNone/>
            </a:pPr>
            <a:r>
              <a:rPr lang="en-US" altLang="zh-CN"/>
              <a:t> </a:t>
            </a:r>
          </a:p>
          <a:p>
            <a:pPr marL="1371600" lvl="3" indent="0">
              <a:buNone/>
            </a:pPr>
            <a:r>
              <a:rPr lang="en-US" altLang="zh-CN"/>
              <a:t>        // setter</a:t>
            </a:r>
          </a:p>
          <a:p>
            <a:pPr marL="1371600" lvl="3" indent="0">
              <a:buNone/>
            </a:pPr>
            <a:r>
              <a:rPr lang="en-US" altLang="zh-CN"/>
              <a:t>        void setCalculator(ArticleCalculator calculator) { }</a:t>
            </a:r>
          </a:p>
          <a:p>
            <a:pPr marL="1371600" lvl="3" indent="0">
              <a:buNone/>
            </a:pPr>
            <a:r>
              <a:rPr lang="en-US" altLang="zh-CN" smtClean="0"/>
              <a:t>}</a:t>
            </a:r>
          </a:p>
          <a:p>
            <a:pPr marL="1371600" lvl="3" indent="0">
              <a:buNone/>
            </a:pPr>
            <a:endParaRPr lang="en-US" altLang="zh-CN"/>
          </a:p>
          <a:p>
            <a:pPr lvl="3"/>
            <a:r>
              <a:rPr lang="zh-CN" altLang="en-US"/>
              <a:t>成员变量</a:t>
            </a:r>
            <a:endParaRPr lang="en-US" altLang="ja-JP"/>
          </a:p>
          <a:p>
            <a:pPr marL="1371600" lvl="3" indent="0">
              <a:buNone/>
            </a:pPr>
            <a:r>
              <a:rPr lang="en-US" altLang="zh-CN" smtClean="0"/>
              <a:t>public </a:t>
            </a:r>
            <a:r>
              <a:rPr lang="en-US" altLang="zh-CN"/>
              <a:t>class ArticleManager {</a:t>
            </a:r>
          </a:p>
          <a:p>
            <a:pPr marL="1371600" lvl="3" indent="0">
              <a:buNone/>
            </a:pPr>
            <a:r>
              <a:rPr lang="en-US" altLang="zh-CN"/>
              <a:t>        private ArticleDatabase database;</a:t>
            </a:r>
          </a:p>
          <a:p>
            <a:pPr marL="1371600" lvl="3" indent="0">
              <a:buNone/>
            </a:pPr>
            <a:r>
              <a:rPr lang="en-US" altLang="zh-CN"/>
              <a:t>        private ArticleCalculator calculator;</a:t>
            </a:r>
          </a:p>
          <a:p>
            <a:pPr marL="1371600" lvl="3" indent="0">
              <a:buNone/>
            </a:pPr>
            <a:r>
              <a:rPr lang="en-US" altLang="zh-CN" smtClean="0"/>
              <a:t>}</a:t>
            </a:r>
            <a:endParaRPr lang="en-US" altLang="zh-CN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88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Mockito</a:t>
            </a:r>
            <a:r>
              <a:rPr lang="zh-CN" altLang="en-US"/>
              <a:t>的主要组件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pPr lvl="3"/>
            <a:r>
              <a:rPr lang="zh-CN" altLang="en-US" smtClean="0"/>
              <a:t>注意：以下情况将无法注入</a:t>
            </a:r>
            <a:endParaRPr lang="en-US" altLang="zh-CN" smtClean="0"/>
          </a:p>
          <a:p>
            <a:pPr marL="1371600" lvl="3" indent="0">
              <a:buNone/>
            </a:pPr>
            <a:r>
              <a:rPr lang="en-US" altLang="ja-JP" smtClean="0"/>
              <a:t>public </a:t>
            </a:r>
            <a:r>
              <a:rPr lang="en-US" altLang="ja-JP"/>
              <a:t>class ArticleManager {</a:t>
            </a:r>
          </a:p>
          <a:p>
            <a:pPr marL="1371600" lvl="3" indent="0">
              <a:buNone/>
            </a:pPr>
            <a:r>
              <a:rPr lang="en-US" altLang="ja-JP"/>
              <a:t>        private ArticleDatabase database;</a:t>
            </a:r>
          </a:p>
          <a:p>
            <a:pPr marL="1371600" lvl="3" indent="0">
              <a:buNone/>
            </a:pPr>
            <a:r>
              <a:rPr lang="en-US" altLang="ja-JP"/>
              <a:t>        private ArticleCalculator calculator;</a:t>
            </a:r>
          </a:p>
          <a:p>
            <a:pPr marL="1371600" lvl="3" indent="0">
              <a:buNone/>
            </a:pPr>
            <a:r>
              <a:rPr lang="en-US" altLang="ja-JP"/>
              <a:t> </a:t>
            </a:r>
          </a:p>
          <a:p>
            <a:pPr marL="1371600" lvl="3" indent="0">
              <a:buNone/>
            </a:pPr>
            <a:r>
              <a:rPr lang="en-US" altLang="ja-JP"/>
              <a:t>        ArticleManager(ArticleObserver observer, boolean flag) {</a:t>
            </a:r>
          </a:p>
          <a:p>
            <a:pPr marL="1371600" lvl="3" indent="0">
              <a:buNone/>
            </a:pPr>
            <a:r>
              <a:rPr lang="en-US" altLang="ja-JP"/>
              <a:t>            // observer is not declared in the test above.</a:t>
            </a:r>
          </a:p>
          <a:p>
            <a:pPr marL="1371600" lvl="3" indent="0">
              <a:buNone/>
            </a:pPr>
            <a:r>
              <a:rPr lang="en-US" altLang="ja-JP"/>
              <a:t>            // flag is not mockable anyway</a:t>
            </a:r>
          </a:p>
          <a:p>
            <a:pPr marL="1371600" lvl="3" indent="0">
              <a:buNone/>
            </a:pPr>
            <a:r>
              <a:rPr lang="en-US" altLang="ja-JP"/>
              <a:t>        }</a:t>
            </a:r>
          </a:p>
          <a:p>
            <a:pPr marL="1371600" lvl="3" indent="0">
              <a:buNone/>
            </a:pPr>
            <a:r>
              <a:rPr lang="en-US" altLang="ja-JP" smtClean="0"/>
              <a:t>}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45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Mockito</a:t>
            </a:r>
            <a:r>
              <a:rPr lang="zh-CN" altLang="en-US"/>
              <a:t>的主要组件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mtClean="0"/>
          </a:p>
          <a:p>
            <a:pPr lvl="2"/>
            <a:r>
              <a:rPr lang="zh-CN" altLang="en-US"/>
              <a:t>启</a:t>
            </a:r>
            <a:r>
              <a:rPr lang="zh-CN" altLang="en-US" smtClean="0"/>
              <a:t>用</a:t>
            </a:r>
            <a:r>
              <a:rPr lang="en-US" altLang="zh-CN" smtClean="0"/>
              <a:t>mock</a:t>
            </a:r>
          </a:p>
          <a:p>
            <a:pPr marL="914400" lvl="2" indent="0">
              <a:buNone/>
            </a:pPr>
            <a:r>
              <a:rPr lang="en-US" altLang="ja-JP"/>
              <a:t>public abstract class TestSupport {</a:t>
            </a:r>
          </a:p>
          <a:p>
            <a:pPr marL="914400" lvl="2" indent="0">
              <a:buNone/>
            </a:pPr>
            <a:r>
              <a:rPr lang="en-US" altLang="ja-JP" smtClean="0"/>
              <a:t>  </a:t>
            </a:r>
            <a:r>
              <a:rPr lang="en-US" altLang="ja-JP"/>
              <a:t>private AutoCloseable closeable;</a:t>
            </a:r>
          </a:p>
          <a:p>
            <a:pPr marL="914400" lvl="2" indent="0">
              <a:buNone/>
            </a:pPr>
            <a:endParaRPr lang="en-US" altLang="ja-JP"/>
          </a:p>
          <a:p>
            <a:pPr marL="914400" lvl="2" indent="0">
              <a:buNone/>
            </a:pPr>
            <a:r>
              <a:rPr lang="en-US" altLang="ja-JP"/>
              <a:t>  @BeforeEach</a:t>
            </a:r>
          </a:p>
          <a:p>
            <a:pPr marL="914400" lvl="2" indent="0">
              <a:buNone/>
            </a:pPr>
            <a:r>
              <a:rPr lang="en-US" altLang="ja-JP"/>
              <a:t>  void beforeEachBase() {</a:t>
            </a:r>
          </a:p>
          <a:p>
            <a:pPr marL="914400" lvl="2" indent="0">
              <a:buNone/>
            </a:pPr>
            <a:r>
              <a:rPr lang="en-US" altLang="ja-JP"/>
              <a:t>    closeable = MockitoAnnotations.openMocks(this);</a:t>
            </a:r>
          </a:p>
          <a:p>
            <a:pPr marL="914400" lvl="2" indent="0">
              <a:buNone/>
            </a:pPr>
            <a:r>
              <a:rPr lang="en-US" altLang="ja-JP"/>
              <a:t>  }</a:t>
            </a:r>
          </a:p>
          <a:p>
            <a:pPr marL="914400" lvl="2" indent="0">
              <a:buNone/>
            </a:pPr>
            <a:endParaRPr lang="en-US" altLang="ja-JP"/>
          </a:p>
          <a:p>
            <a:pPr marL="914400" lvl="2" indent="0">
              <a:buNone/>
            </a:pPr>
            <a:r>
              <a:rPr lang="en-US" altLang="ja-JP"/>
              <a:t>  @AfterEach</a:t>
            </a:r>
          </a:p>
          <a:p>
            <a:pPr marL="914400" lvl="2" indent="0">
              <a:buNone/>
            </a:pPr>
            <a:r>
              <a:rPr lang="en-US" altLang="ja-JP"/>
              <a:t>  void afterEachBase() throws Exception {</a:t>
            </a:r>
          </a:p>
          <a:p>
            <a:pPr marL="914400" lvl="2" indent="0">
              <a:buNone/>
            </a:pPr>
            <a:r>
              <a:rPr lang="en-US" altLang="ja-JP"/>
              <a:t>    closeable.close();</a:t>
            </a:r>
          </a:p>
          <a:p>
            <a:pPr marL="914400" lvl="2" indent="0">
              <a:buNone/>
            </a:pPr>
            <a:r>
              <a:rPr lang="en-US" altLang="ja-JP"/>
              <a:t>  </a:t>
            </a:r>
            <a:r>
              <a:rPr lang="en-US" altLang="ja-JP" smtClean="0"/>
              <a:t>}</a:t>
            </a:r>
          </a:p>
          <a:p>
            <a:pPr marL="914400" lvl="2" indent="0">
              <a:buNone/>
            </a:pPr>
            <a:r>
              <a:rPr lang="en-US" altLang="ja-JP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514741"/>
      </p:ext>
    </p:extLst>
  </p:cSld>
  <p:clrMapOvr>
    <a:masterClrMapping/>
  </p:clrMapOvr>
</p:sld>
</file>

<file path=ppt/theme/theme1.xml><?xml version="1.0" encoding="utf-8"?>
<a:theme xmlns:a="http://schemas.openxmlformats.org/drawingml/2006/main" name="hyron">
  <a:themeElements>
    <a:clrScheme name="2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2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縞模様のエッジ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33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400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2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yron" id="{47EB4BC7-3D92-4F92-A9DF-B954A4CAFDD1}" vid="{D4DA4EEF-E206-44AA-AFAE-36941827FA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hyron</Template>
  <TotalTime>339</TotalTime>
  <Words>751</Words>
  <Application>Microsoft Office PowerPoint</Application>
  <PresentationFormat>画面に合わせる 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4" baseType="lpstr">
      <vt:lpstr>Microsoft JhengHei</vt:lpstr>
      <vt:lpstr>Microsoft YaHei</vt:lpstr>
      <vt:lpstr>Microsoft YaHei Light</vt:lpstr>
      <vt:lpstr>ＭＳ Ｐゴシック</vt:lpstr>
      <vt:lpstr>SimSun</vt:lpstr>
      <vt:lpstr>游ゴシック</vt:lpstr>
      <vt:lpstr>Arial</vt:lpstr>
      <vt:lpstr>Verdana</vt:lpstr>
      <vt:lpstr>Wingdings</vt:lpstr>
      <vt:lpstr>hyron</vt:lpstr>
      <vt:lpstr>MockIto简介</vt:lpstr>
      <vt:lpstr>Mock是什么</vt:lpstr>
      <vt:lpstr>MockIto是什么</vt:lpstr>
      <vt:lpstr>Mockito的主要组件</vt:lpstr>
      <vt:lpstr>Mockito的主要组件</vt:lpstr>
      <vt:lpstr>Mockito的主要组件</vt:lpstr>
      <vt:lpstr>Mockito的主要组件</vt:lpstr>
      <vt:lpstr>Mockito的主要组件</vt:lpstr>
      <vt:lpstr>Mockito的主要组件</vt:lpstr>
      <vt:lpstr>其他Mock Framework</vt:lpstr>
      <vt:lpstr>其他Mock Framework</vt:lpstr>
      <vt:lpstr>其他Mock Framework</vt:lpstr>
      <vt:lpstr>Mock-FW对比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MockIto简介</dc:title>
  <dc:creator>xiangming gu</dc:creator>
  <cp:lastModifiedBy>xiangming gu</cp:lastModifiedBy>
  <cp:revision>63</cp:revision>
  <dcterms:created xsi:type="dcterms:W3CDTF">2023-02-07T11:51:17Z</dcterms:created>
  <dcterms:modified xsi:type="dcterms:W3CDTF">2023-02-08T06:50:10Z</dcterms:modified>
</cp:coreProperties>
</file>