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63" r:id="rId5"/>
    <p:sldId id="264" r:id="rId6"/>
    <p:sldId id="265" r:id="rId7"/>
    <p:sldId id="267" r:id="rId8"/>
    <p:sldId id="268" r:id="rId9"/>
    <p:sldId id="269" r:id="rId10"/>
    <p:sldId id="259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83DD-068A-4DD9-AA3B-FB4E47968E92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1528-293C-46F9-AA82-85A2579B9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82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7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ja-JP" altLang="en-US" b="0">
              <a:ea typeface="ＭＳ Ｐゴシック" pitchFamily="50" charset="-128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4"/>
            <a:ext cx="2133600" cy="169863"/>
          </a:xfrm>
        </p:spPr>
        <p:txBody>
          <a:bodyPr/>
          <a:lstStyle>
            <a:lvl1pPr>
              <a:defRPr>
                <a:effectLst/>
                <a:latin typeface="Arial" charset="0"/>
                <a:ea typeface="ＭＳ Ｐゴシック" charset="-128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1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1"/>
            <a:ext cx="2133600" cy="168275"/>
          </a:xfrm>
        </p:spPr>
        <p:txBody>
          <a:bodyPr/>
          <a:lstStyle>
            <a:lvl1pPr algn="r">
              <a:defRPr>
                <a:effectLst/>
                <a:latin typeface="Arial" charset="0"/>
                <a:ea typeface="ＭＳ Ｐゴシック" charset="-128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2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6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31837"/>
            <a:ext cx="2057400" cy="55673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731837"/>
            <a:ext cx="6019800" cy="556736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70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タイトルと、図表または組織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426" y="731837"/>
            <a:ext cx="7800975" cy="563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SmartArt プレースホルダ 2"/>
          <p:cNvSpPr>
            <a:spLocks noGrp="1"/>
          </p:cNvSpPr>
          <p:nvPr>
            <p:ph type="dgm" idx="1"/>
          </p:nvPr>
        </p:nvSpPr>
        <p:spPr>
          <a:xfrm>
            <a:off x="457200" y="1419226"/>
            <a:ext cx="8229600" cy="4879975"/>
          </a:xfrm>
        </p:spPr>
        <p:txBody>
          <a:bodyPr/>
          <a:lstStyle/>
          <a:p>
            <a:pPr lvl="0"/>
            <a:r>
              <a:rPr lang="en-US" altLang="ja-JP" noProof="0" smtClean="0"/>
              <a:t>SmartArt </a:t>
            </a:r>
            <a:r>
              <a:rPr lang="ja-JP" altLang="en-US" noProof="0" smtClean="0"/>
              <a:t>グラフィックを追加</a:t>
            </a:r>
            <a:endParaRPr lang="ja-JP" altLang="en-US" noProof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31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426" y="731837"/>
            <a:ext cx="7800975" cy="563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419226"/>
            <a:ext cx="8229600" cy="4879975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  <a:endParaRPr lang="ja-JP" altLang="en-US" noProof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2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7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kumimoji="1" lang="ja-JP" altLang="en-US">
              <a:ea typeface="ＭＳ Ｐゴシック" pitchFamily="50" charset="-128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" name="Picture 23" descr="logo1のコピ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2" y="2708275"/>
            <a:ext cx="12493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4"/>
            <a:ext cx="2133600" cy="169863"/>
          </a:xfrm>
        </p:spPr>
        <p:txBody>
          <a:bodyPr/>
          <a:lstStyle>
            <a:lvl1pPr>
              <a:defRPr smtClean="0">
                <a:effectLst/>
                <a:latin typeface="+mn-lt"/>
                <a:ea typeface="ＭＳ Ｐゴシック" pitchFamily="50" charset="-128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1"/>
            <a:ext cx="2895600" cy="168275"/>
          </a:xfrm>
        </p:spPr>
        <p:txBody>
          <a:bodyPr/>
          <a:lstStyle>
            <a:lvl1pPr algn="ctr">
              <a:defRPr smtClean="0"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1"/>
            <a:ext cx="2133600" cy="168275"/>
          </a:xfrm>
        </p:spPr>
        <p:txBody>
          <a:bodyPr/>
          <a:lstStyle>
            <a:lvl1pPr algn="r">
              <a:defRPr smtClean="0">
                <a:effectLst/>
                <a:latin typeface="+mn-lt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54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07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581149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33914" y="1581150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35122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29235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635121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27488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3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23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7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525917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67793" y="525917"/>
            <a:ext cx="5111750" cy="58853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72017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2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61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9" y="0"/>
            <a:ext cx="2066925" cy="83820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2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5" y="0"/>
            <a:ext cx="2066925" cy="8382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7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grpSp>
        <p:nvGrpSpPr>
          <p:cNvPr id="103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</p:grp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3212"/>
            <a:ext cx="822960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单击此处编辑母版文本样式</a:t>
            </a:r>
          </a:p>
          <a:p>
            <a:pPr lvl="1"/>
            <a:r>
              <a:rPr lang="ja-JP" altLang="en-US" dirty="0"/>
              <a:t>第二级</a:t>
            </a:r>
          </a:p>
          <a:p>
            <a:pPr lvl="2"/>
            <a:r>
              <a:rPr lang="ja-JP" altLang="en-US" dirty="0"/>
              <a:t>第三级</a:t>
            </a:r>
          </a:p>
          <a:p>
            <a:pPr lvl="3"/>
            <a:r>
              <a:rPr lang="ja-JP" altLang="en-US" dirty="0"/>
              <a:t>第四级</a:t>
            </a:r>
          </a:p>
          <a:p>
            <a:pPr lvl="4"/>
            <a:r>
              <a:rPr lang="ja-JP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1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ＭＳ Ｐゴシック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1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50" charset="-128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6" y="731837"/>
            <a:ext cx="780097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单击此处编辑母版标题样式</a:t>
            </a:r>
          </a:p>
        </p:txBody>
      </p:sp>
      <p:pic>
        <p:nvPicPr>
          <p:cNvPr id="1037" name="Picture 32" descr="logo1のコピー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24752" y="188914"/>
            <a:ext cx="124936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3" descr="a1"/>
          <p:cNvSpPr>
            <a:spLocks noChangeArrowheads="1"/>
          </p:cNvSpPr>
          <p:nvPr userDrawn="1"/>
        </p:nvSpPr>
        <p:spPr bwMode="gray">
          <a:xfrm>
            <a:off x="592137" y="294483"/>
            <a:ext cx="2066925" cy="83820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7" name="Rectangle 24"/>
          <p:cNvSpPr>
            <a:spLocks noChangeArrowheads="1"/>
          </p:cNvSpPr>
          <p:nvPr userDrawn="1"/>
        </p:nvSpPr>
        <p:spPr bwMode="gray">
          <a:xfrm>
            <a:off x="2730500" y="294483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8" name="Rectangle 25" descr="a2"/>
          <p:cNvSpPr>
            <a:spLocks noChangeArrowheads="1"/>
          </p:cNvSpPr>
          <p:nvPr userDrawn="1"/>
        </p:nvSpPr>
        <p:spPr bwMode="gray">
          <a:xfrm>
            <a:off x="4938713" y="294483"/>
            <a:ext cx="2066925" cy="8382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9" name="Rectangle 26"/>
          <p:cNvSpPr>
            <a:spLocks noChangeArrowheads="1"/>
          </p:cNvSpPr>
          <p:nvPr userDrawn="1"/>
        </p:nvSpPr>
        <p:spPr bwMode="gray">
          <a:xfrm>
            <a:off x="7077075" y="294483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grpSp>
        <p:nvGrpSpPr>
          <p:cNvPr id="20" name="Group 27"/>
          <p:cNvGrpSpPr>
            <a:grpSpLocks/>
          </p:cNvGrpSpPr>
          <p:nvPr userDrawn="1"/>
        </p:nvGrpSpPr>
        <p:grpSpPr bwMode="auto">
          <a:xfrm>
            <a:off x="-2" y="980283"/>
            <a:ext cx="9144000" cy="609600"/>
            <a:chOff x="0" y="432"/>
            <a:chExt cx="5760" cy="384"/>
          </a:xfrm>
        </p:grpSpPr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</p:grpSp>
      <p:pic>
        <p:nvPicPr>
          <p:cNvPr id="23" name="Picture 32" descr="logo1のコピー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485855" y="568328"/>
            <a:ext cx="124936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9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kumimoji="1" sz="20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dummy@dumm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Ju</a:t>
            </a:r>
            <a:r>
              <a:rPr kumimoji="1" lang="en-US" altLang="zh-CN" smtClean="0"/>
              <a:t>nit</a:t>
            </a:r>
            <a:r>
              <a:rPr kumimoji="1" lang="zh-CN" altLang="en-US" smtClean="0"/>
              <a:t>入门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单体测试技法系列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9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smtClean="0"/>
              <a:t>我们还可以利用</a:t>
            </a:r>
            <a:r>
              <a:rPr lang="en-US" altLang="zh-CN" sz="1600" smtClean="0"/>
              <a:t>ArgumentAccesor</a:t>
            </a:r>
            <a:r>
              <a:rPr lang="zh-CN" altLang="en-US" sz="1600" smtClean="0"/>
              <a:t>来访问多个参数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ja-JP" sz="1600"/>
              <a:t> </a:t>
            </a:r>
            <a:r>
              <a:rPr lang="en-US" altLang="ja-JP" sz="1600" smtClean="0"/>
              <a:t> @</a:t>
            </a:r>
            <a:r>
              <a:rPr lang="en-US" altLang="ja-JP" sz="1600"/>
              <a:t>ParameterizedTest</a:t>
            </a:r>
          </a:p>
          <a:p>
            <a:pPr marL="0" indent="0">
              <a:buNone/>
            </a:pPr>
            <a:r>
              <a:rPr lang="en-US" altLang="ja-JP" sz="1600"/>
              <a:t>  @MethodSource("specifiedMethodProvider")</a:t>
            </a:r>
          </a:p>
          <a:p>
            <a:pPr marL="0" indent="0">
              <a:buNone/>
            </a:pPr>
            <a:r>
              <a:rPr lang="en-US" altLang="ja-JP" sz="1600"/>
              <a:t>  void test_isEmail_with_accessor(ArgumentsAccessor accessor) {</a:t>
            </a:r>
          </a:p>
          <a:p>
            <a:pPr marL="0" indent="0">
              <a:buNone/>
            </a:pPr>
            <a:r>
              <a:rPr lang="en-US" altLang="ja-JP" sz="1600"/>
              <a:t>    Assertions.assertEquals(accessor.getBoolean(1), StringUtil.isEmail(accessor.getString(0)));</a:t>
            </a:r>
          </a:p>
          <a:p>
            <a:pPr marL="0" indent="0">
              <a:buNone/>
            </a:pPr>
            <a:r>
              <a:rPr lang="en-US" altLang="ja-JP" sz="1600"/>
              <a:t>  </a:t>
            </a:r>
            <a:r>
              <a:rPr lang="en-US" altLang="ja-JP" sz="1600" smtClean="0"/>
              <a:t>}</a:t>
            </a:r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lang="en-US" altLang="ja-JP" sz="1600" smtClean="0"/>
          </a:p>
          <a:p>
            <a:pPr marL="0" indent="0">
              <a:buNone/>
            </a:pP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7135"/>
            <a:ext cx="5458587" cy="15432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99556"/>
            <a:ext cx="542048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Junit</a:t>
            </a:r>
            <a:r>
              <a:rPr lang="zh-CN" altLang="en-US" smtClean="0"/>
              <a:t>的注解</a:t>
            </a:r>
            <a:r>
              <a:rPr lang="en-US" altLang="zh-CN" smtClean="0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600" smtClean="0"/>
              <a:t>在内部类或者外部类中的数据源方法，数据源方法体和前面提供的数据源方法相同</a:t>
            </a:r>
            <a:endParaRPr kumimoji="1" lang="en-US" altLang="zh-CN" sz="1600" smtClean="0"/>
          </a:p>
          <a:p>
            <a:pPr marL="0" indent="0">
              <a:buNone/>
            </a:pPr>
            <a:r>
              <a:rPr lang="en-US" altLang="ja-JP" sz="1600" smtClean="0"/>
              <a:t>@ParameterizedTest</a:t>
            </a:r>
          </a:p>
          <a:p>
            <a:pPr marL="0" indent="0">
              <a:buNone/>
            </a:pPr>
            <a:r>
              <a:rPr lang="en-US" altLang="ja-JP" sz="1600" smtClean="0"/>
              <a:t>@MethodSource("com.hyron.learn.mock.util.IsEmailTest$NestedProvider#nestedProvider")</a:t>
            </a:r>
          </a:p>
          <a:p>
            <a:pPr marL="0" indent="0">
              <a:buNone/>
            </a:pPr>
            <a:r>
              <a:rPr lang="en-US" altLang="ja-JP" sz="1600" smtClean="0"/>
              <a:t>  void test_isEmail_with_nested_provider(String input, Boolean expected) {</a:t>
            </a:r>
          </a:p>
          <a:p>
            <a:pPr marL="0" indent="0">
              <a:buNone/>
            </a:pPr>
            <a:r>
              <a:rPr lang="en-US" altLang="ja-JP" sz="1600" smtClean="0"/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600" smtClean="0"/>
              <a:t>  }</a:t>
            </a:r>
          </a:p>
          <a:p>
            <a:pPr marL="0" indent="0">
              <a:buNone/>
            </a:pPr>
            <a:r>
              <a:rPr lang="en-US" altLang="ja-JP" sz="1600" smtClean="0"/>
              <a:t>$NestedProvider</a:t>
            </a:r>
            <a:r>
              <a:rPr lang="zh-CN" altLang="en-US" sz="1600" smtClean="0"/>
              <a:t>表示测试方法</a:t>
            </a:r>
            <a:r>
              <a:rPr lang="en-US" altLang="ja-JP" sz="1600" smtClean="0"/>
              <a:t>IsEmailTest</a:t>
            </a:r>
            <a:r>
              <a:rPr lang="zh-CN" altLang="en-US" sz="1600" smtClean="0"/>
              <a:t>中的内部类，</a:t>
            </a:r>
            <a:r>
              <a:rPr lang="en-US" altLang="ja-JP" sz="1600"/>
              <a:t>#</a:t>
            </a:r>
            <a:r>
              <a:rPr lang="en-US" altLang="ja-JP" sz="1600" smtClean="0"/>
              <a:t>nestedProvider</a:t>
            </a:r>
            <a:r>
              <a:rPr lang="zh-CN" altLang="en-US" sz="1600" smtClean="0"/>
              <a:t>表示</a:t>
            </a:r>
            <a:r>
              <a:rPr lang="en-US" altLang="ja-JP" sz="1600" smtClean="0"/>
              <a:t>nestedProvider</a:t>
            </a:r>
            <a:r>
              <a:rPr lang="zh-CN" altLang="en-US" sz="1600" smtClean="0"/>
              <a:t>是一个方法</a:t>
            </a: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 smtClean="0"/>
          </a:p>
          <a:p>
            <a:pPr marL="0" indent="0">
              <a:buNone/>
            </a:pPr>
            <a:r>
              <a:rPr lang="en-US" altLang="ja-JP" sz="1600"/>
              <a:t> </a:t>
            </a:r>
            <a:r>
              <a:rPr lang="en-US" altLang="ja-JP" sz="1600" smtClean="0"/>
              <a:t> @</a:t>
            </a:r>
            <a:r>
              <a:rPr lang="en-US" altLang="ja-JP" sz="1600"/>
              <a:t>ParameterizedTest</a:t>
            </a:r>
          </a:p>
          <a:p>
            <a:pPr marL="0" indent="0">
              <a:buNone/>
            </a:pPr>
            <a:r>
              <a:rPr lang="en-US" altLang="ja-JP" sz="1600"/>
              <a:t>  @MethodSource("com.hyron.learn.mock.util.ExternalProvider#externalProvider")</a:t>
            </a:r>
          </a:p>
          <a:p>
            <a:pPr marL="0" indent="0">
              <a:buNone/>
            </a:pPr>
            <a:r>
              <a:rPr lang="en-US" altLang="ja-JP" sz="1600"/>
              <a:t>  void test_isEmail_with_external_provider(String input, Boolean expected) {</a:t>
            </a:r>
          </a:p>
          <a:p>
            <a:pPr marL="0" indent="0">
              <a:buNone/>
            </a:pPr>
            <a:r>
              <a:rPr lang="en-US" altLang="ja-JP" sz="1600"/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600"/>
              <a:t>  </a:t>
            </a:r>
            <a:r>
              <a:rPr lang="en-US" altLang="ja-JP" sz="1600" smtClean="0"/>
              <a:t>}</a:t>
            </a:r>
          </a:p>
          <a:p>
            <a:pPr marL="0" indent="0">
              <a:buNone/>
            </a:pPr>
            <a:r>
              <a:rPr kumimoji="1" lang="zh-CN" altLang="en-US" sz="1600" smtClean="0"/>
              <a:t>外部类的话只要完全限定名</a:t>
            </a:r>
            <a:r>
              <a:rPr kumimoji="1" lang="en-US" altLang="zh-CN" sz="1600" smtClean="0"/>
              <a:t>(</a:t>
            </a:r>
            <a:r>
              <a:rPr lang="en-US" altLang="ja-JP" sz="1600" smtClean="0"/>
              <a:t>com.hyron.learn.mock.util.ExternalProvider</a:t>
            </a:r>
            <a:r>
              <a:rPr kumimoji="1" lang="en-US" altLang="zh-CN" sz="1600" smtClean="0"/>
              <a:t>)</a:t>
            </a:r>
            <a:r>
              <a:rPr kumimoji="1" lang="zh-CN" altLang="en-US" sz="1600" smtClean="0"/>
              <a:t>就可以，方法名指定同样通过</a:t>
            </a:r>
            <a:r>
              <a:rPr kumimoji="1" lang="en-US" altLang="zh-CN" sz="1600" smtClean="0"/>
              <a:t>#</a:t>
            </a:r>
            <a:r>
              <a:rPr kumimoji="1" lang="zh-CN" altLang="en-US" sz="1600" smtClean="0"/>
              <a:t>方法名指定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49406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@CsvSource</a:t>
            </a:r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en-US" altLang="zh-CN" sz="1600" smtClean="0"/>
              <a:t>CsvSource</a:t>
            </a:r>
            <a:r>
              <a:rPr lang="zh-CN" altLang="en-US" sz="1600" smtClean="0"/>
              <a:t>可以使用一个</a:t>
            </a:r>
            <a:r>
              <a:rPr lang="en-US" altLang="zh-CN" sz="1600" smtClean="0"/>
              <a:t>CSV</a:t>
            </a:r>
            <a:r>
              <a:rPr lang="zh-CN" altLang="en-US" sz="1600" smtClean="0"/>
              <a:t>格式</a:t>
            </a:r>
            <a:r>
              <a:rPr lang="en-US" altLang="zh-CN" sz="1600" smtClean="0"/>
              <a:t>(</a:t>
            </a:r>
            <a:r>
              <a:rPr lang="zh-CN" altLang="en-US" sz="1600" smtClean="0"/>
              <a:t>或者以特定字符分隔的文本</a:t>
            </a:r>
            <a:r>
              <a:rPr lang="en-US" altLang="zh-CN" sz="1600" smtClean="0"/>
              <a:t>)</a:t>
            </a:r>
            <a:r>
              <a:rPr lang="zh-CN" altLang="en-US" sz="1600" smtClean="0"/>
              <a:t>字符串来提供数据。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@ParameterizedTest(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name =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"["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    + ParameterizedTest.INDEX_PLACEHOLDER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    + "] "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    </a:t>
            </a:r>
            <a:r>
              <a:rPr lang="en-US" altLang="ja-JP" sz="1000">
                <a:latin typeface="Consolas" panose="020B0609020204030204" pitchFamily="49" charset="0"/>
              </a:rPr>
              <a:t>+ </a:t>
            </a:r>
            <a:r>
              <a:rPr lang="en-US" altLang="ja-JP" sz="1000" smtClean="0">
                <a:latin typeface="Consolas" panose="020B0609020204030204" pitchFamily="49" charset="0"/>
              </a:rPr>
              <a:t>ParameterizedTest.ARGUMENTS_PLACEHOLDER)</a:t>
            </a:r>
            <a:r>
              <a:rPr lang="ja-JP" altLang="en-US" sz="1000" smtClean="0">
                <a:latin typeface="Consolas" panose="020B0609020204030204" pitchFamily="49" charset="0"/>
              </a:rPr>
              <a:t>①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@CsvSource(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useHeadersInDisplayName </a:t>
            </a:r>
            <a:r>
              <a:rPr lang="en-US" altLang="ja-JP" sz="1000">
                <a:latin typeface="Consolas" panose="020B0609020204030204" pitchFamily="49" charset="0"/>
              </a:rPr>
              <a:t>= </a:t>
            </a:r>
            <a:r>
              <a:rPr lang="en-US" altLang="ja-JP" sz="1000" smtClean="0">
                <a:latin typeface="Consolas" panose="020B0609020204030204" pitchFamily="49" charset="0"/>
              </a:rPr>
              <a:t>true,</a:t>
            </a:r>
            <a:r>
              <a:rPr lang="ja-JP" altLang="en-US" sz="1000" smtClean="0">
                <a:latin typeface="Consolas" panose="020B0609020204030204" pitchFamily="49" charset="0"/>
              </a:rPr>
              <a:t>②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</a:t>
            </a:r>
            <a:r>
              <a:rPr lang="en-US" altLang="ja-JP" sz="1000">
                <a:latin typeface="Consolas" panose="020B0609020204030204" pitchFamily="49" charset="0"/>
              </a:rPr>
              <a:t>textBlock </a:t>
            </a:r>
            <a:r>
              <a:rPr lang="en-US" altLang="ja-JP" sz="1000" smtClean="0">
                <a:latin typeface="Consolas" panose="020B0609020204030204" pitchFamily="49" charset="0"/>
              </a:rPr>
              <a:t>=</a:t>
            </a:r>
            <a:r>
              <a:rPr lang="ja-JP" altLang="en-US" sz="1000" smtClean="0">
                <a:latin typeface="Consolas" panose="020B0609020204030204" pitchFamily="49" charset="0"/>
              </a:rPr>
              <a:t>③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"""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INPUT,EXPECTED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dummy@dumm.com,TRUE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12345@com,FALSE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xxx@hyron.com.cn,TRUE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xxx-xxx_xxx.xxx@hyron.com.cn,TRUE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""")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void test_isEmail_with_csv_format(String input, Boolean expected) {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}</a:t>
            </a:r>
            <a:endParaRPr kumimoji="1" lang="ja-JP" alt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4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600" smtClean="0"/>
              <a:t>①</a:t>
            </a:r>
            <a:r>
              <a:rPr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 smtClean="0">
                <a:latin typeface="Consolas" panose="020B0609020204030204" pitchFamily="49" charset="0"/>
              </a:rPr>
              <a:t>ParameterizedTest</a:t>
            </a:r>
            <a:r>
              <a:rPr lang="zh-CN" altLang="en-US" sz="1600" smtClean="0">
                <a:latin typeface="Consolas" panose="020B0609020204030204" pitchFamily="49" charset="0"/>
              </a:rPr>
              <a:t>的</a:t>
            </a:r>
            <a:r>
              <a:rPr lang="en-US" altLang="zh-CN" sz="1600" smtClean="0">
                <a:latin typeface="Consolas" panose="020B0609020204030204" pitchFamily="49" charset="0"/>
              </a:rPr>
              <a:t>name</a:t>
            </a:r>
            <a:r>
              <a:rPr lang="zh-CN" altLang="en-US" sz="1600" smtClean="0">
                <a:latin typeface="Consolas" panose="020B0609020204030204" pitchFamily="49" charset="0"/>
              </a:rPr>
              <a:t>属性可以指定显示在测试结果中每条测试的标题样式，</a:t>
            </a:r>
            <a:r>
              <a:rPr lang="en-US" altLang="zh-CN" sz="1600" smtClean="0">
                <a:latin typeface="Consolas" panose="020B0609020204030204" pitchFamily="49" charset="0"/>
              </a:rPr>
              <a:t>INDEX_PLACEHOLDER</a:t>
            </a:r>
            <a:r>
              <a:rPr lang="zh-CN" altLang="en-US" sz="1600" smtClean="0">
                <a:latin typeface="Consolas" panose="020B0609020204030204" pitchFamily="49" charset="0"/>
              </a:rPr>
              <a:t>表示测试序列号，</a:t>
            </a:r>
            <a:r>
              <a:rPr lang="en-US" altLang="zh-CN" sz="1600" smtClean="0">
                <a:latin typeface="Consolas" panose="020B0609020204030204" pitchFamily="49" charset="0"/>
              </a:rPr>
              <a:t>ARGUMENTS_PLACEHOLDER</a:t>
            </a:r>
            <a:r>
              <a:rPr lang="zh-CN" altLang="en-US" sz="1600" smtClean="0">
                <a:latin typeface="Consolas" panose="020B0609020204030204" pitchFamily="49" charset="0"/>
              </a:rPr>
              <a:t>表示参数值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600" smtClean="0">
                <a:latin typeface="Consolas" panose="020B0609020204030204" pitchFamily="49" charset="0"/>
              </a:rPr>
              <a:t>②</a:t>
            </a:r>
            <a:r>
              <a:rPr lang="zh-CN" altLang="en-US" sz="1600" smtClean="0">
                <a:latin typeface="Consolas" panose="020B0609020204030204" pitchFamily="49" charset="0"/>
              </a:rPr>
              <a:t>将</a:t>
            </a:r>
            <a:r>
              <a:rPr lang="en-US" altLang="zh-CN" sz="1600" smtClean="0">
                <a:latin typeface="Consolas" panose="020B0609020204030204" pitchFamily="49" charset="0"/>
              </a:rPr>
              <a:t>CSV</a:t>
            </a:r>
            <a:r>
              <a:rPr lang="zh-CN" altLang="en-US" sz="1600" smtClean="0">
                <a:latin typeface="Consolas" panose="020B0609020204030204" pitchFamily="49" charset="0"/>
              </a:rPr>
              <a:t>文本中第一行作为标题，并显示在测试结果标题中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600">
                <a:latin typeface="Consolas" panose="020B0609020204030204" pitchFamily="49" charset="0"/>
              </a:rPr>
              <a:t> </a:t>
            </a:r>
            <a:r>
              <a:rPr kumimoji="1" lang="en-US" altLang="ja-JP" sz="1600" smtClean="0">
                <a:latin typeface="Consolas" panose="020B0609020204030204" pitchFamily="49" charset="0"/>
              </a:rPr>
              <a:t> </a:t>
            </a:r>
            <a:r>
              <a:rPr kumimoji="1" lang="zh-CN" altLang="en-US" sz="1600" smtClean="0">
                <a:latin typeface="Consolas" panose="020B0609020204030204" pitchFamily="49" charset="0"/>
              </a:rPr>
              <a:t>本例中</a:t>
            </a:r>
            <a:r>
              <a:rPr lang="en-US" altLang="ja-JP" sz="1600" smtClean="0">
                <a:latin typeface="Consolas" panose="020B0609020204030204" pitchFamily="49" charset="0"/>
              </a:rPr>
              <a:t>ParameterizedTest</a:t>
            </a:r>
            <a:r>
              <a:rPr lang="zh-CN" altLang="en-US" sz="1600" smtClean="0">
                <a:latin typeface="Consolas" panose="020B0609020204030204" pitchFamily="49" charset="0"/>
              </a:rPr>
              <a:t>的</a:t>
            </a:r>
            <a:r>
              <a:rPr lang="en-US" altLang="zh-CN" sz="1600" smtClean="0">
                <a:latin typeface="Consolas" panose="020B0609020204030204" pitchFamily="49" charset="0"/>
              </a:rPr>
              <a:t>name</a:t>
            </a:r>
            <a:r>
              <a:rPr lang="zh-CN" altLang="en-US" sz="1600" smtClean="0">
                <a:latin typeface="Consolas" panose="020B0609020204030204" pitchFamily="49" charset="0"/>
              </a:rPr>
              <a:t>属性中没有指定显示参数名，测试结果的标题实际上是以</a:t>
            </a:r>
            <a:r>
              <a:rPr lang="en-US" altLang="zh-CN" sz="1600" smtClean="0">
                <a:latin typeface="Consolas" panose="020B0609020204030204" pitchFamily="49" charset="0"/>
              </a:rPr>
              <a:t>CSV</a:t>
            </a:r>
            <a:r>
              <a:rPr lang="zh-CN" altLang="en-US" sz="1600" smtClean="0">
                <a:latin typeface="Consolas" panose="020B0609020204030204" pitchFamily="49" charset="0"/>
              </a:rPr>
              <a:t>标题</a:t>
            </a:r>
            <a:r>
              <a:rPr lang="en-US" altLang="zh-CN" sz="1600" smtClean="0">
                <a:latin typeface="Consolas" panose="020B0609020204030204" pitchFamily="49" charset="0"/>
              </a:rPr>
              <a:t>=</a:t>
            </a:r>
            <a:r>
              <a:rPr lang="zh-CN" altLang="en-US" sz="1600" smtClean="0">
                <a:latin typeface="Consolas" panose="020B0609020204030204" pitchFamily="49" charset="0"/>
              </a:rPr>
              <a:t>参数值的形式表示的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600">
                <a:latin typeface="Consolas" panose="020B0609020204030204" pitchFamily="49" charset="0"/>
              </a:rPr>
              <a:t> </a:t>
            </a:r>
            <a:r>
              <a:rPr kumimoji="1" lang="en-US" altLang="ja-JP" sz="1600" smtClean="0">
                <a:latin typeface="Consolas" panose="020B0609020204030204" pitchFamily="49" charset="0"/>
              </a:rPr>
              <a:t> </a:t>
            </a:r>
            <a:r>
              <a:rPr kumimoji="1" lang="zh-CN" altLang="en-US" sz="1600" smtClean="0">
                <a:latin typeface="Consolas" panose="020B0609020204030204" pitchFamily="49" charset="0"/>
              </a:rPr>
              <a:t>如果</a:t>
            </a:r>
            <a:r>
              <a:rPr lang="en-US" altLang="ja-JP" sz="1600" smtClean="0">
                <a:latin typeface="Consolas" panose="020B0609020204030204" pitchFamily="49" charset="0"/>
              </a:rPr>
              <a:t>ParameterizedTest</a:t>
            </a:r>
            <a:r>
              <a:rPr lang="zh-CN" altLang="en-US" sz="1600" smtClean="0">
                <a:latin typeface="Consolas" panose="020B0609020204030204" pitchFamily="49" charset="0"/>
              </a:rPr>
              <a:t>指定显示参数名</a:t>
            </a:r>
            <a:r>
              <a:rPr lang="en-US" altLang="zh-CN" sz="1600" smtClean="0">
                <a:latin typeface="Consolas" panose="020B0609020204030204" pitchFamily="49" charset="0"/>
              </a:rPr>
              <a:t>(</a:t>
            </a:r>
            <a:r>
              <a:rPr lang="zh-CN" altLang="en-US" sz="1600" smtClean="0">
                <a:latin typeface="Consolas" panose="020B0609020204030204" pitchFamily="49" charset="0"/>
              </a:rPr>
              <a:t>也是不指定</a:t>
            </a:r>
            <a:r>
              <a:rPr lang="en-US" altLang="zh-CN" sz="1600" smtClean="0">
                <a:latin typeface="Consolas" panose="020B0609020204030204" pitchFamily="49" charset="0"/>
              </a:rPr>
              <a:t>name</a:t>
            </a:r>
            <a:r>
              <a:rPr lang="zh-CN" altLang="en-US" sz="1600" smtClean="0">
                <a:latin typeface="Consolas" panose="020B0609020204030204" pitchFamily="49" charset="0"/>
              </a:rPr>
              <a:t>属性时的缺省值 </a:t>
            </a:r>
            <a:r>
              <a:rPr lang="en-US" altLang="zh-CN" sz="1600" smtClean="0">
                <a:latin typeface="Consolas" panose="020B0609020204030204" pitchFamily="49" charset="0"/>
              </a:rPr>
              <a:t>index paramName = paramValue)</a:t>
            </a:r>
            <a:r>
              <a:rPr lang="zh-CN" altLang="en-US" sz="1600" smtClean="0">
                <a:latin typeface="Consolas" panose="020B0609020204030204" pitchFamily="49" charset="0"/>
              </a:rPr>
              <a:t>，则会显示成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smtClean="0">
                <a:latin typeface="Consolas" panose="020B0609020204030204" pitchFamily="49" charset="0"/>
              </a:rPr>
              <a:t>[1] input = CSV_INPUT = </a:t>
            </a:r>
            <a:r>
              <a:rPr lang="en-US" altLang="zh-CN" sz="1600" smtClean="0">
                <a:latin typeface="Consolas" panose="020B0609020204030204" pitchFamily="49" charset="0"/>
                <a:hlinkClick r:id="rId2"/>
              </a:rPr>
              <a:t>dummy@dumm.com</a:t>
            </a:r>
            <a:r>
              <a:rPr lang="en-US" altLang="zh-CN" sz="1600" smtClean="0">
                <a:latin typeface="Consolas" panose="020B0609020204030204" pitchFamily="49" charset="0"/>
              </a:rPr>
              <a:t> expected = CSV_EXPECTED = TRUE</a:t>
            </a:r>
          </a:p>
          <a:p>
            <a:pPr marL="0" indent="0">
              <a:buNone/>
            </a:pPr>
            <a:r>
              <a:rPr lang="zh-CN" altLang="en-US" sz="1600" smtClean="0"/>
              <a:t>不指定</a:t>
            </a:r>
            <a:r>
              <a:rPr lang="en-US" altLang="ja-JP" sz="1600" smtClean="0">
                <a:latin typeface="Consolas" panose="020B0609020204030204" pitchFamily="49" charset="0"/>
              </a:rPr>
              <a:t>useHeadersInDisplayName</a:t>
            </a:r>
            <a:r>
              <a:rPr lang="zh-CN" altLang="en-US" sz="1600" smtClean="0">
                <a:latin typeface="Consolas" panose="020B0609020204030204" pitchFamily="49" charset="0"/>
              </a:rPr>
              <a:t>属性时，</a:t>
            </a:r>
            <a:r>
              <a:rPr lang="en-US" altLang="zh-CN" sz="1600" smtClean="0">
                <a:latin typeface="Consolas" panose="020B0609020204030204" pitchFamily="49" charset="0"/>
              </a:rPr>
              <a:t>CSV</a:t>
            </a:r>
            <a:r>
              <a:rPr lang="zh-CN" altLang="en-US" sz="1600" smtClean="0">
                <a:latin typeface="Consolas" panose="020B0609020204030204" pitchFamily="49" charset="0"/>
              </a:rPr>
              <a:t>文本中不能有标题行，或者以</a:t>
            </a:r>
            <a:r>
              <a:rPr lang="en-US" altLang="zh-CN" sz="1600" smtClean="0">
                <a:latin typeface="Consolas" panose="020B0609020204030204" pitchFamily="49" charset="0"/>
              </a:rPr>
              <a:t>#</a:t>
            </a:r>
            <a:r>
              <a:rPr lang="zh-CN" altLang="en-US" sz="1600" smtClean="0">
                <a:latin typeface="Consolas" panose="020B0609020204030204" pitchFamily="49" charset="0"/>
              </a:rPr>
              <a:t>开头作为注释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600" smtClean="0">
                <a:latin typeface="Consolas" panose="020B0609020204030204" pitchFamily="49" charset="0"/>
              </a:rPr>
              <a:t>③</a:t>
            </a:r>
            <a:r>
              <a:rPr lang="zh-CN" altLang="en-US" sz="1600" smtClean="0">
                <a:latin typeface="Consolas" panose="020B0609020204030204" pitchFamily="49" charset="0"/>
              </a:rPr>
              <a:t>用于提供数据的</a:t>
            </a:r>
            <a:r>
              <a:rPr lang="en-US" altLang="zh-CN" sz="1600" smtClean="0">
                <a:latin typeface="Consolas" panose="020B0609020204030204" pitchFamily="49" charset="0"/>
              </a:rPr>
              <a:t>CSV</a:t>
            </a:r>
            <a:r>
              <a:rPr lang="zh-CN" altLang="en-US" sz="1600" smtClean="0">
                <a:latin typeface="Consolas" panose="020B0609020204030204" pitchFamily="49" charset="0"/>
              </a:rPr>
              <a:t>文本，这里使用文本块</a:t>
            </a:r>
            <a:r>
              <a:rPr lang="en-US" altLang="zh-CN" sz="1600" smtClean="0">
                <a:latin typeface="Consolas" panose="020B0609020204030204" pitchFamily="49" charset="0"/>
              </a:rPr>
              <a:t>(text block</a:t>
            </a:r>
            <a:r>
              <a:rPr lang="zh-CN" altLang="en-US" sz="1600" smtClean="0">
                <a:latin typeface="Consolas" panose="020B0609020204030204" pitchFamily="49" charset="0"/>
              </a:rPr>
              <a:t>，以三个</a:t>
            </a:r>
            <a:r>
              <a:rPr lang="en-US" altLang="zh-CN" sz="1600" smtClean="0">
                <a:latin typeface="Consolas" panose="020B0609020204030204" pitchFamily="49" charset="0"/>
              </a:rPr>
              <a:t>”</a:t>
            </a:r>
            <a:r>
              <a:rPr lang="zh-CN" altLang="en-US" sz="1600" smtClean="0">
                <a:latin typeface="Consolas" panose="020B0609020204030204" pitchFamily="49" charset="0"/>
              </a:rPr>
              <a:t>包围的文本</a:t>
            </a:r>
            <a:r>
              <a:rPr lang="en-US" altLang="zh-CN" sz="160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1600" smtClean="0">
                <a:latin typeface="Consolas" panose="020B0609020204030204" pitchFamily="49" charset="0"/>
              </a:rPr>
              <a:t>JDK15</a:t>
            </a:r>
            <a:r>
              <a:rPr kumimoji="1" lang="zh-CN" altLang="en-US" sz="1600" smtClean="0">
                <a:latin typeface="Consolas" panose="020B0609020204030204" pitchFamily="49" charset="0"/>
              </a:rPr>
              <a:t>之前不支持</a:t>
            </a:r>
            <a:r>
              <a:rPr kumimoji="1" lang="en-US" altLang="zh-CN" sz="1600" smtClean="0">
                <a:latin typeface="Consolas" panose="020B0609020204030204" pitchFamily="49" charset="0"/>
              </a:rPr>
              <a:t>text block</a:t>
            </a:r>
            <a:r>
              <a:rPr kumimoji="1" lang="zh-CN" altLang="en-US" sz="1600" smtClean="0">
                <a:latin typeface="Consolas" panose="020B0609020204030204" pitchFamily="49" charset="0"/>
              </a:rPr>
              <a:t>，可以把</a:t>
            </a:r>
            <a:r>
              <a:rPr kumimoji="1" lang="en-US" altLang="zh-CN" sz="1600" smtClean="0">
                <a:latin typeface="Consolas" panose="020B0609020204030204" pitchFamily="49" charset="0"/>
              </a:rPr>
              <a:t>CSV</a:t>
            </a:r>
            <a:r>
              <a:rPr kumimoji="1" lang="zh-CN" altLang="en-US" sz="1600" smtClean="0">
                <a:latin typeface="Consolas" panose="020B0609020204030204" pitchFamily="49" charset="0"/>
              </a:rPr>
              <a:t>文本设定在</a:t>
            </a:r>
            <a:r>
              <a:rPr kumimoji="1" lang="en-US" altLang="zh-CN" sz="1600" smtClean="0">
                <a:latin typeface="Consolas" panose="020B0609020204030204" pitchFamily="49" charset="0"/>
              </a:rPr>
              <a:t>value</a:t>
            </a:r>
            <a:r>
              <a:rPr kumimoji="1" lang="zh-CN" altLang="en-US" sz="1600" smtClean="0">
                <a:latin typeface="Consolas" panose="020B0609020204030204" pitchFamily="49" charset="0"/>
              </a:rPr>
              <a:t>属性中</a:t>
            </a:r>
            <a:endParaRPr kumimoji="1" lang="ja-JP" altLang="en-US" sz="160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38501"/>
            <a:ext cx="544906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9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</a:t>
            </a:r>
            <a:r>
              <a:rPr lang="en-US" altLang="ja-JP" sz="1200" smtClean="0">
                <a:latin typeface="Consolas" panose="020B0609020204030204" pitchFamily="49" charset="0"/>
              </a:rPr>
              <a:t> @</a:t>
            </a:r>
            <a:r>
              <a:rPr lang="en-US" altLang="ja-JP" sz="1200">
                <a:latin typeface="Consolas" panose="020B0609020204030204" pitchFamily="49" charset="0"/>
              </a:rPr>
              <a:t>ParameterizedTest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@CsvSource(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useHeadersInDisplayName = true,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value = {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"CSV_INPUT,CSV_EXPECTED",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"dummy@dumm.com,TRUE",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"12345@com,FALSE",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"xxx@hyron.com.cn,TRUE",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"xxx-xxx_xxx.xxx@hyron.com.cn,TRUE"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})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void test_isEmail_with_csv_format_use_value(String input, Boolean expected) {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</a:t>
            </a:r>
            <a:r>
              <a:rPr lang="en-US" altLang="ja-JP" sz="1200" smtClean="0">
                <a:latin typeface="Consolas" panose="020B0609020204030204" pitchFamily="49" charset="0"/>
              </a:rPr>
              <a:t>}</a:t>
            </a:r>
            <a:endParaRPr kumimoji="1" lang="en-US" altLang="ja-JP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v</a:t>
            </a:r>
            <a:r>
              <a:rPr kumimoji="1" lang="en-US" altLang="ja-JP" sz="1200" smtClean="0">
                <a:latin typeface="Consolas" panose="020B0609020204030204" pitchFamily="49" charset="0"/>
              </a:rPr>
              <a:t>alue</a:t>
            </a:r>
            <a:r>
              <a:rPr kumimoji="1" lang="zh-CN" altLang="en-US" sz="1200" smtClean="0">
                <a:latin typeface="Consolas" panose="020B0609020204030204" pitchFamily="49" charset="0"/>
              </a:rPr>
              <a:t>属性需要提供一个字符串数组，同样</a:t>
            </a:r>
            <a:r>
              <a:rPr lang="en-US" altLang="ja-JP" sz="1200" smtClean="0">
                <a:latin typeface="Consolas" panose="020B0609020204030204" pitchFamily="49" charset="0"/>
              </a:rPr>
              <a:t>useHeadersInDisplayName</a:t>
            </a:r>
            <a:r>
              <a:rPr lang="zh-CN" altLang="en-US" sz="1200" smtClean="0">
                <a:latin typeface="Consolas" panose="020B0609020204030204" pitchFamily="49" charset="0"/>
              </a:rPr>
              <a:t>属性为</a:t>
            </a:r>
            <a:r>
              <a:rPr lang="en-US" altLang="zh-CN" sz="1200" smtClean="0">
                <a:latin typeface="Consolas" panose="020B0609020204030204" pitchFamily="49" charset="0"/>
              </a:rPr>
              <a:t>true</a:t>
            </a:r>
            <a:r>
              <a:rPr lang="zh-CN" altLang="en-US" sz="1200" smtClean="0">
                <a:latin typeface="Consolas" panose="020B0609020204030204" pitchFamily="49" charset="0"/>
              </a:rPr>
              <a:t>时，第一行数据将被作为标题行处理</a:t>
            </a:r>
            <a:endParaRPr lang="en-US" altLang="zh-CN" sz="12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sz="1200">
              <a:latin typeface="Consolas" panose="020B06090202040302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05185"/>
            <a:ext cx="5496692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1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600" smtClean="0"/>
              <a:t>其他属性还有</a:t>
            </a:r>
            <a:r>
              <a:rPr lang="en-US" altLang="zh-CN" sz="1600" smtClean="0"/>
              <a:t>delimiter(</a:t>
            </a:r>
            <a:r>
              <a:rPr lang="zh-CN" altLang="en-US" sz="1600" smtClean="0"/>
              <a:t>分隔符，</a:t>
            </a:r>
            <a:r>
              <a:rPr lang="en-US" altLang="zh-CN" sz="1600" smtClean="0"/>
              <a:t>char</a:t>
            </a:r>
            <a:r>
              <a:rPr lang="zh-CN" altLang="en-US" sz="1600" smtClean="0"/>
              <a:t>型，默认为逗号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</a:t>
            </a:r>
            <a:r>
              <a:rPr lang="en-US" altLang="zh-CN" sz="1600" smtClean="0"/>
              <a:t>delimiterString(</a:t>
            </a:r>
            <a:r>
              <a:rPr lang="zh-CN" altLang="en-US" sz="1600" smtClean="0"/>
              <a:t>分隔符，字符串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</a:t>
            </a:r>
            <a:r>
              <a:rPr lang="en-US" altLang="zh-CN" sz="1600" smtClean="0"/>
              <a:t>quoteCharacter(</a:t>
            </a:r>
            <a:r>
              <a:rPr lang="zh-CN" altLang="en-US" sz="1600" smtClean="0"/>
              <a:t>引用符</a:t>
            </a:r>
            <a:r>
              <a:rPr lang="en-US" altLang="zh-CN" sz="1600" smtClean="0"/>
              <a:t>,</a:t>
            </a:r>
            <a:r>
              <a:rPr lang="zh-CN" altLang="en-US" sz="1600" smtClean="0"/>
              <a:t>默认单引号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</a:t>
            </a:r>
            <a:r>
              <a:rPr lang="en-US" altLang="zh-CN" sz="1600" smtClean="0"/>
              <a:t>nullValues(CSV</a:t>
            </a:r>
            <a:r>
              <a:rPr lang="zh-CN" altLang="en-US" sz="1600" smtClean="0"/>
              <a:t>中解析的值如果和指定值相同的话将作为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处理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</a:t>
            </a:r>
            <a:r>
              <a:rPr lang="en-US" altLang="zh-CN" sz="1600" smtClean="0"/>
              <a:t>emptyValue(</a:t>
            </a:r>
            <a:r>
              <a:rPr lang="zh-CN" altLang="en-US" sz="1600" smtClean="0"/>
              <a:t>和</a:t>
            </a:r>
            <a:r>
              <a:rPr lang="en-US" altLang="zh-CN" sz="1600" smtClean="0"/>
              <a:t>nullValues</a:t>
            </a:r>
            <a:r>
              <a:rPr lang="zh-CN" altLang="en-US" sz="1600" smtClean="0"/>
              <a:t>相反，</a:t>
            </a:r>
            <a:r>
              <a:rPr lang="en-US" altLang="zh-CN" sz="1600" smtClean="0"/>
              <a:t>CSV</a:t>
            </a:r>
            <a:r>
              <a:rPr lang="zh-CN" altLang="en-US" sz="1600" smtClean="0"/>
              <a:t>中解析的值为空字符串的话将被替换为指定值</a:t>
            </a:r>
            <a:r>
              <a:rPr lang="en-US" altLang="zh-CN" sz="1600" smtClean="0"/>
              <a:t>)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</a:t>
            </a:r>
            <a:r>
              <a:rPr lang="en-US" altLang="ja-JP" sz="1000" smtClean="0">
                <a:latin typeface="Consolas" panose="020B0609020204030204" pitchFamily="49" charset="0"/>
              </a:rPr>
              <a:t> @</a:t>
            </a:r>
            <a:r>
              <a:rPr lang="en-US" altLang="ja-JP" sz="1000">
                <a:latin typeface="Consolas" panose="020B0609020204030204" pitchFamily="49" charset="0"/>
              </a:rPr>
              <a:t>ParameterizedTest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@CsvSource(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delimiter </a:t>
            </a:r>
            <a:r>
              <a:rPr lang="en-US" altLang="ja-JP" sz="1000">
                <a:latin typeface="Consolas" panose="020B0609020204030204" pitchFamily="49" charset="0"/>
              </a:rPr>
              <a:t>= </a:t>
            </a:r>
            <a:r>
              <a:rPr lang="en-US" altLang="ja-JP" sz="1000" smtClean="0">
                <a:latin typeface="Consolas" panose="020B0609020204030204" pitchFamily="49" charset="0"/>
              </a:rPr>
              <a:t>‘\t’,</a:t>
            </a:r>
            <a:r>
              <a:rPr lang="ja-JP" altLang="en-US" sz="1000" smtClean="0">
                <a:latin typeface="Consolas" panose="020B0609020204030204" pitchFamily="49" charset="0"/>
              </a:rPr>
              <a:t>①</a:t>
            </a:r>
            <a:r>
              <a:rPr lang="zh-CN" altLang="en-US" sz="1000" smtClean="0">
                <a:latin typeface="Consolas" panose="020B0609020204030204" pitchFamily="49" charset="0"/>
              </a:rPr>
              <a:t>分隔符指定为</a:t>
            </a:r>
            <a:r>
              <a:rPr lang="en-US" altLang="zh-CN" sz="1000" smtClean="0">
                <a:latin typeface="Consolas" panose="020B0609020204030204" pitchFamily="49" charset="0"/>
              </a:rPr>
              <a:t>tab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quoteCharacter </a:t>
            </a:r>
            <a:r>
              <a:rPr lang="en-US" altLang="ja-JP" sz="1000">
                <a:latin typeface="Consolas" panose="020B0609020204030204" pitchFamily="49" charset="0"/>
              </a:rPr>
              <a:t>= </a:t>
            </a:r>
            <a:r>
              <a:rPr lang="en-US" altLang="ja-JP" sz="1000" smtClean="0">
                <a:latin typeface="Consolas" panose="020B0609020204030204" pitchFamily="49" charset="0"/>
              </a:rPr>
              <a:t>‘\”’,</a:t>
            </a:r>
            <a:r>
              <a:rPr lang="ja-JP" altLang="en-US" sz="1000" smtClean="0">
                <a:latin typeface="Consolas" panose="020B0609020204030204" pitchFamily="49" charset="0"/>
              </a:rPr>
              <a:t>②</a:t>
            </a:r>
            <a:r>
              <a:rPr lang="zh-CN" altLang="en-US" sz="1000" smtClean="0">
                <a:latin typeface="Consolas" panose="020B0609020204030204" pitchFamily="49" charset="0"/>
              </a:rPr>
              <a:t>引用符</a:t>
            </a:r>
            <a:r>
              <a:rPr lang="en-US" altLang="zh-CN" sz="1000" smtClean="0">
                <a:latin typeface="Consolas" panose="020B0609020204030204" pitchFamily="49" charset="0"/>
              </a:rPr>
              <a:t>(</a:t>
            </a:r>
            <a:r>
              <a:rPr lang="zh-CN" altLang="en-US" sz="1000" smtClean="0">
                <a:latin typeface="Consolas" panose="020B0609020204030204" pitchFamily="49" charset="0"/>
              </a:rPr>
              <a:t>用于本身含有逗号，空格等字符的数据，比如</a:t>
            </a:r>
            <a:r>
              <a:rPr lang="en-US" altLang="zh-CN" sz="1000" smtClean="0">
                <a:latin typeface="Consolas" panose="020B0609020204030204" pitchFamily="49" charset="0"/>
              </a:rPr>
              <a:t>”Jone,Smith”</a:t>
            </a:r>
            <a:r>
              <a:rPr lang="zh-CN" altLang="en-US" sz="1000" smtClean="0">
                <a:latin typeface="Consolas" panose="020B0609020204030204" pitchFamily="49" charset="0"/>
              </a:rPr>
              <a:t>是一个字段，而</a:t>
            </a:r>
            <a:r>
              <a:rPr lang="en-US" altLang="zh-CN" sz="1000" smtClean="0">
                <a:latin typeface="Consolas" panose="020B0609020204030204" pitchFamily="49" charset="0"/>
              </a:rPr>
              <a:t>Jone,Smith</a:t>
            </a:r>
            <a:r>
              <a:rPr lang="zh-CN" altLang="en-US" sz="1000" smtClean="0">
                <a:latin typeface="Consolas" panose="020B0609020204030204" pitchFamily="49" charset="0"/>
              </a:rPr>
              <a:t>则是两个</a:t>
            </a:r>
            <a:r>
              <a:rPr lang="en-US" altLang="zh-CN" sz="1000" smtClean="0">
                <a:latin typeface="Consolas" panose="020B0609020204030204" pitchFamily="49" charset="0"/>
              </a:rPr>
              <a:t>)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nullValues </a:t>
            </a:r>
            <a:r>
              <a:rPr lang="en-US" altLang="ja-JP" sz="1000">
                <a:latin typeface="Consolas" panose="020B0609020204030204" pitchFamily="49" charset="0"/>
              </a:rPr>
              <a:t>= </a:t>
            </a:r>
            <a:r>
              <a:rPr lang="en-US" altLang="ja-JP" sz="1000" smtClean="0">
                <a:latin typeface="Consolas" panose="020B0609020204030204" pitchFamily="49" charset="0"/>
              </a:rPr>
              <a:t>{“NVL”, “&lt;&lt;</a:t>
            </a:r>
            <a:r>
              <a:rPr lang="en-US" altLang="ja-JP" sz="1000">
                <a:latin typeface="Consolas" panose="020B0609020204030204" pitchFamily="49" charset="0"/>
              </a:rPr>
              <a:t>null</a:t>
            </a:r>
            <a:r>
              <a:rPr lang="en-US" altLang="ja-JP" sz="1000" smtClean="0">
                <a:latin typeface="Consolas" panose="020B0609020204030204" pitchFamily="49" charset="0"/>
              </a:rPr>
              <a:t>&gt;&gt;”},</a:t>
            </a:r>
            <a:r>
              <a:rPr lang="ja-JP" altLang="en-US" sz="1000" smtClean="0">
                <a:latin typeface="Consolas" panose="020B0609020204030204" pitchFamily="49" charset="0"/>
              </a:rPr>
              <a:t>③</a:t>
            </a:r>
            <a:r>
              <a:rPr lang="zh-CN" altLang="en-US" sz="1000" smtClean="0">
                <a:latin typeface="Consolas" panose="020B0609020204030204" pitchFamily="49" charset="0"/>
              </a:rPr>
              <a:t>空值标记，</a:t>
            </a:r>
            <a:r>
              <a:rPr lang="en-US" altLang="zh-CN" sz="1000" smtClean="0">
                <a:latin typeface="Consolas" panose="020B0609020204030204" pitchFamily="49" charset="0"/>
              </a:rPr>
              <a:t>CSV</a:t>
            </a:r>
            <a:r>
              <a:rPr lang="zh-CN" altLang="en-US" sz="1000" smtClean="0">
                <a:latin typeface="Consolas" panose="020B0609020204030204" pitchFamily="49" charset="0"/>
              </a:rPr>
              <a:t>中包含的</a:t>
            </a:r>
            <a:r>
              <a:rPr lang="en-US" altLang="zh-CN" sz="1000" smtClean="0">
                <a:latin typeface="Consolas" panose="020B0609020204030204" pitchFamily="49" charset="0"/>
              </a:rPr>
              <a:t>NVL</a:t>
            </a:r>
            <a:r>
              <a:rPr lang="zh-CN" altLang="en-US" sz="1000" smtClean="0">
                <a:latin typeface="Consolas" panose="020B0609020204030204" pitchFamily="49" charset="0"/>
              </a:rPr>
              <a:t>和</a:t>
            </a:r>
            <a:r>
              <a:rPr lang="en-US" altLang="zh-CN" sz="1000" smtClean="0">
                <a:latin typeface="Consolas" panose="020B0609020204030204" pitchFamily="49" charset="0"/>
              </a:rPr>
              <a:t>&lt;&lt;null&gt;&gt;</a:t>
            </a:r>
            <a:r>
              <a:rPr lang="zh-CN" altLang="en-US" sz="1000" smtClean="0">
                <a:latin typeface="Consolas" panose="020B0609020204030204" pitchFamily="49" charset="0"/>
              </a:rPr>
              <a:t>将被解析为</a:t>
            </a:r>
            <a:r>
              <a:rPr lang="en-US" altLang="zh-CN" sz="1000" smtClean="0">
                <a:latin typeface="Consolas" panose="020B0609020204030204" pitchFamily="49" charset="0"/>
              </a:rPr>
              <a:t>null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emptyValue </a:t>
            </a:r>
            <a:r>
              <a:rPr lang="en-US" altLang="ja-JP" sz="1000">
                <a:latin typeface="Consolas" panose="020B0609020204030204" pitchFamily="49" charset="0"/>
              </a:rPr>
              <a:t>= </a:t>
            </a:r>
            <a:r>
              <a:rPr lang="en-US" altLang="ja-JP" sz="1000" smtClean="0">
                <a:latin typeface="Consolas" panose="020B0609020204030204" pitchFamily="49" charset="0"/>
              </a:rPr>
              <a:t>“&lt;&lt;</a:t>
            </a:r>
            <a:r>
              <a:rPr lang="en-US" altLang="ja-JP" sz="1000">
                <a:latin typeface="Consolas" panose="020B0609020204030204" pitchFamily="49" charset="0"/>
              </a:rPr>
              <a:t>empty</a:t>
            </a:r>
            <a:r>
              <a:rPr lang="en-US" altLang="ja-JP" sz="1000" smtClean="0">
                <a:latin typeface="Consolas" panose="020B0609020204030204" pitchFamily="49" charset="0"/>
              </a:rPr>
              <a:t>&gt;&gt;”,</a:t>
            </a:r>
            <a:r>
              <a:rPr lang="ja-JP" altLang="en-US" sz="1000" smtClean="0">
                <a:latin typeface="Consolas" panose="020B0609020204030204" pitchFamily="49" charset="0"/>
              </a:rPr>
              <a:t>④</a:t>
            </a:r>
            <a:r>
              <a:rPr lang="zh-CN" altLang="en-US" sz="1000" smtClean="0">
                <a:latin typeface="Consolas" panose="020B0609020204030204" pitchFamily="49" charset="0"/>
              </a:rPr>
              <a:t>空白值，</a:t>
            </a:r>
            <a:r>
              <a:rPr lang="en-US" altLang="zh-CN" sz="1000" smtClean="0">
                <a:latin typeface="Consolas" panose="020B0609020204030204" pitchFamily="49" charset="0"/>
              </a:rPr>
              <a:t>CSV</a:t>
            </a:r>
            <a:r>
              <a:rPr lang="zh-CN" altLang="en-US" sz="1000" smtClean="0">
                <a:latin typeface="Consolas" panose="020B0609020204030204" pitchFamily="49" charset="0"/>
              </a:rPr>
              <a:t>中包含的空白值</a:t>
            </a:r>
            <a:r>
              <a:rPr lang="en-US" altLang="zh-CN" sz="1000" smtClean="0">
                <a:latin typeface="Consolas" panose="020B0609020204030204" pitchFamily="49" charset="0"/>
              </a:rPr>
              <a:t>(“”)</a:t>
            </a:r>
            <a:r>
              <a:rPr lang="zh-CN" altLang="en-US" sz="1000" smtClean="0">
                <a:latin typeface="Consolas" panose="020B0609020204030204" pitchFamily="49" charset="0"/>
              </a:rPr>
              <a:t>将被转换为</a:t>
            </a:r>
            <a:r>
              <a:rPr lang="zh-CN" altLang="en-US" sz="1000">
                <a:latin typeface="Consolas" panose="020B0609020204030204" pitchFamily="49" charset="0"/>
              </a:rPr>
              <a:t>指定值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textBlock =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"""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</a:t>
            </a:r>
            <a:r>
              <a:rPr lang="en-US" altLang="ja-JP" sz="1000">
                <a:latin typeface="Consolas" panose="020B0609020204030204" pitchFamily="49" charset="0"/>
              </a:rPr>
              <a:t>#</a:t>
            </a:r>
            <a:r>
              <a:rPr lang="en-US" altLang="ja-JP" sz="1000" smtClean="0">
                <a:latin typeface="Consolas" panose="020B0609020204030204" pitchFamily="49" charset="0"/>
              </a:rPr>
              <a:t>INPUT\tEXPECTED</a:t>
            </a:r>
            <a:r>
              <a:rPr lang="ja-JP" altLang="en-US" sz="1000" smtClean="0">
                <a:latin typeface="Consolas" panose="020B0609020204030204" pitchFamily="49" charset="0"/>
              </a:rPr>
              <a:t>⑤</a:t>
            </a:r>
            <a:r>
              <a:rPr lang="en-US" altLang="ja-JP" sz="1000" smtClean="0">
                <a:latin typeface="Consolas" panose="020B0609020204030204" pitchFamily="49" charset="0"/>
              </a:rPr>
              <a:t>#</a:t>
            </a:r>
            <a:r>
              <a:rPr lang="zh-CN" altLang="en-US" sz="1000" smtClean="0">
                <a:latin typeface="Consolas" panose="020B0609020204030204" pitchFamily="49" charset="0"/>
              </a:rPr>
              <a:t>代表注释，</a:t>
            </a:r>
            <a:r>
              <a:rPr lang="en-US" altLang="zh-CN" sz="1000" smtClean="0">
                <a:latin typeface="Consolas" panose="020B0609020204030204" pitchFamily="49" charset="0"/>
              </a:rPr>
              <a:t>CSV</a:t>
            </a:r>
            <a:r>
              <a:rPr lang="zh-CN" altLang="en-US" sz="1000" smtClean="0">
                <a:latin typeface="Consolas" panose="020B0609020204030204" pitchFamily="49" charset="0"/>
              </a:rPr>
              <a:t>解析时会被忽略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dummy@dumm.com\tTRUE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12345@com\tFALSE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xxx@hyron.com.cn\tTRUE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xxx-xxx_xxx.xxx@hyron.com.cn\tTRUE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</a:t>
            </a:r>
            <a:r>
              <a:rPr lang="en-US" altLang="ja-JP" sz="1000">
                <a:latin typeface="Consolas" panose="020B0609020204030204" pitchFamily="49" charset="0"/>
              </a:rPr>
              <a:t>\</a:t>
            </a:r>
            <a:r>
              <a:rPr lang="en-US" altLang="ja-JP" sz="1000" smtClean="0">
                <a:latin typeface="Consolas" panose="020B0609020204030204" pitchFamily="49" charset="0"/>
              </a:rPr>
              <a:t>tFALSE</a:t>
            </a:r>
            <a:r>
              <a:rPr lang="ja-JP" altLang="en-US" sz="1000" smtClean="0">
                <a:latin typeface="Consolas" panose="020B0609020204030204" pitchFamily="49" charset="0"/>
              </a:rPr>
              <a:t>⑥</a:t>
            </a:r>
            <a:r>
              <a:rPr lang="zh-CN" altLang="en-US" sz="1000" smtClean="0">
                <a:latin typeface="Consolas" panose="020B0609020204030204" pitchFamily="49" charset="0"/>
              </a:rPr>
              <a:t>没有任何内容的值将被解析为</a:t>
            </a:r>
            <a:r>
              <a:rPr lang="en-US" altLang="zh-CN" sz="1000" smtClean="0">
                <a:latin typeface="Consolas" panose="020B0609020204030204" pitchFamily="49" charset="0"/>
              </a:rPr>
              <a:t>null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NVL\tFALSE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&lt;&lt;null&gt;&gt;\tFALSE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</a:t>
            </a:r>
            <a:r>
              <a:rPr lang="en-US" altLang="ja-JP" sz="1000" smtClean="0">
                <a:latin typeface="Consolas" panose="020B0609020204030204" pitchFamily="49" charset="0"/>
              </a:rPr>
              <a:t>“”\tFALSE</a:t>
            </a:r>
            <a:r>
              <a:rPr lang="ja-JP" altLang="en-US" sz="1000" smtClean="0">
                <a:latin typeface="Consolas" panose="020B0609020204030204" pitchFamily="49" charset="0"/>
              </a:rPr>
              <a:t>⑦</a:t>
            </a:r>
            <a:r>
              <a:rPr lang="zh-CN" altLang="en-US" sz="1000" smtClean="0">
                <a:latin typeface="Consolas" panose="020B0609020204030204" pitchFamily="49" charset="0"/>
              </a:rPr>
              <a:t>引用符包含的一个空字符串。注意：和</a:t>
            </a:r>
            <a:r>
              <a:rPr lang="ja-JP" altLang="en-US" sz="1000" smtClean="0">
                <a:latin typeface="Consolas" panose="020B0609020204030204" pitchFamily="49" charset="0"/>
              </a:rPr>
              <a:t>⑥</a:t>
            </a:r>
            <a:r>
              <a:rPr lang="zh-CN" altLang="en-US" sz="1000">
                <a:latin typeface="Consolas" panose="020B0609020204030204" pitchFamily="49" charset="0"/>
              </a:rPr>
              <a:t>不同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""")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void test_isEmail_with_csv_delimiter(String input, Boolean expected) {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}</a:t>
            </a:r>
            <a:endParaRPr kumimoji="1" lang="ja-JP" alt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2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r>
              <a:rPr lang="zh-CN" altLang="en-US" sz="1600" smtClean="0"/>
              <a:t>可以看到，测试条目</a:t>
            </a:r>
            <a:r>
              <a:rPr lang="en-US" altLang="zh-CN" sz="1600" smtClean="0"/>
              <a:t>5</a:t>
            </a:r>
            <a:r>
              <a:rPr lang="zh-CN" altLang="en-US" sz="1600" smtClean="0"/>
              <a:t>，</a:t>
            </a:r>
            <a:r>
              <a:rPr lang="en-US" altLang="zh-CN" sz="1600" smtClean="0"/>
              <a:t>6</a:t>
            </a:r>
            <a:r>
              <a:rPr lang="zh-CN" altLang="en-US" sz="1600" smtClean="0"/>
              <a:t>，</a:t>
            </a:r>
            <a:r>
              <a:rPr lang="en-US" altLang="zh-CN" sz="1600" smtClean="0"/>
              <a:t>7</a:t>
            </a:r>
            <a:r>
              <a:rPr lang="zh-CN" altLang="en-US" sz="1600" smtClean="0"/>
              <a:t>输入值都是</a:t>
            </a:r>
            <a:r>
              <a:rPr lang="en-US" altLang="zh-CN" sz="1600" smtClean="0"/>
              <a:t>null(CSV</a:t>
            </a:r>
            <a:r>
              <a:rPr lang="zh-CN" altLang="en-US" sz="1600" smtClean="0"/>
              <a:t>数据分别为</a:t>
            </a:r>
            <a:r>
              <a:rPr lang="en-US" altLang="zh-CN" sz="1600" smtClean="0"/>
              <a:t>\tFALSE</a:t>
            </a:r>
            <a:r>
              <a:rPr lang="zh-CN" altLang="en-US" sz="1600" smtClean="0"/>
              <a:t>，</a:t>
            </a:r>
            <a:r>
              <a:rPr lang="en-US" altLang="zh-CN" sz="1600" smtClean="0"/>
              <a:t>NVL\tFALSE</a:t>
            </a:r>
            <a:r>
              <a:rPr lang="zh-CN" altLang="en-US" sz="1600" smtClean="0"/>
              <a:t>和</a:t>
            </a:r>
            <a:r>
              <a:rPr lang="en-US" altLang="zh-CN" sz="1600" smtClean="0"/>
              <a:t>&lt;&lt;null&gt;&gt;\tFALSE)</a:t>
            </a:r>
            <a:r>
              <a:rPr lang="zh-CN" altLang="en-US" sz="1600" smtClean="0"/>
              <a:t>，条目</a:t>
            </a:r>
            <a:r>
              <a:rPr lang="en-US" altLang="zh-CN" sz="1600" smtClean="0"/>
              <a:t>8</a:t>
            </a:r>
            <a:r>
              <a:rPr lang="zh-CN" altLang="en-US" sz="1600" smtClean="0"/>
              <a:t>输入值为</a:t>
            </a:r>
            <a:r>
              <a:rPr lang="en-US" altLang="zh-CN" sz="1600" smtClean="0"/>
              <a:t>&lt;&lt;empty&gt;&gt;(CSV</a:t>
            </a:r>
            <a:r>
              <a:rPr lang="zh-CN" altLang="en-US" sz="1600" smtClean="0"/>
              <a:t>数据为</a:t>
            </a:r>
            <a:r>
              <a:rPr lang="en-US" altLang="zh-CN" sz="1600" smtClean="0"/>
              <a:t>””\tFALSE)</a:t>
            </a:r>
            <a:endParaRPr kumimoji="1" lang="ja-JP" altLang="en-US" sz="1600"/>
          </a:p>
        </p:txBody>
      </p:sp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69175"/>
            <a:ext cx="5449060" cy="22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08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@</a:t>
            </a:r>
            <a:r>
              <a:rPr lang="en-US" altLang="ja-JP" smtClean="0"/>
              <a:t>CsvFileSource</a:t>
            </a:r>
          </a:p>
          <a:p>
            <a:pPr marL="0" indent="0">
              <a:buNone/>
            </a:pPr>
            <a:r>
              <a:rPr lang="zh-CN" altLang="en-US" sz="1600" smtClean="0"/>
              <a:t>和</a:t>
            </a:r>
            <a:r>
              <a:rPr lang="en-US" altLang="zh-CN" sz="1600" smtClean="0"/>
              <a:t>@CsvSource</a:t>
            </a:r>
            <a:r>
              <a:rPr lang="zh-CN" altLang="en-US" sz="1600"/>
              <a:t>类</a:t>
            </a:r>
            <a:r>
              <a:rPr lang="zh-CN" altLang="en-US" sz="1600" smtClean="0"/>
              <a:t>似，可以指定一个</a:t>
            </a:r>
            <a:r>
              <a:rPr lang="en-US" altLang="zh-CN" sz="1600" smtClean="0"/>
              <a:t>CSV</a:t>
            </a:r>
            <a:r>
              <a:rPr lang="zh-CN" altLang="en-US" sz="1600" smtClean="0"/>
              <a:t>文件用来提供数据。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ja-JP" sz="1200"/>
              <a:t> </a:t>
            </a:r>
            <a:r>
              <a:rPr lang="en-US" altLang="ja-JP" sz="1200" smtClean="0"/>
              <a:t> @</a:t>
            </a:r>
            <a:r>
              <a:rPr lang="en-US" altLang="ja-JP" sz="1200"/>
              <a:t>ParameterizedTest</a:t>
            </a:r>
          </a:p>
          <a:p>
            <a:pPr marL="0" indent="0">
              <a:buNone/>
            </a:pPr>
            <a:r>
              <a:rPr lang="en-US" altLang="ja-JP" sz="1200"/>
              <a:t>  @CsvFileSource(</a:t>
            </a:r>
          </a:p>
          <a:p>
            <a:pPr marL="0" indent="0">
              <a:buNone/>
            </a:pPr>
            <a:r>
              <a:rPr lang="en-US" altLang="ja-JP" sz="1200"/>
              <a:t>      resources </a:t>
            </a:r>
            <a:r>
              <a:rPr lang="en-US" altLang="ja-JP" sz="1200"/>
              <a:t>= </a:t>
            </a:r>
            <a:r>
              <a:rPr lang="en-US" altLang="ja-JP" sz="1200" smtClean="0"/>
              <a:t>“isEmail_external.csv”,</a:t>
            </a:r>
            <a:r>
              <a:rPr lang="ja-JP" altLang="en-US" sz="1200" smtClean="0"/>
              <a:t>①</a:t>
            </a:r>
            <a:r>
              <a:rPr lang="zh-CN" altLang="en-US" sz="1200" smtClean="0"/>
              <a:t>指定文件路径</a:t>
            </a:r>
            <a:r>
              <a:rPr lang="en-US" altLang="zh-CN" sz="1200" smtClean="0"/>
              <a:t>(</a:t>
            </a:r>
            <a:r>
              <a:rPr lang="zh-CN" altLang="en-US" sz="1200" smtClean="0"/>
              <a:t>位于</a:t>
            </a:r>
            <a:r>
              <a:rPr lang="en-US" altLang="zh-CN" sz="1200" smtClean="0"/>
              <a:t>classpath</a:t>
            </a:r>
            <a:r>
              <a:rPr lang="zh-CN" altLang="en-US" sz="1200" smtClean="0"/>
              <a:t>下的，非</a:t>
            </a:r>
            <a:r>
              <a:rPr lang="en-US" altLang="zh-CN" sz="1200" smtClean="0"/>
              <a:t>classpath</a:t>
            </a:r>
            <a:r>
              <a:rPr lang="zh-CN" altLang="en-US" sz="1200" smtClean="0"/>
              <a:t>的文件可以使用</a:t>
            </a:r>
            <a:r>
              <a:rPr lang="en-US" altLang="zh-CN" sz="1200" smtClean="0"/>
              <a:t>files</a:t>
            </a:r>
            <a:r>
              <a:rPr lang="zh-CN" altLang="en-US" sz="1200" smtClean="0"/>
              <a:t>属性</a:t>
            </a:r>
            <a:r>
              <a:rPr lang="en-US" altLang="zh-CN" sz="1200" smtClean="0"/>
              <a:t>)</a:t>
            </a:r>
            <a:endParaRPr lang="en-US" altLang="ja-JP" sz="1200" smtClean="0"/>
          </a:p>
          <a:p>
            <a:pPr marL="0" indent="0">
              <a:buNone/>
            </a:pPr>
            <a:r>
              <a:rPr lang="en-US" altLang="ja-JP" sz="1200" smtClean="0"/>
              <a:t>      lineSeparator = “\r\n”,</a:t>
            </a:r>
            <a:r>
              <a:rPr lang="ja-JP" altLang="en-US" sz="1200" smtClean="0"/>
              <a:t>②</a:t>
            </a:r>
            <a:r>
              <a:rPr lang="zh-CN" altLang="en-US" sz="1200"/>
              <a:t>换</a:t>
            </a:r>
            <a:r>
              <a:rPr lang="zh-CN" altLang="en-US" sz="1200"/>
              <a:t>行</a:t>
            </a:r>
            <a:r>
              <a:rPr lang="zh-CN" altLang="en-US" sz="1200" smtClean="0"/>
              <a:t>符，默认为</a:t>
            </a:r>
            <a:r>
              <a:rPr lang="en-US" altLang="zh-CN" sz="1200" smtClean="0"/>
              <a:t>\n</a:t>
            </a:r>
            <a:endParaRPr lang="en-US" altLang="ja-JP" sz="1200" smtClean="0"/>
          </a:p>
          <a:p>
            <a:pPr marL="0" indent="0">
              <a:buNone/>
            </a:pPr>
            <a:r>
              <a:rPr lang="en-US" altLang="ja-JP" sz="1200" smtClean="0"/>
              <a:t>      </a:t>
            </a:r>
            <a:r>
              <a:rPr lang="en-US" altLang="ja-JP" sz="1200"/>
              <a:t>quoteCharacter </a:t>
            </a:r>
            <a:r>
              <a:rPr lang="en-US" altLang="ja-JP" sz="1200"/>
              <a:t>= </a:t>
            </a:r>
            <a:r>
              <a:rPr lang="en-US" altLang="ja-JP" sz="1200" smtClean="0"/>
              <a:t>‘\’‘,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      delimiter = '\t',</a:t>
            </a:r>
          </a:p>
          <a:p>
            <a:pPr marL="0" indent="0">
              <a:buNone/>
            </a:pPr>
            <a:r>
              <a:rPr lang="en-US" altLang="ja-JP" sz="1200"/>
              <a:t>      numLinesToSkip = </a:t>
            </a:r>
            <a:r>
              <a:rPr lang="en-US" altLang="ja-JP" sz="1200"/>
              <a:t>1</a:t>
            </a:r>
            <a:r>
              <a:rPr lang="en-US" altLang="ja-JP" sz="1200" smtClean="0"/>
              <a:t>,</a:t>
            </a:r>
            <a:r>
              <a:rPr lang="ja-JP" altLang="en-US" sz="1200"/>
              <a:t> </a:t>
            </a:r>
            <a:r>
              <a:rPr lang="ja-JP" altLang="en-US" sz="1200" smtClean="0"/>
              <a:t>③</a:t>
            </a:r>
            <a:r>
              <a:rPr lang="zh-CN" altLang="en-US" sz="1200" smtClean="0"/>
              <a:t>可以指定解析</a:t>
            </a:r>
            <a:r>
              <a:rPr lang="en-US" altLang="zh-CN" sz="1200" smtClean="0"/>
              <a:t>csv</a:t>
            </a:r>
            <a:r>
              <a:rPr lang="zh-CN" altLang="en-US" sz="1200" smtClean="0"/>
              <a:t>文件时，从首行起跳过的行数</a:t>
            </a:r>
            <a:endParaRPr lang="en-US" altLang="ja-JP" sz="1200" smtClean="0"/>
          </a:p>
          <a:p>
            <a:pPr marL="0" indent="0">
              <a:buNone/>
            </a:pPr>
            <a:r>
              <a:rPr lang="en-US" altLang="ja-JP" sz="1200" smtClean="0"/>
              <a:t>      nullValues = {"NVL", "&lt;&lt;null&gt;&gt;"})</a:t>
            </a:r>
          </a:p>
          <a:p>
            <a:pPr marL="0" indent="0">
              <a:buNone/>
            </a:pPr>
            <a:r>
              <a:rPr lang="en-US" altLang="ja-JP" sz="1200" smtClean="0"/>
              <a:t>  </a:t>
            </a:r>
            <a:r>
              <a:rPr lang="en-US" altLang="ja-JP" sz="1200"/>
              <a:t>void test_isEmail_with_csv_file(String input, Boolean expected) {</a:t>
            </a:r>
          </a:p>
          <a:p>
            <a:pPr marL="0" indent="0">
              <a:buNone/>
            </a:pPr>
            <a:r>
              <a:rPr lang="en-US" altLang="ja-JP" sz="1200"/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200"/>
              <a:t>  </a:t>
            </a:r>
            <a:r>
              <a:rPr lang="en-US" altLang="ja-JP" sz="1200" smtClean="0"/>
              <a:t>}</a:t>
            </a:r>
          </a:p>
          <a:p>
            <a:pPr marL="0" indent="0">
              <a:buNone/>
            </a:pPr>
            <a:r>
              <a:rPr kumimoji="1" lang="zh-CN" altLang="en-US" sz="1600" smtClean="0"/>
              <a:t>其他属性和</a:t>
            </a:r>
            <a:r>
              <a:rPr kumimoji="1" lang="en-US" altLang="zh-CN" sz="1600" smtClean="0"/>
              <a:t>CsvSource</a:t>
            </a:r>
            <a:r>
              <a:rPr kumimoji="1" lang="zh-CN" altLang="en-US" sz="1600" smtClean="0"/>
              <a:t>里的属性作用相同</a:t>
            </a:r>
            <a:endParaRPr kumimoji="1"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r</a:t>
            </a:r>
            <a:r>
              <a:rPr lang="en-US" altLang="ja-JP" sz="1600" smtClean="0"/>
              <a:t>esources</a:t>
            </a:r>
            <a:r>
              <a:rPr lang="zh-CN" altLang="en-US" sz="1600" smtClean="0"/>
              <a:t>和</a:t>
            </a:r>
            <a:r>
              <a:rPr lang="en-US" altLang="zh-CN" sz="1600" smtClean="0"/>
              <a:t>files</a:t>
            </a:r>
            <a:r>
              <a:rPr lang="zh-CN" altLang="en-US" sz="1600" smtClean="0"/>
              <a:t>必须指定其一，可以指定多个文件</a:t>
            </a:r>
            <a:r>
              <a:rPr lang="en-US" altLang="zh-CN" sz="1600" smtClean="0"/>
              <a:t>resources = { “file1”, “file2”}</a:t>
            </a:r>
          </a:p>
          <a:p>
            <a:pPr marL="0" indent="0">
              <a:buNone/>
            </a:pPr>
            <a:r>
              <a:rPr lang="zh-CN" altLang="en-US" sz="1600" smtClean="0"/>
              <a:t>同样，</a:t>
            </a:r>
            <a:r>
              <a:rPr lang="en-US" altLang="zh-CN" sz="1600" smtClean="0"/>
              <a:t>csv</a:t>
            </a:r>
            <a:r>
              <a:rPr lang="zh-CN" altLang="en-US" sz="1600" smtClean="0"/>
              <a:t>文件里可以在行首添加</a:t>
            </a:r>
            <a:r>
              <a:rPr lang="en-US" altLang="zh-CN" sz="1600" smtClean="0"/>
              <a:t>#</a:t>
            </a:r>
            <a:r>
              <a:rPr lang="zh-CN" altLang="en-US" sz="1600" smtClean="0"/>
              <a:t>表示注释，该行将不被解析</a:t>
            </a:r>
            <a:endParaRPr lang="en-US" altLang="zh-CN" sz="1600" smtClean="0"/>
          </a:p>
          <a:p>
            <a:pPr marL="0" indent="0">
              <a:buNone/>
            </a:pPr>
            <a:r>
              <a:rPr kumimoji="1" lang="zh-CN" altLang="en-US" sz="1600" smtClean="0"/>
              <a:t>注意：行首添加了</a:t>
            </a:r>
            <a:r>
              <a:rPr kumimoji="1" lang="en-US" altLang="zh-CN" sz="1600" smtClean="0"/>
              <a:t>#</a:t>
            </a:r>
            <a:r>
              <a:rPr lang="zh-CN" altLang="en-US" sz="1600" smtClean="0"/>
              <a:t>的注释行在计算行数时会被忽略，如果首行</a:t>
            </a:r>
            <a:r>
              <a:rPr lang="en-US" altLang="zh-CN" sz="1600" smtClean="0"/>
              <a:t>(</a:t>
            </a:r>
            <a:r>
              <a:rPr lang="zh-CN" altLang="en-US" sz="1600" smtClean="0"/>
              <a:t>标题行</a:t>
            </a:r>
            <a:r>
              <a:rPr lang="en-US" altLang="zh-CN" sz="1600" smtClean="0"/>
              <a:t>)</a:t>
            </a:r>
            <a:r>
              <a:rPr lang="zh-CN" altLang="en-US" sz="1600" smtClean="0"/>
              <a:t>作为注释行，</a:t>
            </a:r>
            <a:r>
              <a:rPr lang="en-US" altLang="ja-JP" sz="1600" smtClean="0"/>
              <a:t>numLinesToSkip</a:t>
            </a:r>
            <a:r>
              <a:rPr lang="zh-CN" altLang="en-US" sz="1600" smtClean="0"/>
              <a:t>同时指定了</a:t>
            </a:r>
            <a:r>
              <a:rPr lang="en-US" altLang="zh-CN" sz="1600" smtClean="0"/>
              <a:t>1</a:t>
            </a:r>
            <a:r>
              <a:rPr lang="zh-CN" altLang="en-US" sz="1600" smtClean="0"/>
              <a:t>的情况下，数据第一行将被跳过</a:t>
            </a:r>
            <a:endParaRPr kumimoji="1" lang="en-US" altLang="ja-JP" sz="1600"/>
          </a:p>
          <a:p>
            <a:pPr marL="0" indent="0">
              <a:buNone/>
            </a:pP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80851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其他几种数据源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z="1800" smtClean="0"/>
              <a:t>    除了前面常用的几种，还有其他几种数据源。基本上都可以被</a:t>
            </a:r>
            <a:r>
              <a:rPr lang="en-US" altLang="zh-CN" sz="1800" smtClean="0"/>
              <a:t>@MethodSource</a:t>
            </a:r>
            <a:r>
              <a:rPr lang="zh-CN" altLang="en-US" sz="1800" smtClean="0"/>
              <a:t>或者</a:t>
            </a:r>
            <a:r>
              <a:rPr lang="en-US" altLang="zh-CN" sz="1800" smtClean="0"/>
              <a:t>@ValueSource</a:t>
            </a:r>
            <a:r>
              <a:rPr lang="zh-CN" altLang="en-US" sz="1800" smtClean="0"/>
              <a:t>替代，这里就不介绍了</a:t>
            </a:r>
            <a:endParaRPr lang="en-US" altLang="zh-CN" sz="1800" smtClean="0"/>
          </a:p>
          <a:p>
            <a:pPr lvl="1"/>
            <a:r>
              <a:rPr lang="en-US" altLang="zh-CN" smtClean="0"/>
              <a:t>@EmptySource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z="1600" smtClean="0"/>
              <a:t>提供空白值的数据源，仅支持</a:t>
            </a:r>
            <a:r>
              <a:rPr lang="en-US" altLang="zh-CN" sz="1600" smtClean="0"/>
              <a:t>String,List,Set,Map</a:t>
            </a:r>
            <a:r>
              <a:rPr lang="zh-CN" altLang="en-US" sz="1600" smtClean="0"/>
              <a:t>和数组。受支持类型的子类不被支持。其中</a:t>
            </a:r>
            <a:r>
              <a:rPr lang="en-US" altLang="zh-CN" sz="1600" smtClean="0"/>
              <a:t>String</a:t>
            </a:r>
            <a:r>
              <a:rPr lang="zh-CN" altLang="en-US" sz="1600" smtClean="0"/>
              <a:t>为空字符串，容器和数组容量为</a:t>
            </a:r>
            <a:r>
              <a:rPr lang="en-US" altLang="zh-CN" sz="1600" smtClean="0"/>
              <a:t>0</a:t>
            </a:r>
          </a:p>
          <a:p>
            <a:pPr lvl="1"/>
            <a:r>
              <a:rPr lang="en-US" altLang="zh-CN" smtClean="0"/>
              <a:t>@EnumSource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z="1600" smtClean="0"/>
              <a:t>提供枚举值的数据源</a:t>
            </a:r>
            <a:endParaRPr lang="en-US" altLang="zh-CN" sz="1600" smtClean="0"/>
          </a:p>
          <a:p>
            <a:pPr lvl="1"/>
            <a:r>
              <a:rPr lang="en-US" altLang="zh-CN" smtClean="0"/>
              <a:t>@NullSource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z="1600" smtClean="0"/>
              <a:t>提供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值的数据源，不能使用基本类型</a:t>
            </a:r>
            <a:endParaRPr lang="en-US" altLang="zh-CN" sz="1600" smtClean="0"/>
          </a:p>
          <a:p>
            <a:pPr lvl="1"/>
            <a:r>
              <a:rPr lang="en-US" altLang="zh-CN" smtClean="0"/>
              <a:t>@NullAndEmptySource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z="1600" smtClean="0"/>
              <a:t>等同于</a:t>
            </a:r>
            <a:r>
              <a:rPr lang="en-US" altLang="zh-CN" sz="1600" smtClean="0"/>
              <a:t>@NullSource+@EmptySource</a:t>
            </a:r>
          </a:p>
        </p:txBody>
      </p:sp>
    </p:spTree>
    <p:extLst>
      <p:ext uri="{BB962C8B-B14F-4D97-AF65-F5344CB8AC3E}">
        <p14:creationId xmlns:p14="http://schemas.microsoft.com/office/powerpoint/2010/main" val="357080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</a:t>
            </a:r>
            <a:r>
              <a:rPr lang="zh-CN" altLang="en-US" smtClean="0"/>
              <a:t>参与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Junit</a:t>
            </a:r>
            <a:r>
              <a:rPr kumimoji="1" lang="zh-CN" altLang="en-US" smtClean="0"/>
              <a:t>简介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r>
              <a:rPr lang="en-US" altLang="ja-JP" smtClean="0"/>
              <a:t>Junit</a:t>
            </a:r>
            <a:r>
              <a:rPr lang="ja-JP" altLang="en-US" smtClean="0"/>
              <a:t>是</a:t>
            </a:r>
            <a:r>
              <a:rPr lang="ja-JP" altLang="en-US"/>
              <a:t>由</a:t>
            </a:r>
            <a:r>
              <a:rPr lang="en-US" altLang="ja-JP"/>
              <a:t>Kent </a:t>
            </a:r>
            <a:r>
              <a:rPr lang="en-US" altLang="ja-JP" smtClean="0"/>
              <a:t>Beck</a:t>
            </a:r>
            <a:r>
              <a:rPr lang="ja-JP" altLang="en-US" smtClean="0"/>
              <a:t>和</a:t>
            </a:r>
            <a:r>
              <a:rPr lang="en-US" altLang="ja-JP"/>
              <a:t>Erich </a:t>
            </a:r>
            <a:r>
              <a:rPr lang="en-US" altLang="ja-JP" smtClean="0"/>
              <a:t>Gamma</a:t>
            </a:r>
            <a:r>
              <a:rPr lang="ja-JP" altLang="en-US" smtClean="0"/>
              <a:t>于</a:t>
            </a:r>
            <a:r>
              <a:rPr lang="en-US" altLang="ja-JP"/>
              <a:t>1995 </a:t>
            </a:r>
            <a:r>
              <a:rPr lang="ja-JP" altLang="en-US"/>
              <a:t>年底着手编写的框架，自此以后，</a:t>
            </a:r>
            <a:r>
              <a:rPr lang="en-US" altLang="ja-JP" smtClean="0"/>
              <a:t>Junit</a:t>
            </a:r>
            <a:r>
              <a:rPr lang="ja-JP" altLang="en-US" smtClean="0"/>
              <a:t>框架</a:t>
            </a:r>
            <a:r>
              <a:rPr lang="ja-JP" altLang="en-US"/>
              <a:t>日益普及，现在已经成为单元测试</a:t>
            </a:r>
            <a:r>
              <a:rPr lang="en-US" altLang="ja-JP" smtClean="0"/>
              <a:t>Java</a:t>
            </a:r>
            <a:r>
              <a:rPr lang="ja-JP" altLang="en-US" smtClean="0"/>
              <a:t>应用程序</a:t>
            </a:r>
            <a:r>
              <a:rPr lang="ja-JP" altLang="en-US"/>
              <a:t>的事实</a:t>
            </a:r>
            <a:r>
              <a:rPr lang="ja-JP" altLang="en-US" smtClean="0"/>
              <a:t>上的标准</a:t>
            </a:r>
            <a:r>
              <a:rPr lang="zh-CN" altLang="en-US" smtClean="0"/>
              <a:t>。当前最新版本为</a:t>
            </a:r>
            <a:r>
              <a:rPr lang="en-US" altLang="zh-CN" smtClean="0"/>
              <a:t>5.9.2</a:t>
            </a:r>
            <a:r>
              <a:rPr lang="zh-CN" altLang="en-US" smtClean="0"/>
              <a:t>。</a:t>
            </a:r>
            <a:r>
              <a:rPr lang="en-US" altLang="zh-CN" smtClean="0"/>
              <a:t>Junit4</a:t>
            </a:r>
            <a:r>
              <a:rPr lang="zh-CN" altLang="en-US" smtClean="0"/>
              <a:t>和</a:t>
            </a:r>
            <a:r>
              <a:rPr lang="en-US" altLang="zh-CN" smtClean="0"/>
              <a:t>Junit5</a:t>
            </a:r>
            <a:r>
              <a:rPr lang="zh-CN" altLang="en-US" smtClean="0"/>
              <a:t>的使用有一些细微的差别，我们主要以</a:t>
            </a:r>
            <a:r>
              <a:rPr lang="en-US" altLang="zh-CN" smtClean="0"/>
              <a:t>Junit5</a:t>
            </a:r>
            <a:r>
              <a:rPr lang="zh-CN" altLang="en-US" smtClean="0"/>
              <a:t>为基础进行说明。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官网</a:t>
            </a:r>
            <a:r>
              <a:rPr lang="en-US" altLang="zh-CN"/>
              <a:t>: https://</a:t>
            </a:r>
            <a:r>
              <a:rPr lang="en-US" altLang="zh-CN" smtClean="0"/>
              <a:t>junit.org/</a:t>
            </a:r>
            <a:endParaRPr lang="en-US" altLang="zh-TW"/>
          </a:p>
          <a:p>
            <a:endParaRPr lang="en-US" altLang="zh-TW" smtClean="0"/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5006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一个最简单的测试类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90594"/>
            <a:ext cx="8229600" cy="484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smtClean="0">
                <a:latin typeface="Consolas" panose="020B0609020204030204" pitchFamily="49" charset="0"/>
              </a:rPr>
              <a:t>class SimpleTest {</a:t>
            </a:r>
            <a:r>
              <a:rPr lang="ja-JP" altLang="en-US" sz="1600" smtClean="0">
                <a:latin typeface="Consolas" panose="020B0609020204030204" pitchFamily="49" charset="0"/>
              </a:rPr>
              <a:t>①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 smtClean="0">
                <a:latin typeface="Consolas" panose="020B0609020204030204" pitchFamily="49" charset="0"/>
              </a:rPr>
              <a:t> @Test</a:t>
            </a:r>
            <a:r>
              <a:rPr lang="ja-JP" altLang="en-US" sz="1600" smtClean="0">
                <a:latin typeface="Consolas" panose="020B0609020204030204" pitchFamily="49" charset="0"/>
              </a:rPr>
              <a:t>②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 smtClean="0">
                <a:latin typeface="Consolas" panose="020B0609020204030204" pitchFamily="49" charset="0"/>
              </a:rPr>
              <a:t>  void test_sample() {</a:t>
            </a:r>
            <a:r>
              <a:rPr lang="ja-JP" altLang="en-US" sz="1600" smtClean="0">
                <a:latin typeface="Consolas" panose="020B0609020204030204" pitchFamily="49" charset="0"/>
              </a:rPr>
              <a:t>③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  </a:t>
            </a:r>
            <a:r>
              <a:rPr lang="en-US" altLang="ja-JP" sz="1600" smtClean="0">
                <a:latin typeface="Consolas" panose="020B0609020204030204" pitchFamily="49" charset="0"/>
              </a:rPr>
              <a:t>Assertions.assertEquals(6, (2 * 3));</a:t>
            </a:r>
            <a:r>
              <a:rPr lang="ja-JP" altLang="en-US" sz="1600" smtClean="0">
                <a:latin typeface="Consolas" panose="020B0609020204030204" pitchFamily="49" charset="0"/>
              </a:rPr>
              <a:t>④</a:t>
            </a:r>
            <a:endParaRPr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600" smtClean="0">
                <a:latin typeface="Consolas" panose="020B0609020204030204" pitchFamily="49" charset="0"/>
              </a:rPr>
              <a:t>  }</a:t>
            </a:r>
            <a:endParaRPr kumimoji="1"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 smtClean="0">
                <a:latin typeface="Consolas" panose="020B0609020204030204" pitchFamily="49" charset="0"/>
              </a:rPr>
              <a:t>}</a:t>
            </a:r>
            <a:endParaRPr kumimoji="1"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 smtClean="0"/>
              <a:t>上面就是一个最简单的</a:t>
            </a:r>
            <a:r>
              <a:rPr lang="en-US" altLang="zh-CN" sz="1600" smtClean="0"/>
              <a:t>Junit</a:t>
            </a:r>
            <a:r>
              <a:rPr lang="zh-CN" altLang="en-US" sz="1600" smtClean="0"/>
              <a:t>测试类</a:t>
            </a:r>
            <a:endParaRPr lang="en-US" altLang="zh-CN" sz="1600" smtClean="0"/>
          </a:p>
          <a:p>
            <a:pPr marL="0" indent="0">
              <a:buNone/>
            </a:pPr>
            <a:r>
              <a:rPr kumimoji="1" lang="ja-JP" altLang="en-US" sz="1600" smtClean="0"/>
              <a:t>①</a:t>
            </a:r>
            <a:r>
              <a:rPr kumimoji="1" lang="en-US" altLang="zh-CN" sz="1600" smtClean="0"/>
              <a:t>Junit</a:t>
            </a:r>
            <a:r>
              <a:rPr kumimoji="1" lang="zh-CN" altLang="en-US" sz="1600" smtClean="0"/>
              <a:t>框架可以自动扫描到测试方法，测试类可以不用加</a:t>
            </a:r>
            <a:r>
              <a:rPr kumimoji="1" lang="en-US" altLang="zh-CN" sz="1600" smtClean="0"/>
              <a:t>public</a:t>
            </a:r>
            <a:r>
              <a:rPr kumimoji="1" lang="zh-CN" altLang="en-US" sz="1600" smtClean="0"/>
              <a:t>修饰。在</a:t>
            </a:r>
            <a:r>
              <a:rPr kumimoji="1" lang="en-US" altLang="zh-CN" sz="1600" smtClean="0"/>
              <a:t>IDEA</a:t>
            </a:r>
            <a:r>
              <a:rPr kumimoji="1" lang="zh-CN" altLang="en-US" sz="1600" smtClean="0"/>
              <a:t>环境下，加了</a:t>
            </a:r>
            <a:r>
              <a:rPr kumimoji="1" lang="en-US" altLang="zh-CN" sz="1600" smtClean="0"/>
              <a:t>public</a:t>
            </a:r>
            <a:r>
              <a:rPr kumimoji="1" lang="zh-CN" altLang="en-US" sz="1600" smtClean="0"/>
              <a:t>修饰符会出现一个警告</a:t>
            </a:r>
            <a:endParaRPr kumimoji="1"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类名一般以</a:t>
            </a:r>
            <a:r>
              <a:rPr lang="en-US" altLang="zh-CN" sz="1600" smtClean="0"/>
              <a:t>xxxTest</a:t>
            </a:r>
            <a:r>
              <a:rPr lang="zh-CN" altLang="en-US" sz="1600" smtClean="0"/>
              <a:t>命名。当然你也可以随意命名，同样</a:t>
            </a:r>
            <a:r>
              <a:rPr lang="en-US" altLang="zh-CN" sz="1600" smtClean="0"/>
              <a:t>IDEA</a:t>
            </a:r>
            <a:r>
              <a:rPr lang="zh-CN" altLang="en-US" sz="1600" smtClean="0"/>
              <a:t>会出现一个警告</a:t>
            </a:r>
            <a:endParaRPr kumimoji="1"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②</a:t>
            </a:r>
            <a:r>
              <a:rPr lang="zh-CN" altLang="en-US" sz="1600" smtClean="0"/>
              <a:t>注解</a:t>
            </a:r>
            <a:r>
              <a:rPr lang="en-US" altLang="zh-CN" sz="1600" smtClean="0"/>
              <a:t>@Test</a:t>
            </a:r>
            <a:r>
              <a:rPr lang="zh-CN" altLang="en-US" sz="1600" smtClean="0"/>
              <a:t>标记下面这个方法是一个</a:t>
            </a:r>
            <a:r>
              <a:rPr lang="en-US" altLang="zh-CN" sz="1600" smtClean="0"/>
              <a:t>Junit</a:t>
            </a:r>
            <a:r>
              <a:rPr lang="zh-CN" altLang="en-US" sz="1600" smtClean="0"/>
              <a:t>测试方法</a:t>
            </a:r>
            <a:endParaRPr lang="en-US" altLang="zh-CN" sz="1600" smtClean="0"/>
          </a:p>
          <a:p>
            <a:pPr marL="0" indent="0">
              <a:buNone/>
            </a:pPr>
            <a:r>
              <a:rPr kumimoji="1" lang="ja-JP" altLang="en-US" sz="1600" smtClean="0"/>
              <a:t>③</a:t>
            </a:r>
            <a:r>
              <a:rPr kumimoji="1" lang="zh-CN" altLang="en-US" sz="1600" smtClean="0"/>
              <a:t>方法名，默认为</a:t>
            </a:r>
            <a:r>
              <a:rPr kumimoji="1" lang="en-US" altLang="zh-CN" sz="1600" smtClean="0"/>
              <a:t>public</a:t>
            </a:r>
            <a:r>
              <a:rPr lang="zh-CN" altLang="en-US" sz="1600" smtClean="0"/>
              <a:t>。也就是说不用显式指定</a:t>
            </a:r>
            <a:r>
              <a:rPr lang="en-US" altLang="zh-CN" sz="1600" smtClean="0"/>
              <a:t>public</a:t>
            </a:r>
            <a:r>
              <a:rPr lang="zh-CN" altLang="en-US" sz="1600" smtClean="0"/>
              <a:t>，和类一样，显式指定</a:t>
            </a:r>
            <a:r>
              <a:rPr lang="en-US" altLang="zh-CN" sz="1600" smtClean="0"/>
              <a:t>public</a:t>
            </a:r>
            <a:r>
              <a:rPr lang="zh-CN" altLang="en-US" sz="1600" smtClean="0"/>
              <a:t>会得到一个警告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④</a:t>
            </a:r>
            <a:r>
              <a:rPr lang="zh-CN" altLang="en-US" sz="1600" smtClean="0"/>
              <a:t>测试方法体，一般我们会在这里调用测试对象，之后利用断言来校验返回值。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Junit</a:t>
            </a:r>
            <a:r>
              <a:rPr lang="zh-CN" altLang="en-US" sz="1600" smtClean="0"/>
              <a:t>本身提供的断言类</a:t>
            </a:r>
            <a:r>
              <a:rPr lang="en-US" altLang="zh-CN" sz="1600" smtClean="0"/>
              <a:t>Assertions</a:t>
            </a:r>
            <a:r>
              <a:rPr lang="zh-CN" altLang="en-US" sz="1600" smtClean="0"/>
              <a:t>中包含很多方法。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除了</a:t>
            </a:r>
            <a:r>
              <a:rPr lang="en-US" altLang="zh-CN" sz="1600" smtClean="0"/>
              <a:t>Junit</a:t>
            </a:r>
            <a:r>
              <a:rPr lang="zh-CN" altLang="en-US" sz="1600" smtClean="0"/>
              <a:t>本身的断言类之外，我们也可以使用第三方提供的断言工具类，比如</a:t>
            </a:r>
            <a:r>
              <a:rPr lang="en-US" altLang="zh-CN" sz="1600"/>
              <a:t>assertj</a:t>
            </a:r>
          </a:p>
        </p:txBody>
      </p:sp>
    </p:spTree>
    <p:extLst>
      <p:ext uri="{BB962C8B-B14F-4D97-AF65-F5344CB8AC3E}">
        <p14:creationId xmlns:p14="http://schemas.microsoft.com/office/powerpoint/2010/main" val="1935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Junit</a:t>
            </a:r>
            <a:r>
              <a:rPr kumimoji="1" lang="zh-CN" altLang="en-US" smtClean="0"/>
              <a:t>的注解</a:t>
            </a:r>
            <a:r>
              <a:rPr kumimoji="1" lang="en-US" altLang="zh-CN" smtClean="0"/>
              <a:t>-@Test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@Test</a:t>
            </a:r>
            <a:r>
              <a:rPr lang="zh-CN" altLang="en-US" smtClean="0"/>
              <a:t>注解是我们在使用</a:t>
            </a:r>
            <a:r>
              <a:rPr lang="en-US" altLang="zh-CN" smtClean="0"/>
              <a:t>Junit</a:t>
            </a:r>
            <a:r>
              <a:rPr lang="zh-CN" altLang="en-US" smtClean="0"/>
              <a:t>时，使用最多也最简单的注解。标记当前方法为</a:t>
            </a:r>
            <a:r>
              <a:rPr lang="en-US" altLang="zh-CN" smtClean="0"/>
              <a:t>Junit</a:t>
            </a:r>
            <a:r>
              <a:rPr lang="zh-CN" altLang="en-US" smtClean="0"/>
              <a:t>测试方法，</a:t>
            </a:r>
            <a:r>
              <a:rPr lang="en-US" altLang="zh-CN" smtClean="0"/>
              <a:t>Junit</a:t>
            </a:r>
            <a:r>
              <a:rPr lang="zh-CN" altLang="en-US" smtClean="0"/>
              <a:t>框架执行时会扫描到该方法并加以执行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en-US" altLang="zh-CN" sz="1600" smtClean="0">
                <a:latin typeface="Consolas" panose="020B0609020204030204" pitchFamily="49" charset="0"/>
              </a:rPr>
              <a:t>@</a:t>
            </a:r>
            <a:r>
              <a:rPr lang="en-US" altLang="zh-CN" sz="1600">
                <a:latin typeface="Consolas" panose="020B0609020204030204" pitchFamily="49" charset="0"/>
              </a:rPr>
              <a:t>Test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void test_isEmail() {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String input = "dummy@dumm.com";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Assertions.assertTrue(StringUtil.isEmail(input</a:t>
            </a:r>
            <a:r>
              <a:rPr lang="en-US" altLang="zh-CN" sz="1600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600" smtClean="0">
                <a:latin typeface="Consolas" panose="020B0609020204030204" pitchFamily="49" charset="0"/>
              </a:rPr>
              <a:t>    input = "12345@com";</a:t>
            </a:r>
          </a:p>
          <a:p>
            <a:pPr marL="0" indent="0">
              <a:buNone/>
            </a:pPr>
            <a:r>
              <a:rPr lang="en-US" altLang="zh-CN" sz="1600" smtClean="0">
                <a:latin typeface="Consolas" panose="020B0609020204030204" pitchFamily="49" charset="0"/>
              </a:rPr>
              <a:t>    </a:t>
            </a:r>
            <a:r>
              <a:rPr lang="en-US" altLang="zh-CN" sz="1600">
                <a:latin typeface="Consolas" panose="020B0609020204030204" pitchFamily="49" charset="0"/>
              </a:rPr>
              <a:t>Assertions.assertFalse(StringUtil.isEmail(input</a:t>
            </a:r>
            <a:r>
              <a:rPr lang="en-US" altLang="zh-CN" sz="1600" smtClean="0">
                <a:latin typeface="Consolas" panose="020B0609020204030204" pitchFamily="49" charset="0"/>
              </a:rPr>
              <a:t>));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input = "xxx@hyron.com.cn";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Assertions.assertTrue(StringUtil.isEmail(input</a:t>
            </a:r>
            <a:r>
              <a:rPr lang="en-US" altLang="zh-CN" sz="1600" smtClean="0">
                <a:latin typeface="Consolas" panose="020B0609020204030204" pitchFamily="49" charset="0"/>
              </a:rPr>
              <a:t>));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input = "xxx-xxx_xxx@hyron.com.cn";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Assertions.assertTrue(StringUtil.isEmail(input));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</a:t>
            </a:r>
            <a:r>
              <a:rPr lang="en-US" altLang="zh-CN" sz="1600" smtClean="0">
                <a:latin typeface="Consolas" panose="020B0609020204030204" pitchFamily="49" charset="0"/>
              </a:rPr>
              <a:t>}</a:t>
            </a:r>
            <a:endParaRPr lang="en-US" altLang="zh-CN"/>
          </a:p>
          <a:p>
            <a:r>
              <a:rPr lang="zh-CN" altLang="en-US" smtClean="0"/>
              <a:t>除了</a:t>
            </a:r>
            <a:r>
              <a:rPr lang="en-US" altLang="zh-CN" smtClean="0"/>
              <a:t>@Test</a:t>
            </a:r>
            <a:r>
              <a:rPr lang="zh-CN" altLang="en-US" smtClean="0"/>
              <a:t>之外，还有</a:t>
            </a:r>
            <a:r>
              <a:rPr lang="en-US" altLang="zh-CN"/>
              <a:t>@</a:t>
            </a:r>
            <a:r>
              <a:rPr lang="en-US" altLang="zh-CN" smtClean="0"/>
              <a:t>ParameterizedTest</a:t>
            </a:r>
            <a:r>
              <a:rPr lang="zh-CN" altLang="en-US" smtClean="0"/>
              <a:t>，</a:t>
            </a:r>
            <a:r>
              <a:rPr lang="en-US" altLang="zh-CN"/>
              <a:t>@</a:t>
            </a:r>
            <a:r>
              <a:rPr lang="en-US" altLang="zh-CN" smtClean="0"/>
              <a:t>RepeatedTest</a:t>
            </a:r>
            <a:r>
              <a:rPr lang="zh-CN" altLang="en-US" smtClean="0"/>
              <a:t>，接下来我们会继续了解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8312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Junit</a:t>
            </a:r>
            <a:r>
              <a:rPr lang="zh-CN" altLang="en-US" smtClean="0"/>
              <a:t>的注解</a:t>
            </a:r>
            <a:r>
              <a:rPr lang="en-US" altLang="zh-CN" smtClean="0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19118"/>
            <a:ext cx="8229600" cy="4879975"/>
          </a:xfrm>
        </p:spPr>
        <p:txBody>
          <a:bodyPr/>
          <a:lstStyle/>
          <a:p>
            <a:endParaRPr kumimoji="1" lang="en-US" altLang="ja-JP" smtClean="0"/>
          </a:p>
          <a:p>
            <a:r>
              <a:rPr lang="en-US" altLang="ja-JP"/>
              <a:t>@</a:t>
            </a:r>
            <a:r>
              <a:rPr lang="en-US" altLang="ja-JP" smtClean="0"/>
              <a:t>ParameterizedTest</a:t>
            </a:r>
            <a:r>
              <a:rPr lang="zh-CN" altLang="en-US" smtClean="0"/>
              <a:t>注解表示测试方法接受一系列的参数，可以在一个方法中测试不同的</a:t>
            </a:r>
            <a:r>
              <a:rPr lang="en-US" altLang="zh-CN" smtClean="0"/>
              <a:t>pattern</a:t>
            </a:r>
          </a:p>
          <a:p>
            <a:r>
              <a:rPr lang="zh-CN" altLang="en-US" smtClean="0"/>
              <a:t>需要提供测试数据源，可以使用值，方法，</a:t>
            </a:r>
            <a:r>
              <a:rPr lang="en-US" altLang="zh-CN" smtClean="0"/>
              <a:t>csv</a:t>
            </a:r>
            <a:r>
              <a:rPr lang="zh-CN" altLang="en-US" smtClean="0"/>
              <a:t>，枚举等多种数据源方式</a:t>
            </a:r>
            <a:endParaRPr lang="en-US" altLang="zh-CN" smtClean="0"/>
          </a:p>
          <a:p>
            <a:endParaRPr lang="en-US" altLang="zh-CN" smtClean="0"/>
          </a:p>
          <a:p>
            <a:r>
              <a:rPr kumimoji="1" lang="zh-CN" altLang="en-US" smtClean="0"/>
              <a:t>例子</a:t>
            </a:r>
            <a:endParaRPr kumimoji="1" lang="en-US" altLang="zh-CN" smtClean="0"/>
          </a:p>
          <a:p>
            <a:endParaRPr kumimoji="1" lang="en-US" altLang="zh-CN" smtClean="0"/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 smtClean="0">
                <a:latin typeface="Consolas" panose="020B0609020204030204" pitchFamily="49" charset="0"/>
              </a:rPr>
              <a:t> @</a:t>
            </a:r>
            <a:r>
              <a:rPr lang="en-US" altLang="ja-JP" sz="1600">
                <a:latin typeface="Consolas" panose="020B0609020204030204" pitchFamily="49" charset="0"/>
              </a:rPr>
              <a:t>ParameterizedTest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@ValueSource(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    strings = </a:t>
            </a:r>
            <a:r>
              <a:rPr lang="en-US" altLang="ja-JP" sz="1600" smtClean="0">
                <a:latin typeface="Consolas" panose="020B0609020204030204" pitchFamily="49" charset="0"/>
              </a:rPr>
              <a:t>{“dummy@dumm.com”, “xxx@hyron.com.cn”, “xxx-xxx_xxx@hyron.com.cn”})</a:t>
            </a:r>
            <a:r>
              <a:rPr lang="ja-JP" altLang="en-US" sz="1600" smtClean="0">
                <a:latin typeface="Consolas" panose="020B0609020204030204" pitchFamily="49" charset="0"/>
              </a:rPr>
              <a:t>①</a:t>
            </a:r>
            <a:endParaRPr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void test_isEmail_with_values(String input) </a:t>
            </a:r>
            <a:r>
              <a:rPr lang="en-US" altLang="ja-JP" sz="1600" smtClean="0">
                <a:latin typeface="Consolas" panose="020B0609020204030204" pitchFamily="49" charset="0"/>
              </a:rPr>
              <a:t>{</a:t>
            </a:r>
            <a:r>
              <a:rPr lang="ja-JP" altLang="en-US" sz="1600" smtClean="0">
                <a:latin typeface="Consolas" panose="020B0609020204030204" pitchFamily="49" charset="0"/>
              </a:rPr>
              <a:t>②</a:t>
            </a:r>
            <a:endParaRPr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  Assertions.assertTrue(StringUtil.isEmail(input</a:t>
            </a:r>
            <a:r>
              <a:rPr lang="en-US" altLang="ja-JP" sz="1600" smtClean="0">
                <a:latin typeface="Consolas" panose="020B0609020204030204" pitchFamily="49" charset="0"/>
              </a:rPr>
              <a:t>));</a:t>
            </a:r>
            <a:r>
              <a:rPr lang="ja-JP" altLang="en-US" sz="1600">
                <a:latin typeface="Consolas" panose="020B0609020204030204" pitchFamily="49" charset="0"/>
              </a:rPr>
              <a:t>③</a:t>
            </a:r>
            <a:endParaRPr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}</a:t>
            </a:r>
            <a:endParaRPr kumimoji="1" lang="en-US" altLang="ja-JP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600" smtClean="0"/>
              <a:t>①</a:t>
            </a:r>
            <a:r>
              <a:rPr kumimoji="1" lang="en-US" altLang="ja-JP" sz="1600" smtClean="0"/>
              <a:t>@ValueSource</a:t>
            </a:r>
          </a:p>
          <a:p>
            <a:pPr marL="0" indent="0">
              <a:buNone/>
            </a:pPr>
            <a:r>
              <a:rPr lang="en-US" altLang="ja-JP" sz="1600"/>
              <a:t> </a:t>
            </a:r>
            <a:r>
              <a:rPr lang="en-US" altLang="ja-JP" sz="1600" smtClean="0"/>
              <a:t>   </a:t>
            </a:r>
            <a:r>
              <a:rPr lang="zh-CN" altLang="en-US" sz="1600" smtClean="0"/>
              <a:t>为</a:t>
            </a:r>
            <a:r>
              <a:rPr lang="en-US" altLang="zh-CN" sz="1600" smtClean="0"/>
              <a:t>@ParameterizedTest</a:t>
            </a:r>
            <a:r>
              <a:rPr lang="zh-CN" altLang="en-US" sz="1600" smtClean="0"/>
              <a:t>标记的测试方法提供数据</a:t>
            </a:r>
            <a:r>
              <a:rPr lang="en-US" altLang="zh-CN" sz="1600" smtClean="0"/>
              <a:t>(</a:t>
            </a:r>
            <a:r>
              <a:rPr lang="zh-CN" altLang="en-US" sz="1600" smtClean="0"/>
              <a:t>数据源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</a:t>
            </a:r>
            <a:r>
              <a:rPr lang="zh-CN" altLang="en-US" sz="1600" smtClean="0"/>
              <a:t>仅支持基本类型，</a:t>
            </a:r>
            <a:r>
              <a:rPr lang="en-US" altLang="zh-CN" sz="1600" smtClean="0"/>
              <a:t>String</a:t>
            </a:r>
            <a:r>
              <a:rPr lang="zh-CN" altLang="en-US" sz="1600" smtClean="0"/>
              <a:t>和</a:t>
            </a:r>
            <a:r>
              <a:rPr lang="en-US" altLang="zh-CN" sz="1600" smtClean="0"/>
              <a:t>Class</a:t>
            </a:r>
            <a:r>
              <a:rPr lang="zh-CN" altLang="en-US" sz="1600" smtClean="0"/>
              <a:t>类型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②</a:t>
            </a:r>
            <a:r>
              <a:rPr lang="zh-CN" altLang="en-US" sz="1600" smtClean="0"/>
              <a:t>测试方法利用参数来接收数据源提供的数据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③</a:t>
            </a:r>
            <a:r>
              <a:rPr lang="zh-CN" altLang="en-US" sz="1600" smtClean="0"/>
              <a:t>利用数据源提供的数据进行测试</a:t>
            </a:r>
            <a:endParaRPr lang="en-US" altLang="zh-CN" sz="1600" smtClean="0"/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zh-CN" altLang="en-US" sz="1600" smtClean="0"/>
              <a:t>执行结果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默认情况下，测试方法参数名和参数值</a:t>
            </a:r>
            <a:r>
              <a:rPr lang="en-US" altLang="zh-CN" sz="1600" smtClean="0"/>
              <a:t>(</a:t>
            </a:r>
            <a:r>
              <a:rPr lang="zh-CN" altLang="en-US" sz="1600" smtClean="0"/>
              <a:t>来自数据源</a:t>
            </a:r>
            <a:r>
              <a:rPr lang="en-US" altLang="zh-CN" sz="1600" smtClean="0"/>
              <a:t>)</a:t>
            </a:r>
            <a:r>
              <a:rPr lang="zh-CN" altLang="en-US" sz="1600" smtClean="0"/>
              <a:t>会作为测试</a:t>
            </a:r>
            <a:r>
              <a:rPr lang="en-US" altLang="zh-CN" sz="1600" smtClean="0"/>
              <a:t>case</a:t>
            </a:r>
            <a:r>
              <a:rPr lang="zh-CN" altLang="en-US" sz="1600" smtClean="0"/>
              <a:t>名</a:t>
            </a:r>
            <a:endParaRPr lang="en-US" altLang="zh-CN" sz="1600" smtClean="0"/>
          </a:p>
          <a:p>
            <a:pPr marL="0" indent="0">
              <a:buNone/>
            </a:pPr>
            <a:endParaRPr kumimoji="1" lang="en-US" altLang="ja-JP" sz="160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37151"/>
            <a:ext cx="533474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其他常用的数据源</a:t>
            </a:r>
            <a:endParaRPr kumimoji="1" lang="en-US" altLang="zh-CN" smtClean="0"/>
          </a:p>
          <a:p>
            <a:pPr lvl="1"/>
            <a:r>
              <a:rPr lang="en-US" altLang="ja-JP" smtClean="0"/>
              <a:t>@MethodSource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zh-CN" altLang="en-US" smtClean="0"/>
              <a:t>我们可以用一个方法来提供测试用的数据。返回值必须是一个</a:t>
            </a:r>
            <a:r>
              <a:rPr lang="en-US" altLang="zh-CN" smtClean="0"/>
              <a:t>Stream</a:t>
            </a:r>
            <a:r>
              <a:rPr lang="zh-CN" altLang="en-US" smtClean="0"/>
              <a:t>或</a:t>
            </a:r>
            <a:r>
              <a:rPr lang="en-US" altLang="zh-CN" smtClean="0"/>
              <a:t>Stream</a:t>
            </a:r>
            <a:r>
              <a:rPr lang="zh-CN" altLang="en-US" smtClean="0"/>
              <a:t>类型</a:t>
            </a:r>
            <a:r>
              <a:rPr lang="en-US" altLang="zh-CN" smtClean="0"/>
              <a:t>(</a:t>
            </a:r>
            <a:r>
              <a:rPr lang="zh-CN" altLang="en-US" smtClean="0"/>
              <a:t>比如</a:t>
            </a:r>
            <a:r>
              <a:rPr lang="en-US" altLang="zh-CN" smtClean="0"/>
              <a:t>IntStream</a:t>
            </a:r>
            <a:r>
              <a:rPr lang="zh-CN" altLang="en-US" smtClean="0"/>
              <a:t>，</a:t>
            </a:r>
            <a:r>
              <a:rPr lang="en-US" altLang="zh-CN"/>
              <a:t>DoubleStream</a:t>
            </a:r>
            <a:r>
              <a:rPr lang="en-US" altLang="zh-CN" smtClean="0"/>
              <a:t>)</a:t>
            </a:r>
          </a:p>
          <a:p>
            <a:pPr marL="457200" lvl="1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zh-CN" altLang="en-US" smtClean="0"/>
              <a:t>用来提供数据的数据源方法必须是静态方法，可以放在内部类</a:t>
            </a:r>
            <a:r>
              <a:rPr lang="en-US" altLang="zh-CN" smtClean="0"/>
              <a:t>(nested class)</a:t>
            </a:r>
            <a:r>
              <a:rPr lang="zh-CN" altLang="en-US" smtClean="0"/>
              <a:t>，外部类或者测试类之中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zh-CN" altLang="en-US" smtClean="0"/>
              <a:t>默认情况下，数据源方法的方法名和指定</a:t>
            </a:r>
            <a:r>
              <a:rPr lang="en-US" altLang="zh-CN" smtClean="0"/>
              <a:t>MethodSource</a:t>
            </a:r>
            <a:r>
              <a:rPr lang="zh-CN" altLang="en-US" smtClean="0"/>
              <a:t>注解测试方法的同名，也可以指定非同名方法</a:t>
            </a:r>
            <a:r>
              <a:rPr lang="en-US" altLang="zh-CN" smtClean="0"/>
              <a:t>(@MethodSource(“methodName”))</a:t>
            </a:r>
            <a:r>
              <a:rPr lang="zh-CN" altLang="en-US" smtClean="0"/>
              <a:t>，数据源方法不在测试类中的需要指定完全限定名</a:t>
            </a:r>
            <a:endParaRPr lang="en-US" altLang="zh-CN" smtClean="0"/>
          </a:p>
          <a:p>
            <a:pPr marL="457200" lvl="1" indent="0">
              <a:buNone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088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/>
              <a:t>默认数据源</a:t>
            </a:r>
            <a:r>
              <a:rPr lang="zh-CN" altLang="en-US" sz="1600" smtClean="0"/>
              <a:t>方法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 smtClean="0">
                <a:latin typeface="Consolas" panose="020B0609020204030204" pitchFamily="49" charset="0"/>
              </a:rPr>
              <a:t>  @</a:t>
            </a:r>
            <a:r>
              <a:rPr lang="en-US" altLang="ja-JP" sz="1600">
                <a:latin typeface="Consolas" panose="020B0609020204030204" pitchFamily="49" charset="0"/>
              </a:rPr>
              <a:t>ParameterizedTest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@MethodSource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void test_isEmail_with_string_stream(String input) {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  Assertions.assertTrue(StringUtil.isEmail(input));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static Stream&lt;String&gt; test_isEmail_with_string_stream() {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  return Stream.of("dummy@dumm.com", "xxx@hyron.com.cn", "xxx-xxx_xxx@hyron.com.cn");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}</a:t>
            </a:r>
            <a:endParaRPr kumimoji="1" lang="en-US" altLang="ja-JP" sz="1600" smtClean="0">
              <a:latin typeface="Consolas" panose="020B06090202040302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76659"/>
            <a:ext cx="540142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5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smtClean="0"/>
              <a:t>我们还可以提供多个参数，比如下面就是一个指定名称的数据源方法，提供了测试用数据和期望结果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latin typeface="Consolas" panose="020B0609020204030204" pitchFamily="49" charset="0"/>
              </a:rPr>
              <a:t> @</a:t>
            </a:r>
            <a:r>
              <a:rPr lang="en-US" altLang="zh-CN" sz="1600">
                <a:latin typeface="Consolas" panose="020B0609020204030204" pitchFamily="49" charset="0"/>
              </a:rPr>
              <a:t>ParameterizedTest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@MethodSource("specifiedMethodProvider")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void test_isEmail_with_specified_method_provider(String input, Boolean expected) {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altLang="zh-CN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static Stream&lt;Arguments&gt; specifiedMethodProvider</a:t>
            </a:r>
            <a:r>
              <a:rPr lang="en-US" altLang="zh-CN" sz="1600" smtClean="0">
                <a:latin typeface="Consolas" panose="020B0609020204030204" pitchFamily="49" charset="0"/>
              </a:rPr>
              <a:t>() </a:t>
            </a:r>
            <a:r>
              <a:rPr lang="en-US" altLang="zh-CN" sz="16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return Stream.of(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    Arguments.arguments("dummy@dumm.com", Boolean.TRUE),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    Arguments.arguments("12345@com", Boolean.FALSE),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    Arguments.arguments("xxx@hyron.com.cn", Boolean.TRUE),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    Arguments.arguments("xxx-xxx_xxx@hyron.com.cn", Boolean.TRUE));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}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2507514741"/>
      </p:ext>
    </p:extLst>
  </p:cSld>
  <p:clrMapOvr>
    <a:masterClrMapping/>
  </p:clrMapOvr>
</p:sld>
</file>

<file path=ppt/theme/theme1.xml><?xml version="1.0" encoding="utf-8"?>
<a:theme xmlns:a="http://schemas.openxmlformats.org/drawingml/2006/main" name="hyron">
  <a:themeElements>
    <a:clrScheme name="2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2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縞模様のエッジ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33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400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2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yron" id="{47EB4BC7-3D92-4F92-A9DF-B954A4CAFDD1}" vid="{D4DA4EEF-E206-44AA-AFAE-36941827FA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hyron</Template>
  <TotalTime>688</TotalTime>
  <Words>1482</Words>
  <Application>Microsoft Office PowerPoint</Application>
  <PresentationFormat>画面に合わせる (4:3)</PresentationFormat>
  <Paragraphs>232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30" baseType="lpstr">
      <vt:lpstr>Microsoft JhengHei</vt:lpstr>
      <vt:lpstr>Microsoft YaHei</vt:lpstr>
      <vt:lpstr>Microsoft YaHei Light</vt:lpstr>
      <vt:lpstr>ＭＳ Ｐゴシック</vt:lpstr>
      <vt:lpstr>SimSun</vt:lpstr>
      <vt:lpstr>游ゴシック</vt:lpstr>
      <vt:lpstr>Arial</vt:lpstr>
      <vt:lpstr>Consolas</vt:lpstr>
      <vt:lpstr>Verdana</vt:lpstr>
      <vt:lpstr>Wingdings</vt:lpstr>
      <vt:lpstr>hyron</vt:lpstr>
      <vt:lpstr>Junit入门</vt:lpstr>
      <vt:lpstr>Junit简介</vt:lpstr>
      <vt:lpstr>一个最简单的测试类</vt:lpstr>
      <vt:lpstr>Junit的注解-@Test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MockIto简介</dc:title>
  <dc:creator>xiangming gu</dc:creator>
  <cp:lastModifiedBy>xiangming gu</cp:lastModifiedBy>
  <cp:revision>134</cp:revision>
  <dcterms:created xsi:type="dcterms:W3CDTF">2023-02-07T11:51:17Z</dcterms:created>
  <dcterms:modified xsi:type="dcterms:W3CDTF">2023-02-23T09:56:29Z</dcterms:modified>
</cp:coreProperties>
</file>