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6" autoAdjust="0"/>
    <p:restoredTop sz="73146" autoAdjust="0"/>
  </p:normalViewPr>
  <p:slideViewPr>
    <p:cSldViewPr>
      <p:cViewPr>
        <p:scale>
          <a:sx n="50" d="100"/>
          <a:sy n="50" d="100"/>
        </p:scale>
        <p:origin x="3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 3_Final Content Data set.xlsx]Category Popularity!PivotTable1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Aggregate</a:t>
            </a:r>
            <a:r>
              <a:rPr lang="en-US" sz="2800" b="1" baseline="0" dirty="0">
                <a:solidFill>
                  <a:schemeClr val="tx1"/>
                </a:solidFill>
              </a:rPr>
              <a:t> Popularity Per Category</a:t>
            </a:r>
            <a:endParaRPr lang="en-US" sz="28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'Category Popularity'!$I$2</c:f>
              <c:strCache>
                <c:ptCount val="1"/>
                <c:pt idx="0">
                  <c:v>Total</c:v>
                </c:pt>
              </c:strCache>
            </c:strRef>
          </c:tx>
          <c:spPr>
            <a:solidFill>
              <a:srgbClr val="7030A0"/>
            </a:solidFill>
            <a:ln>
              <a:noFill/>
            </a:ln>
            <a:effectLst/>
          </c:spPr>
          <c:invertIfNegative val="0"/>
          <c:cat>
            <c:strRef>
              <c:f>'Category Popularity'!$H$3:$H$19</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'Category Popularity'!$I$3:$I$19</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7357-40AB-9EF9-5FF9B2098ED6}"/>
            </c:ext>
          </c:extLst>
        </c:ser>
        <c:dLbls>
          <c:showLegendKey val="0"/>
          <c:showVal val="0"/>
          <c:showCatName val="0"/>
          <c:showSerName val="0"/>
          <c:showPercent val="0"/>
          <c:showBubbleSize val="0"/>
        </c:dLbls>
        <c:gapWidth val="219"/>
        <c:overlap val="-27"/>
        <c:axId val="1772873471"/>
        <c:axId val="1772873951"/>
      </c:barChart>
      <c:catAx>
        <c:axId val="177287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772873951"/>
        <c:crosses val="autoZero"/>
        <c:auto val="1"/>
        <c:lblAlgn val="ctr"/>
        <c:lblOffset val="100"/>
        <c:noMultiLvlLbl val="0"/>
      </c:catAx>
      <c:valAx>
        <c:axId val="1772873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72873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2800" b="1" dirty="0">
                <a:solidFill>
                  <a:schemeClr val="tx1"/>
                </a:solidFill>
              </a:rPr>
              <a:t>Reactions</a:t>
            </a:r>
            <a:r>
              <a:rPr lang="en-US" sz="2800" b="1" baseline="0" dirty="0">
                <a:solidFill>
                  <a:schemeClr val="tx1"/>
                </a:solidFill>
              </a:rPr>
              <a:t> to Animals category</a:t>
            </a:r>
            <a:endParaRPr lang="en-US" sz="28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'Accenture Task 3_Final Content '!$E$1</c:f>
              <c:strCache>
                <c:ptCount val="1"/>
                <c:pt idx="0">
                  <c:v>No. of  reactions per type </c:v>
                </c:pt>
              </c:strCache>
            </c:strRef>
          </c:tx>
          <c:spPr>
            <a:solidFill>
              <a:srgbClr val="7030A0"/>
            </a:solidFill>
            <a:ln>
              <a:noFill/>
            </a:ln>
            <a:effectLst/>
          </c:spPr>
          <c:invertIfNegative val="0"/>
          <c:cat>
            <c:strRef>
              <c:f>'Accenture Task 3_Final Content '!$D$2:$D$17</c:f>
              <c:strCache>
                <c:ptCount val="16"/>
                <c:pt idx="0">
                  <c:v>scared</c:v>
                </c:pt>
                <c:pt idx="1">
                  <c:v>peeking</c:v>
                </c:pt>
                <c:pt idx="2">
                  <c:v>hate</c:v>
                </c:pt>
                <c:pt idx="3">
                  <c:v>cherish</c:v>
                </c:pt>
                <c:pt idx="4">
                  <c:v>super love</c:v>
                </c:pt>
                <c:pt idx="5">
                  <c:v>disgust</c:v>
                </c:pt>
                <c:pt idx="6">
                  <c:v>want</c:v>
                </c:pt>
                <c:pt idx="7">
                  <c:v>worried</c:v>
                </c:pt>
                <c:pt idx="8">
                  <c:v>heart</c:v>
                </c:pt>
                <c:pt idx="9">
                  <c:v>love</c:v>
                </c:pt>
                <c:pt idx="10">
                  <c:v>intrigued</c:v>
                </c:pt>
                <c:pt idx="11">
                  <c:v>dislike</c:v>
                </c:pt>
                <c:pt idx="12">
                  <c:v>adore</c:v>
                </c:pt>
                <c:pt idx="13">
                  <c:v>interested</c:v>
                </c:pt>
                <c:pt idx="14">
                  <c:v>like</c:v>
                </c:pt>
                <c:pt idx="15">
                  <c:v>indifferent</c:v>
                </c:pt>
              </c:strCache>
            </c:strRef>
          </c:cat>
          <c:val>
            <c:numRef>
              <c:f>'Accenture Task 3_Final Content '!$E$2:$E$17</c:f>
              <c:numCache>
                <c:formatCode>General</c:formatCode>
                <c:ptCount val="16"/>
                <c:pt idx="0">
                  <c:v>132</c:v>
                </c:pt>
                <c:pt idx="1">
                  <c:v>129</c:v>
                </c:pt>
                <c:pt idx="2">
                  <c:v>128</c:v>
                </c:pt>
                <c:pt idx="3">
                  <c:v>125</c:v>
                </c:pt>
                <c:pt idx="4">
                  <c:v>123</c:v>
                </c:pt>
                <c:pt idx="5">
                  <c:v>122</c:v>
                </c:pt>
                <c:pt idx="6">
                  <c:v>122</c:v>
                </c:pt>
                <c:pt idx="7">
                  <c:v>121</c:v>
                </c:pt>
                <c:pt idx="8">
                  <c:v>120</c:v>
                </c:pt>
                <c:pt idx="9">
                  <c:v>119</c:v>
                </c:pt>
                <c:pt idx="10">
                  <c:v>116</c:v>
                </c:pt>
                <c:pt idx="11">
                  <c:v>115</c:v>
                </c:pt>
                <c:pt idx="12">
                  <c:v>114</c:v>
                </c:pt>
                <c:pt idx="13">
                  <c:v>110</c:v>
                </c:pt>
                <c:pt idx="14">
                  <c:v>101</c:v>
                </c:pt>
                <c:pt idx="15">
                  <c:v>100</c:v>
                </c:pt>
              </c:numCache>
            </c:numRef>
          </c:val>
          <c:extLst>
            <c:ext xmlns:c16="http://schemas.microsoft.com/office/drawing/2014/chart" uri="{C3380CC4-5D6E-409C-BE32-E72D297353CC}">
              <c16:uniqueId val="{00000000-4A69-4AD1-BC85-B3170549EF8D}"/>
            </c:ext>
          </c:extLst>
        </c:ser>
        <c:dLbls>
          <c:showLegendKey val="0"/>
          <c:showVal val="0"/>
          <c:showCatName val="0"/>
          <c:showSerName val="0"/>
          <c:showPercent val="0"/>
          <c:showBubbleSize val="0"/>
        </c:dLbls>
        <c:gapWidth val="150"/>
        <c:axId val="344461024"/>
        <c:axId val="344445184"/>
      </c:barChart>
      <c:catAx>
        <c:axId val="34446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44445184"/>
        <c:crosses val="autoZero"/>
        <c:auto val="1"/>
        <c:lblAlgn val="ctr"/>
        <c:lblOffset val="100"/>
        <c:noMultiLvlLbl val="0"/>
      </c:catAx>
      <c:valAx>
        <c:axId val="344445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GB">
                    <a:solidFill>
                      <a:schemeClr val="tx1"/>
                    </a:solidFill>
                  </a:rPr>
                  <a:t>No.</a:t>
                </a:r>
                <a:r>
                  <a:rPr lang="en-GB" baseline="0">
                    <a:solidFill>
                      <a:schemeClr val="tx1"/>
                    </a:solidFill>
                  </a:rPr>
                  <a:t> of reactions </a:t>
                </a:r>
                <a:endParaRPr lang="en-GB">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44461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GB" sz="2400" b="1">
                <a:solidFill>
                  <a:schemeClr val="tx1"/>
                </a:solidFill>
              </a:rPr>
              <a:t>Posts Per Month In 2021</a:t>
            </a:r>
          </a:p>
        </c:rich>
      </c:tx>
      <c:layout>
        <c:manualLayout>
          <c:xMode val="edge"/>
          <c:yMode val="edge"/>
          <c:x val="0.24267331974938341"/>
          <c:y val="4.5189581379155366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'No. of post per month tables'!$G$1</c:f>
              <c:strCache>
                <c:ptCount val="1"/>
                <c:pt idx="0">
                  <c:v>posts per month in 2021</c:v>
                </c:pt>
              </c:strCache>
            </c:strRef>
          </c:tx>
          <c:spPr>
            <a:ln w="28575" cap="rnd">
              <a:solidFill>
                <a:srgbClr val="7030A0"/>
              </a:solidFill>
              <a:round/>
            </a:ln>
            <a:effectLst/>
          </c:spPr>
          <c:marker>
            <c:symbol val="circle"/>
            <c:size val="5"/>
            <c:spPr>
              <a:solidFill>
                <a:srgbClr val="7030A0"/>
              </a:solidFill>
              <a:ln w="9525">
                <a:solidFill>
                  <a:srgbClr val="7030A0"/>
                </a:solidFill>
              </a:ln>
              <a:effectLst/>
            </c:spPr>
          </c:marker>
          <c:dLbls>
            <c:dLbl>
              <c:idx val="6"/>
              <c:delete val="1"/>
              <c:extLst>
                <c:ext xmlns:c15="http://schemas.microsoft.com/office/drawing/2012/chart" uri="{CE6537A1-D6FC-4f65-9D91-7224C49458BB}"/>
                <c:ext xmlns:c16="http://schemas.microsoft.com/office/drawing/2014/chart" uri="{C3380CC4-5D6E-409C-BE32-E72D297353CC}">
                  <c16:uniqueId val="{00000000-BB70-4403-8AD3-36A89A221CA0}"/>
                </c:ext>
              </c:extLst>
            </c:dLbl>
            <c:dLbl>
              <c:idx val="7"/>
              <c:delete val="1"/>
              <c:extLst>
                <c:ext xmlns:c15="http://schemas.microsoft.com/office/drawing/2012/chart" uri="{CE6537A1-D6FC-4f65-9D91-7224C49458BB}"/>
                <c:ext xmlns:c16="http://schemas.microsoft.com/office/drawing/2014/chart" uri="{C3380CC4-5D6E-409C-BE32-E72D297353CC}">
                  <c16:uniqueId val="{00000001-BB70-4403-8AD3-36A89A221CA0}"/>
                </c:ext>
              </c:extLst>
            </c:dLbl>
            <c:dLbl>
              <c:idx val="8"/>
              <c:delete val="1"/>
              <c:extLst>
                <c:ext xmlns:c15="http://schemas.microsoft.com/office/drawing/2012/chart" uri="{CE6537A1-D6FC-4f65-9D91-7224C49458BB}"/>
                <c:ext xmlns:c16="http://schemas.microsoft.com/office/drawing/2014/chart" uri="{C3380CC4-5D6E-409C-BE32-E72D297353CC}">
                  <c16:uniqueId val="{00000002-BB70-4403-8AD3-36A89A221CA0}"/>
                </c:ext>
              </c:extLst>
            </c:dLbl>
            <c:dLbl>
              <c:idx val="9"/>
              <c:delete val="1"/>
              <c:extLst>
                <c:ext xmlns:c15="http://schemas.microsoft.com/office/drawing/2012/chart" uri="{CE6537A1-D6FC-4f65-9D91-7224C49458BB}"/>
                <c:ext xmlns:c16="http://schemas.microsoft.com/office/drawing/2014/chart" uri="{C3380CC4-5D6E-409C-BE32-E72D297353CC}">
                  <c16:uniqueId val="{00000003-BB70-4403-8AD3-36A89A221CA0}"/>
                </c:ext>
              </c:extLst>
            </c:dLbl>
            <c:dLbl>
              <c:idx val="10"/>
              <c:delete val="1"/>
              <c:extLst>
                <c:ext xmlns:c15="http://schemas.microsoft.com/office/drawing/2012/chart" uri="{CE6537A1-D6FC-4f65-9D91-7224C49458BB}"/>
                <c:ext xmlns:c16="http://schemas.microsoft.com/office/drawing/2014/chart" uri="{C3380CC4-5D6E-409C-BE32-E72D297353CC}">
                  <c16:uniqueId val="{00000004-BB70-4403-8AD3-36A89A221CA0}"/>
                </c:ext>
              </c:extLst>
            </c:dLbl>
            <c:dLbl>
              <c:idx val="11"/>
              <c:delete val="1"/>
              <c:extLst>
                <c:ext xmlns:c15="http://schemas.microsoft.com/office/drawing/2012/chart" uri="{CE6537A1-D6FC-4f65-9D91-7224C49458BB}"/>
                <c:ext xmlns:c16="http://schemas.microsoft.com/office/drawing/2014/chart" uri="{C3380CC4-5D6E-409C-BE32-E72D297353CC}">
                  <c16:uniqueId val="{00000005-BB70-4403-8AD3-36A89A221C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 of post per month tables'!$F$2:$F$13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'No. of post per month tables'!$G$2:$G$13</c:f>
              <c:numCache>
                <c:formatCode>General</c:formatCode>
                <c:ptCount val="12"/>
                <c:pt idx="0">
                  <c:v>2047</c:v>
                </c:pt>
                <c:pt idx="1">
                  <c:v>1844</c:v>
                </c:pt>
                <c:pt idx="2">
                  <c:v>1963</c:v>
                </c:pt>
                <c:pt idx="3">
                  <c:v>1909</c:v>
                </c:pt>
                <c:pt idx="4">
                  <c:v>2069</c:v>
                </c:pt>
                <c:pt idx="5">
                  <c:v>1129</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6-BB70-4403-8AD3-36A89A221CA0}"/>
            </c:ext>
          </c:extLst>
        </c:ser>
        <c:dLbls>
          <c:showLegendKey val="0"/>
          <c:showVal val="1"/>
          <c:showCatName val="0"/>
          <c:showSerName val="0"/>
          <c:showPercent val="0"/>
          <c:showBubbleSize val="0"/>
        </c:dLbls>
        <c:marker val="1"/>
        <c:smooth val="0"/>
        <c:axId val="140970832"/>
        <c:axId val="140972272"/>
      </c:lineChart>
      <c:catAx>
        <c:axId val="14097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40972272"/>
        <c:crosses val="autoZero"/>
        <c:auto val="1"/>
        <c:lblAlgn val="ctr"/>
        <c:lblOffset val="100"/>
        <c:noMultiLvlLbl val="0"/>
      </c:catAx>
      <c:valAx>
        <c:axId val="140972272"/>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GB">
                    <a:solidFill>
                      <a:schemeClr val="tx1"/>
                    </a:solidFill>
                  </a:rPr>
                  <a:t>No.</a:t>
                </a:r>
                <a:r>
                  <a:rPr lang="en-GB" baseline="0">
                    <a:solidFill>
                      <a:schemeClr val="tx1"/>
                    </a:solidFill>
                  </a:rPr>
                  <a:t> of Posts</a:t>
                </a:r>
                <a:endParaRPr lang="en-GB">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140970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2400" b="1" dirty="0">
                <a:solidFill>
                  <a:schemeClr val="tx1"/>
                </a:solidFill>
              </a:rPr>
              <a:t>Posts per Month in 2020</a:t>
            </a:r>
          </a:p>
        </c:rich>
      </c:tx>
      <c:layout>
        <c:manualLayout>
          <c:xMode val="edge"/>
          <c:yMode val="edge"/>
          <c:x val="0.30325000000000002"/>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'No. of post per month tables'!$B$1</c:f>
              <c:strCache>
                <c:ptCount val="1"/>
                <c:pt idx="0">
                  <c:v>posts per Month in 2020</c:v>
                </c:pt>
              </c:strCache>
            </c:strRef>
          </c:tx>
          <c:spPr>
            <a:ln w="28575" cap="rnd">
              <a:solidFill>
                <a:srgbClr val="7030A0"/>
              </a:solidFill>
              <a:round/>
            </a:ln>
            <a:effectLst/>
          </c:spPr>
          <c:marker>
            <c:symbol val="circle"/>
            <c:size val="5"/>
            <c:spPr>
              <a:solidFill>
                <a:srgbClr val="7030A0"/>
              </a:solidFill>
              <a:ln w="9525">
                <a:solidFill>
                  <a:srgbClr val="7030A0"/>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F089-4DA7-8EA1-EB1D188F9357}"/>
                </c:ext>
              </c:extLst>
            </c:dLbl>
            <c:dLbl>
              <c:idx val="1"/>
              <c:delete val="1"/>
              <c:extLst>
                <c:ext xmlns:c15="http://schemas.microsoft.com/office/drawing/2012/chart" uri="{CE6537A1-D6FC-4f65-9D91-7224C49458BB}"/>
                <c:ext xmlns:c16="http://schemas.microsoft.com/office/drawing/2014/chart" uri="{C3380CC4-5D6E-409C-BE32-E72D297353CC}">
                  <c16:uniqueId val="{00000001-F089-4DA7-8EA1-EB1D188F9357}"/>
                </c:ext>
              </c:extLst>
            </c:dLbl>
            <c:dLbl>
              <c:idx val="2"/>
              <c:delete val="1"/>
              <c:extLst>
                <c:ext xmlns:c15="http://schemas.microsoft.com/office/drawing/2012/chart" uri="{CE6537A1-D6FC-4f65-9D91-7224C49458BB}"/>
                <c:ext xmlns:c16="http://schemas.microsoft.com/office/drawing/2014/chart" uri="{C3380CC4-5D6E-409C-BE32-E72D297353CC}">
                  <c16:uniqueId val="{00000002-F089-4DA7-8EA1-EB1D188F9357}"/>
                </c:ext>
              </c:extLst>
            </c:dLbl>
            <c:dLbl>
              <c:idx val="3"/>
              <c:delete val="1"/>
              <c:extLst>
                <c:ext xmlns:c15="http://schemas.microsoft.com/office/drawing/2012/chart" uri="{CE6537A1-D6FC-4f65-9D91-7224C49458BB}"/>
                <c:ext xmlns:c16="http://schemas.microsoft.com/office/drawing/2014/chart" uri="{C3380CC4-5D6E-409C-BE32-E72D297353CC}">
                  <c16:uniqueId val="{00000003-F089-4DA7-8EA1-EB1D188F9357}"/>
                </c:ext>
              </c:extLst>
            </c:dLbl>
            <c:dLbl>
              <c:idx val="4"/>
              <c:delete val="1"/>
              <c:extLst>
                <c:ext xmlns:c15="http://schemas.microsoft.com/office/drawing/2012/chart" uri="{CE6537A1-D6FC-4f65-9D91-7224C49458BB}"/>
                <c:ext xmlns:c16="http://schemas.microsoft.com/office/drawing/2014/chart" uri="{C3380CC4-5D6E-409C-BE32-E72D297353CC}">
                  <c16:uniqueId val="{00000004-F089-4DA7-8EA1-EB1D188F935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 of post per month tables'!$A$2:$A$13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'No. of post per month tables'!$B$2:$B$13</c:f>
              <c:numCache>
                <c:formatCode>General</c:formatCode>
                <c:ptCount val="12"/>
                <c:pt idx="0">
                  <c:v>0</c:v>
                </c:pt>
                <c:pt idx="1">
                  <c:v>0</c:v>
                </c:pt>
                <c:pt idx="2">
                  <c:v>0</c:v>
                </c:pt>
                <c:pt idx="3">
                  <c:v>0</c:v>
                </c:pt>
                <c:pt idx="4">
                  <c:v>0</c:v>
                </c:pt>
                <c:pt idx="5">
                  <c:v>813</c:v>
                </c:pt>
                <c:pt idx="6">
                  <c:v>2011</c:v>
                </c:pt>
                <c:pt idx="7">
                  <c:v>2049</c:v>
                </c:pt>
                <c:pt idx="8">
                  <c:v>1951</c:v>
                </c:pt>
                <c:pt idx="9">
                  <c:v>1977</c:v>
                </c:pt>
                <c:pt idx="10">
                  <c:v>1960</c:v>
                </c:pt>
                <c:pt idx="11">
                  <c:v>2027</c:v>
                </c:pt>
              </c:numCache>
            </c:numRef>
          </c:val>
          <c:smooth val="0"/>
          <c:extLst>
            <c:ext xmlns:c16="http://schemas.microsoft.com/office/drawing/2014/chart" uri="{C3380CC4-5D6E-409C-BE32-E72D297353CC}">
              <c16:uniqueId val="{00000005-F089-4DA7-8EA1-EB1D188F9357}"/>
            </c:ext>
          </c:extLst>
        </c:ser>
        <c:dLbls>
          <c:dLblPos val="t"/>
          <c:showLegendKey val="0"/>
          <c:showVal val="1"/>
          <c:showCatName val="0"/>
          <c:showSerName val="0"/>
          <c:showPercent val="0"/>
          <c:showBubbleSize val="0"/>
        </c:dLbls>
        <c:marker val="1"/>
        <c:smooth val="0"/>
        <c:axId val="2133464864"/>
        <c:axId val="2133459584"/>
      </c:lineChart>
      <c:catAx>
        <c:axId val="213346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133459584"/>
        <c:crosses val="autoZero"/>
        <c:auto val="1"/>
        <c:lblAlgn val="ctr"/>
        <c:lblOffset val="100"/>
        <c:noMultiLvlLbl val="0"/>
      </c:catAx>
      <c:valAx>
        <c:axId val="2133459584"/>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GB">
                    <a:solidFill>
                      <a:schemeClr val="tx1"/>
                    </a:solidFill>
                  </a:rPr>
                  <a:t>No.</a:t>
                </a:r>
                <a:r>
                  <a:rPr lang="en-GB" baseline="0">
                    <a:solidFill>
                      <a:schemeClr val="tx1"/>
                    </a:solidFill>
                  </a:rPr>
                  <a:t> of Posts </a:t>
                </a:r>
                <a:endParaRPr lang="en-GB">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2133464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Overall sentiment for content </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'Content Sentiment'!$E$1</c:f>
              <c:strCache>
                <c:ptCount val="1"/>
                <c:pt idx="0">
                  <c:v>Total sentiment for content </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1-EC0E-4BE9-A227-AC608E28BA03}"/>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EC0E-4BE9-A227-AC608E28BA03}"/>
              </c:ext>
            </c:extLst>
          </c:dPt>
          <c:dPt>
            <c:idx val="2"/>
            <c:bubble3D val="0"/>
            <c:spPr>
              <a:solidFill>
                <a:srgbClr val="7030A0"/>
              </a:solidFill>
              <a:ln w="19050">
                <a:solidFill>
                  <a:schemeClr val="lt1"/>
                </a:solidFill>
              </a:ln>
              <a:effectLst/>
            </c:spPr>
            <c:extLst>
              <c:ext xmlns:c16="http://schemas.microsoft.com/office/drawing/2014/chart" uri="{C3380CC4-5D6E-409C-BE32-E72D297353CC}">
                <c16:uniqueId val="{00000005-EC0E-4BE9-A227-AC608E28BA03}"/>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'Content Sentiment'!$D$2:$D$4</c:f>
              <c:strCache>
                <c:ptCount val="3"/>
                <c:pt idx="0">
                  <c:v>positive</c:v>
                </c:pt>
                <c:pt idx="1">
                  <c:v>negative</c:v>
                </c:pt>
                <c:pt idx="2">
                  <c:v>neutral</c:v>
                </c:pt>
              </c:strCache>
            </c:strRef>
          </c:cat>
          <c:val>
            <c:numRef>
              <c:f>'Content Sentiment'!$E$2:$E$4</c:f>
              <c:numCache>
                <c:formatCode>General</c:formatCode>
                <c:ptCount val="3"/>
                <c:pt idx="0">
                  <c:v>13807</c:v>
                </c:pt>
                <c:pt idx="1">
                  <c:v>7695</c:v>
                </c:pt>
                <c:pt idx="2">
                  <c:v>3071</c:v>
                </c:pt>
              </c:numCache>
            </c:numRef>
          </c:val>
          <c:extLst>
            <c:ext xmlns:c16="http://schemas.microsoft.com/office/drawing/2014/chart" uri="{C3380CC4-5D6E-409C-BE32-E72D297353CC}">
              <c16:uniqueId val="{00000006-EC0E-4BE9-A227-AC608E28BA03}"/>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844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036983"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56263" y="3537567"/>
            <a:ext cx="7031149"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mj-lt"/>
              </a:rPr>
              <a:t>Social</a:t>
            </a:r>
            <a:r>
              <a:rPr lang="en-US" sz="10533" spc="-105" dirty="0">
                <a:solidFill>
                  <a:srgbClr val="FFFFFF"/>
                </a:solidFill>
                <a:latin typeface="Graphik Regular" panose="020B0503030202060203" pitchFamily="34" charset="0"/>
              </a:rPr>
              <a:t>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B4F0EC73-0F23-67CB-38F4-475F888C2D01}"/>
              </a:ext>
            </a:extLst>
          </p:cNvPr>
          <p:cNvGraphicFramePr>
            <a:graphicFrameLocks/>
          </p:cNvGraphicFramePr>
          <p:nvPr>
            <p:extLst>
              <p:ext uri="{D42A27DB-BD31-4B8C-83A1-F6EECF244321}">
                <p14:modId xmlns:p14="http://schemas.microsoft.com/office/powerpoint/2010/main" val="3229881230"/>
              </p:ext>
            </p:extLst>
          </p:nvPr>
        </p:nvGraphicFramePr>
        <p:xfrm>
          <a:off x="4267200" y="1943100"/>
          <a:ext cx="11128181" cy="716317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012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7249036"/>
          </a:xfrm>
          <a:prstGeom prst="rect">
            <a:avLst/>
          </a:prstGeom>
        </p:spPr>
        <p:txBody>
          <a:bodyPr lIns="0" tIns="0" rIns="0" bIns="0" rtlCol="0" anchor="t">
            <a:spAutoFit/>
          </a:bodyPr>
          <a:lstStyle/>
          <a:p>
            <a:pPr>
              <a:lnSpc>
                <a:spcPts val="2660"/>
              </a:lnSpc>
            </a:pPr>
            <a:r>
              <a:rPr lang="en-US" sz="2800" b="1" spc="-19" dirty="0">
                <a:solidFill>
                  <a:srgbClr val="000000"/>
                </a:solidFill>
                <a:latin typeface="Graphik Regular" panose="020B0503030202060203" pitchFamily="34" charset="0"/>
              </a:rPr>
              <a:t>                    </a:t>
            </a:r>
            <a:r>
              <a:rPr lang="en-US" sz="2800" b="1" u="sng" spc="-19" dirty="0">
                <a:solidFill>
                  <a:srgbClr val="000000"/>
                </a:solidFill>
                <a:latin typeface="+mj-lt"/>
              </a:rPr>
              <a:t>Topics covered</a:t>
            </a:r>
          </a:p>
          <a:p>
            <a:pPr marL="285750" indent="-285750">
              <a:lnSpc>
                <a:spcPts val="2660"/>
              </a:lnSpc>
              <a:buFontTx/>
              <a:buChar char="-"/>
            </a:pPr>
            <a:r>
              <a:rPr lang="en-US" spc="-19" dirty="0">
                <a:solidFill>
                  <a:srgbClr val="000000"/>
                </a:solidFill>
              </a:rPr>
              <a:t>The issues that social buzz is currently facing </a:t>
            </a:r>
          </a:p>
          <a:p>
            <a:pPr marL="285750" indent="-285750">
              <a:lnSpc>
                <a:spcPts val="2660"/>
              </a:lnSpc>
              <a:buFontTx/>
              <a:buChar char="-"/>
            </a:pPr>
            <a:r>
              <a:rPr lang="en-US" spc="-19" dirty="0">
                <a:solidFill>
                  <a:srgbClr val="000000"/>
                </a:solidFill>
              </a:rPr>
              <a:t>The process of data analyzation and the insights gained from the data </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mj-lt"/>
              </a:rPr>
              <a:t>                    </a:t>
            </a:r>
            <a:r>
              <a:rPr lang="en-US" sz="2800" b="1" u="sng" spc="-19" dirty="0">
                <a:solidFill>
                  <a:srgbClr val="000000"/>
                </a:solidFill>
                <a:latin typeface="+mj-lt"/>
              </a:rPr>
              <a:t>Insights from Data</a:t>
            </a:r>
          </a:p>
          <a:p>
            <a:pPr>
              <a:lnSpc>
                <a:spcPts val="2660"/>
              </a:lnSpc>
            </a:pPr>
            <a:endParaRPr lang="en-US" sz="2800" u="sng" spc="-19" dirty="0">
              <a:solidFill>
                <a:srgbClr val="000000"/>
              </a:solidFill>
              <a:latin typeface="Graphik Regular" panose="020B0503030202060203" pitchFamily="34" charset="0"/>
            </a:endParaRPr>
          </a:p>
          <a:p>
            <a:pPr marL="285750" indent="-285750">
              <a:lnSpc>
                <a:spcPts val="2660"/>
              </a:lnSpc>
              <a:buFontTx/>
              <a:buChar char="-"/>
            </a:pPr>
            <a:r>
              <a:rPr lang="en-US" spc="-19" dirty="0">
                <a:solidFill>
                  <a:srgbClr val="000000"/>
                </a:solidFill>
              </a:rPr>
              <a:t>Animal content is the most popular category amongst social buzz’s users but the highest reactions to this content is negative.</a:t>
            </a:r>
          </a:p>
          <a:p>
            <a:pPr>
              <a:lnSpc>
                <a:spcPts val="2660"/>
              </a:lnSpc>
            </a:pPr>
            <a:r>
              <a:rPr lang="en-US" spc="-19" dirty="0">
                <a:solidFill>
                  <a:srgbClr val="000000"/>
                </a:solidFill>
              </a:rPr>
              <a:t>-   Over 50% of users are pleased with the content they receive.</a:t>
            </a:r>
          </a:p>
          <a:p>
            <a:pPr marL="285750" indent="-285750">
              <a:lnSpc>
                <a:spcPts val="2660"/>
              </a:lnSpc>
              <a:buFontTx/>
              <a:buChar char="-"/>
            </a:pPr>
            <a:r>
              <a:rPr lang="en-US" spc="-19" dirty="0">
                <a:solidFill>
                  <a:srgbClr val="000000"/>
                </a:solidFill>
              </a:rPr>
              <a:t>Posting has increased by nearly 2,000 since 2020 </a:t>
            </a:r>
          </a:p>
          <a:p>
            <a:pPr>
              <a:lnSpc>
                <a:spcPts val="2660"/>
              </a:lnSpc>
            </a:pPr>
            <a:endParaRPr lang="en-US" sz="2800" u="sng"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mj-lt"/>
              </a:rPr>
              <a:t>	       </a:t>
            </a:r>
            <a:r>
              <a:rPr lang="en-US" sz="2800" b="1" u="sng" spc="-19" dirty="0">
                <a:solidFill>
                  <a:srgbClr val="000000"/>
                </a:solidFill>
                <a:latin typeface="+mj-lt"/>
              </a:rPr>
              <a:t>Recommendations </a:t>
            </a:r>
          </a:p>
          <a:p>
            <a:pPr>
              <a:lnSpc>
                <a:spcPts val="2660"/>
              </a:lnSpc>
            </a:pPr>
            <a:endParaRPr lang="en-US" sz="1900" spc="-19" dirty="0">
              <a:solidFill>
                <a:srgbClr val="000000"/>
              </a:solidFill>
              <a:latin typeface="Graphik Regular" panose="020B0503030202060203" pitchFamily="34" charset="0"/>
            </a:endParaRPr>
          </a:p>
          <a:p>
            <a:pPr marL="342900" indent="-342900">
              <a:lnSpc>
                <a:spcPts val="2660"/>
              </a:lnSpc>
              <a:buFontTx/>
              <a:buChar char="-"/>
            </a:pPr>
            <a:r>
              <a:rPr lang="en-US" sz="1900" spc="-19" dirty="0">
                <a:solidFill>
                  <a:srgbClr val="000000"/>
                </a:solidFill>
              </a:rPr>
              <a:t>Further research into why the no. of posts drastically increased between June and July in 2020 and decrease between May and June 2021 to understand why there are sudden drops or increases in posting.</a:t>
            </a:r>
          </a:p>
          <a:p>
            <a:pPr marL="342900" indent="-342900">
              <a:lnSpc>
                <a:spcPts val="2660"/>
              </a:lnSpc>
              <a:buFontTx/>
              <a:buChar char="-"/>
            </a:pPr>
            <a:endParaRPr lang="en-US" sz="1900" spc="-19" dirty="0">
              <a:solidFill>
                <a:srgbClr val="000000"/>
              </a:solidFill>
              <a:latin typeface="Graphik Regular" panose="020B050303020206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a:t>
            </a:r>
            <a:r>
              <a:rPr lang="en-US" sz="2600" spc="-26" dirty="0">
                <a:solidFill>
                  <a:srgbClr val="FFFFFF"/>
                </a:solidFill>
                <a:latin typeface="+mj-lt"/>
              </a:rPr>
              <a:t>QUESTIONS</a:t>
            </a:r>
            <a:r>
              <a:rPr lang="en-US" sz="2600" spc="-26" dirty="0">
                <a:solidFill>
                  <a:srgbClr val="FFFFFF"/>
                </a:solidFill>
                <a:latin typeface="Graphik Regular" panose="020B0503030202060203" pitchFamily="34" charset="0"/>
              </a:rPr>
              <a:t>?</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a:t>
            </a:r>
            <a:r>
              <a:rPr lang="en-US" sz="8000" spc="-80" dirty="0">
                <a:solidFill>
                  <a:srgbClr val="FFFFFF"/>
                </a:solidFill>
                <a:latin typeface="Graphik Regular" panose="020B0503030202060203" pitchFamily="34" charset="0"/>
              </a:rPr>
              <a:t>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0"/>
            <a:ext cx="8673443" cy="4366451"/>
            <a:chOff x="0" y="0"/>
            <a:chExt cx="11564591" cy="4399790"/>
          </a:xfrm>
        </p:grpSpPr>
        <p:sp>
          <p:nvSpPr>
            <p:cNvPr id="3" name="TextBox 3"/>
            <p:cNvSpPr txBox="1"/>
            <p:nvPr/>
          </p:nvSpPr>
          <p:spPr>
            <a:xfrm>
              <a:off x="0" y="0"/>
              <a:ext cx="11564591" cy="12405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a:t>
              </a:r>
              <a:r>
                <a:rPr lang="en-US" sz="8000" spc="-80" dirty="0">
                  <a:solidFill>
                    <a:srgbClr val="000000"/>
                  </a:solidFill>
                  <a:latin typeface="Graphik Regular" panose="020B0503030202060203" pitchFamily="34" charset="0"/>
                </a:rPr>
                <a:t> agenda</a:t>
              </a:r>
            </a:p>
          </p:txBody>
        </p:sp>
        <p:sp>
          <p:nvSpPr>
            <p:cNvPr id="4" name="TextBox 4"/>
            <p:cNvSpPr txBox="1"/>
            <p:nvPr/>
          </p:nvSpPr>
          <p:spPr>
            <a:xfrm>
              <a:off x="0" y="2298166"/>
              <a:ext cx="11564591" cy="2101624"/>
            </a:xfrm>
            <a:prstGeom prst="rect">
              <a:avLst/>
            </a:prstGeom>
          </p:spPr>
          <p:txBody>
            <a:bodyPr lIns="0" tIns="0" rIns="0" bIns="0" rtlCol="0" anchor="t">
              <a:spAutoFit/>
            </a:bodyPr>
            <a:lstStyle/>
            <a:p>
              <a:pPr>
                <a:lnSpc>
                  <a:spcPts val="2660"/>
                </a:lnSpc>
              </a:pPr>
              <a:r>
                <a:rPr lang="en-US" sz="2800" spc="-19" dirty="0">
                  <a:solidFill>
                    <a:srgbClr val="000000"/>
                  </a:solidFill>
                </a:rPr>
                <a:t>Project recap</a:t>
              </a:r>
            </a:p>
            <a:p>
              <a:pPr>
                <a:lnSpc>
                  <a:spcPts val="2660"/>
                </a:lnSpc>
              </a:pPr>
              <a:r>
                <a:rPr lang="en-US" sz="2800" spc="-19" dirty="0">
                  <a:solidFill>
                    <a:srgbClr val="000000"/>
                  </a:solidFill>
                </a:rPr>
                <a:t>Problem</a:t>
              </a:r>
            </a:p>
            <a:p>
              <a:pPr>
                <a:lnSpc>
                  <a:spcPts val="2660"/>
                </a:lnSpc>
              </a:pPr>
              <a:r>
                <a:rPr lang="en-US" sz="2800" spc="-19" dirty="0">
                  <a:solidFill>
                    <a:srgbClr val="000000"/>
                  </a:solidFill>
                </a:rPr>
                <a:t>The Analytics team</a:t>
              </a:r>
            </a:p>
            <a:p>
              <a:pPr>
                <a:lnSpc>
                  <a:spcPts val="2660"/>
                </a:lnSpc>
              </a:pPr>
              <a:r>
                <a:rPr lang="en-US" sz="2800" spc="-19" dirty="0">
                  <a:solidFill>
                    <a:srgbClr val="000000"/>
                  </a:solidFill>
                </a:rPr>
                <a:t>Process</a:t>
              </a:r>
            </a:p>
            <a:p>
              <a:pPr>
                <a:lnSpc>
                  <a:spcPts val="2660"/>
                </a:lnSpc>
              </a:pPr>
              <a:r>
                <a:rPr lang="en-US" sz="2800" spc="-19" dirty="0">
                  <a:solidFill>
                    <a:srgbClr val="000000"/>
                  </a:solidFill>
                </a:rPr>
                <a:t>Insights</a:t>
              </a:r>
            </a:p>
            <a:p>
              <a:pPr>
                <a:lnSpc>
                  <a:spcPts val="2660"/>
                </a:lnSpc>
              </a:pPr>
              <a:r>
                <a:rPr lang="en-US" sz="28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a:t>
            </a:r>
            <a:r>
              <a:rPr lang="en-US" sz="8000" spc="-80" dirty="0">
                <a:solidFill>
                  <a:srgbClr val="FFFFFF"/>
                </a:solidFill>
                <a:latin typeface="Graphik Regular" panose="020B0503030202060203" pitchFamily="34" charset="0"/>
              </a:rPr>
              <a:t> Recap</a:t>
            </a:r>
          </a:p>
        </p:txBody>
      </p:sp>
      <p:sp>
        <p:nvSpPr>
          <p:cNvPr id="34" name="TextBox 33">
            <a:extLst>
              <a:ext uri="{FF2B5EF4-FFF2-40B4-BE49-F238E27FC236}">
                <a16:creationId xmlns:a16="http://schemas.microsoft.com/office/drawing/2014/main" id="{1A3674A8-EA3C-80FE-AE41-465F3E976FD8}"/>
              </a:ext>
            </a:extLst>
          </p:cNvPr>
          <p:cNvSpPr txBox="1"/>
          <p:nvPr/>
        </p:nvSpPr>
        <p:spPr>
          <a:xfrm>
            <a:off x="8436952" y="2781300"/>
            <a:ext cx="7412648" cy="4401205"/>
          </a:xfrm>
          <a:prstGeom prst="rect">
            <a:avLst/>
          </a:prstGeom>
          <a:noFill/>
        </p:spPr>
        <p:txBody>
          <a:bodyPr wrap="square" rtlCol="0">
            <a:spAutoFit/>
          </a:bodyPr>
          <a:lstStyle/>
          <a:p>
            <a:r>
              <a:rPr lang="en-GB" sz="2800" dirty="0"/>
              <a:t>Social Buzz is a Social media &amp; content creation company  growing at an exponential rate , they would like advise on scaling their company successfully.</a:t>
            </a:r>
          </a:p>
          <a:p>
            <a:endParaRPr lang="en-GB" sz="2800" dirty="0"/>
          </a:p>
          <a:p>
            <a:endParaRPr lang="en-GB" sz="2800" dirty="0"/>
          </a:p>
          <a:p>
            <a:pPr marL="285750" indent="-285750">
              <a:buFontTx/>
              <a:buChar char="-"/>
            </a:pPr>
            <a:r>
              <a:rPr lang="en-GB" sz="2800" dirty="0"/>
              <a:t>An audit of Social Buzz’s big data practice</a:t>
            </a:r>
          </a:p>
          <a:p>
            <a:pPr marL="285750" indent="-285750">
              <a:buFontTx/>
              <a:buChar char="-"/>
            </a:pPr>
            <a:r>
              <a:rPr lang="en-GB" sz="2800" dirty="0"/>
              <a:t>Recommendations for a successful IPO</a:t>
            </a:r>
          </a:p>
          <a:p>
            <a:pPr marL="285750" indent="-285750">
              <a:buFontTx/>
              <a:buChar char="-"/>
            </a:pPr>
            <a:r>
              <a:rPr lang="en-GB" sz="28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23895"/>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A49B8C7F-8753-F8E1-F3A3-1459F3093ED0}"/>
              </a:ext>
            </a:extLst>
          </p:cNvPr>
          <p:cNvSpPr txBox="1"/>
          <p:nvPr/>
        </p:nvSpPr>
        <p:spPr>
          <a:xfrm>
            <a:off x="2253799" y="5712025"/>
            <a:ext cx="7519534" cy="954107"/>
          </a:xfrm>
          <a:prstGeom prst="rect">
            <a:avLst/>
          </a:prstGeom>
          <a:noFill/>
        </p:spPr>
        <p:txBody>
          <a:bodyPr wrap="square" rtlCol="0">
            <a:spAutoFit/>
          </a:bodyPr>
          <a:lstStyle/>
          <a:p>
            <a:r>
              <a:rPr lang="en-GB" sz="2800" dirty="0"/>
              <a:t>find Social Buzz’s top 5 content categories and conduct sentiment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a:t>
            </a:r>
            <a:r>
              <a:rPr lang="en-US" sz="8000" spc="-80" dirty="0">
                <a:solidFill>
                  <a:srgbClr val="000000"/>
                </a:solidFill>
                <a:latin typeface="Graphik Regular" panose="020B0503030202060203" pitchFamily="34" charset="0"/>
              </a:rPr>
              <a:t> Analytics team</a:t>
            </a:r>
          </a:p>
        </p:txBody>
      </p:sp>
      <p:sp>
        <p:nvSpPr>
          <p:cNvPr id="33" name="TextBox 32">
            <a:extLst>
              <a:ext uri="{FF2B5EF4-FFF2-40B4-BE49-F238E27FC236}">
                <a16:creationId xmlns:a16="http://schemas.microsoft.com/office/drawing/2014/main" id="{E5FF0F8B-614B-D51E-DF67-EFAA9FBB1D65}"/>
              </a:ext>
            </a:extLst>
          </p:cNvPr>
          <p:cNvSpPr txBox="1"/>
          <p:nvPr/>
        </p:nvSpPr>
        <p:spPr>
          <a:xfrm>
            <a:off x="14078904" y="1727343"/>
            <a:ext cx="3904296" cy="1508105"/>
          </a:xfrm>
          <a:prstGeom prst="rect">
            <a:avLst/>
          </a:prstGeom>
          <a:noFill/>
        </p:spPr>
        <p:txBody>
          <a:bodyPr wrap="square" rtlCol="0">
            <a:spAutoFit/>
          </a:bodyPr>
          <a:lstStyle/>
          <a:p>
            <a:r>
              <a:rPr lang="en-GB" sz="3600" b="1" dirty="0"/>
              <a:t>Kaeto Nwankwo</a:t>
            </a:r>
          </a:p>
          <a:p>
            <a:endParaRPr lang="en-GB" sz="2800" dirty="0"/>
          </a:p>
          <a:p>
            <a:r>
              <a:rPr lang="en-GB" sz="2800" dirty="0"/>
              <a:t>Data Analyst</a:t>
            </a:r>
          </a:p>
        </p:txBody>
      </p:sp>
      <p:sp>
        <p:nvSpPr>
          <p:cNvPr id="34" name="TextBox 33">
            <a:extLst>
              <a:ext uri="{FF2B5EF4-FFF2-40B4-BE49-F238E27FC236}">
                <a16:creationId xmlns:a16="http://schemas.microsoft.com/office/drawing/2014/main" id="{DF8E8627-1EA0-5A9C-E03E-317F33D6758A}"/>
              </a:ext>
            </a:extLst>
          </p:cNvPr>
          <p:cNvSpPr txBox="1"/>
          <p:nvPr/>
        </p:nvSpPr>
        <p:spPr>
          <a:xfrm>
            <a:off x="14325600" y="4838700"/>
            <a:ext cx="3657600" cy="1569660"/>
          </a:xfrm>
          <a:prstGeom prst="rect">
            <a:avLst/>
          </a:prstGeom>
          <a:noFill/>
        </p:spPr>
        <p:txBody>
          <a:bodyPr wrap="square" rtlCol="0">
            <a:spAutoFit/>
          </a:bodyPr>
          <a:lstStyle/>
          <a:p>
            <a:r>
              <a:rPr lang="en-GB" sz="3600" b="1" dirty="0"/>
              <a:t>Marcus </a:t>
            </a:r>
            <a:r>
              <a:rPr lang="en-GB" sz="3600" b="1" dirty="0" err="1"/>
              <a:t>Rompton</a:t>
            </a:r>
            <a:endParaRPr lang="en-GB" sz="3600" b="1" dirty="0"/>
          </a:p>
          <a:p>
            <a:endParaRPr lang="en-GB" sz="2800" dirty="0"/>
          </a:p>
          <a:p>
            <a:r>
              <a:rPr lang="en-GB" sz="3200" dirty="0"/>
              <a:t>Senior Principle</a:t>
            </a:r>
          </a:p>
        </p:txBody>
      </p:sp>
      <p:sp>
        <p:nvSpPr>
          <p:cNvPr id="35" name="TextBox 34">
            <a:extLst>
              <a:ext uri="{FF2B5EF4-FFF2-40B4-BE49-F238E27FC236}">
                <a16:creationId xmlns:a16="http://schemas.microsoft.com/office/drawing/2014/main" id="{CF87356A-A27C-6B1B-BCCD-3882135D80C9}"/>
              </a:ext>
            </a:extLst>
          </p:cNvPr>
          <p:cNvSpPr txBox="1"/>
          <p:nvPr/>
        </p:nvSpPr>
        <p:spPr>
          <a:xfrm>
            <a:off x="14325600" y="7421293"/>
            <a:ext cx="4114800" cy="2062103"/>
          </a:xfrm>
          <a:prstGeom prst="rect">
            <a:avLst/>
          </a:prstGeom>
          <a:noFill/>
        </p:spPr>
        <p:txBody>
          <a:bodyPr wrap="square" rtlCol="0">
            <a:spAutoFit/>
          </a:bodyPr>
          <a:lstStyle/>
          <a:p>
            <a:r>
              <a:rPr lang="en-GB" sz="3600" b="1" dirty="0"/>
              <a:t>Andrew Fleming </a:t>
            </a:r>
          </a:p>
          <a:p>
            <a:endParaRPr lang="en-GB" sz="2800" dirty="0"/>
          </a:p>
          <a:p>
            <a:r>
              <a:rPr lang="en-GB" sz="3200" dirty="0"/>
              <a:t>Chief Technical Architect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31965"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0744650-B7B3-7BD0-8ABD-495B1D4D596C}"/>
              </a:ext>
            </a:extLst>
          </p:cNvPr>
          <p:cNvSpPr txBox="1"/>
          <p:nvPr/>
        </p:nvSpPr>
        <p:spPr>
          <a:xfrm>
            <a:off x="4060841" y="1494125"/>
            <a:ext cx="5643212" cy="523220"/>
          </a:xfrm>
          <a:prstGeom prst="rect">
            <a:avLst/>
          </a:prstGeom>
          <a:noFill/>
        </p:spPr>
        <p:txBody>
          <a:bodyPr wrap="square" rtlCol="0">
            <a:spAutoFit/>
          </a:bodyPr>
          <a:lstStyle/>
          <a:p>
            <a:r>
              <a:rPr lang="en-GB" sz="2800" dirty="0"/>
              <a:t>Selection of  tables from Dataset</a:t>
            </a:r>
          </a:p>
        </p:txBody>
      </p:sp>
      <p:sp>
        <p:nvSpPr>
          <p:cNvPr id="40" name="TextBox 39">
            <a:extLst>
              <a:ext uri="{FF2B5EF4-FFF2-40B4-BE49-F238E27FC236}">
                <a16:creationId xmlns:a16="http://schemas.microsoft.com/office/drawing/2014/main" id="{88F17571-FE18-A06A-CC65-827203AA92A0}"/>
              </a:ext>
            </a:extLst>
          </p:cNvPr>
          <p:cNvSpPr txBox="1"/>
          <p:nvPr/>
        </p:nvSpPr>
        <p:spPr>
          <a:xfrm>
            <a:off x="6235069" y="3012735"/>
            <a:ext cx="4239430" cy="523220"/>
          </a:xfrm>
          <a:prstGeom prst="rect">
            <a:avLst/>
          </a:prstGeom>
          <a:noFill/>
        </p:spPr>
        <p:txBody>
          <a:bodyPr wrap="square" rtlCol="0">
            <a:spAutoFit/>
          </a:bodyPr>
          <a:lstStyle/>
          <a:p>
            <a:r>
              <a:rPr lang="en-GB" sz="2800" dirty="0"/>
              <a:t>Cleanse the data</a:t>
            </a:r>
          </a:p>
        </p:txBody>
      </p:sp>
      <p:sp>
        <p:nvSpPr>
          <p:cNvPr id="41" name="TextBox 40">
            <a:extLst>
              <a:ext uri="{FF2B5EF4-FFF2-40B4-BE49-F238E27FC236}">
                <a16:creationId xmlns:a16="http://schemas.microsoft.com/office/drawing/2014/main" id="{BA4CE161-CA62-C76B-535B-26E510CDD251}"/>
              </a:ext>
            </a:extLst>
          </p:cNvPr>
          <p:cNvSpPr txBox="1"/>
          <p:nvPr/>
        </p:nvSpPr>
        <p:spPr>
          <a:xfrm>
            <a:off x="7663122" y="4778232"/>
            <a:ext cx="5138478" cy="523220"/>
          </a:xfrm>
          <a:prstGeom prst="rect">
            <a:avLst/>
          </a:prstGeom>
          <a:noFill/>
        </p:spPr>
        <p:txBody>
          <a:bodyPr wrap="square" rtlCol="0">
            <a:spAutoFit/>
          </a:bodyPr>
          <a:lstStyle/>
          <a:p>
            <a:r>
              <a:rPr lang="en-GB" sz="2800" dirty="0"/>
              <a:t>Merge cleansed tables into one </a:t>
            </a:r>
          </a:p>
        </p:txBody>
      </p:sp>
      <p:sp>
        <p:nvSpPr>
          <p:cNvPr id="42" name="TextBox 41">
            <a:extLst>
              <a:ext uri="{FF2B5EF4-FFF2-40B4-BE49-F238E27FC236}">
                <a16:creationId xmlns:a16="http://schemas.microsoft.com/office/drawing/2014/main" id="{A13E6256-F989-EAA4-69FC-A6DD6E8AC462}"/>
              </a:ext>
            </a:extLst>
          </p:cNvPr>
          <p:cNvSpPr txBox="1"/>
          <p:nvPr/>
        </p:nvSpPr>
        <p:spPr>
          <a:xfrm>
            <a:off x="9704053" y="6162792"/>
            <a:ext cx="3466360" cy="523220"/>
          </a:xfrm>
          <a:prstGeom prst="rect">
            <a:avLst/>
          </a:prstGeom>
          <a:noFill/>
        </p:spPr>
        <p:txBody>
          <a:bodyPr wrap="square" rtlCol="0">
            <a:spAutoFit/>
          </a:bodyPr>
          <a:lstStyle/>
          <a:p>
            <a:r>
              <a:rPr lang="en-GB" sz="2800" dirty="0"/>
              <a:t>Data Analysis</a:t>
            </a:r>
          </a:p>
        </p:txBody>
      </p:sp>
      <p:sp>
        <p:nvSpPr>
          <p:cNvPr id="43" name="TextBox 42">
            <a:extLst>
              <a:ext uri="{FF2B5EF4-FFF2-40B4-BE49-F238E27FC236}">
                <a16:creationId xmlns:a16="http://schemas.microsoft.com/office/drawing/2014/main" id="{6E4D5CD4-7AB0-8FCD-4C8E-10F06284EBE4}"/>
              </a:ext>
            </a:extLst>
          </p:cNvPr>
          <p:cNvSpPr txBox="1"/>
          <p:nvPr/>
        </p:nvSpPr>
        <p:spPr>
          <a:xfrm>
            <a:off x="11887200" y="7962900"/>
            <a:ext cx="4419600" cy="523220"/>
          </a:xfrm>
          <a:prstGeom prst="rect">
            <a:avLst/>
          </a:prstGeom>
          <a:noFill/>
        </p:spPr>
        <p:txBody>
          <a:bodyPr wrap="square" rtlCol="0">
            <a:spAutoFit/>
          </a:bodyPr>
          <a:lstStyle/>
          <a:p>
            <a:r>
              <a:rPr lang="en-GB" sz="2800" dirty="0"/>
              <a:t>Arrange findings from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927417" y="348339"/>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5" name="Chart 14">
            <a:extLst>
              <a:ext uri="{FF2B5EF4-FFF2-40B4-BE49-F238E27FC236}">
                <a16:creationId xmlns:a16="http://schemas.microsoft.com/office/drawing/2014/main" id="{60BB5618-3AB3-F170-6D4B-2E661805BE5E}"/>
              </a:ext>
            </a:extLst>
          </p:cNvPr>
          <p:cNvGraphicFramePr>
            <a:graphicFrameLocks/>
          </p:cNvGraphicFramePr>
          <p:nvPr>
            <p:extLst>
              <p:ext uri="{D42A27DB-BD31-4B8C-83A1-F6EECF244321}">
                <p14:modId xmlns:p14="http://schemas.microsoft.com/office/powerpoint/2010/main" val="1997800589"/>
              </p:ext>
            </p:extLst>
          </p:nvPr>
        </p:nvGraphicFramePr>
        <p:xfrm>
          <a:off x="3277546" y="1714500"/>
          <a:ext cx="12114854" cy="4572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E41F9190-082F-86AC-5D98-4D5266359A97}"/>
              </a:ext>
            </a:extLst>
          </p:cNvPr>
          <p:cNvGraphicFramePr>
            <a:graphicFrameLocks/>
          </p:cNvGraphicFramePr>
          <p:nvPr>
            <p:extLst>
              <p:ext uri="{D42A27DB-BD31-4B8C-83A1-F6EECF244321}">
                <p14:modId xmlns:p14="http://schemas.microsoft.com/office/powerpoint/2010/main" val="855581805"/>
              </p:ext>
            </p:extLst>
          </p:nvPr>
        </p:nvGraphicFramePr>
        <p:xfrm>
          <a:off x="2799129" y="1691680"/>
          <a:ext cx="15009859" cy="635982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F3D9D4FB-0C34-BF47-E3A6-0C85E5582F53}"/>
              </a:ext>
            </a:extLst>
          </p:cNvPr>
          <p:cNvGraphicFramePr>
            <a:graphicFrameLocks/>
          </p:cNvGraphicFramePr>
          <p:nvPr>
            <p:extLst>
              <p:ext uri="{D42A27DB-BD31-4B8C-83A1-F6EECF244321}">
                <p14:modId xmlns:p14="http://schemas.microsoft.com/office/powerpoint/2010/main" val="1471460445"/>
              </p:ext>
            </p:extLst>
          </p:nvPr>
        </p:nvGraphicFramePr>
        <p:xfrm>
          <a:off x="5024688" y="5034363"/>
          <a:ext cx="10470358" cy="3733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Chart 30">
            <a:extLst>
              <a:ext uri="{FF2B5EF4-FFF2-40B4-BE49-F238E27FC236}">
                <a16:creationId xmlns:a16="http://schemas.microsoft.com/office/drawing/2014/main" id="{67E4FE3C-BE28-D770-BB7A-87B6AE696DE1}"/>
              </a:ext>
            </a:extLst>
          </p:cNvPr>
          <p:cNvGraphicFramePr>
            <a:graphicFrameLocks/>
          </p:cNvGraphicFramePr>
          <p:nvPr>
            <p:extLst>
              <p:ext uri="{D42A27DB-BD31-4B8C-83A1-F6EECF244321}">
                <p14:modId xmlns:p14="http://schemas.microsoft.com/office/powerpoint/2010/main" val="1541802015"/>
              </p:ext>
            </p:extLst>
          </p:nvPr>
        </p:nvGraphicFramePr>
        <p:xfrm>
          <a:off x="4999488" y="1518837"/>
          <a:ext cx="10282655" cy="320790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10224</TotalTime>
  <Words>294</Words>
  <Application>Microsoft Office PowerPoint</Application>
  <PresentationFormat>Custom</PresentationFormat>
  <Paragraphs>87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Graphik Regular</vt:lpstr>
      <vt:lpstr>Clear Sans Regular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Kaetochi Nwankwo</cp:lastModifiedBy>
  <cp:revision>15</cp:revision>
  <dcterms:created xsi:type="dcterms:W3CDTF">2006-08-16T00:00:00Z</dcterms:created>
  <dcterms:modified xsi:type="dcterms:W3CDTF">2024-03-13T11:22:52Z</dcterms:modified>
  <dc:identifier>DAEhDyfaYKE</dc:identifier>
</cp:coreProperties>
</file>