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57" r:id="rId4"/>
    <p:sldId id="266" r:id="rId5"/>
    <p:sldId id="273" r:id="rId6"/>
    <p:sldId id="259" r:id="rId7"/>
    <p:sldId id="270" r:id="rId8"/>
    <p:sldId id="267" r:id="rId9"/>
    <p:sldId id="271" r:id="rId10"/>
    <p:sldId id="274" r:id="rId11"/>
    <p:sldId id="272" r:id="rId12"/>
    <p:sldId id="269" r:id="rId13"/>
    <p:sldId id="275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2"/>
    <a:srgbClr val="FFFFFF"/>
    <a:srgbClr val="E8E4AE"/>
    <a:srgbClr val="4F81BD"/>
    <a:srgbClr val="5A7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92" autoAdjust="0"/>
    <p:restoredTop sz="81600" autoAdjust="0"/>
  </p:normalViewPr>
  <p:slideViewPr>
    <p:cSldViewPr>
      <p:cViewPr varScale="1">
        <p:scale>
          <a:sx n="44" d="100"/>
          <a:sy n="44" d="100"/>
        </p:scale>
        <p:origin x="160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F31BA-5DDA-4CF7-AC9D-FD0127BB1AE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726FB-B223-42DD-B1EA-3834A5B96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99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726FB-B223-42DD-B1EA-3834A5B96C4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2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726FB-B223-42DD-B1EA-3834A5B96C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4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역전파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알고리즘은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출력층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(output layer)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에서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입력층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(input layer)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로 오차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그래디언트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(gradient)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를 흘려 보내면서 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각 뉴런의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입력값에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대한 손실함수의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그래디언트를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계산함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이렇게 계산된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그래디언트로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경사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하강법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(gradient descent)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단계에서 각 가중치 매개변수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(w​)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를 업데이트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해줌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726FB-B223-42DD-B1EA-3834A5B96C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5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726FB-B223-42DD-B1EA-3834A5B96C4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40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726FB-B223-42DD-B1EA-3834A5B96C4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6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675" y="3995870"/>
            <a:ext cx="15868650" cy="229526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13 - Implementing a neural network </a:t>
            </a:r>
          </a:p>
          <a:p>
            <a:pPr algn="ctr"/>
            <a:r>
              <a:rPr lang="en-US" sz="6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 music genre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9390C-4AFC-4797-9867-C6E194DC652F}"/>
              </a:ext>
            </a:extLst>
          </p:cNvPr>
          <p:cNvSpPr txBox="1"/>
          <p:nvPr/>
        </p:nvSpPr>
        <p:spPr>
          <a:xfrm>
            <a:off x="2262553" y="657126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kern="0" spc="-100" dirty="0">
                <a:solidFill>
                  <a:srgbClr val="5A7D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 panose="020B0604020202020204" pitchFamily="34" charset="0"/>
              </a:rPr>
              <a:t>2021 -1   Time Series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672E9-D03E-4F7C-A0A5-D6EE361CCE43}"/>
              </a:ext>
            </a:extLst>
          </p:cNvPr>
          <p:cNvSpPr txBox="1"/>
          <p:nvPr/>
        </p:nvSpPr>
        <p:spPr>
          <a:xfrm>
            <a:off x="13868400" y="8640515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kern="0" spc="-100" dirty="0">
                <a:solidFill>
                  <a:srgbClr val="5A7D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 panose="020B0604020202020204" pitchFamily="34" charset="0"/>
              </a:rPr>
              <a:t>2021. 05. 18</a:t>
            </a:r>
          </a:p>
          <a:p>
            <a:pPr algn="ctr"/>
            <a:r>
              <a:rPr lang="ko-KR" altLang="en-US" sz="2800" kern="0" spc="-100" dirty="0">
                <a:solidFill>
                  <a:srgbClr val="5A7D5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Arial" panose="020B0604020202020204" pitchFamily="34" charset="0"/>
              </a:rPr>
              <a:t>이가은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0BE9DB-E27F-4426-8156-C08F3DF5B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" r="7591"/>
          <a:stretch/>
        </p:blipFill>
        <p:spPr>
          <a:xfrm>
            <a:off x="838200" y="503845"/>
            <a:ext cx="1365738" cy="7682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4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4">
            <a:extLst>
              <a:ext uri="{FF2B5EF4-FFF2-40B4-BE49-F238E27FC236}">
                <a16:creationId xmlns:a16="http://schemas.microsoft.com/office/drawing/2014/main" id="{AB05FB63-FDD3-4727-825D-456D6A300773}"/>
              </a:ext>
            </a:extLst>
          </p:cNvPr>
          <p:cNvSpPr txBox="1"/>
          <p:nvPr/>
        </p:nvSpPr>
        <p:spPr>
          <a:xfrm>
            <a:off x="533400" y="495300"/>
            <a:ext cx="14782800" cy="10742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kern="0" spc="-100" dirty="0" err="1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Categorical_crossentropy</a:t>
            </a:r>
            <a:r>
              <a:rPr lang="en-US" altLang="ko-KR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VS </a:t>
            </a:r>
            <a:r>
              <a:rPr lang="en-US" altLang="ko-KR" sz="3600" kern="0" spc="-100" dirty="0" err="1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Sparse_categorical_crossentropy</a:t>
            </a:r>
            <a:r>
              <a:rPr lang="ko-KR" alt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sz="3600" kern="0" spc="-100" dirty="0">
              <a:solidFill>
                <a:schemeClr val="accent3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A67A284-25B4-4753-9300-12C599162511}"/>
              </a:ext>
            </a:extLst>
          </p:cNvPr>
          <p:cNvGrpSpPr/>
          <p:nvPr/>
        </p:nvGrpSpPr>
        <p:grpSpPr>
          <a:xfrm>
            <a:off x="838200" y="2556304"/>
            <a:ext cx="7995389" cy="5310344"/>
            <a:chOff x="838200" y="2434384"/>
            <a:chExt cx="7995389" cy="5310344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9370D5E-BE4A-4AF6-A797-0BA3E5141C9B}"/>
                </a:ext>
              </a:extLst>
            </p:cNvPr>
            <p:cNvGrpSpPr/>
            <p:nvPr/>
          </p:nvGrpSpPr>
          <p:grpSpPr>
            <a:xfrm>
              <a:off x="1456842" y="3152707"/>
              <a:ext cx="7376747" cy="527217"/>
              <a:chOff x="1462453" y="2680608"/>
              <a:chExt cx="7376747" cy="527217"/>
            </a:xfrm>
          </p:grpSpPr>
          <p:sp>
            <p:nvSpPr>
              <p:cNvPr id="29" name="Object 4">
                <a:extLst>
                  <a:ext uri="{FF2B5EF4-FFF2-40B4-BE49-F238E27FC236}">
                    <a16:creationId xmlns:a16="http://schemas.microsoft.com/office/drawing/2014/main" id="{30E69285-CF7D-47CA-B676-559A1294B1EB}"/>
                  </a:ext>
                </a:extLst>
              </p:cNvPr>
              <p:cNvSpPr txBox="1"/>
              <p:nvPr/>
            </p:nvSpPr>
            <p:spPr>
              <a:xfrm>
                <a:off x="1724867" y="2680608"/>
                <a:ext cx="7114333" cy="527217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One-hot encoding 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클래스</a:t>
                </a: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endParaRPr lang="en-US" altLang="ko-KR" sz="22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endParaRPr lang="en-US" altLang="ko-KR" sz="22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8C6E93F-9D5A-4F6C-A058-9700AAA32EC3}"/>
                  </a:ext>
                </a:extLst>
              </p:cNvPr>
              <p:cNvSpPr/>
              <p:nvPr/>
            </p:nvSpPr>
            <p:spPr>
              <a:xfrm>
                <a:off x="1462453" y="2771714"/>
                <a:ext cx="251290" cy="25129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A95C541A-AD98-45AC-B92B-A6DCBA206238}"/>
                </a:ext>
              </a:extLst>
            </p:cNvPr>
            <p:cNvSpPr txBox="1"/>
            <p:nvPr/>
          </p:nvSpPr>
          <p:spPr>
            <a:xfrm>
              <a:off x="838200" y="2434384"/>
              <a:ext cx="7391400" cy="6604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altLang="ko-KR" sz="2800" kern="0" spc="-100" dirty="0" err="1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Categorical_crossentropy</a:t>
              </a:r>
              <a:r>
                <a:rPr lang="en-US" altLang="ko-KR" sz="28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(</a:t>
              </a:r>
              <a:r>
                <a:rPr lang="ko-KR" altLang="en-US" sz="28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다중 분류 손실함수</a:t>
              </a:r>
              <a:r>
                <a:rPr lang="en-US" altLang="ko-KR" sz="28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endParaRPr lang="en-US" sz="28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DEA0B0C-72E2-4E53-9B70-49342993E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4129" y="4587541"/>
              <a:ext cx="891072" cy="162423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26223B-6CC9-4641-BB33-56888AC22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4260" y="6486346"/>
              <a:ext cx="2609850" cy="466725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EFF89F2-9C38-4FBE-83EC-5DE0C4B3C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9256" y="7297053"/>
              <a:ext cx="4905375" cy="447675"/>
            </a:xfrm>
            <a:prstGeom prst="rect">
              <a:avLst/>
            </a:prstGeom>
          </p:spPr>
        </p:pic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5090D04-D6C6-404E-837E-008B0A6BBB26}"/>
                </a:ext>
              </a:extLst>
            </p:cNvPr>
            <p:cNvGrpSpPr/>
            <p:nvPr/>
          </p:nvGrpSpPr>
          <p:grpSpPr>
            <a:xfrm>
              <a:off x="1456842" y="3859801"/>
              <a:ext cx="7094637" cy="854055"/>
              <a:chOff x="1462453" y="3687010"/>
              <a:chExt cx="7094637" cy="854055"/>
            </a:xfrm>
          </p:grpSpPr>
          <p:sp>
            <p:nvSpPr>
              <p:cNvPr id="53" name="Object 4">
                <a:extLst>
                  <a:ext uri="{FF2B5EF4-FFF2-40B4-BE49-F238E27FC236}">
                    <a16:creationId xmlns:a16="http://schemas.microsoft.com/office/drawing/2014/main" id="{AC07055B-51DF-4F83-9ED3-DCF584F658D9}"/>
                  </a:ext>
                </a:extLst>
              </p:cNvPr>
              <p:cNvSpPr txBox="1"/>
              <p:nvPr/>
            </p:nvSpPr>
            <p:spPr>
              <a:xfrm>
                <a:off x="1724867" y="3687010"/>
                <a:ext cx="6832223" cy="85405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ko-KR" altLang="en-US" sz="24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실제값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one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–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hot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encoding 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형태로 구성</a:t>
                </a: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endParaRPr lang="en-US" altLang="ko-KR" sz="1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B059198E-D9FB-4130-8900-2BABC161A03F}"/>
                  </a:ext>
                </a:extLst>
              </p:cNvPr>
              <p:cNvSpPr/>
              <p:nvPr/>
            </p:nvSpPr>
            <p:spPr>
              <a:xfrm>
                <a:off x="1462453" y="3768172"/>
                <a:ext cx="251290" cy="25129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F60F5CA-50D8-4324-8F87-EB108E8BC1B2}"/>
              </a:ext>
            </a:extLst>
          </p:cNvPr>
          <p:cNvGrpSpPr/>
          <p:nvPr/>
        </p:nvGrpSpPr>
        <p:grpSpPr>
          <a:xfrm>
            <a:off x="9194430" y="2561067"/>
            <a:ext cx="8483970" cy="5300819"/>
            <a:chOff x="9042030" y="2434384"/>
            <a:chExt cx="8483970" cy="5300819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A8DAB12-8AC6-4C75-9099-B5D230FBDD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284" t="6512" r="8284" b="10056"/>
            <a:stretch/>
          </p:blipFill>
          <p:spPr>
            <a:xfrm>
              <a:off x="10549932" y="5143500"/>
              <a:ext cx="1366166" cy="51231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24BBD4DD-E6A6-4444-B57F-0E7F9324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11962" y="7306578"/>
              <a:ext cx="5505450" cy="428625"/>
            </a:xfrm>
            <a:prstGeom prst="rect">
              <a:avLst/>
            </a:prstGeom>
          </p:spPr>
        </p:pic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9CB478FF-5D0F-4D45-B1F7-73E1C6FF1C4D}"/>
                </a:ext>
              </a:extLst>
            </p:cNvPr>
            <p:cNvGrpSpPr/>
            <p:nvPr/>
          </p:nvGrpSpPr>
          <p:grpSpPr>
            <a:xfrm>
              <a:off x="9660672" y="3152707"/>
              <a:ext cx="7376747" cy="527217"/>
              <a:chOff x="1462453" y="2680608"/>
              <a:chExt cx="7376747" cy="527217"/>
            </a:xfrm>
          </p:grpSpPr>
          <p:sp>
            <p:nvSpPr>
              <p:cNvPr id="86" name="Object 4">
                <a:extLst>
                  <a:ext uri="{FF2B5EF4-FFF2-40B4-BE49-F238E27FC236}">
                    <a16:creationId xmlns:a16="http://schemas.microsoft.com/office/drawing/2014/main" id="{D228FD8F-3AAE-48EF-B457-32F4F69E0B94}"/>
                  </a:ext>
                </a:extLst>
              </p:cNvPr>
              <p:cNvSpPr txBox="1"/>
              <p:nvPr/>
            </p:nvSpPr>
            <p:spPr>
              <a:xfrm>
                <a:off x="1724867" y="2680608"/>
                <a:ext cx="7114333" cy="527217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Integer type 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클래스</a:t>
                </a: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endParaRPr lang="en-US" altLang="ko-KR" sz="22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endParaRPr lang="en-US" altLang="ko-KR" sz="22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0759EAAF-C741-4EFE-8A3B-B9F349B7724F}"/>
                  </a:ext>
                </a:extLst>
              </p:cNvPr>
              <p:cNvSpPr/>
              <p:nvPr/>
            </p:nvSpPr>
            <p:spPr>
              <a:xfrm>
                <a:off x="1462453" y="2771714"/>
                <a:ext cx="251290" cy="25129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9" name="Object 4">
              <a:extLst>
                <a:ext uri="{FF2B5EF4-FFF2-40B4-BE49-F238E27FC236}">
                  <a16:creationId xmlns:a16="http://schemas.microsoft.com/office/drawing/2014/main" id="{8F8AEF13-A439-40DC-B14F-E1B117BEF16A}"/>
                </a:ext>
              </a:extLst>
            </p:cNvPr>
            <p:cNvSpPr txBox="1"/>
            <p:nvPr/>
          </p:nvSpPr>
          <p:spPr>
            <a:xfrm>
              <a:off x="9042030" y="2434384"/>
              <a:ext cx="8483970" cy="6604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altLang="ko-KR" sz="2800" kern="0" spc="-100" dirty="0" err="1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Sparse_categorical_crossentropy</a:t>
              </a:r>
              <a:r>
                <a:rPr lang="en-US" altLang="ko-KR" sz="28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(</a:t>
              </a:r>
              <a:r>
                <a:rPr lang="ko-KR" altLang="en-US" sz="28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다중 분류 손실함수</a:t>
              </a:r>
              <a:r>
                <a:rPr lang="en-US" altLang="ko-KR" sz="28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endParaRPr lang="en-US" sz="28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2C7C8311-2870-405C-AFAD-0BE99652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11962" y="6486346"/>
              <a:ext cx="2609850" cy="466725"/>
            </a:xfrm>
            <a:prstGeom prst="rect">
              <a:avLst/>
            </a:prstGeom>
          </p:spPr>
        </p:pic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E7002C7-547B-43ED-A2C9-CFB08D2A543E}"/>
                </a:ext>
              </a:extLst>
            </p:cNvPr>
            <p:cNvGrpSpPr/>
            <p:nvPr/>
          </p:nvGrpSpPr>
          <p:grpSpPr>
            <a:xfrm>
              <a:off x="9660672" y="3859801"/>
              <a:ext cx="7094637" cy="854055"/>
              <a:chOff x="1462453" y="3687010"/>
              <a:chExt cx="7094637" cy="854055"/>
            </a:xfrm>
          </p:grpSpPr>
          <p:sp>
            <p:nvSpPr>
              <p:cNvPr id="84" name="Object 4">
                <a:extLst>
                  <a:ext uri="{FF2B5EF4-FFF2-40B4-BE49-F238E27FC236}">
                    <a16:creationId xmlns:a16="http://schemas.microsoft.com/office/drawing/2014/main" id="{792AF97C-1B64-4210-A914-8DB6C8F47C9A}"/>
                  </a:ext>
                </a:extLst>
              </p:cNvPr>
              <p:cNvSpPr txBox="1"/>
              <p:nvPr/>
            </p:nvSpPr>
            <p:spPr>
              <a:xfrm>
                <a:off x="1724867" y="3687010"/>
                <a:ext cx="6832223" cy="85405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ko-KR" altLang="en-US" sz="24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실제값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sz="24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정수값으로구성</a:t>
                </a: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endParaRPr lang="en-US" altLang="ko-KR" sz="1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809CDFC5-CF0F-42E3-A7E6-743AF83121F5}"/>
                  </a:ext>
                </a:extLst>
              </p:cNvPr>
              <p:cNvSpPr/>
              <p:nvPr/>
            </p:nvSpPr>
            <p:spPr>
              <a:xfrm>
                <a:off x="1462453" y="3768172"/>
                <a:ext cx="251290" cy="25129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541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4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4">
            <a:extLst>
              <a:ext uri="{FF2B5EF4-FFF2-40B4-BE49-F238E27FC236}">
                <a16:creationId xmlns:a16="http://schemas.microsoft.com/office/drawing/2014/main" id="{AB05FB63-FDD3-4727-825D-456D6A300773}"/>
              </a:ext>
            </a:extLst>
          </p:cNvPr>
          <p:cNvSpPr txBox="1"/>
          <p:nvPr/>
        </p:nvSpPr>
        <p:spPr>
          <a:xfrm>
            <a:off x="533400" y="495300"/>
            <a:ext cx="12877800" cy="10742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Loss </a:t>
            </a:r>
            <a:r>
              <a:rPr lang="ko-KR" alt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</a:t>
            </a:r>
            <a:r>
              <a:rPr lang="en-US" altLang="ko-KR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kern="0" spc="-100" dirty="0" err="1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sparse_categorical_crossentropy</a:t>
            </a:r>
            <a:r>
              <a:rPr lang="ko-KR" alt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sz="3600" kern="0" spc="-100" dirty="0">
              <a:solidFill>
                <a:schemeClr val="accent3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823F112-0F3D-42ED-92CB-56A55CCD45F7}"/>
              </a:ext>
            </a:extLst>
          </p:cNvPr>
          <p:cNvGrpSpPr/>
          <p:nvPr/>
        </p:nvGrpSpPr>
        <p:grpSpPr>
          <a:xfrm>
            <a:off x="10515600" y="2770072"/>
            <a:ext cx="7106041" cy="4213456"/>
            <a:chOff x="10439400" y="2379408"/>
            <a:chExt cx="7106041" cy="421345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D8B224F-3445-4144-9E12-9C5E45692D46}"/>
                </a:ext>
              </a:extLst>
            </p:cNvPr>
            <p:cNvGrpSpPr/>
            <p:nvPr/>
          </p:nvGrpSpPr>
          <p:grpSpPr>
            <a:xfrm>
              <a:off x="10439400" y="2379408"/>
              <a:ext cx="7106041" cy="854055"/>
              <a:chOff x="10263676" y="3416467"/>
              <a:chExt cx="7106041" cy="854055"/>
            </a:xfrm>
          </p:grpSpPr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39B44ABC-9698-4FAD-8A5F-C2EA52A2562F}"/>
                  </a:ext>
                </a:extLst>
              </p:cNvPr>
              <p:cNvSpPr txBox="1"/>
              <p:nvPr/>
            </p:nvSpPr>
            <p:spPr>
              <a:xfrm>
                <a:off x="10537494" y="3416467"/>
                <a:ext cx="6832223" cy="85405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en-US" altLang="ko-KR" sz="24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Softmax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결과로 나온 </a:t>
                </a:r>
                <a:r>
                  <a:rPr lang="ko-KR" altLang="en-US" sz="24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예측값과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비교할 </a:t>
                </a:r>
                <a:r>
                  <a:rPr lang="ko-KR" altLang="en-US" sz="24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실제값이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필요</a:t>
                </a: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r>
                  <a:rPr lang="en-US" altLang="ko-KR" sz="24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Softmax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회귀에서는 </a:t>
                </a:r>
                <a:r>
                  <a:rPr lang="ko-KR" altLang="en-US" sz="24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실제값을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원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핫 벡터로 표현</a:t>
                </a:r>
                <a:endParaRPr lang="en-US" altLang="ko-KR" sz="1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endParaRPr lang="en-US" altLang="ko-KR" sz="1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3EBCE1C9-A121-4DCF-90BE-12A0699AC36F}"/>
                  </a:ext>
                </a:extLst>
              </p:cNvPr>
              <p:cNvSpPr/>
              <p:nvPr/>
            </p:nvSpPr>
            <p:spPr>
              <a:xfrm>
                <a:off x="10263676" y="3510822"/>
                <a:ext cx="244792" cy="244792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2AE7431-9BA8-4DA3-A5E4-052EF7406B11}"/>
                </a:ext>
              </a:extLst>
            </p:cNvPr>
            <p:cNvGrpSpPr/>
            <p:nvPr/>
          </p:nvGrpSpPr>
          <p:grpSpPr>
            <a:xfrm>
              <a:off x="10439400" y="3643651"/>
              <a:ext cx="6534144" cy="854055"/>
              <a:chOff x="10263676" y="3416467"/>
              <a:chExt cx="6534144" cy="854055"/>
            </a:xfrm>
          </p:grpSpPr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5A353B1D-0211-459B-88AB-F9C89AB8E776}"/>
                  </a:ext>
                </a:extLst>
              </p:cNvPr>
              <p:cNvSpPr txBox="1"/>
              <p:nvPr/>
            </p:nvSpPr>
            <p:spPr>
              <a:xfrm>
                <a:off x="10537494" y="3416467"/>
                <a:ext cx="6260326" cy="85405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ko-KR" altLang="en-US" sz="24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예측값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[0.26, 0.70, 0.04] 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</a:t>
                </a: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r>
                  <a:rPr lang="ko-KR" altLang="en-US" sz="24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실제값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[0, 1, 0]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오차를 계산하기 위해</a:t>
                </a: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Loss 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함수로 </a:t>
                </a:r>
                <a:r>
                  <a:rPr lang="en-US" altLang="ko-KR" sz="24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categorical_crossentropy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사용</a:t>
                </a: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endParaRPr lang="en-US" altLang="ko-KR" sz="1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991BA86-0AC1-4E02-8390-F66E5CCDBBB3}"/>
                  </a:ext>
                </a:extLst>
              </p:cNvPr>
              <p:cNvSpPr/>
              <p:nvPr/>
            </p:nvSpPr>
            <p:spPr>
              <a:xfrm>
                <a:off x="10263676" y="3510822"/>
                <a:ext cx="244792" cy="244792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0FE538A-94B1-4456-885C-F158DFE7B782}"/>
                </a:ext>
              </a:extLst>
            </p:cNvPr>
            <p:cNvGrpSpPr/>
            <p:nvPr/>
          </p:nvGrpSpPr>
          <p:grpSpPr>
            <a:xfrm>
              <a:off x="10439400" y="5339772"/>
              <a:ext cx="6534144" cy="431235"/>
              <a:chOff x="10263676" y="2994429"/>
              <a:chExt cx="6534144" cy="431235"/>
            </a:xfrm>
          </p:grpSpPr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D01C6724-AB74-4739-ADAE-22563C350941}"/>
                  </a:ext>
                </a:extLst>
              </p:cNvPr>
              <p:cNvSpPr txBox="1"/>
              <p:nvPr/>
            </p:nvSpPr>
            <p:spPr>
              <a:xfrm>
                <a:off x="10537494" y="2994429"/>
                <a:ext cx="6260326" cy="43123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But, 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꼭 </a:t>
                </a:r>
                <a:r>
                  <a:rPr lang="ko-KR" altLang="en-US" sz="24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실제값을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원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핫 벡터로 표현하지 않아도 됨</a:t>
                </a: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endParaRPr lang="en-US" altLang="ko-KR" sz="1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D7891A0D-F3E1-4FA0-B9BB-2AE512C0C0AC}"/>
                  </a:ext>
                </a:extLst>
              </p:cNvPr>
              <p:cNvSpPr/>
              <p:nvPr/>
            </p:nvSpPr>
            <p:spPr>
              <a:xfrm>
                <a:off x="10263676" y="3088784"/>
                <a:ext cx="244792" cy="244792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BA2AE7E-AADB-48F4-90C2-0E283A2761D8}"/>
                </a:ext>
              </a:extLst>
            </p:cNvPr>
            <p:cNvGrpSpPr/>
            <p:nvPr/>
          </p:nvGrpSpPr>
          <p:grpSpPr>
            <a:xfrm>
              <a:off x="10439400" y="6161629"/>
              <a:ext cx="6534144" cy="431235"/>
              <a:chOff x="10115489" y="2635140"/>
              <a:chExt cx="6534144" cy="431235"/>
            </a:xfrm>
          </p:grpSpPr>
          <p:sp>
            <p:nvSpPr>
              <p:cNvPr id="20" name="Object 4">
                <a:extLst>
                  <a:ext uri="{FF2B5EF4-FFF2-40B4-BE49-F238E27FC236}">
                    <a16:creationId xmlns:a16="http://schemas.microsoft.com/office/drawing/2014/main" id="{989C5536-5E93-4291-AA0D-73A76CA77828}"/>
                  </a:ext>
                </a:extLst>
              </p:cNvPr>
              <p:cNvSpPr txBox="1"/>
              <p:nvPr/>
            </p:nvSpPr>
            <p:spPr>
              <a:xfrm>
                <a:off x="10389307" y="2635140"/>
                <a:ext cx="6260326" cy="43123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en-US" altLang="ko-KR" sz="24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Sparse_categorical_crossentropy</a:t>
                </a: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분류해야 할 클래스 전체에 정수 인코딩</a:t>
                </a: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endParaRPr lang="en-US" altLang="ko-KR" sz="1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9499B15-FFE9-4F28-89A4-EC395CC57E36}"/>
                  </a:ext>
                </a:extLst>
              </p:cNvPr>
              <p:cNvSpPr/>
              <p:nvPr/>
            </p:nvSpPr>
            <p:spPr>
              <a:xfrm>
                <a:off x="10115489" y="2729495"/>
                <a:ext cx="244792" cy="244792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27E5271-3EFC-400C-9CBE-E532A920F6B5}"/>
              </a:ext>
            </a:extLst>
          </p:cNvPr>
          <p:cNvGrpSpPr/>
          <p:nvPr/>
        </p:nvGrpSpPr>
        <p:grpSpPr>
          <a:xfrm>
            <a:off x="533400" y="2318266"/>
            <a:ext cx="9372600" cy="5650468"/>
            <a:chOff x="533400" y="2552700"/>
            <a:chExt cx="9372600" cy="50175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3F14AF5-C549-4919-BC9C-2D195AF08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2552700"/>
              <a:ext cx="9372600" cy="4648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8EA959-0FD1-40AC-86C4-2452D7E70F61}"/>
                </a:ext>
              </a:extLst>
            </p:cNvPr>
            <p:cNvSpPr txBox="1"/>
            <p:nvPr/>
          </p:nvSpPr>
          <p:spPr>
            <a:xfrm>
              <a:off x="533400" y="7200900"/>
              <a:ext cx="9372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err="1"/>
                <a:t>categorical_crossentropy</a:t>
              </a:r>
              <a:r>
                <a:rPr lang="en-US" altLang="ko-KR" dirty="0"/>
                <a:t> </a:t>
              </a:r>
              <a:r>
                <a:rPr lang="ko-KR" altLang="en-US" dirty="0"/>
                <a:t>예시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17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647628E3-16C0-44B1-980D-A9DE21BFA8FC}"/>
              </a:ext>
            </a:extLst>
          </p:cNvPr>
          <p:cNvGrpSpPr/>
          <p:nvPr/>
        </p:nvGrpSpPr>
        <p:grpSpPr>
          <a:xfrm>
            <a:off x="376853" y="1409700"/>
            <a:ext cx="10086522" cy="8144110"/>
            <a:chOff x="376853" y="1409700"/>
            <a:chExt cx="10086522" cy="814411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4EA213C-8A1C-4569-ACA8-8218BE7EA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73"/>
            <a:stretch/>
          </p:blipFill>
          <p:spPr>
            <a:xfrm>
              <a:off x="376853" y="1409700"/>
              <a:ext cx="10086522" cy="45243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D4E330E-CF3C-48C6-A2A4-74852238D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972"/>
            <a:stretch/>
          </p:blipFill>
          <p:spPr>
            <a:xfrm>
              <a:off x="385665" y="6631329"/>
              <a:ext cx="10069232" cy="2922481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ED991C7-D42C-4A2A-B0F4-44B35197D2E4}"/>
                </a:ext>
              </a:extLst>
            </p:cNvPr>
            <p:cNvGrpSpPr/>
            <p:nvPr/>
          </p:nvGrpSpPr>
          <p:grpSpPr>
            <a:xfrm rot="5400000">
              <a:off x="5262250" y="6238234"/>
              <a:ext cx="263504" cy="52224"/>
              <a:chOff x="6324600" y="5981700"/>
              <a:chExt cx="381000" cy="76200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A09EA28-46C1-4714-879A-CE075BD89603}"/>
                  </a:ext>
                </a:extLst>
              </p:cNvPr>
              <p:cNvSpPr/>
              <p:nvPr/>
            </p:nvSpPr>
            <p:spPr>
              <a:xfrm>
                <a:off x="6324600" y="5981700"/>
                <a:ext cx="76200" cy="7620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71EFFA3-A4A1-4E65-8ECE-A92AF9A40C7C}"/>
                  </a:ext>
                </a:extLst>
              </p:cNvPr>
              <p:cNvSpPr/>
              <p:nvPr/>
            </p:nvSpPr>
            <p:spPr>
              <a:xfrm>
                <a:off x="6477000" y="5981700"/>
                <a:ext cx="76200" cy="7620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FBBC2EC-2B65-4B26-B5E3-68C47D788776}"/>
                  </a:ext>
                </a:extLst>
              </p:cNvPr>
              <p:cNvSpPr/>
              <p:nvPr/>
            </p:nvSpPr>
            <p:spPr>
              <a:xfrm>
                <a:off x="6629400" y="5981700"/>
                <a:ext cx="76200" cy="7620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6" name="Object 4">
            <a:extLst>
              <a:ext uri="{FF2B5EF4-FFF2-40B4-BE49-F238E27FC236}">
                <a16:creationId xmlns:a16="http://schemas.microsoft.com/office/drawing/2014/main" id="{E0310D63-CE34-49A8-BB48-0ACA52BEF263}"/>
              </a:ext>
            </a:extLst>
          </p:cNvPr>
          <p:cNvSpPr txBox="1"/>
          <p:nvPr/>
        </p:nvSpPr>
        <p:spPr>
          <a:xfrm>
            <a:off x="533400" y="495300"/>
            <a:ext cx="2971800" cy="10742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Code Result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FAFC6C0-1873-4F8A-97CF-5E4375430115}"/>
              </a:ext>
            </a:extLst>
          </p:cNvPr>
          <p:cNvGrpSpPr/>
          <p:nvPr/>
        </p:nvGrpSpPr>
        <p:grpSpPr>
          <a:xfrm>
            <a:off x="10972800" y="3593259"/>
            <a:ext cx="7086985" cy="3008714"/>
            <a:chOff x="11049000" y="1569559"/>
            <a:chExt cx="7086985" cy="3008714"/>
          </a:xfrm>
        </p:grpSpPr>
        <p:pic>
          <p:nvPicPr>
            <p:cNvPr id="19" name="그래픽 18" descr="경고 단색으로 채워진">
              <a:extLst>
                <a:ext uri="{FF2B5EF4-FFF2-40B4-BE49-F238E27FC236}">
                  <a16:creationId xmlns:a16="http://schemas.microsoft.com/office/drawing/2014/main" id="{18266FE9-BABF-489D-9D0D-37D20D98F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049000" y="1569559"/>
              <a:ext cx="485750" cy="485750"/>
            </a:xfrm>
            <a:prstGeom prst="rect">
              <a:avLst/>
            </a:prstGeom>
          </p:spPr>
        </p:pic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1ECEFF00-5D19-4ECA-91A9-A1DF4EA489F5}"/>
                </a:ext>
              </a:extLst>
            </p:cNvPr>
            <p:cNvSpPr txBox="1"/>
            <p:nvPr/>
          </p:nvSpPr>
          <p:spPr>
            <a:xfrm>
              <a:off x="11570950" y="1576510"/>
              <a:ext cx="6565035" cy="85405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Train</a:t>
              </a:r>
              <a:r>
                <a:rPr lang="ko-KR" altLang="en-US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의 정확도 </a:t>
              </a:r>
              <a:r>
                <a: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94% , Validation </a:t>
              </a:r>
              <a:r>
                <a:rPr lang="ko-KR" altLang="en-US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정확도 </a:t>
              </a:r>
              <a:r>
                <a: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58%</a:t>
              </a:r>
              <a:endParaRPr 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CCDE6C7-B61B-40B1-AEA5-8348D0CCA63E}"/>
                </a:ext>
              </a:extLst>
            </p:cNvPr>
            <p:cNvGrpSpPr/>
            <p:nvPr/>
          </p:nvGrpSpPr>
          <p:grpSpPr>
            <a:xfrm>
              <a:off x="11130844" y="2368546"/>
              <a:ext cx="6325853" cy="854055"/>
              <a:chOff x="11581147" y="3400443"/>
              <a:chExt cx="6325853" cy="854055"/>
            </a:xfrm>
          </p:grpSpPr>
          <p:pic>
            <p:nvPicPr>
              <p:cNvPr id="32" name="그래픽 31" descr="오른쪽 캐럿 단색으로 채워진">
                <a:extLst>
                  <a:ext uri="{FF2B5EF4-FFF2-40B4-BE49-F238E27FC236}">
                    <a16:creationId xmlns:a16="http://schemas.microsoft.com/office/drawing/2014/main" id="{04974F0A-9D24-452F-A0F1-21F813FC5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581147" y="3419247"/>
                <a:ext cx="362702" cy="341235"/>
              </a:xfrm>
              <a:prstGeom prst="rect">
                <a:avLst/>
              </a:prstGeom>
            </p:spPr>
          </p:pic>
          <p:sp>
            <p:nvSpPr>
              <p:cNvPr id="33" name="Object 4">
                <a:extLst>
                  <a:ext uri="{FF2B5EF4-FFF2-40B4-BE49-F238E27FC236}">
                    <a16:creationId xmlns:a16="http://schemas.microsoft.com/office/drawing/2014/main" id="{8236ED24-B86D-4243-B4C3-4DFCB56CBF0C}"/>
                  </a:ext>
                </a:extLst>
              </p:cNvPr>
              <p:cNvSpPr txBox="1"/>
              <p:nvPr/>
            </p:nvSpPr>
            <p:spPr>
              <a:xfrm>
                <a:off x="11930628" y="3400443"/>
                <a:ext cx="5976372" cy="85405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Train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loss : 0.1643, Validation loss : 2.4884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0355696-68DF-43B4-8793-C3E3264AA554}"/>
                </a:ext>
              </a:extLst>
            </p:cNvPr>
            <p:cNvGrpSpPr/>
            <p:nvPr/>
          </p:nvGrpSpPr>
          <p:grpSpPr>
            <a:xfrm>
              <a:off x="11132773" y="3724218"/>
              <a:ext cx="6325853" cy="854055"/>
              <a:chOff x="11581147" y="3400443"/>
              <a:chExt cx="6325853" cy="854055"/>
            </a:xfrm>
          </p:grpSpPr>
          <p:pic>
            <p:nvPicPr>
              <p:cNvPr id="30" name="그래픽 29" descr="오른쪽 캐럿 단색으로 채워진">
                <a:extLst>
                  <a:ext uri="{FF2B5EF4-FFF2-40B4-BE49-F238E27FC236}">
                    <a16:creationId xmlns:a16="http://schemas.microsoft.com/office/drawing/2014/main" id="{9C5B68A0-165E-49FD-8E7D-985E37B8E6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581147" y="3419247"/>
                <a:ext cx="362702" cy="341235"/>
              </a:xfrm>
              <a:prstGeom prst="rect">
                <a:avLst/>
              </a:prstGeom>
            </p:spPr>
          </p:pic>
          <p:sp>
            <p:nvSpPr>
              <p:cNvPr id="31" name="Object 4">
                <a:extLst>
                  <a:ext uri="{FF2B5EF4-FFF2-40B4-BE49-F238E27FC236}">
                    <a16:creationId xmlns:a16="http://schemas.microsoft.com/office/drawing/2014/main" id="{6BE6A7C6-9FA7-4C60-AFC7-40ADFA9E530E}"/>
                  </a:ext>
                </a:extLst>
              </p:cNvPr>
              <p:cNvSpPr txBox="1"/>
              <p:nvPr/>
            </p:nvSpPr>
            <p:spPr>
              <a:xfrm>
                <a:off x="11930628" y="3400443"/>
                <a:ext cx="5976372" cy="85405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Overfitting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피하기 위해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algn="just">
                  <a:spcBef>
                    <a:spcPts val="130"/>
                  </a:spcBef>
                </a:pP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Dropout 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이나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regularization 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사용해야 함</a:t>
                </a: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4DDA7A2-B05E-45C2-919F-10AA987A94E1}"/>
                </a:ext>
              </a:extLst>
            </p:cNvPr>
            <p:cNvGrpSpPr/>
            <p:nvPr/>
          </p:nvGrpSpPr>
          <p:grpSpPr>
            <a:xfrm>
              <a:off x="11130844" y="3042582"/>
              <a:ext cx="6325853" cy="854055"/>
              <a:chOff x="11581147" y="3400443"/>
              <a:chExt cx="6325853" cy="854055"/>
            </a:xfrm>
          </p:grpSpPr>
          <p:pic>
            <p:nvPicPr>
              <p:cNvPr id="28" name="그래픽 27" descr="오른쪽 캐럿 단색으로 채워진">
                <a:extLst>
                  <a:ext uri="{FF2B5EF4-FFF2-40B4-BE49-F238E27FC236}">
                    <a16:creationId xmlns:a16="http://schemas.microsoft.com/office/drawing/2014/main" id="{5133500A-1B5F-4EE4-A4C0-D0CBC33FE4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581147" y="3419247"/>
                <a:ext cx="362702" cy="341235"/>
              </a:xfrm>
              <a:prstGeom prst="rect">
                <a:avLst/>
              </a:prstGeom>
            </p:spPr>
          </p:pic>
          <p:sp>
            <p:nvSpPr>
              <p:cNvPr id="29" name="Object 4">
                <a:extLst>
                  <a:ext uri="{FF2B5EF4-FFF2-40B4-BE49-F238E27FC236}">
                    <a16:creationId xmlns:a16="http://schemas.microsoft.com/office/drawing/2014/main" id="{0FEE773E-DB93-4788-B3EE-3924C52D68D5}"/>
                  </a:ext>
                </a:extLst>
              </p:cNvPr>
              <p:cNvSpPr txBox="1"/>
              <p:nvPr/>
            </p:nvSpPr>
            <p:spPr>
              <a:xfrm>
                <a:off x="11930628" y="3400443"/>
                <a:ext cx="5976372" cy="85405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Train data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Overfitting 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되었음</a:t>
                </a: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/>
                <a:endParaRPr lang="en-US" altLang="ko-KR" sz="2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B06277B-9C8D-4D2D-867C-B2AF133E8A00}"/>
              </a:ext>
            </a:extLst>
          </p:cNvPr>
          <p:cNvSpPr/>
          <p:nvPr/>
        </p:nvSpPr>
        <p:spPr>
          <a:xfrm>
            <a:off x="4876799" y="9414110"/>
            <a:ext cx="5532377" cy="76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8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E0310D63-CE34-49A8-BB48-0ACA52BEF263}"/>
              </a:ext>
            </a:extLst>
          </p:cNvPr>
          <p:cNvSpPr txBox="1"/>
          <p:nvPr/>
        </p:nvSpPr>
        <p:spPr>
          <a:xfrm>
            <a:off x="533400" y="495300"/>
            <a:ext cx="2971800" cy="10742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Reference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355696-68DF-43B4-8793-C3E3264AA554}"/>
              </a:ext>
            </a:extLst>
          </p:cNvPr>
          <p:cNvGrpSpPr/>
          <p:nvPr/>
        </p:nvGrpSpPr>
        <p:grpSpPr>
          <a:xfrm>
            <a:off x="527538" y="2171700"/>
            <a:ext cx="6325853" cy="854055"/>
            <a:chOff x="11581147" y="3400443"/>
            <a:chExt cx="6325853" cy="854055"/>
          </a:xfrm>
        </p:grpSpPr>
        <p:pic>
          <p:nvPicPr>
            <p:cNvPr id="30" name="그래픽 29" descr="오른쪽 캐럿 단색으로 채워진">
              <a:extLst>
                <a:ext uri="{FF2B5EF4-FFF2-40B4-BE49-F238E27FC236}">
                  <a16:creationId xmlns:a16="http://schemas.microsoft.com/office/drawing/2014/main" id="{9C5B68A0-165E-49FD-8E7D-985E37B8E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581147" y="3419247"/>
              <a:ext cx="362702" cy="341235"/>
            </a:xfrm>
            <a:prstGeom prst="rect">
              <a:avLst/>
            </a:prstGeom>
          </p:spPr>
        </p:pic>
        <p:sp>
          <p:nvSpPr>
            <p:cNvPr id="31" name="Object 4">
              <a:extLst>
                <a:ext uri="{FF2B5EF4-FFF2-40B4-BE49-F238E27FC236}">
                  <a16:creationId xmlns:a16="http://schemas.microsoft.com/office/drawing/2014/main" id="{6BE6A7C6-9FA7-4C60-AFC7-40ADFA9E530E}"/>
                </a:ext>
              </a:extLst>
            </p:cNvPr>
            <p:cNvSpPr txBox="1"/>
            <p:nvPr/>
          </p:nvSpPr>
          <p:spPr>
            <a:xfrm>
              <a:off x="11930628" y="3400443"/>
              <a:ext cx="5976372" cy="85405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spcBef>
                  <a:spcPts val="130"/>
                </a:spcBef>
              </a:pPr>
              <a:r>
                <a: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https://dsbook.tistory.com/59</a:t>
              </a:r>
            </a:p>
            <a:p>
              <a:pPr algn="just">
                <a:spcBef>
                  <a:spcPts val="130"/>
                </a:spcBef>
              </a:pPr>
              <a:r>
                <a: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https://excelsior-cjh.tistory.com/177</a:t>
              </a:r>
            </a:p>
            <a:p>
              <a:pPr algn="just">
                <a:spcBef>
                  <a:spcPts val="130"/>
                </a:spcBef>
              </a:pPr>
              <a:r>
                <a: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https://pythonkim.tistory.com/40</a:t>
              </a:r>
            </a:p>
            <a:p>
              <a:pPr algn="just">
                <a:spcBef>
                  <a:spcPts val="130"/>
                </a:spcBef>
              </a:pPr>
              <a:r>
                <a: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https://wikidocs.net/35476</a:t>
              </a:r>
            </a:p>
            <a:p>
              <a:pPr algn="just">
                <a:spcBef>
                  <a:spcPts val="130"/>
                </a:spcBef>
              </a:pPr>
              <a:r>
                <a: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https://crazyj.tistory.com/153</a:t>
              </a:r>
            </a:p>
            <a:p>
              <a:pPr algn="just">
                <a:spcBef>
                  <a:spcPts val="130"/>
                </a:spcBef>
              </a:pPr>
              <a:r>
                <a: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https://gomguard.tistory.com/187</a:t>
              </a:r>
            </a:p>
            <a:p>
              <a:pPr algn="just">
                <a:spcBef>
                  <a:spcPts val="130"/>
                </a:spcBef>
              </a:pPr>
              <a:r>
                <a: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https://hyeonnii.tistory.com/232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61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E0310D63-CE34-49A8-BB48-0ACA52BEF263}"/>
              </a:ext>
            </a:extLst>
          </p:cNvPr>
          <p:cNvSpPr txBox="1"/>
          <p:nvPr/>
        </p:nvSpPr>
        <p:spPr>
          <a:xfrm>
            <a:off x="533400" y="495300"/>
            <a:ext cx="2971800" cy="10742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355696-68DF-43B4-8793-C3E3264AA554}"/>
              </a:ext>
            </a:extLst>
          </p:cNvPr>
          <p:cNvGrpSpPr/>
          <p:nvPr/>
        </p:nvGrpSpPr>
        <p:grpSpPr>
          <a:xfrm>
            <a:off x="861645" y="2577766"/>
            <a:ext cx="6500596" cy="854055"/>
            <a:chOff x="11396179" y="3333454"/>
            <a:chExt cx="6500596" cy="854055"/>
          </a:xfrm>
        </p:grpSpPr>
        <p:pic>
          <p:nvPicPr>
            <p:cNvPr id="30" name="그래픽 29" descr="오른쪽 캐럿 단색으로 채워진">
              <a:extLst>
                <a:ext uri="{FF2B5EF4-FFF2-40B4-BE49-F238E27FC236}">
                  <a16:creationId xmlns:a16="http://schemas.microsoft.com/office/drawing/2014/main" id="{9C5B68A0-165E-49FD-8E7D-985E37B8E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6179" y="3395001"/>
              <a:ext cx="627128" cy="590012"/>
            </a:xfrm>
            <a:prstGeom prst="rect">
              <a:avLst/>
            </a:prstGeom>
          </p:spPr>
        </p:pic>
        <p:sp>
          <p:nvSpPr>
            <p:cNvPr id="31" name="Object 4">
              <a:extLst>
                <a:ext uri="{FF2B5EF4-FFF2-40B4-BE49-F238E27FC236}">
                  <a16:creationId xmlns:a16="http://schemas.microsoft.com/office/drawing/2014/main" id="{6BE6A7C6-9FA7-4C60-AFC7-40ADFA9E530E}"/>
                </a:ext>
              </a:extLst>
            </p:cNvPr>
            <p:cNvSpPr txBox="1"/>
            <p:nvPr/>
          </p:nvSpPr>
          <p:spPr>
            <a:xfrm>
              <a:off x="11920403" y="3333454"/>
              <a:ext cx="5976372" cy="85405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spcBef>
                  <a:spcPts val="130"/>
                </a:spcBef>
              </a:pPr>
              <a:r>
                <a:rPr lang="en-US" altLang="ko-KR" sz="40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Code Process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1E6D41-D2F3-4CC6-A03F-DFB678FCC8A6}"/>
              </a:ext>
            </a:extLst>
          </p:cNvPr>
          <p:cNvGrpSpPr/>
          <p:nvPr/>
        </p:nvGrpSpPr>
        <p:grpSpPr>
          <a:xfrm>
            <a:off x="838200" y="3766040"/>
            <a:ext cx="6500596" cy="854055"/>
            <a:chOff x="11396179" y="3333454"/>
            <a:chExt cx="6500596" cy="854055"/>
          </a:xfrm>
        </p:grpSpPr>
        <p:pic>
          <p:nvPicPr>
            <p:cNvPr id="22" name="그래픽 21" descr="오른쪽 캐럿 단색으로 채워진">
              <a:extLst>
                <a:ext uri="{FF2B5EF4-FFF2-40B4-BE49-F238E27FC236}">
                  <a16:creationId xmlns:a16="http://schemas.microsoft.com/office/drawing/2014/main" id="{A7D76D1E-2FE7-4AF5-9B84-2C15E1930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6179" y="3395001"/>
              <a:ext cx="627128" cy="590012"/>
            </a:xfrm>
            <a:prstGeom prst="rect">
              <a:avLst/>
            </a:prstGeom>
          </p:spPr>
        </p:pic>
        <p:sp>
          <p:nvSpPr>
            <p:cNvPr id="23" name="Object 4">
              <a:extLst>
                <a:ext uri="{FF2B5EF4-FFF2-40B4-BE49-F238E27FC236}">
                  <a16:creationId xmlns:a16="http://schemas.microsoft.com/office/drawing/2014/main" id="{98F34595-8E92-4468-A7CA-FF9F80608EEC}"/>
                </a:ext>
              </a:extLst>
            </p:cNvPr>
            <p:cNvSpPr txBox="1"/>
            <p:nvPr/>
          </p:nvSpPr>
          <p:spPr>
            <a:xfrm>
              <a:off x="11920403" y="3333454"/>
              <a:ext cx="5976372" cy="85405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spcBef>
                  <a:spcPts val="130"/>
                </a:spcBef>
              </a:pPr>
              <a:r>
                <a:rPr lang="en-US" altLang="ko-KR" sz="40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Code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759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3400" y="495300"/>
            <a:ext cx="12877800" cy="10742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G마켓 산스 Bold" pitchFamily="34" charset="0"/>
              </a:rPr>
              <a:t>Code Process 1 </a:t>
            </a:r>
            <a:r>
              <a:rPr lang="en-US" sz="36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G마켓 산스 Bold" pitchFamily="34" charset="0"/>
              </a:rPr>
              <a:t>: </a:t>
            </a:r>
            <a:r>
              <a:rPr lang="en-US" sz="28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G마켓 산스 Bold" pitchFamily="34" charset="0"/>
              </a:rPr>
              <a:t>Train, Test </a:t>
            </a:r>
            <a:r>
              <a:rPr lang="ko-KR" altLang="en-US" sz="28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G마켓 산스 Bold" pitchFamily="34" charset="0"/>
              </a:rPr>
              <a:t>값을 </a:t>
            </a:r>
            <a:r>
              <a:rPr lang="en-US" altLang="ko-KR" sz="2800" kern="0" spc="-100" dirty="0" err="1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G마켓 산스 Bold" pitchFamily="34" charset="0"/>
              </a:rPr>
              <a:t>Numpy</a:t>
            </a:r>
            <a:r>
              <a:rPr lang="en-US" altLang="ko-KR" sz="28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G마켓 산스 Bold" pitchFamily="34" charset="0"/>
              </a:rPr>
              <a:t> array</a:t>
            </a:r>
            <a:r>
              <a:rPr lang="ko-KR" altLang="en-US" sz="28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G마켓 산스 Bold" pitchFamily="34" charset="0"/>
              </a:rPr>
              <a:t>로 변경</a:t>
            </a:r>
            <a:endParaRPr 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3B1212-5EB2-4F0B-A0B6-06EA9902D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4"/>
          <a:stretch/>
        </p:blipFill>
        <p:spPr>
          <a:xfrm>
            <a:off x="488987" y="2171700"/>
            <a:ext cx="10131272" cy="682949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5621E280-AF5D-4A20-81C1-A32516BE9467}"/>
              </a:ext>
            </a:extLst>
          </p:cNvPr>
          <p:cNvGrpSpPr/>
          <p:nvPr/>
        </p:nvGrpSpPr>
        <p:grpSpPr>
          <a:xfrm>
            <a:off x="11277600" y="4307619"/>
            <a:ext cx="6041654" cy="1656771"/>
            <a:chOff x="11299475" y="2548012"/>
            <a:chExt cx="6041654" cy="1656771"/>
          </a:xfrm>
        </p:grpSpPr>
        <p:pic>
          <p:nvPicPr>
            <p:cNvPr id="14" name="그래픽 13" descr="배지 물음표 단색으로 채워진">
              <a:extLst>
                <a:ext uri="{FF2B5EF4-FFF2-40B4-BE49-F238E27FC236}">
                  <a16:creationId xmlns:a16="http://schemas.microsoft.com/office/drawing/2014/main" id="{8AEBD46C-C28C-41C4-B76D-8183D47AB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99475" y="2548012"/>
              <a:ext cx="530000" cy="530000"/>
            </a:xfrm>
            <a:prstGeom prst="rect">
              <a:avLst/>
            </a:prstGeom>
          </p:spPr>
        </p:pic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88FB19A9-3569-4D7E-A27B-94E5B8CDCF2A}"/>
                </a:ext>
              </a:extLst>
            </p:cNvPr>
            <p:cNvSpPr txBox="1"/>
            <p:nvPr/>
          </p:nvSpPr>
          <p:spPr>
            <a:xfrm>
              <a:off x="11861860" y="2565192"/>
              <a:ext cx="5479269" cy="85405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4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 </a:t>
              </a:r>
              <a:r>
                <a:rPr lang="ko-KR" altLang="en-US" sz="24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형태를 </a:t>
              </a:r>
              <a:r>
                <a:rPr lang="en-US" sz="2400" kern="0" spc="-100" dirty="0" err="1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Numpy</a:t>
              </a:r>
              <a:r>
                <a:rPr lang="ko-KR" altLang="en-US" sz="2400" kern="0" spc="-1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400" kern="0" spc="-1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array</a:t>
              </a:r>
              <a:r>
                <a:rPr lang="ko-KR" altLang="en-US" sz="24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변경하는 이유</a:t>
              </a:r>
              <a:endParaRPr lang="en-US" sz="24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7" name="Object 4">
              <a:extLst>
                <a:ext uri="{FF2B5EF4-FFF2-40B4-BE49-F238E27FC236}">
                  <a16:creationId xmlns:a16="http://schemas.microsoft.com/office/drawing/2014/main" id="{564F5D7C-5C92-431B-AE09-1997D0B609DD}"/>
                </a:ext>
              </a:extLst>
            </p:cNvPr>
            <p:cNvSpPr txBox="1"/>
            <p:nvPr/>
          </p:nvSpPr>
          <p:spPr>
            <a:xfrm>
              <a:off x="11716237" y="3350728"/>
              <a:ext cx="5479269" cy="85405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spcBef>
                  <a:spcPts val="130"/>
                </a:spcBef>
              </a:pPr>
              <a:r>
                <a: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json </a:t>
              </a:r>
              <a:r>
                <a:rPr lang="ko-KR" altLang="en-US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파일에 </a:t>
              </a:r>
              <a:r>
                <a: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‘</a:t>
              </a:r>
              <a:r>
                <a:rPr lang="en-US" altLang="ko-KR" sz="2400" kern="0" spc="-100" dirty="0" err="1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mfcc</a:t>
              </a:r>
              <a:r>
                <a: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’</a:t>
              </a:r>
              <a:r>
                <a:rPr lang="ko-KR" altLang="en-US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와 </a:t>
              </a:r>
              <a:r>
                <a: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‘labels’</a:t>
              </a:r>
              <a:r>
                <a:rPr lang="ko-KR" altLang="en-US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값이 </a:t>
              </a:r>
              <a:r>
                <a: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list</a:t>
              </a:r>
              <a:r>
                <a:rPr lang="ko-KR" altLang="en-US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 저장되어 있음</a:t>
              </a:r>
              <a:endParaRPr 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1" name="그래픽 30" descr="오른쪽 캐럿 단색으로 채워진">
              <a:extLst>
                <a:ext uri="{FF2B5EF4-FFF2-40B4-BE49-F238E27FC236}">
                  <a16:creationId xmlns:a16="http://schemas.microsoft.com/office/drawing/2014/main" id="{5F003958-76D6-4508-933D-2E616B2AE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404112" y="3392682"/>
              <a:ext cx="362702" cy="341235"/>
            </a:xfrm>
            <a:prstGeom prst="rect">
              <a:avLst/>
            </a:prstGeom>
          </p:spPr>
        </p:pic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4024153-BA9D-442C-A4F6-7EFCAA3D49F9}"/>
              </a:ext>
            </a:extLst>
          </p:cNvPr>
          <p:cNvSpPr/>
          <p:nvPr/>
        </p:nvSpPr>
        <p:spPr>
          <a:xfrm>
            <a:off x="1143000" y="8166570"/>
            <a:ext cx="2743200" cy="457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C3B68B0-2CF0-4937-B77D-F9CCD8BC4B15}"/>
              </a:ext>
            </a:extLst>
          </p:cNvPr>
          <p:cNvSpPr/>
          <p:nvPr/>
        </p:nvSpPr>
        <p:spPr>
          <a:xfrm>
            <a:off x="1143000" y="7886700"/>
            <a:ext cx="2743200" cy="457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57D6C1-684C-452E-970D-C8DD30EA1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68" y="1714500"/>
            <a:ext cx="10238920" cy="7141894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2B3F1A3-5ED1-4209-AD05-BF9B1828AE07}"/>
              </a:ext>
            </a:extLst>
          </p:cNvPr>
          <p:cNvSpPr txBox="1"/>
          <p:nvPr/>
        </p:nvSpPr>
        <p:spPr>
          <a:xfrm>
            <a:off x="533400" y="495300"/>
            <a:ext cx="12877800" cy="10742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Code Process 2 </a:t>
            </a:r>
            <a:r>
              <a:rPr lang="en-US" sz="36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G마켓 산스 Bold" pitchFamily="34" charset="0"/>
              </a:rPr>
              <a:t>: </a:t>
            </a:r>
            <a:r>
              <a:rPr lang="en-US" sz="28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G마켓 산스 Bold" pitchFamily="34" charset="0"/>
              </a:rPr>
              <a:t>Train, Test Set </a:t>
            </a:r>
            <a:r>
              <a:rPr lang="ko-KR" altLang="en-US" sz="28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G마켓 산스 Bold" pitchFamily="34" charset="0"/>
              </a:rPr>
              <a:t>분할 및 </a:t>
            </a:r>
            <a:r>
              <a:rPr lang="en-US" altLang="ko-KR" sz="28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G마켓 산스 Bold" pitchFamily="34" charset="0"/>
              </a:rPr>
              <a:t>Model</a:t>
            </a:r>
            <a:r>
              <a:rPr lang="ko-KR" altLang="en-US" sz="28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G마켓 산스 Bold" pitchFamily="34" charset="0"/>
              </a:rPr>
              <a:t> 생성</a:t>
            </a:r>
            <a:endParaRPr 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3FC156F-77E2-4000-A56C-45EAA4872926}"/>
              </a:ext>
            </a:extLst>
          </p:cNvPr>
          <p:cNvGrpSpPr/>
          <p:nvPr/>
        </p:nvGrpSpPr>
        <p:grpSpPr>
          <a:xfrm>
            <a:off x="11256092" y="1726953"/>
            <a:ext cx="6465121" cy="2844893"/>
            <a:chOff x="11299475" y="2548012"/>
            <a:chExt cx="6465121" cy="2844893"/>
          </a:xfrm>
        </p:grpSpPr>
        <p:pic>
          <p:nvPicPr>
            <p:cNvPr id="16" name="그래픽 15" descr="배지 물음표 단색으로 채워진">
              <a:extLst>
                <a:ext uri="{FF2B5EF4-FFF2-40B4-BE49-F238E27FC236}">
                  <a16:creationId xmlns:a16="http://schemas.microsoft.com/office/drawing/2014/main" id="{5AAB2963-8C4C-4845-8716-17386EF2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99475" y="2548012"/>
              <a:ext cx="563343" cy="530000"/>
            </a:xfrm>
            <a:prstGeom prst="rect">
              <a:avLst/>
            </a:prstGeom>
          </p:spPr>
        </p:pic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F74F388F-AB21-40A0-8D11-A929894A371E}"/>
                </a:ext>
              </a:extLst>
            </p:cNvPr>
            <p:cNvSpPr txBox="1"/>
            <p:nvPr/>
          </p:nvSpPr>
          <p:spPr>
            <a:xfrm>
              <a:off x="11897240" y="2565192"/>
              <a:ext cx="5823973" cy="85405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4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Input Data </a:t>
              </a:r>
              <a:r>
                <a:rPr lang="ko-KR" altLang="en-US" sz="24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</a:t>
              </a:r>
              <a:r>
                <a:rPr lang="en-US" altLang="ko-KR" sz="2400" kern="0" spc="-1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Flatten </a:t>
              </a:r>
              <a:r>
                <a:rPr lang="ko-KR" altLang="en-US" sz="24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하는 이유</a:t>
              </a:r>
              <a:endParaRPr lang="en-US" sz="24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01AA750-623E-46E6-9321-D6E6C7FEFDF1}"/>
                </a:ext>
              </a:extLst>
            </p:cNvPr>
            <p:cNvGrpSpPr/>
            <p:nvPr/>
          </p:nvGrpSpPr>
          <p:grpSpPr>
            <a:xfrm>
              <a:off x="11436814" y="3296268"/>
              <a:ext cx="6325853" cy="854055"/>
              <a:chOff x="11581147" y="3400443"/>
              <a:chExt cx="6325853" cy="854055"/>
            </a:xfrm>
          </p:grpSpPr>
          <p:pic>
            <p:nvPicPr>
              <p:cNvPr id="18" name="그래픽 17" descr="오른쪽 캐럿 단색으로 채워진">
                <a:extLst>
                  <a:ext uri="{FF2B5EF4-FFF2-40B4-BE49-F238E27FC236}">
                    <a16:creationId xmlns:a16="http://schemas.microsoft.com/office/drawing/2014/main" id="{3A8A0B8C-8BD3-4CB1-AFF4-6BAA544B8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581147" y="3419247"/>
                <a:ext cx="362702" cy="341235"/>
              </a:xfrm>
              <a:prstGeom prst="rect">
                <a:avLst/>
              </a:prstGeom>
            </p:spPr>
          </p:pic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D7136FAB-CB2E-43F8-9157-7C4E98B8C95B}"/>
                  </a:ext>
                </a:extLst>
              </p:cNvPr>
              <p:cNvSpPr txBox="1"/>
              <p:nvPr/>
            </p:nvSpPr>
            <p:spPr>
              <a:xfrm>
                <a:off x="11930628" y="3400443"/>
                <a:ext cx="5976372" cy="85405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ko-KR" altLang="en-US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인공신경망 모델</a:t>
                </a:r>
                <a:r>
                  <a:rPr lang="en-US" altLang="ko-KR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(FC</a:t>
                </a:r>
                <a:r>
                  <a:rPr lang="ko-KR" altLang="en-US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layer</a:t>
                </a:r>
                <a:r>
                  <a:rPr lang="ko-KR" altLang="en-US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된</a:t>
                </a:r>
                <a:r>
                  <a:rPr lang="en-US" altLang="ko-KR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</a:t>
                </a:r>
                <a:endParaRPr lang="en-US" altLang="ko-KR" sz="2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r>
                  <a:rPr lang="ko-KR" altLang="en-US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입력 형태가 </a:t>
                </a:r>
                <a:r>
                  <a:rPr lang="en-US" altLang="ko-KR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r>
                  <a:rPr lang="ko-KR" altLang="en-US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차원 형태로 한정됨</a:t>
                </a:r>
                <a:endParaRPr lang="en-US" altLang="ko-KR" sz="2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07501A9-E683-4B4D-AEA1-311F47732879}"/>
                </a:ext>
              </a:extLst>
            </p:cNvPr>
            <p:cNvGrpSpPr/>
            <p:nvPr/>
          </p:nvGrpSpPr>
          <p:grpSpPr>
            <a:xfrm>
              <a:off x="11438743" y="4538850"/>
              <a:ext cx="6325853" cy="854055"/>
              <a:chOff x="11581147" y="3287353"/>
              <a:chExt cx="6325853" cy="854055"/>
            </a:xfrm>
          </p:grpSpPr>
          <p:pic>
            <p:nvPicPr>
              <p:cNvPr id="22" name="그래픽 21" descr="오른쪽 캐럿 단색으로 채워진">
                <a:extLst>
                  <a:ext uri="{FF2B5EF4-FFF2-40B4-BE49-F238E27FC236}">
                    <a16:creationId xmlns:a16="http://schemas.microsoft.com/office/drawing/2014/main" id="{6CE0D165-FF1B-4FA1-B19A-2D377E8E8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581147" y="3329307"/>
                <a:ext cx="362702" cy="341235"/>
              </a:xfrm>
              <a:prstGeom prst="rect">
                <a:avLst/>
              </a:prstGeom>
            </p:spPr>
          </p:pic>
          <p:sp>
            <p:nvSpPr>
              <p:cNvPr id="23" name="Object 4">
                <a:extLst>
                  <a:ext uri="{FF2B5EF4-FFF2-40B4-BE49-F238E27FC236}">
                    <a16:creationId xmlns:a16="http://schemas.microsoft.com/office/drawing/2014/main" id="{7CAF15DA-EC0C-4AA5-AF5E-3411FCD896BB}"/>
                  </a:ext>
                </a:extLst>
              </p:cNvPr>
              <p:cNvSpPr txBox="1"/>
              <p:nvPr/>
            </p:nvSpPr>
            <p:spPr>
              <a:xfrm>
                <a:off x="11930628" y="3287353"/>
                <a:ext cx="5976372" cy="85405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altLang="ko-KR" sz="21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input_shape</a:t>
                </a:r>
                <a:r>
                  <a:rPr lang="en-US" altLang="ko-KR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(130,  13) -&gt; (1690, )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7C9FC44-02C1-421B-B9E2-351EFCF88478}"/>
                </a:ext>
              </a:extLst>
            </p:cNvPr>
            <p:cNvGrpSpPr/>
            <p:nvPr/>
          </p:nvGrpSpPr>
          <p:grpSpPr>
            <a:xfrm>
              <a:off x="11426378" y="4076307"/>
              <a:ext cx="6325853" cy="854055"/>
              <a:chOff x="11581147" y="3370463"/>
              <a:chExt cx="6325853" cy="854055"/>
            </a:xfrm>
          </p:grpSpPr>
          <p:pic>
            <p:nvPicPr>
              <p:cNvPr id="26" name="그래픽 25" descr="오른쪽 캐럿 단색으로 채워진">
                <a:extLst>
                  <a:ext uri="{FF2B5EF4-FFF2-40B4-BE49-F238E27FC236}">
                    <a16:creationId xmlns:a16="http://schemas.microsoft.com/office/drawing/2014/main" id="{5E1C5CA5-050C-47AB-9088-92F31534F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581147" y="3389267"/>
                <a:ext cx="362702" cy="341235"/>
              </a:xfrm>
              <a:prstGeom prst="rect">
                <a:avLst/>
              </a:prstGeom>
            </p:spPr>
          </p:pic>
          <p:sp>
            <p:nvSpPr>
              <p:cNvPr id="27" name="Object 4">
                <a:extLst>
                  <a:ext uri="{FF2B5EF4-FFF2-40B4-BE49-F238E27FC236}">
                    <a16:creationId xmlns:a16="http://schemas.microsoft.com/office/drawing/2014/main" id="{00AC076E-A0D3-42E7-9BB4-04ADB6BEEC1A}"/>
                  </a:ext>
                </a:extLst>
              </p:cNvPr>
              <p:cNvSpPr txBox="1"/>
              <p:nvPr/>
            </p:nvSpPr>
            <p:spPr>
              <a:xfrm>
                <a:off x="11930628" y="3370463"/>
                <a:ext cx="5976372" cy="85405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ko-KR" altLang="en-US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현재 </a:t>
                </a:r>
                <a:r>
                  <a:rPr lang="en-US" altLang="ko-KR" sz="21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X.shape</a:t>
                </a:r>
                <a:r>
                  <a:rPr lang="en-US" altLang="ko-KR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en-US" altLang="ko-KR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(9996, 130, 13)</a:t>
                </a:r>
                <a:r>
                  <a:rPr lang="ko-KR" altLang="en-US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r>
                  <a:rPr lang="ko-KR" altLang="en-US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차원 형태</a:t>
                </a:r>
                <a:endParaRPr lang="en-US" altLang="ko-KR" sz="2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/>
                <a:endParaRPr lang="en-US" altLang="ko-KR" sz="2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pic>
        <p:nvPicPr>
          <p:cNvPr id="30" name="그래픽 29" descr="배지 물음표 단색으로 채워진">
            <a:extLst>
              <a:ext uri="{FF2B5EF4-FFF2-40B4-BE49-F238E27FC236}">
                <a16:creationId xmlns:a16="http://schemas.microsoft.com/office/drawing/2014/main" id="{5415205D-4EFD-42D9-99A3-27EA99FED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4163" y="4703740"/>
            <a:ext cx="563343" cy="530000"/>
          </a:xfrm>
          <a:prstGeom prst="rect">
            <a:avLst/>
          </a:prstGeom>
        </p:spPr>
      </p:pic>
      <p:sp>
        <p:nvSpPr>
          <p:cNvPr id="31" name="Object 4">
            <a:extLst>
              <a:ext uri="{FF2B5EF4-FFF2-40B4-BE49-F238E27FC236}">
                <a16:creationId xmlns:a16="http://schemas.microsoft.com/office/drawing/2014/main" id="{66729E8A-17C1-4F33-8D5F-7AC7625ED037}"/>
              </a:ext>
            </a:extLst>
          </p:cNvPr>
          <p:cNvSpPr txBox="1"/>
          <p:nvPr/>
        </p:nvSpPr>
        <p:spPr>
          <a:xfrm>
            <a:off x="11851928" y="4720920"/>
            <a:ext cx="5823973" cy="8540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4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Dense </a:t>
            </a:r>
            <a:r>
              <a:rPr lang="ko-KR" altLang="en-US" sz="24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층에서 </a:t>
            </a:r>
            <a:r>
              <a:rPr lang="en-US" altLang="ko-KR" sz="2400" kern="0" spc="-1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Relu</a:t>
            </a:r>
            <a:r>
              <a:rPr lang="en-US" altLang="ko-KR" sz="24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사용하는 이유</a:t>
            </a:r>
            <a:endParaRPr lang="en-US" sz="2400" kern="0" spc="-100" dirty="0">
              <a:solidFill>
                <a:schemeClr val="accent3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9091F-FAB9-440B-A129-936596C595A2}"/>
              </a:ext>
            </a:extLst>
          </p:cNvPr>
          <p:cNvGrpSpPr/>
          <p:nvPr/>
        </p:nvGrpSpPr>
        <p:grpSpPr>
          <a:xfrm>
            <a:off x="11391502" y="5451997"/>
            <a:ext cx="6325853" cy="517432"/>
            <a:chOff x="11581147" y="3400444"/>
            <a:chExt cx="6325853" cy="517432"/>
          </a:xfrm>
        </p:grpSpPr>
        <p:pic>
          <p:nvPicPr>
            <p:cNvPr id="39" name="그래픽 38" descr="오른쪽 캐럿 단색으로 채워진">
              <a:extLst>
                <a:ext uri="{FF2B5EF4-FFF2-40B4-BE49-F238E27FC236}">
                  <a16:creationId xmlns:a16="http://schemas.microsoft.com/office/drawing/2014/main" id="{3E95537D-4929-4005-9953-3E1524C55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581147" y="3419247"/>
              <a:ext cx="362702" cy="341235"/>
            </a:xfrm>
            <a:prstGeom prst="rect">
              <a:avLst/>
            </a:prstGeom>
          </p:spPr>
        </p:pic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FD0F6EC2-49F1-4030-B047-C4CB09EC41B7}"/>
                </a:ext>
              </a:extLst>
            </p:cNvPr>
            <p:cNvSpPr txBox="1"/>
            <p:nvPr/>
          </p:nvSpPr>
          <p:spPr>
            <a:xfrm>
              <a:off x="11930628" y="3400444"/>
              <a:ext cx="5976372" cy="51743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altLang="ko-KR" sz="2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Sigmoid </a:t>
              </a:r>
              <a:r>
                <a:rPr lang="ko-KR" altLang="en-US" sz="2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활성화 함수에 비해 소실되는 기울기가 적음</a:t>
              </a:r>
              <a:endParaRPr lang="en-US" altLang="ko-KR" sz="21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93A29E1-B815-40C7-A568-58E63E80966B}"/>
              </a:ext>
            </a:extLst>
          </p:cNvPr>
          <p:cNvGrpSpPr/>
          <p:nvPr/>
        </p:nvGrpSpPr>
        <p:grpSpPr>
          <a:xfrm>
            <a:off x="11236010" y="6824169"/>
            <a:ext cx="6463192" cy="1265689"/>
            <a:chOff x="11299475" y="2548012"/>
            <a:chExt cx="6463192" cy="1265689"/>
          </a:xfrm>
        </p:grpSpPr>
        <p:pic>
          <p:nvPicPr>
            <p:cNvPr id="42" name="그래픽 41" descr="배지 물음표 단색으로 채워진">
              <a:extLst>
                <a:ext uri="{FF2B5EF4-FFF2-40B4-BE49-F238E27FC236}">
                  <a16:creationId xmlns:a16="http://schemas.microsoft.com/office/drawing/2014/main" id="{5C2ECE72-7A28-4136-AF3E-7C5011CDB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99475" y="2548012"/>
              <a:ext cx="563343" cy="530000"/>
            </a:xfrm>
            <a:prstGeom prst="rect">
              <a:avLst/>
            </a:prstGeom>
          </p:spPr>
        </p:pic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FF1BF388-D97C-4A09-A370-E7953F113020}"/>
                </a:ext>
              </a:extLst>
            </p:cNvPr>
            <p:cNvSpPr txBox="1"/>
            <p:nvPr/>
          </p:nvSpPr>
          <p:spPr>
            <a:xfrm>
              <a:off x="11897240" y="2565192"/>
              <a:ext cx="5823973" cy="85405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altLang="ko-KR" sz="24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Output </a:t>
              </a:r>
              <a:r>
                <a:rPr lang="ko-KR" altLang="en-US" sz="24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층에서 </a:t>
              </a:r>
              <a:r>
                <a:rPr lang="en-US" altLang="ko-KR" sz="2400" kern="0" spc="-100" dirty="0" err="1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Softmax</a:t>
              </a:r>
              <a:r>
                <a: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사용하는 이유</a:t>
              </a:r>
              <a:endParaRPr lang="en-US" sz="24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8E6426B-E1BA-4737-91DE-6C372339F77E}"/>
                </a:ext>
              </a:extLst>
            </p:cNvPr>
            <p:cNvGrpSpPr/>
            <p:nvPr/>
          </p:nvGrpSpPr>
          <p:grpSpPr>
            <a:xfrm>
              <a:off x="11436814" y="3296269"/>
              <a:ext cx="6325853" cy="517432"/>
              <a:chOff x="11581147" y="3400444"/>
              <a:chExt cx="6325853" cy="517432"/>
            </a:xfrm>
          </p:grpSpPr>
          <p:pic>
            <p:nvPicPr>
              <p:cNvPr id="45" name="그래픽 44" descr="오른쪽 캐럿 단색으로 채워진">
                <a:extLst>
                  <a:ext uri="{FF2B5EF4-FFF2-40B4-BE49-F238E27FC236}">
                    <a16:creationId xmlns:a16="http://schemas.microsoft.com/office/drawing/2014/main" id="{630F685A-08E4-41F9-9E3D-DD23D8315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581147" y="3419247"/>
                <a:ext cx="362702" cy="341235"/>
              </a:xfrm>
              <a:prstGeom prst="rect">
                <a:avLst/>
              </a:prstGeom>
            </p:spPr>
          </p:pic>
          <p:sp>
            <p:nvSpPr>
              <p:cNvPr id="46" name="Object 4">
                <a:extLst>
                  <a:ext uri="{FF2B5EF4-FFF2-40B4-BE49-F238E27FC236}">
                    <a16:creationId xmlns:a16="http://schemas.microsoft.com/office/drawing/2014/main" id="{F79F66AE-3BBF-4CCE-8A49-ABA70D45DF90}"/>
                  </a:ext>
                </a:extLst>
              </p:cNvPr>
              <p:cNvSpPr txBox="1"/>
              <p:nvPr/>
            </p:nvSpPr>
            <p:spPr>
              <a:xfrm>
                <a:off x="11930628" y="3400444"/>
                <a:ext cx="5976372" cy="517432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en-US" altLang="ko-KR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Sigmoid </a:t>
                </a:r>
                <a:r>
                  <a:rPr lang="ko-KR" altLang="en-US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함수 </a:t>
                </a:r>
                <a:r>
                  <a:rPr lang="en-US" altLang="ko-KR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</a:t>
                </a:r>
                <a:r>
                  <a:rPr lang="ko-KR" altLang="en-US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이진 분류에서 주로 사용</a:t>
                </a:r>
                <a:endParaRPr lang="en-US" altLang="ko-KR" sz="2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r>
                  <a:rPr lang="en-US" altLang="ko-KR" sz="21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Softmax</a:t>
                </a:r>
                <a:r>
                  <a:rPr lang="en-US" altLang="ko-KR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함수 </a:t>
                </a:r>
                <a:r>
                  <a:rPr lang="en-US" altLang="ko-KR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</a:t>
                </a:r>
                <a:r>
                  <a:rPr lang="ko-KR" altLang="en-US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다중 분류 문제에서 주로 사용</a:t>
                </a:r>
                <a:r>
                  <a:rPr lang="en-US" altLang="ko-KR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확률 값</a:t>
                </a:r>
                <a:r>
                  <a:rPr lang="en-US" altLang="ko-KR" sz="2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pPr algn="just"/>
                <a:endParaRPr lang="en-US" altLang="ko-KR" sz="2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9347559-8C5D-4C56-A825-E52A1905122E}"/>
              </a:ext>
            </a:extLst>
          </p:cNvPr>
          <p:cNvGrpSpPr/>
          <p:nvPr/>
        </p:nvGrpSpPr>
        <p:grpSpPr>
          <a:xfrm>
            <a:off x="11391502" y="5979829"/>
            <a:ext cx="6529929" cy="517432"/>
            <a:chOff x="11581147" y="3370464"/>
            <a:chExt cx="6529929" cy="517432"/>
          </a:xfrm>
        </p:grpSpPr>
        <p:pic>
          <p:nvPicPr>
            <p:cNvPr id="48" name="그래픽 47" descr="오른쪽 캐럿 단색으로 채워진">
              <a:extLst>
                <a:ext uri="{FF2B5EF4-FFF2-40B4-BE49-F238E27FC236}">
                  <a16:creationId xmlns:a16="http://schemas.microsoft.com/office/drawing/2014/main" id="{867733CE-0F43-4AC9-B266-13FD4BFF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581147" y="3389267"/>
              <a:ext cx="362702" cy="341235"/>
            </a:xfrm>
            <a:prstGeom prst="rect">
              <a:avLst/>
            </a:prstGeom>
          </p:spPr>
        </p:pic>
        <p:sp>
          <p:nvSpPr>
            <p:cNvPr id="49" name="Object 4">
              <a:extLst>
                <a:ext uri="{FF2B5EF4-FFF2-40B4-BE49-F238E27FC236}">
                  <a16:creationId xmlns:a16="http://schemas.microsoft.com/office/drawing/2014/main" id="{EC11839F-8033-4DF7-8C8F-3AC843E4500D}"/>
                </a:ext>
              </a:extLst>
            </p:cNvPr>
            <p:cNvSpPr txBox="1"/>
            <p:nvPr/>
          </p:nvSpPr>
          <p:spPr>
            <a:xfrm>
              <a:off x="11930627" y="3370464"/>
              <a:ext cx="6180449" cy="51743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2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크고 복잡한 </a:t>
              </a:r>
              <a:r>
                <a:rPr lang="en-US" altLang="ko-KR" sz="2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 set </a:t>
              </a:r>
              <a:r>
                <a:rPr lang="ko-KR" altLang="en-US" sz="2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에서 더 빠르고 효과적인 훈련 가능</a:t>
              </a:r>
              <a:endParaRPr lang="en-US" altLang="ko-KR" sz="21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55AC6D3-1D0B-45C2-A2AB-0DE085C905E2}"/>
              </a:ext>
            </a:extLst>
          </p:cNvPr>
          <p:cNvSpPr/>
          <p:nvPr/>
        </p:nvSpPr>
        <p:spPr>
          <a:xfrm>
            <a:off x="1447800" y="5195640"/>
            <a:ext cx="5743278" cy="76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5F44705-DBD4-42D4-9240-9810221CCF04}"/>
              </a:ext>
            </a:extLst>
          </p:cNvPr>
          <p:cNvSpPr/>
          <p:nvPr/>
        </p:nvSpPr>
        <p:spPr>
          <a:xfrm>
            <a:off x="3821575" y="5945104"/>
            <a:ext cx="1817225" cy="76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0E49F8F-4AD3-4DD6-95EB-EA36C2C1BABA}"/>
              </a:ext>
            </a:extLst>
          </p:cNvPr>
          <p:cNvSpPr/>
          <p:nvPr/>
        </p:nvSpPr>
        <p:spPr>
          <a:xfrm>
            <a:off x="3726180" y="8282940"/>
            <a:ext cx="2065020" cy="76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0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4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4">
            <a:extLst>
              <a:ext uri="{FF2B5EF4-FFF2-40B4-BE49-F238E27FC236}">
                <a16:creationId xmlns:a16="http://schemas.microsoft.com/office/drawing/2014/main" id="{AB05FB63-FDD3-4727-825D-456D6A300773}"/>
              </a:ext>
            </a:extLst>
          </p:cNvPr>
          <p:cNvSpPr txBox="1"/>
          <p:nvPr/>
        </p:nvSpPr>
        <p:spPr>
          <a:xfrm>
            <a:off x="533400" y="495300"/>
            <a:ext cx="13639800" cy="10742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기울기 소실</a:t>
            </a:r>
            <a:r>
              <a:rPr lang="en-US" altLang="ko-KR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(Vanishing Gradient)</a:t>
            </a:r>
            <a:r>
              <a:rPr lang="ko-KR" alt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폭주 </a:t>
            </a:r>
            <a:r>
              <a:rPr lang="en-US" altLang="ko-KR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(Exploding Gradient) </a:t>
            </a:r>
            <a:r>
              <a:rPr lang="ko-KR" alt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2A501E-FBCE-43C9-B9DF-65F0CDFBA89F}"/>
              </a:ext>
            </a:extLst>
          </p:cNvPr>
          <p:cNvGrpSpPr/>
          <p:nvPr/>
        </p:nvGrpSpPr>
        <p:grpSpPr>
          <a:xfrm>
            <a:off x="3291550" y="1664527"/>
            <a:ext cx="11704900" cy="4411104"/>
            <a:chOff x="3200400" y="1631519"/>
            <a:chExt cx="12831500" cy="48356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6BB6FD-7AD6-4351-B384-D9DB9C7895B5}"/>
                </a:ext>
              </a:extLst>
            </p:cNvPr>
            <p:cNvSpPr txBox="1"/>
            <p:nvPr/>
          </p:nvSpPr>
          <p:spPr>
            <a:xfrm>
              <a:off x="3200400" y="6097861"/>
              <a:ext cx="128315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/>
                <a:t>https://excelsior-cjh.tistory.com/177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1EE0FE5-5B23-4F1A-91CD-8081864BF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31519"/>
              <a:ext cx="12831500" cy="4451102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D23AC8-01AB-40A7-83DC-1D5D74E775CA}"/>
              </a:ext>
            </a:extLst>
          </p:cNvPr>
          <p:cNvGrpSpPr/>
          <p:nvPr/>
        </p:nvGrpSpPr>
        <p:grpSpPr>
          <a:xfrm>
            <a:off x="1353009" y="6953741"/>
            <a:ext cx="7391400" cy="2561462"/>
            <a:chOff x="1093929" y="6984221"/>
            <a:chExt cx="7391400" cy="256146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69B0031-155E-46AD-AEDD-CED9F794AE3F}"/>
                </a:ext>
              </a:extLst>
            </p:cNvPr>
            <p:cNvGrpSpPr/>
            <p:nvPr/>
          </p:nvGrpSpPr>
          <p:grpSpPr>
            <a:xfrm>
              <a:off x="1093929" y="7685226"/>
              <a:ext cx="7391400" cy="1860457"/>
              <a:chOff x="1653710" y="7189043"/>
              <a:chExt cx="7391400" cy="1860457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214B7DCB-0579-4473-AA2A-81F897632BFC}"/>
                  </a:ext>
                </a:extLst>
              </p:cNvPr>
              <p:cNvGrpSpPr/>
              <p:nvPr/>
            </p:nvGrpSpPr>
            <p:grpSpPr>
              <a:xfrm>
                <a:off x="1653710" y="7189043"/>
                <a:ext cx="7391400" cy="527217"/>
                <a:chOff x="10260427" y="3416467"/>
                <a:chExt cx="7391400" cy="527217"/>
              </a:xfrm>
            </p:grpSpPr>
            <p:sp>
              <p:nvSpPr>
                <p:cNvPr id="54" name="Object 4">
                  <a:extLst>
                    <a:ext uri="{FF2B5EF4-FFF2-40B4-BE49-F238E27FC236}">
                      <a16:creationId xmlns:a16="http://schemas.microsoft.com/office/drawing/2014/main" id="{B7662885-14BB-445A-99BD-CAC218F6AAF8}"/>
                    </a:ext>
                  </a:extLst>
                </p:cNvPr>
                <p:cNvSpPr txBox="1"/>
                <p:nvPr/>
              </p:nvSpPr>
              <p:spPr>
                <a:xfrm>
                  <a:off x="10537494" y="3416467"/>
                  <a:ext cx="7114333" cy="527217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>
                    <a:spcBef>
                      <a:spcPts val="130"/>
                    </a:spcBef>
                  </a:pPr>
                  <a:r>
                    <a:rPr lang="ko-KR" altLang="en-US" sz="2200" kern="0" spc="-100" dirty="0">
                      <a:solidFill>
                        <a:srgbClr val="5A7D59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깊이가 깊은 신경망에서</a:t>
                  </a:r>
                  <a:r>
                    <a:rPr lang="en-US" altLang="ko-KR" sz="2200" kern="0" spc="-100" dirty="0">
                      <a:solidFill>
                        <a:srgbClr val="5A7D59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</a:t>
                  </a:r>
                  <a:r>
                    <a:rPr lang="ko-KR" altLang="en-US" sz="2200" kern="0" spc="-100" dirty="0" err="1">
                      <a:solidFill>
                        <a:srgbClr val="5A7D59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역전파</a:t>
                  </a:r>
                  <a:r>
                    <a:rPr lang="ko-KR" altLang="en-US" sz="2200" kern="0" spc="-100" dirty="0">
                      <a:solidFill>
                        <a:srgbClr val="5A7D59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알고리즘이 입력층으로 갈수록</a:t>
                  </a:r>
                  <a:r>
                    <a:rPr lang="en-US" altLang="ko-KR" sz="2200" kern="0" spc="-100" dirty="0">
                      <a:solidFill>
                        <a:srgbClr val="5A7D59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Gradient</a:t>
                  </a:r>
                  <a:r>
                    <a:rPr lang="ko-KR" altLang="en-US" sz="2200" kern="0" spc="-100" dirty="0">
                      <a:solidFill>
                        <a:srgbClr val="5A7D59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가 점점 </a:t>
                  </a:r>
                  <a:r>
                    <a:rPr lang="ko-KR" altLang="en-US" sz="2200" kern="0" spc="-100" dirty="0" err="1">
                      <a:solidFill>
                        <a:srgbClr val="5A7D59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작아짐</a:t>
                  </a:r>
                  <a:endParaRPr lang="en-US" altLang="ko-KR" sz="22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D54E63B5-5FFE-4E0C-AD77-3BA6D580B6E7}"/>
                    </a:ext>
                  </a:extLst>
                </p:cNvPr>
                <p:cNvSpPr/>
                <p:nvPr/>
              </p:nvSpPr>
              <p:spPr>
                <a:xfrm>
                  <a:off x="10260427" y="3507573"/>
                  <a:ext cx="251290" cy="25129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01D5BF31-C569-4136-BA40-4B1950855E68}"/>
                  </a:ext>
                </a:extLst>
              </p:cNvPr>
              <p:cNvGrpSpPr/>
              <p:nvPr/>
            </p:nvGrpSpPr>
            <p:grpSpPr>
              <a:xfrm>
                <a:off x="1656959" y="8195445"/>
                <a:ext cx="7106041" cy="854055"/>
                <a:chOff x="10263676" y="3416467"/>
                <a:chExt cx="7106041" cy="854055"/>
              </a:xfrm>
            </p:grpSpPr>
            <p:sp>
              <p:nvSpPr>
                <p:cNvPr id="71" name="Object 4">
                  <a:extLst>
                    <a:ext uri="{FF2B5EF4-FFF2-40B4-BE49-F238E27FC236}">
                      <a16:creationId xmlns:a16="http://schemas.microsoft.com/office/drawing/2014/main" id="{4526A4ED-A87D-46C5-B44C-311B7E1684FA}"/>
                    </a:ext>
                  </a:extLst>
                </p:cNvPr>
                <p:cNvSpPr txBox="1"/>
                <p:nvPr/>
              </p:nvSpPr>
              <p:spPr>
                <a:xfrm>
                  <a:off x="10537494" y="3416467"/>
                  <a:ext cx="6832223" cy="854055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>
                    <a:spcBef>
                      <a:spcPts val="130"/>
                    </a:spcBef>
                  </a:pPr>
                  <a:r>
                    <a:rPr lang="ko-KR" altLang="en-US" sz="2200" kern="0" spc="-100" dirty="0">
                      <a:solidFill>
                        <a:srgbClr val="5A7D59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가중치 매개변수가 업데이트 되지 않는 경우가 발생</a:t>
                  </a:r>
                  <a:endParaRPr lang="en-US" altLang="ko-KR" sz="22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just">
                    <a:spcBef>
                      <a:spcPts val="130"/>
                    </a:spcBef>
                  </a:pPr>
                  <a:endPara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just">
                    <a:spcBef>
                      <a:spcPts val="130"/>
                    </a:spcBef>
                  </a:pPr>
                  <a:endParaRPr lang="en-US" altLang="ko-KR" sz="1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0FD59161-89E3-403F-8167-7479D8F275C0}"/>
                    </a:ext>
                  </a:extLst>
                </p:cNvPr>
                <p:cNvSpPr/>
                <p:nvPr/>
              </p:nvSpPr>
              <p:spPr>
                <a:xfrm>
                  <a:off x="10263676" y="3510822"/>
                  <a:ext cx="244792" cy="244792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1" name="Object 4">
              <a:extLst>
                <a:ext uri="{FF2B5EF4-FFF2-40B4-BE49-F238E27FC236}">
                  <a16:creationId xmlns:a16="http://schemas.microsoft.com/office/drawing/2014/main" id="{2ED44FF5-6BA9-4652-89FA-7B21B118C0A7}"/>
                </a:ext>
              </a:extLst>
            </p:cNvPr>
            <p:cNvSpPr txBox="1"/>
            <p:nvPr/>
          </p:nvSpPr>
          <p:spPr>
            <a:xfrm>
              <a:off x="1093929" y="6984221"/>
              <a:ext cx="5157242" cy="6604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28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기울기 소실</a:t>
              </a:r>
              <a:r>
                <a:rPr lang="en-US" altLang="ko-KR" sz="28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(Vanishing Gradient)</a:t>
              </a:r>
              <a:endParaRPr lang="en-US" sz="28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92B4BE7-72CA-4910-98EC-CABB59692431}"/>
              </a:ext>
            </a:extLst>
          </p:cNvPr>
          <p:cNvGrpSpPr/>
          <p:nvPr/>
        </p:nvGrpSpPr>
        <p:grpSpPr>
          <a:xfrm>
            <a:off x="10119360" y="6953741"/>
            <a:ext cx="7901770" cy="2543935"/>
            <a:chOff x="9829800" y="7001748"/>
            <a:chExt cx="7901770" cy="2543935"/>
          </a:xfrm>
        </p:grpSpPr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30F14988-0E7A-4B23-8322-044DD1302983}"/>
                </a:ext>
              </a:extLst>
            </p:cNvPr>
            <p:cNvSpPr txBox="1"/>
            <p:nvPr/>
          </p:nvSpPr>
          <p:spPr>
            <a:xfrm>
              <a:off x="9829800" y="7001748"/>
              <a:ext cx="5257800" cy="62534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28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기울기 폭주 </a:t>
              </a:r>
              <a:r>
                <a:rPr lang="en-US" altLang="ko-KR" sz="28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(Exploding Gradient)</a:t>
              </a:r>
              <a:endParaRPr lang="en-US" sz="28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B93DBC8-88C4-4AEC-A13D-5ABBE7357078}"/>
                </a:ext>
              </a:extLst>
            </p:cNvPr>
            <p:cNvGrpSpPr/>
            <p:nvPr/>
          </p:nvGrpSpPr>
          <p:grpSpPr>
            <a:xfrm>
              <a:off x="9829800" y="7685226"/>
              <a:ext cx="7901770" cy="1860457"/>
              <a:chOff x="1653710" y="7189043"/>
              <a:chExt cx="7901770" cy="1860457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951680-2293-402E-A11B-DA481A437466}"/>
                  </a:ext>
                </a:extLst>
              </p:cNvPr>
              <p:cNvGrpSpPr/>
              <p:nvPr/>
            </p:nvGrpSpPr>
            <p:grpSpPr>
              <a:xfrm>
                <a:off x="1653710" y="7189043"/>
                <a:ext cx="7901770" cy="527217"/>
                <a:chOff x="10260427" y="3416467"/>
                <a:chExt cx="7901770" cy="527217"/>
              </a:xfrm>
            </p:grpSpPr>
            <p:sp>
              <p:nvSpPr>
                <p:cNvPr id="61" name="Object 4">
                  <a:extLst>
                    <a:ext uri="{FF2B5EF4-FFF2-40B4-BE49-F238E27FC236}">
                      <a16:creationId xmlns:a16="http://schemas.microsoft.com/office/drawing/2014/main" id="{47491007-F67C-4683-977C-14D645765C23}"/>
                    </a:ext>
                  </a:extLst>
                </p:cNvPr>
                <p:cNvSpPr txBox="1"/>
                <p:nvPr/>
              </p:nvSpPr>
              <p:spPr>
                <a:xfrm>
                  <a:off x="10537494" y="3416467"/>
                  <a:ext cx="7624703" cy="527217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>
                    <a:spcBef>
                      <a:spcPts val="130"/>
                    </a:spcBef>
                  </a:pPr>
                  <a:r>
                    <a:rPr lang="ko-KR" altLang="en-US" sz="2200" kern="0" spc="-100" dirty="0" err="1">
                      <a:solidFill>
                        <a:srgbClr val="5A7D59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역전파</a:t>
                  </a:r>
                  <a:r>
                    <a:rPr lang="ko-KR" altLang="en-US" sz="2200" kern="0" spc="-100" dirty="0">
                      <a:solidFill>
                        <a:srgbClr val="5A7D59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알고리즘이 입력층으로 갈수록</a:t>
                  </a:r>
                  <a:endParaRPr lang="en-US" altLang="ko-KR" sz="22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just">
                    <a:spcBef>
                      <a:spcPts val="130"/>
                    </a:spcBef>
                  </a:pPr>
                  <a:r>
                    <a:rPr lang="en-US" altLang="ko-KR" sz="2200" kern="0" spc="-100" dirty="0">
                      <a:solidFill>
                        <a:srgbClr val="5A7D59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Gradient</a:t>
                  </a:r>
                  <a:r>
                    <a:rPr lang="ko-KR" altLang="en-US" sz="2200" kern="0" spc="-100" dirty="0">
                      <a:solidFill>
                        <a:srgbClr val="5A7D59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가 점점 커짐</a:t>
                  </a:r>
                  <a:endParaRPr lang="en-US" altLang="ko-KR" sz="22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32036610-0E13-44F5-B695-8053A3B9F827}"/>
                    </a:ext>
                  </a:extLst>
                </p:cNvPr>
                <p:cNvSpPr/>
                <p:nvPr/>
              </p:nvSpPr>
              <p:spPr>
                <a:xfrm>
                  <a:off x="10260427" y="3507573"/>
                  <a:ext cx="251290" cy="25129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552EF32F-3BBB-4B24-9695-F24604038658}"/>
                  </a:ext>
                </a:extLst>
              </p:cNvPr>
              <p:cNvGrpSpPr/>
              <p:nvPr/>
            </p:nvGrpSpPr>
            <p:grpSpPr>
              <a:xfrm>
                <a:off x="1656959" y="8195445"/>
                <a:ext cx="7106041" cy="854055"/>
                <a:chOff x="10263676" y="3416467"/>
                <a:chExt cx="7106041" cy="854055"/>
              </a:xfrm>
            </p:grpSpPr>
            <p:sp>
              <p:nvSpPr>
                <p:cNvPr id="59" name="Object 4">
                  <a:extLst>
                    <a:ext uri="{FF2B5EF4-FFF2-40B4-BE49-F238E27FC236}">
                      <a16:creationId xmlns:a16="http://schemas.microsoft.com/office/drawing/2014/main" id="{0B1EEB10-81EA-4224-A3EF-8FAD118C656D}"/>
                    </a:ext>
                  </a:extLst>
                </p:cNvPr>
                <p:cNvSpPr txBox="1"/>
                <p:nvPr/>
              </p:nvSpPr>
              <p:spPr>
                <a:xfrm>
                  <a:off x="10537494" y="3416467"/>
                  <a:ext cx="6832223" cy="854055"/>
                </a:xfrm>
                <a:prstGeom prst="rect">
                  <a:avLst/>
                </a:prstGeom>
                <a:noFill/>
              </p:spPr>
              <p:txBody>
                <a:bodyPr wrap="square" rtlCol="0"/>
                <a:lstStyle/>
                <a:p>
                  <a:pPr algn="just">
                    <a:spcBef>
                      <a:spcPts val="130"/>
                    </a:spcBef>
                  </a:pPr>
                  <a:r>
                    <a:rPr lang="ko-KR" altLang="en-US" sz="2200" kern="0" spc="-100" dirty="0">
                      <a:solidFill>
                        <a:srgbClr val="5A7D59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가중치 매개변수가 기하급수적으로 증가하여 발산 </a:t>
                  </a:r>
                  <a:endParaRPr lang="en-US" altLang="ko-KR" sz="22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just">
                    <a:spcBef>
                      <a:spcPts val="130"/>
                    </a:spcBef>
                  </a:pPr>
                  <a:endPara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just">
                    <a:spcBef>
                      <a:spcPts val="130"/>
                    </a:spcBef>
                  </a:pPr>
                  <a:endParaRPr lang="en-US" altLang="ko-KR" sz="11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3B90807A-3D2A-43BF-BD6B-6325FA8BA13D}"/>
                    </a:ext>
                  </a:extLst>
                </p:cNvPr>
                <p:cNvSpPr/>
                <p:nvPr/>
              </p:nvSpPr>
              <p:spPr>
                <a:xfrm>
                  <a:off x="10263676" y="3510822"/>
                  <a:ext cx="244792" cy="244792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6791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8E4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4">
            <a:extLst>
              <a:ext uri="{FF2B5EF4-FFF2-40B4-BE49-F238E27FC236}">
                <a16:creationId xmlns:a16="http://schemas.microsoft.com/office/drawing/2014/main" id="{AB05FB63-FDD3-4727-825D-456D6A300773}"/>
              </a:ext>
            </a:extLst>
          </p:cNvPr>
          <p:cNvSpPr txBox="1"/>
          <p:nvPr/>
        </p:nvSpPr>
        <p:spPr>
          <a:xfrm>
            <a:off x="533400" y="495300"/>
            <a:ext cx="12877800" cy="10742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활성화 함수 </a:t>
            </a:r>
            <a:r>
              <a:rPr lang="en-US" altLang="ko-KR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en-US" sz="3600" kern="0" spc="-100" dirty="0" err="1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Relu</a:t>
            </a:r>
            <a:r>
              <a:rPr 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(Rectified Linear Unit, </a:t>
            </a:r>
            <a:r>
              <a:rPr lang="ko-KR" alt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정류된 선형 함수</a:t>
            </a:r>
            <a:r>
              <a:rPr lang="en-US" altLang="ko-KR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DA3AF0C-B0DF-4FF8-B40B-1F0BE2BB0529}"/>
              </a:ext>
            </a:extLst>
          </p:cNvPr>
          <p:cNvGrpSpPr/>
          <p:nvPr/>
        </p:nvGrpSpPr>
        <p:grpSpPr>
          <a:xfrm>
            <a:off x="647303" y="2161241"/>
            <a:ext cx="8723458" cy="7292874"/>
            <a:chOff x="609600" y="2260871"/>
            <a:chExt cx="8266258" cy="6910652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7E303F32-A34A-4480-A030-BB2322325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2260871"/>
              <a:ext cx="8266258" cy="654132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443794-4D7C-4A09-975D-20B2B1BA6E30}"/>
                </a:ext>
              </a:extLst>
            </p:cNvPr>
            <p:cNvSpPr txBox="1"/>
            <p:nvPr/>
          </p:nvSpPr>
          <p:spPr>
            <a:xfrm>
              <a:off x="609600" y="8802191"/>
              <a:ext cx="82662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/>
                <a:t>https://dsbook.tistory.com/59</a:t>
              </a:r>
            </a:p>
          </p:txBody>
        </p: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4C3B5435-E1B1-4945-9992-B18D9FC72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242" y="2161241"/>
            <a:ext cx="3294212" cy="854055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0DEFBB1A-6D4E-4984-ABD4-3A97F15CF0EF}"/>
              </a:ext>
            </a:extLst>
          </p:cNvPr>
          <p:cNvGrpSpPr/>
          <p:nvPr/>
        </p:nvGrpSpPr>
        <p:grpSpPr>
          <a:xfrm>
            <a:off x="10549896" y="3674286"/>
            <a:ext cx="7106041" cy="3597419"/>
            <a:chOff x="10549896" y="3674286"/>
            <a:chExt cx="7106041" cy="3597419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14B7DCB-0579-4473-AA2A-81F897632BFC}"/>
                </a:ext>
              </a:extLst>
            </p:cNvPr>
            <p:cNvGrpSpPr/>
            <p:nvPr/>
          </p:nvGrpSpPr>
          <p:grpSpPr>
            <a:xfrm>
              <a:off x="10549896" y="3674286"/>
              <a:ext cx="5753087" cy="527217"/>
              <a:chOff x="10263676" y="3416467"/>
              <a:chExt cx="5753087" cy="527217"/>
            </a:xfrm>
          </p:grpSpPr>
          <p:sp>
            <p:nvSpPr>
              <p:cNvPr id="54" name="Object 4">
                <a:extLst>
                  <a:ext uri="{FF2B5EF4-FFF2-40B4-BE49-F238E27FC236}">
                    <a16:creationId xmlns:a16="http://schemas.microsoft.com/office/drawing/2014/main" id="{B7662885-14BB-445A-99BD-CAC218F6AAF8}"/>
                  </a:ext>
                </a:extLst>
              </p:cNvPr>
              <p:cNvSpPr txBox="1"/>
              <p:nvPr/>
            </p:nvSpPr>
            <p:spPr>
              <a:xfrm>
                <a:off x="10537494" y="3416467"/>
                <a:ext cx="5479269" cy="527217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현재 값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(x) 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중에서 큰 값을 선택</a:t>
                </a:r>
                <a:endParaRPr lang="en-US" altLang="ko-KR" sz="1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54E63B5-5FFE-4E0C-AD77-3BA6D580B6E7}"/>
                  </a:ext>
                </a:extLst>
              </p:cNvPr>
              <p:cNvSpPr/>
              <p:nvPr/>
            </p:nvSpPr>
            <p:spPr>
              <a:xfrm>
                <a:off x="10263676" y="3510822"/>
                <a:ext cx="244792" cy="244792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01D5BF31-C569-4136-BA40-4B1950855E68}"/>
                </a:ext>
              </a:extLst>
            </p:cNvPr>
            <p:cNvGrpSpPr/>
            <p:nvPr/>
          </p:nvGrpSpPr>
          <p:grpSpPr>
            <a:xfrm>
              <a:off x="10549896" y="4511789"/>
              <a:ext cx="7106041" cy="854055"/>
              <a:chOff x="10263676" y="3416467"/>
              <a:chExt cx="7106041" cy="854055"/>
            </a:xfrm>
          </p:grpSpPr>
          <p:sp>
            <p:nvSpPr>
              <p:cNvPr id="71" name="Object 4">
                <a:extLst>
                  <a:ext uri="{FF2B5EF4-FFF2-40B4-BE49-F238E27FC236}">
                    <a16:creationId xmlns:a16="http://schemas.microsoft.com/office/drawing/2014/main" id="{4526A4ED-A87D-46C5-B44C-311B7E1684FA}"/>
                  </a:ext>
                </a:extLst>
              </p:cNvPr>
              <p:cNvSpPr txBox="1"/>
              <p:nvPr/>
            </p:nvSpPr>
            <p:spPr>
              <a:xfrm>
                <a:off x="10537494" y="3416467"/>
                <a:ext cx="6832223" cy="85405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단순히 </a:t>
                </a:r>
                <a:r>
                  <a:rPr lang="ko-KR" altLang="en-US" sz="24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입력값을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24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출력값으로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그대로 내보내기 때문에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Sigmoid 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함수보다 계산 속도가 빠름</a:t>
                </a:r>
                <a:endParaRPr lang="en-US" altLang="ko-KR" sz="1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endParaRPr lang="en-US" altLang="ko-KR" sz="1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FD59161-89E3-403F-8167-7479D8F275C0}"/>
                  </a:ext>
                </a:extLst>
              </p:cNvPr>
              <p:cNvSpPr/>
              <p:nvPr/>
            </p:nvSpPr>
            <p:spPr>
              <a:xfrm>
                <a:off x="10263676" y="3510822"/>
                <a:ext cx="244792" cy="244792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2F12293-B4D2-475E-8B57-7C9253DBC7A1}"/>
                </a:ext>
              </a:extLst>
            </p:cNvPr>
            <p:cNvGrpSpPr/>
            <p:nvPr/>
          </p:nvGrpSpPr>
          <p:grpSpPr>
            <a:xfrm>
              <a:off x="10549896" y="5676130"/>
              <a:ext cx="6534144" cy="854055"/>
              <a:chOff x="10263676" y="3416467"/>
              <a:chExt cx="6534144" cy="854055"/>
            </a:xfrm>
          </p:grpSpPr>
          <p:sp>
            <p:nvSpPr>
              <p:cNvPr id="76" name="Object 4">
                <a:extLst>
                  <a:ext uri="{FF2B5EF4-FFF2-40B4-BE49-F238E27FC236}">
                    <a16:creationId xmlns:a16="http://schemas.microsoft.com/office/drawing/2014/main" id="{31B24735-8DE6-4E39-B829-5BF451D1E746}"/>
                  </a:ext>
                </a:extLst>
              </p:cNvPr>
              <p:cNvSpPr txBox="1"/>
              <p:nvPr/>
            </p:nvSpPr>
            <p:spPr>
              <a:xfrm>
                <a:off x="10537494" y="3416467"/>
                <a:ext cx="6260326" cy="85405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Sigmoid 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Tanh 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비해 소실되는 기울기가 적어 학습에 용이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(Gradient Vanishing 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문제 해결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pPr algn="just">
                  <a:spcBef>
                    <a:spcPts val="130"/>
                  </a:spcBef>
                </a:pP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endParaRPr lang="en-US" altLang="ko-KR" sz="1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91916DF7-511C-4B98-BFBE-665096D25DAF}"/>
                  </a:ext>
                </a:extLst>
              </p:cNvPr>
              <p:cNvSpPr/>
              <p:nvPr/>
            </p:nvSpPr>
            <p:spPr>
              <a:xfrm>
                <a:off x="10263676" y="3510822"/>
                <a:ext cx="244792" cy="244792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E60F980F-5823-4897-9964-970E2AE75203}"/>
                </a:ext>
              </a:extLst>
            </p:cNvPr>
            <p:cNvGrpSpPr/>
            <p:nvPr/>
          </p:nvGrpSpPr>
          <p:grpSpPr>
            <a:xfrm>
              <a:off x="10549896" y="6840470"/>
              <a:ext cx="6534144" cy="431235"/>
              <a:chOff x="10263676" y="3416467"/>
              <a:chExt cx="6534144" cy="431235"/>
            </a:xfrm>
          </p:grpSpPr>
          <p:sp>
            <p:nvSpPr>
              <p:cNvPr id="79" name="Object 4">
                <a:extLst>
                  <a:ext uri="{FF2B5EF4-FFF2-40B4-BE49-F238E27FC236}">
                    <a16:creationId xmlns:a16="http://schemas.microsoft.com/office/drawing/2014/main" id="{2E269CC5-32AC-46D9-B72E-BAC02C24899D}"/>
                  </a:ext>
                </a:extLst>
              </p:cNvPr>
              <p:cNvSpPr txBox="1"/>
              <p:nvPr/>
            </p:nvSpPr>
            <p:spPr>
              <a:xfrm>
                <a:off x="10537494" y="3416467"/>
                <a:ext cx="6260326" cy="43123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보다 작은 </a:t>
                </a:r>
                <a:r>
                  <a:rPr lang="ko-KR" altLang="en-US" sz="24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값들에서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뉴런이 죽을 수 있다는 단점 </a:t>
                </a:r>
                <a:r>
                  <a:rPr lang="zh-CN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有</a:t>
                </a: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endParaRPr lang="en-US" altLang="ko-KR" sz="1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40E8F441-6B7D-4EC1-92BB-348084267A81}"/>
                  </a:ext>
                </a:extLst>
              </p:cNvPr>
              <p:cNvSpPr/>
              <p:nvPr/>
            </p:nvSpPr>
            <p:spPr>
              <a:xfrm>
                <a:off x="10263676" y="3510822"/>
                <a:ext cx="244792" cy="244792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4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4">
            <a:extLst>
              <a:ext uri="{FF2B5EF4-FFF2-40B4-BE49-F238E27FC236}">
                <a16:creationId xmlns:a16="http://schemas.microsoft.com/office/drawing/2014/main" id="{AB05FB63-FDD3-4727-825D-456D6A300773}"/>
              </a:ext>
            </a:extLst>
          </p:cNvPr>
          <p:cNvSpPr txBox="1"/>
          <p:nvPr/>
        </p:nvSpPr>
        <p:spPr>
          <a:xfrm>
            <a:off x="533400" y="495300"/>
            <a:ext cx="12877800" cy="10742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활성화 함수 </a:t>
            </a:r>
            <a:r>
              <a:rPr lang="en-US" altLang="ko-KR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en-US" sz="3600" kern="0" spc="-100" dirty="0" err="1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Softmax</a:t>
            </a:r>
            <a:endParaRPr lang="en-US" sz="3600" kern="0" spc="-100" dirty="0">
              <a:solidFill>
                <a:schemeClr val="accent3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AB7856B-47C3-43D6-9737-4B1C6594000C}"/>
              </a:ext>
            </a:extLst>
          </p:cNvPr>
          <p:cNvGrpSpPr/>
          <p:nvPr/>
        </p:nvGrpSpPr>
        <p:grpSpPr>
          <a:xfrm>
            <a:off x="533400" y="2262247"/>
            <a:ext cx="9220200" cy="6477000"/>
            <a:chOff x="533400" y="2628900"/>
            <a:chExt cx="9166838" cy="54102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E88CA24-FF3B-4C9C-9C24-BD4B1EF7F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2628900"/>
              <a:ext cx="9166838" cy="5029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9F8CB-D393-4AB7-BA72-18D02BF8C060}"/>
                </a:ext>
              </a:extLst>
            </p:cNvPr>
            <p:cNvSpPr txBox="1"/>
            <p:nvPr/>
          </p:nvSpPr>
          <p:spPr>
            <a:xfrm>
              <a:off x="533400" y="7669768"/>
              <a:ext cx="91668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/>
                <a:t>https://dsbook.tistory.com/59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0DFAF9D-C8B4-46F8-86D9-49D4D1C68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5" t="8865" r="7812"/>
          <a:stretch/>
        </p:blipFill>
        <p:spPr>
          <a:xfrm>
            <a:off x="11506200" y="2262247"/>
            <a:ext cx="3810000" cy="108023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2E9E1282-ABE4-4F02-97FB-E1C4AA98F534}"/>
              </a:ext>
            </a:extLst>
          </p:cNvPr>
          <p:cNvGrpSpPr/>
          <p:nvPr/>
        </p:nvGrpSpPr>
        <p:grpSpPr>
          <a:xfrm>
            <a:off x="10591800" y="3957595"/>
            <a:ext cx="7280904" cy="2204153"/>
            <a:chOff x="10591800" y="3822130"/>
            <a:chExt cx="7280904" cy="220415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2DC580E-1E36-4BB2-ABE0-9250568E993D}"/>
                </a:ext>
              </a:extLst>
            </p:cNvPr>
            <p:cNvGrpSpPr/>
            <p:nvPr/>
          </p:nvGrpSpPr>
          <p:grpSpPr>
            <a:xfrm>
              <a:off x="10591800" y="4548132"/>
              <a:ext cx="7280904" cy="431235"/>
              <a:chOff x="10263676" y="3416467"/>
              <a:chExt cx="7280904" cy="431235"/>
            </a:xfrm>
          </p:grpSpPr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1C82E15E-4252-4987-81D4-A2F1179DFA1A}"/>
                  </a:ext>
                </a:extLst>
              </p:cNvPr>
              <p:cNvSpPr txBox="1"/>
              <p:nvPr/>
            </p:nvSpPr>
            <p:spPr>
              <a:xfrm>
                <a:off x="10537494" y="3416467"/>
                <a:ext cx="7007086" cy="43123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ko-KR" altLang="en-US" sz="24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소프트맥스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함수의 출력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 ~ 1.0 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사이의 실수로 정규화</a:t>
                </a: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just">
                  <a:spcBef>
                    <a:spcPts val="130"/>
                  </a:spcBef>
                </a:pP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출력의 총합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항상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 (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확률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pPr algn="just">
                  <a:spcBef>
                    <a:spcPts val="130"/>
                  </a:spcBef>
                </a:pPr>
                <a:endParaRPr lang="en-US" altLang="ko-KR" sz="1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3994D5B-C722-4843-855C-378882CE1E48}"/>
                  </a:ext>
                </a:extLst>
              </p:cNvPr>
              <p:cNvSpPr/>
              <p:nvPr/>
            </p:nvSpPr>
            <p:spPr>
              <a:xfrm>
                <a:off x="10263676" y="3510822"/>
                <a:ext cx="244792" cy="244792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FC6C446-3137-479F-BC35-1092150A4EA8}"/>
                </a:ext>
              </a:extLst>
            </p:cNvPr>
            <p:cNvGrpSpPr/>
            <p:nvPr/>
          </p:nvGrpSpPr>
          <p:grpSpPr>
            <a:xfrm>
              <a:off x="10591800" y="3822130"/>
              <a:ext cx="7280904" cy="431235"/>
              <a:chOff x="10263676" y="3416467"/>
              <a:chExt cx="7280904" cy="431235"/>
            </a:xfrm>
          </p:grpSpPr>
          <p:sp>
            <p:nvSpPr>
              <p:cNvPr id="22" name="Object 4">
                <a:extLst>
                  <a:ext uri="{FF2B5EF4-FFF2-40B4-BE49-F238E27FC236}">
                    <a16:creationId xmlns:a16="http://schemas.microsoft.com/office/drawing/2014/main" id="{9CD7E2C9-6730-4D61-AE18-EC9380E294A1}"/>
                  </a:ext>
                </a:extLst>
              </p:cNvPr>
              <p:cNvSpPr txBox="1"/>
              <p:nvPr/>
            </p:nvSpPr>
            <p:spPr>
              <a:xfrm>
                <a:off x="10537494" y="3416467"/>
                <a:ext cx="7007086" cy="43123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다중 분류에서는 </a:t>
                </a:r>
                <a:r>
                  <a:rPr lang="ko-KR" altLang="en-US" sz="2400" kern="0" spc="-100" dirty="0" err="1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소프트맥스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함수를 사용</a:t>
                </a:r>
                <a:endParaRPr lang="en-US" altLang="ko-KR" sz="11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B866A92-8022-47B4-95D9-C4EA0A587F57}"/>
                  </a:ext>
                </a:extLst>
              </p:cNvPr>
              <p:cNvSpPr/>
              <p:nvPr/>
            </p:nvSpPr>
            <p:spPr>
              <a:xfrm>
                <a:off x="10263676" y="3510822"/>
                <a:ext cx="244792" cy="244792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EAE19EF-66AE-4481-A07C-02FAB54228EB}"/>
                </a:ext>
              </a:extLst>
            </p:cNvPr>
            <p:cNvGrpSpPr/>
            <p:nvPr/>
          </p:nvGrpSpPr>
          <p:grpSpPr>
            <a:xfrm>
              <a:off x="10591800" y="5595048"/>
              <a:ext cx="7280904" cy="431235"/>
              <a:chOff x="10263676" y="3492587"/>
              <a:chExt cx="7280904" cy="431235"/>
            </a:xfrm>
          </p:grpSpPr>
          <p:sp>
            <p:nvSpPr>
              <p:cNvPr id="25" name="Object 4">
                <a:extLst>
                  <a:ext uri="{FF2B5EF4-FFF2-40B4-BE49-F238E27FC236}">
                    <a16:creationId xmlns:a16="http://schemas.microsoft.com/office/drawing/2014/main" id="{3B8EC6AF-AAFA-4977-BB16-6591C2B2D235}"/>
                  </a:ext>
                </a:extLst>
              </p:cNvPr>
              <p:cNvSpPr txBox="1"/>
              <p:nvPr/>
            </p:nvSpPr>
            <p:spPr>
              <a:xfrm>
                <a:off x="10537494" y="3492587"/>
                <a:ext cx="7007086" cy="43123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분류할 클래스의 총 개수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</a:t>
                </a:r>
              </a:p>
              <a:p>
                <a:pPr algn="just">
                  <a:spcBef>
                    <a:spcPts val="130"/>
                  </a:spcBef>
                </a:pP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k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차원의 벡터를 입력 받아 각 클래스에 대한 확률을 추정</a:t>
                </a: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A4337F8-3608-4EF4-8D34-99A53812DB74}"/>
                  </a:ext>
                </a:extLst>
              </p:cNvPr>
              <p:cNvSpPr/>
              <p:nvPr/>
            </p:nvSpPr>
            <p:spPr>
              <a:xfrm>
                <a:off x="10263676" y="3510822"/>
                <a:ext cx="244792" cy="244792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34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7120AFA-7F5D-4EFB-BE23-AA26784F9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6"/>
          <a:stretch/>
        </p:blipFill>
        <p:spPr>
          <a:xfrm>
            <a:off x="464194" y="2400300"/>
            <a:ext cx="9491250" cy="589448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1B86EB26-BC0D-40BB-BC65-9732EF8CE070}"/>
              </a:ext>
            </a:extLst>
          </p:cNvPr>
          <p:cNvSpPr txBox="1"/>
          <p:nvPr/>
        </p:nvSpPr>
        <p:spPr>
          <a:xfrm>
            <a:off x="533400" y="495300"/>
            <a:ext cx="12877800" cy="10742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Code Process 3 </a:t>
            </a:r>
            <a:r>
              <a:rPr lang="en-US" sz="36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G마켓 산스 Bold" pitchFamily="34" charset="0"/>
              </a:rPr>
              <a:t>: </a:t>
            </a:r>
            <a:r>
              <a:rPr lang="en-US" altLang="ko-KR" sz="28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G마켓 산스 Bold" pitchFamily="34" charset="0"/>
              </a:rPr>
              <a:t>Model compile </a:t>
            </a:r>
            <a:r>
              <a:rPr lang="ko-KR" altLang="en-US" sz="28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G마켓 산스 Bold" pitchFamily="34" charset="0"/>
              </a:rPr>
              <a:t>및 </a:t>
            </a:r>
            <a:r>
              <a:rPr lang="en-US" altLang="ko-KR" sz="28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G마켓 산스 Bold" pitchFamily="34" charset="0"/>
              </a:rPr>
              <a:t>Model</a:t>
            </a:r>
            <a:r>
              <a:rPr lang="ko-KR" altLang="en-US" sz="28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G마켓 산스 Bold" pitchFamily="34" charset="0"/>
              </a:rPr>
              <a:t> 학습</a:t>
            </a:r>
            <a:endParaRPr 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CAF652-D622-42A7-AE13-69A1F4411D31}"/>
              </a:ext>
            </a:extLst>
          </p:cNvPr>
          <p:cNvGrpSpPr/>
          <p:nvPr/>
        </p:nvGrpSpPr>
        <p:grpSpPr>
          <a:xfrm>
            <a:off x="10661006" y="5295900"/>
            <a:ext cx="7162800" cy="1834300"/>
            <a:chOff x="11299475" y="2548012"/>
            <a:chExt cx="7162800" cy="1834300"/>
          </a:xfrm>
        </p:grpSpPr>
        <p:pic>
          <p:nvPicPr>
            <p:cNvPr id="13" name="그래픽 12" descr="배지 물음표 단색으로 채워진">
              <a:extLst>
                <a:ext uri="{FF2B5EF4-FFF2-40B4-BE49-F238E27FC236}">
                  <a16:creationId xmlns:a16="http://schemas.microsoft.com/office/drawing/2014/main" id="{4BF13B72-41AD-4EDE-BBDA-75B308E9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99475" y="2548012"/>
              <a:ext cx="563343" cy="530000"/>
            </a:xfrm>
            <a:prstGeom prst="rect">
              <a:avLst/>
            </a:prstGeom>
          </p:spPr>
        </p:pic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49500D4C-3FED-41BD-B27A-F3D79080B0F2}"/>
                </a:ext>
              </a:extLst>
            </p:cNvPr>
            <p:cNvSpPr txBox="1"/>
            <p:nvPr/>
          </p:nvSpPr>
          <p:spPr>
            <a:xfrm>
              <a:off x="11897240" y="2565192"/>
              <a:ext cx="6565035" cy="85405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altLang="ko-KR" sz="24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Loss </a:t>
              </a:r>
              <a:r>
                <a:rPr lang="ko-KR" altLang="en-US" sz="24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함수로 </a:t>
              </a:r>
              <a:r>
                <a:rPr lang="en-US" altLang="ko-KR" sz="2400" kern="0" spc="-100" dirty="0" err="1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sparse_categorical_crossentropy</a:t>
              </a:r>
              <a:r>
                <a:rPr lang="ko-KR" altLang="en-US" sz="24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사용하는 이유 </a:t>
              </a:r>
              <a:endParaRPr lang="en-US" sz="24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03F9239-F4DF-44AF-9E80-70C5E12DC1A6}"/>
                </a:ext>
              </a:extLst>
            </p:cNvPr>
            <p:cNvGrpSpPr/>
            <p:nvPr/>
          </p:nvGrpSpPr>
          <p:grpSpPr>
            <a:xfrm>
              <a:off x="11436814" y="3528257"/>
              <a:ext cx="6325853" cy="854055"/>
              <a:chOff x="11581147" y="3632432"/>
              <a:chExt cx="6325853" cy="854055"/>
            </a:xfrm>
          </p:grpSpPr>
          <p:pic>
            <p:nvPicPr>
              <p:cNvPr id="22" name="그래픽 21" descr="오른쪽 캐럿 단색으로 채워진">
                <a:extLst>
                  <a:ext uri="{FF2B5EF4-FFF2-40B4-BE49-F238E27FC236}">
                    <a16:creationId xmlns:a16="http://schemas.microsoft.com/office/drawing/2014/main" id="{457E3663-941F-4A98-9B13-2263A846F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1581147" y="3688052"/>
                <a:ext cx="362702" cy="341235"/>
              </a:xfrm>
              <a:prstGeom prst="rect">
                <a:avLst/>
              </a:prstGeom>
            </p:spPr>
          </p:pic>
          <p:sp>
            <p:nvSpPr>
              <p:cNvPr id="23" name="Object 4">
                <a:extLst>
                  <a:ext uri="{FF2B5EF4-FFF2-40B4-BE49-F238E27FC236}">
                    <a16:creationId xmlns:a16="http://schemas.microsoft.com/office/drawing/2014/main" id="{3A20AB04-E255-44DD-A343-5FC664EF8268}"/>
                  </a:ext>
                </a:extLst>
              </p:cNvPr>
              <p:cNvSpPr txBox="1"/>
              <p:nvPr/>
            </p:nvSpPr>
            <p:spPr>
              <a:xfrm>
                <a:off x="11930628" y="3632432"/>
                <a:ext cx="5976372" cy="85405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10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genre</a:t>
                </a: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클래스로 이루어져 있음</a:t>
                </a: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AAA83C6-15E3-4217-AE92-0F830649C94D}"/>
              </a:ext>
            </a:extLst>
          </p:cNvPr>
          <p:cNvGrpSpPr/>
          <p:nvPr/>
        </p:nvGrpSpPr>
        <p:grpSpPr>
          <a:xfrm>
            <a:off x="10661006" y="3232889"/>
            <a:ext cx="7162800" cy="1602311"/>
            <a:chOff x="11299475" y="2548012"/>
            <a:chExt cx="7162800" cy="1602311"/>
          </a:xfrm>
        </p:grpSpPr>
        <p:pic>
          <p:nvPicPr>
            <p:cNvPr id="25" name="그래픽 24" descr="배지 물음표 단색으로 채워진">
              <a:extLst>
                <a:ext uri="{FF2B5EF4-FFF2-40B4-BE49-F238E27FC236}">
                  <a16:creationId xmlns:a16="http://schemas.microsoft.com/office/drawing/2014/main" id="{7E0F393E-734D-4374-A6F2-D534466F0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99475" y="2548012"/>
              <a:ext cx="563343" cy="530000"/>
            </a:xfrm>
            <a:prstGeom prst="rect">
              <a:avLst/>
            </a:prstGeom>
          </p:spPr>
        </p:pic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3CF5AFF7-CF3B-437D-A48A-1387AB148423}"/>
                </a:ext>
              </a:extLst>
            </p:cNvPr>
            <p:cNvSpPr txBox="1"/>
            <p:nvPr/>
          </p:nvSpPr>
          <p:spPr>
            <a:xfrm>
              <a:off x="11897240" y="2565192"/>
              <a:ext cx="6565035" cy="85405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4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Optimizer</a:t>
              </a:r>
              <a:r>
                <a:rPr lang="ko-KR" altLang="en-US" sz="24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</a:t>
              </a:r>
              <a:r>
                <a:rPr lang="en-US" altLang="ko-KR" sz="2400" kern="0" spc="-100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Adam</a:t>
              </a:r>
              <a:r>
                <a:rPr lang="ko-KR" altLang="en-US" sz="24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을 사용하는 이유</a:t>
              </a:r>
              <a:endParaRPr lang="en-US" sz="24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ACEBBB7-964A-4DBD-B9F1-5802F5299FFA}"/>
                </a:ext>
              </a:extLst>
            </p:cNvPr>
            <p:cNvGrpSpPr/>
            <p:nvPr/>
          </p:nvGrpSpPr>
          <p:grpSpPr>
            <a:xfrm>
              <a:off x="11436814" y="3296268"/>
              <a:ext cx="6325853" cy="854055"/>
              <a:chOff x="11581147" y="3400443"/>
              <a:chExt cx="6325853" cy="854055"/>
            </a:xfrm>
          </p:grpSpPr>
          <p:pic>
            <p:nvPicPr>
              <p:cNvPr id="34" name="그래픽 33" descr="오른쪽 캐럿 단색으로 채워진">
                <a:extLst>
                  <a:ext uri="{FF2B5EF4-FFF2-40B4-BE49-F238E27FC236}">
                    <a16:creationId xmlns:a16="http://schemas.microsoft.com/office/drawing/2014/main" id="{FCC73817-7591-43E7-AD28-672CBA2AF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1581147" y="3419247"/>
                <a:ext cx="362702" cy="341235"/>
              </a:xfrm>
              <a:prstGeom prst="rect">
                <a:avLst/>
              </a:prstGeom>
            </p:spPr>
          </p:pic>
          <p:sp>
            <p:nvSpPr>
              <p:cNvPr id="35" name="Object 4">
                <a:extLst>
                  <a:ext uri="{FF2B5EF4-FFF2-40B4-BE49-F238E27FC236}">
                    <a16:creationId xmlns:a16="http://schemas.microsoft.com/office/drawing/2014/main" id="{8FF0BEB7-BD7E-4F79-803B-6115EFAB6485}"/>
                  </a:ext>
                </a:extLst>
              </p:cNvPr>
              <p:cNvSpPr txBox="1"/>
              <p:nvPr/>
            </p:nvSpPr>
            <p:spPr>
              <a:xfrm>
                <a:off x="11930628" y="3400443"/>
                <a:ext cx="5976372" cy="85405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>
                  <a:spcBef>
                    <a:spcPts val="130"/>
                  </a:spcBef>
                </a:pPr>
                <a:r>
                  <a:rPr lang="ko-KR" altLang="en-US" sz="2400" kern="0" spc="-100" dirty="0">
                    <a:solidFill>
                      <a:srgbClr val="5A7D5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빠르고 정확한 학습을 위해</a:t>
                </a:r>
                <a:endPara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2F3D256-7700-4E6A-8D52-694B658AD7D3}"/>
              </a:ext>
            </a:extLst>
          </p:cNvPr>
          <p:cNvSpPr/>
          <p:nvPr/>
        </p:nvSpPr>
        <p:spPr>
          <a:xfrm>
            <a:off x="2718436" y="4178186"/>
            <a:ext cx="4468748" cy="76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9727136-BB28-462A-A8FC-5160E37F4468}"/>
              </a:ext>
            </a:extLst>
          </p:cNvPr>
          <p:cNvSpPr/>
          <p:nvPr/>
        </p:nvSpPr>
        <p:spPr>
          <a:xfrm>
            <a:off x="2481702" y="3306854"/>
            <a:ext cx="4909698" cy="76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7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4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4">
            <a:extLst>
              <a:ext uri="{FF2B5EF4-FFF2-40B4-BE49-F238E27FC236}">
                <a16:creationId xmlns:a16="http://schemas.microsoft.com/office/drawing/2014/main" id="{AB05FB63-FDD3-4727-825D-456D6A300773}"/>
              </a:ext>
            </a:extLst>
          </p:cNvPr>
          <p:cNvSpPr txBox="1"/>
          <p:nvPr/>
        </p:nvSpPr>
        <p:spPr>
          <a:xfrm>
            <a:off x="533400" y="495300"/>
            <a:ext cx="12877800" cy="10742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Optimizer - Adam (</a:t>
            </a:r>
            <a:r>
              <a:rPr lang="en-US" altLang="ko-KR" sz="36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Adaptive momentum estimation)</a:t>
            </a:r>
            <a:endParaRPr lang="en-US" sz="3600" kern="0" spc="-100" dirty="0">
              <a:solidFill>
                <a:schemeClr val="accent3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DB5F3D-B57B-46B7-94E9-28EF27EF12CC}"/>
              </a:ext>
            </a:extLst>
          </p:cNvPr>
          <p:cNvGrpSpPr/>
          <p:nvPr/>
        </p:nvGrpSpPr>
        <p:grpSpPr>
          <a:xfrm>
            <a:off x="9629997" y="2355405"/>
            <a:ext cx="7543800" cy="527217"/>
            <a:chOff x="10263676" y="3416467"/>
            <a:chExt cx="7543800" cy="527217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9A3EE637-EC22-4D3E-80E1-0BDDA5B371B3}"/>
                </a:ext>
              </a:extLst>
            </p:cNvPr>
            <p:cNvSpPr txBox="1"/>
            <p:nvPr/>
          </p:nvSpPr>
          <p:spPr>
            <a:xfrm>
              <a:off x="10537494" y="3416467"/>
              <a:ext cx="7269982" cy="52721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spcBef>
                  <a:spcPts val="130"/>
                </a:spcBef>
              </a:pPr>
              <a:r>
                <a:rPr lang="ko-KR" altLang="en-US" sz="24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최적화 </a:t>
              </a:r>
              <a:endParaRPr lang="en-US" altLang="ko-KR" sz="2400" kern="0" spc="-1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marL="342900" indent="-342900" algn="just">
                <a:spcBef>
                  <a:spcPts val="130"/>
                </a:spcBef>
                <a:buFontTx/>
                <a:buChar char="-"/>
              </a:pPr>
              <a:r>
                <a:rPr lang="ko-KR" altLang="en-US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손실 함수의 값을 최소로 낮추는 매개변수를 찾는 것</a:t>
              </a:r>
              <a:endParaRPr lang="en-US" altLang="ko-KR" sz="24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 algn="just">
                <a:spcBef>
                  <a:spcPts val="130"/>
                </a:spcBef>
                <a:buFontTx/>
                <a:buChar char="-"/>
              </a:pPr>
              <a:r>
                <a:rPr lang="ko-KR" altLang="en-US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학습 속도를 빠르고 안정적이게 하는 것</a:t>
              </a:r>
              <a:endParaRPr lang="en-US" altLang="ko-KR" sz="24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920700F-9C7B-42B8-B966-D7E76BA12ED0}"/>
                </a:ext>
              </a:extLst>
            </p:cNvPr>
            <p:cNvSpPr/>
            <p:nvPr/>
          </p:nvSpPr>
          <p:spPr>
            <a:xfrm>
              <a:off x="10263676" y="3510822"/>
              <a:ext cx="244792" cy="24479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FE7939-EDCD-4110-BA71-6E3053F13ACA}"/>
              </a:ext>
            </a:extLst>
          </p:cNvPr>
          <p:cNvGrpSpPr/>
          <p:nvPr/>
        </p:nvGrpSpPr>
        <p:grpSpPr>
          <a:xfrm>
            <a:off x="9645237" y="6328475"/>
            <a:ext cx="6534144" cy="854055"/>
            <a:chOff x="8839200" y="3259144"/>
            <a:chExt cx="6534144" cy="854055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EEC07A03-0186-436C-988F-73D6A48557E0}"/>
                </a:ext>
              </a:extLst>
            </p:cNvPr>
            <p:cNvSpPr txBox="1"/>
            <p:nvPr/>
          </p:nvSpPr>
          <p:spPr>
            <a:xfrm>
              <a:off x="9113018" y="3259144"/>
              <a:ext cx="6260326" cy="85405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spcBef>
                  <a:spcPts val="130"/>
                </a:spcBef>
              </a:pPr>
              <a:r>
                <a:rPr lang="en-US" altLang="zh-CN" sz="24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Adam</a:t>
              </a:r>
            </a:p>
            <a:p>
              <a:pPr marL="342900" indent="-342900" algn="just">
                <a:spcBef>
                  <a:spcPts val="130"/>
                </a:spcBef>
                <a:buFontTx/>
                <a:buChar char="-"/>
              </a:pPr>
              <a:r>
                <a:rPr lang="ko-KR" altLang="en-US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학습 속도가 매우 빠름</a:t>
              </a:r>
              <a:endParaRPr lang="en-US" altLang="ko-KR" sz="24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 algn="just">
                <a:spcBef>
                  <a:spcPts val="130"/>
                </a:spcBef>
                <a:buFontTx/>
                <a:buChar char="-"/>
              </a:pPr>
              <a:r>
                <a:rPr lang="ko-KR" altLang="en-US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정확도</a:t>
              </a:r>
              <a:r>
                <a: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보폭 크기 개선</a:t>
              </a:r>
              <a:endParaRPr lang="en-US" altLang="ko-KR" sz="24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spcBef>
                  <a:spcPts val="130"/>
                </a:spcBef>
              </a:pPr>
              <a:endParaRPr lang="en-US" altLang="ko-KR" sz="24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spcBef>
                  <a:spcPts val="130"/>
                </a:spcBef>
              </a:pPr>
              <a:endParaRPr lang="en-US" altLang="ko-KR" sz="11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7B17A90-F89F-4DD1-8A2D-86C2CB1889D1}"/>
                </a:ext>
              </a:extLst>
            </p:cNvPr>
            <p:cNvSpPr/>
            <p:nvPr/>
          </p:nvSpPr>
          <p:spPr>
            <a:xfrm>
              <a:off x="8839200" y="3353499"/>
              <a:ext cx="244792" cy="24479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8B0029B9-3EE9-4047-AFA2-7A3EDA482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6" y="1866900"/>
            <a:ext cx="7681860" cy="7080956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A628E9-7CF9-4623-95C0-85152B02BCD0}"/>
              </a:ext>
            </a:extLst>
          </p:cNvPr>
          <p:cNvGrpSpPr/>
          <p:nvPr/>
        </p:nvGrpSpPr>
        <p:grpSpPr>
          <a:xfrm>
            <a:off x="9629997" y="4174711"/>
            <a:ext cx="6534144" cy="854055"/>
            <a:chOff x="8839200" y="2110042"/>
            <a:chExt cx="6534144" cy="8540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F15B743-C864-475B-82A1-197516EB9989}"/>
                </a:ext>
              </a:extLst>
            </p:cNvPr>
            <p:cNvSpPr/>
            <p:nvPr/>
          </p:nvSpPr>
          <p:spPr>
            <a:xfrm>
              <a:off x="8839200" y="2189158"/>
              <a:ext cx="244792" cy="24479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CA573A4C-4590-4EFC-AC72-E6209E4B80F3}"/>
                </a:ext>
              </a:extLst>
            </p:cNvPr>
            <p:cNvSpPr txBox="1"/>
            <p:nvPr/>
          </p:nvSpPr>
          <p:spPr>
            <a:xfrm>
              <a:off x="9113018" y="2110042"/>
              <a:ext cx="6260326" cy="85405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spcBef>
                  <a:spcPts val="130"/>
                </a:spcBef>
              </a:pPr>
              <a:r>
                <a:rPr lang="en-US" altLang="ko-KR" sz="2400" kern="0" spc="-100" dirty="0">
                  <a:solidFill>
                    <a:schemeClr val="accent3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SGD</a:t>
              </a:r>
            </a:p>
            <a:p>
              <a:pPr marL="342900" indent="-342900" algn="just">
                <a:spcBef>
                  <a:spcPts val="130"/>
                </a:spcBef>
                <a:buFontTx/>
                <a:buChar char="-"/>
              </a:pPr>
              <a:r>
                <a:rPr lang="ko-KR" altLang="en-US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하나하나에 대한 연산을 실행</a:t>
              </a:r>
              <a:endParaRPr lang="en-US" altLang="ko-KR" sz="24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 algn="just">
                <a:spcBef>
                  <a:spcPts val="130"/>
                </a:spcBef>
                <a:buFontTx/>
                <a:buChar char="-"/>
              </a:pPr>
              <a:r>
                <a:rPr lang="ko-KR" altLang="en-US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즉</a:t>
              </a:r>
              <a:r>
                <a:rPr lang="en-US" altLang="ko-KR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병렬처리의 강점이 사라짐</a:t>
              </a:r>
              <a:endParaRPr lang="en-US" altLang="ko-KR" sz="24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 algn="just">
                <a:spcBef>
                  <a:spcPts val="130"/>
                </a:spcBef>
                <a:buFontTx/>
                <a:buChar char="-"/>
              </a:pPr>
              <a:r>
                <a:rPr lang="ko-KR" altLang="en-US" sz="2400" kern="0" spc="-100" dirty="0" err="1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학습률을</a:t>
              </a:r>
              <a:r>
                <a:rPr lang="ko-KR" altLang="en-US" sz="2400" kern="0" spc="-100" dirty="0">
                  <a:solidFill>
                    <a:srgbClr val="5A7D5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자동으로 조정해주는 파라미터가 없음</a:t>
              </a:r>
              <a:br>
                <a:rPr lang="ko-KR" altLang="en-US" sz="2400" dirty="0"/>
              </a:br>
              <a:endParaRPr lang="en-US" altLang="ko-KR" sz="1100" kern="0" spc="-100" dirty="0">
                <a:solidFill>
                  <a:srgbClr val="5A7D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57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723</Words>
  <Application>Microsoft Office PowerPoint</Application>
  <PresentationFormat>사용자 지정</PresentationFormat>
  <Paragraphs>102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Spoqa Han Sans</vt:lpstr>
      <vt:lpstr>나눔스퀘어 Bold</vt:lpstr>
      <vt:lpstr>나눔스퀘어 ExtraBold</vt:lpstr>
      <vt:lpstr>나눔스퀘어라운드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가은</cp:lastModifiedBy>
  <cp:revision>58</cp:revision>
  <dcterms:created xsi:type="dcterms:W3CDTF">2021-05-18T01:16:28Z</dcterms:created>
  <dcterms:modified xsi:type="dcterms:W3CDTF">2021-05-18T11:50:58Z</dcterms:modified>
</cp:coreProperties>
</file>