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9" r:id="rId3"/>
    <p:sldId id="262" r:id="rId4"/>
    <p:sldId id="263" r:id="rId5"/>
    <p:sldId id="306" r:id="rId6"/>
    <p:sldId id="265" r:id="rId7"/>
    <p:sldId id="266" r:id="rId8"/>
    <p:sldId id="267" r:id="rId9"/>
    <p:sldId id="268" r:id="rId10"/>
    <p:sldId id="269" r:id="rId11"/>
    <p:sldId id="271" r:id="rId12"/>
    <p:sldId id="272" r:id="rId13"/>
    <p:sldId id="273" r:id="rId14"/>
    <p:sldId id="274" r:id="rId15"/>
    <p:sldId id="275" r:id="rId16"/>
    <p:sldId id="276" r:id="rId17"/>
    <p:sldId id="277" r:id="rId18"/>
    <p:sldId id="278" r:id="rId19"/>
    <p:sldId id="279" r:id="rId20"/>
    <p:sldId id="280" r:id="rId21"/>
    <p:sldId id="281" r:id="rId22"/>
    <p:sldId id="305"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6" r:id="rId37"/>
    <p:sldId id="297" r:id="rId38"/>
    <p:sldId id="298" r:id="rId39"/>
    <p:sldId id="299" r:id="rId40"/>
    <p:sldId id="300" r:id="rId41"/>
    <p:sldId id="301" r:id="rId42"/>
    <p:sldId id="302" r:id="rId43"/>
    <p:sldId id="303" r:id="rId44"/>
    <p:sldId id="304"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125" d="100"/>
          <a:sy n="125" d="100"/>
        </p:scale>
        <p:origin x="-715" y="-1205"/>
      </p:cViewPr>
      <p:guideLst/>
    </p:cSldViewPr>
  </p:slideViewPr>
  <p:notesTextViewPr>
    <p:cViewPr>
      <p:scale>
        <a:sx n="1" d="1"/>
        <a:sy n="1" d="1"/>
      </p:scale>
      <p:origin x="0" y="0"/>
    </p:cViewPr>
  </p:notesTextViewPr>
  <p:sorterViewPr>
    <p:cViewPr>
      <p:scale>
        <a:sx n="100" d="100"/>
        <a:sy n="100" d="100"/>
      </p:scale>
      <p:origin x="0" y="-743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6486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9240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62055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3976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989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46349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6753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929750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222919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21559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779198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4121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8549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408685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072091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509A250-FF31-4206-8172-F9D3106AACB1}" type="datetimeFigureOut">
              <a:rPr lang="en-US" smtClean="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44724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509A250-FF31-4206-8172-F9D3106AACB1}" type="datetimeFigureOut">
              <a:rPr lang="en-US" smtClean="0"/>
              <a:t>3/24/2025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136309859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_Toc193681578"/><Relationship Id="rId13" Type="http://schemas.openxmlformats.org/officeDocument/2006/relationships/hyperlink" Target="#_Toc193681594"/><Relationship Id="rId3" Type="http://schemas.openxmlformats.org/officeDocument/2006/relationships/hyperlink" Target="#_Toc193681564"/><Relationship Id="rId7" Type="http://schemas.openxmlformats.org/officeDocument/2006/relationships/hyperlink" Target="#_Toc193681572"/><Relationship Id="rId12" Type="http://schemas.openxmlformats.org/officeDocument/2006/relationships/hyperlink" Target="#_Toc193681591"/><Relationship Id="rId2" Type="http://schemas.openxmlformats.org/officeDocument/2006/relationships/hyperlink" Target="#_Toc193681563"/><Relationship Id="rId1" Type="http://schemas.openxmlformats.org/officeDocument/2006/relationships/slideLayout" Target="../slideLayouts/slideLayout2.xml"/><Relationship Id="rId6" Type="http://schemas.openxmlformats.org/officeDocument/2006/relationships/hyperlink" Target="#_Toc193681571"/><Relationship Id="rId11" Type="http://schemas.openxmlformats.org/officeDocument/2006/relationships/hyperlink" Target="#_Toc193681590"/><Relationship Id="rId5" Type="http://schemas.openxmlformats.org/officeDocument/2006/relationships/hyperlink" Target="#_Toc193681570"/><Relationship Id="rId10" Type="http://schemas.openxmlformats.org/officeDocument/2006/relationships/hyperlink" Target="#_Toc193681586"/><Relationship Id="rId4" Type="http://schemas.openxmlformats.org/officeDocument/2006/relationships/hyperlink" Target="#_Toc193681565"/><Relationship Id="rId9" Type="http://schemas.openxmlformats.org/officeDocument/2006/relationships/hyperlink" Target="#_Toc193681585"/><Relationship Id="rId14" Type="http://schemas.openxmlformats.org/officeDocument/2006/relationships/hyperlink" Target="#_Toc193681595"/></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jp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FC120F-5F6F-3A32-706C-2B2079F91405}"/>
              </a:ext>
            </a:extLst>
          </p:cNvPr>
          <p:cNvSpPr>
            <a:spLocks noGrp="1"/>
          </p:cNvSpPr>
          <p:nvPr>
            <p:ph type="ctrTitle"/>
          </p:nvPr>
        </p:nvSpPr>
        <p:spPr>
          <a:xfrm>
            <a:off x="736847" y="1543806"/>
            <a:ext cx="9312676" cy="3336410"/>
          </a:xfrm>
        </p:spPr>
        <p:txBody>
          <a:bodyPr/>
          <a:lstStyle/>
          <a:p>
            <a:pPr algn="l"/>
            <a:br>
              <a:rPr lang="fr-FR" sz="3600" dirty="0"/>
            </a:br>
            <a:br>
              <a:rPr lang="fr-FR" sz="3600" dirty="0"/>
            </a:br>
            <a:br>
              <a:rPr lang="fr-FR" sz="3600" dirty="0"/>
            </a:br>
            <a:br>
              <a:rPr lang="fr-FR" sz="2800" dirty="0"/>
            </a:br>
            <a:r>
              <a:rPr lang="fr-FR" sz="2800" dirty="0"/>
              <a:t>Bonsoir à tous</a:t>
            </a:r>
            <a:br>
              <a:rPr lang="fr-FR" sz="2800" dirty="0"/>
            </a:br>
            <a:r>
              <a:rPr lang="fr-FR" sz="2800" dirty="0"/>
              <a:t>Je suis ravi d'être ici aujourd'hui pour vous présenter mon rapport de stage, intitulé </a:t>
            </a:r>
            <a:br>
              <a:rPr lang="fr-FR" sz="2800" dirty="0"/>
            </a:br>
            <a:r>
              <a:rPr lang="fr-FR" sz="2800" dirty="0"/>
              <a:t>«</a:t>
            </a:r>
            <a:r>
              <a:rPr kumimoji="0" lang="fr-CM" altLang="fr-FR" sz="2800" b="0" i="0" u="none" strike="noStrike" cap="none" normalizeH="0" baseline="0" dirty="0">
                <a:ln>
                  <a:noFill/>
                </a:ln>
                <a:solidFill>
                  <a:srgbClr val="FF0000"/>
                </a:solidFill>
                <a:effectLst/>
                <a:latin typeface="+mn-lt"/>
                <a:ea typeface="Calibri" panose="020F0502020204030204" pitchFamily="34" charset="0"/>
                <a:cs typeface="Times New Roman" panose="02020603050405020304" pitchFamily="18" charset="0"/>
              </a:rPr>
              <a:t>CONCEPTION ET RÉALISATION D’UN SITE DE RECHERCHE D’EMPLOI</a:t>
            </a:r>
            <a:r>
              <a:rPr lang="fr-FR" sz="2800" dirty="0"/>
              <a:t>» </a:t>
            </a:r>
            <a:br>
              <a:rPr lang="fr-FR" sz="2800" dirty="0"/>
            </a:br>
            <a:r>
              <a:rPr lang="fr-FR" sz="2800" dirty="0"/>
              <a:t>Ce travail a été réalisé dans le cadre de l’obtention de mon BTS et vise à explorer le plus acquis pendant la période de stage</a:t>
            </a:r>
            <a:endParaRPr lang="fr-CM" sz="2800" dirty="0"/>
          </a:p>
        </p:txBody>
      </p:sp>
      <p:pic>
        <p:nvPicPr>
          <p:cNvPr id="4" name="Image 3">
            <a:extLst>
              <a:ext uri="{FF2B5EF4-FFF2-40B4-BE49-F238E27FC236}">
                <a16:creationId xmlns:a16="http://schemas.microsoft.com/office/drawing/2014/main" id="{5DE5653C-BA2C-24BF-C092-E8526E95269C}"/>
              </a:ext>
            </a:extLst>
          </p:cNvPr>
          <p:cNvPicPr>
            <a:picLocks noChangeAspect="1"/>
          </p:cNvPicPr>
          <p:nvPr/>
        </p:nvPicPr>
        <p:blipFill>
          <a:blip r:embed="rId2"/>
          <a:stretch>
            <a:fillRect/>
          </a:stretch>
        </p:blipFill>
        <p:spPr>
          <a:xfrm>
            <a:off x="7673174" y="345743"/>
            <a:ext cx="2192786" cy="794144"/>
          </a:xfrm>
          <a:prstGeom prst="rect">
            <a:avLst/>
          </a:prstGeom>
        </p:spPr>
      </p:pic>
      <p:pic>
        <p:nvPicPr>
          <p:cNvPr id="5" name="Image 4">
            <a:extLst>
              <a:ext uri="{FF2B5EF4-FFF2-40B4-BE49-F238E27FC236}">
                <a16:creationId xmlns:a16="http://schemas.microsoft.com/office/drawing/2014/main" id="{99756EA6-1C39-21A3-F8FA-7BD121EEF5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14925" y="0"/>
            <a:ext cx="981075" cy="1383665"/>
          </a:xfrm>
          <a:prstGeom prst="rect">
            <a:avLst/>
          </a:prstGeom>
        </p:spPr>
      </p:pic>
      <p:sp>
        <p:nvSpPr>
          <p:cNvPr id="6" name="ZoneTexte 5">
            <a:extLst>
              <a:ext uri="{FF2B5EF4-FFF2-40B4-BE49-F238E27FC236}">
                <a16:creationId xmlns:a16="http://schemas.microsoft.com/office/drawing/2014/main" id="{7C4E6A78-1430-9977-63E6-3A842E56D821}"/>
              </a:ext>
            </a:extLst>
          </p:cNvPr>
          <p:cNvSpPr txBox="1"/>
          <p:nvPr/>
        </p:nvSpPr>
        <p:spPr>
          <a:xfrm>
            <a:off x="2254928" y="5284135"/>
            <a:ext cx="2645546" cy="369332"/>
          </a:xfrm>
          <a:prstGeom prst="rect">
            <a:avLst/>
          </a:prstGeom>
          <a:noFill/>
        </p:spPr>
        <p:txBody>
          <a:bodyPr wrap="square" rtlCol="0">
            <a:spAutoFit/>
          </a:bodyPr>
          <a:lstStyle/>
          <a:p>
            <a:r>
              <a:rPr lang="fr-CM" u="sng" dirty="0"/>
              <a:t>Sous l’encadrement de</a:t>
            </a:r>
          </a:p>
        </p:txBody>
      </p:sp>
      <p:pic>
        <p:nvPicPr>
          <p:cNvPr id="7" name="Image 6">
            <a:extLst>
              <a:ext uri="{FF2B5EF4-FFF2-40B4-BE49-F238E27FC236}">
                <a16:creationId xmlns:a16="http://schemas.microsoft.com/office/drawing/2014/main" id="{CE92C2EF-4103-2A0E-F04A-971E2D6BD60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8445" y="174034"/>
            <a:ext cx="1282913" cy="1137563"/>
          </a:xfrm>
          <a:prstGeom prst="rect">
            <a:avLst/>
          </a:prstGeom>
          <a:noFill/>
          <a:ln>
            <a:noFill/>
          </a:ln>
        </p:spPr>
      </p:pic>
      <p:sp>
        <p:nvSpPr>
          <p:cNvPr id="8" name="ZoneTexte 7">
            <a:extLst>
              <a:ext uri="{FF2B5EF4-FFF2-40B4-BE49-F238E27FC236}">
                <a16:creationId xmlns:a16="http://schemas.microsoft.com/office/drawing/2014/main" id="{A79CC447-9DEB-1E92-7CBE-61C0D45435DF}"/>
              </a:ext>
            </a:extLst>
          </p:cNvPr>
          <p:cNvSpPr txBox="1"/>
          <p:nvPr/>
        </p:nvSpPr>
        <p:spPr>
          <a:xfrm>
            <a:off x="284086" y="5726098"/>
            <a:ext cx="6587231" cy="369332"/>
          </a:xfrm>
          <a:prstGeom prst="rect">
            <a:avLst/>
          </a:prstGeom>
          <a:noFill/>
        </p:spPr>
        <p:txBody>
          <a:bodyPr wrap="square" rtlCol="0">
            <a:spAutoFit/>
          </a:bodyPr>
          <a:lstStyle/>
          <a:p>
            <a:r>
              <a:rPr lang="fr-CM" sz="1800" b="1" kern="100" dirty="0">
                <a:effectLst/>
                <a:ea typeface="Calibri" panose="020F0502020204030204" pitchFamily="34" charset="0"/>
                <a:cs typeface="Times New Roman" panose="02020603050405020304" pitchFamily="18" charset="0"/>
              </a:rPr>
              <a:t>M. TSIGAING TEUGUIA </a:t>
            </a:r>
            <a:r>
              <a:rPr lang="fr-CM" sz="1800" b="1" kern="100" dirty="0" err="1">
                <a:effectLst/>
                <a:ea typeface="Calibri" panose="020F0502020204030204" pitchFamily="34" charset="0"/>
                <a:cs typeface="Times New Roman" panose="02020603050405020304" pitchFamily="18" charset="0"/>
              </a:rPr>
              <a:t>Kelvino</a:t>
            </a:r>
            <a:r>
              <a:rPr lang="fr-CM" sz="1800" b="1" kern="100" dirty="0">
                <a:effectLst/>
                <a:ea typeface="Calibri" panose="020F0502020204030204" pitchFamily="34" charset="0"/>
                <a:cs typeface="Times New Roman" panose="02020603050405020304" pitchFamily="18" charset="0"/>
              </a:rPr>
              <a:t> 	</a:t>
            </a:r>
            <a:r>
              <a:rPr lang="fr-CM" sz="1800" kern="100" dirty="0">
                <a:effectLst/>
                <a:ea typeface="Calibri" panose="020F0502020204030204" pitchFamily="34" charset="0"/>
                <a:cs typeface="Times New Roman" panose="02020603050405020304" pitchFamily="18" charset="0"/>
              </a:rPr>
              <a:t>et 		</a:t>
            </a:r>
            <a:r>
              <a:rPr lang="fr-CM" sz="1800" b="1" kern="100" dirty="0">
                <a:effectLst/>
                <a:ea typeface="Calibri" panose="020F0502020204030204" pitchFamily="34" charset="0"/>
                <a:cs typeface="Times New Roman" panose="02020603050405020304" pitchFamily="18" charset="0"/>
              </a:rPr>
              <a:t>M. STEVE TSALA</a:t>
            </a:r>
          </a:p>
        </p:txBody>
      </p:sp>
    </p:spTree>
    <p:extLst>
      <p:ext uri="{BB962C8B-B14F-4D97-AF65-F5344CB8AC3E}">
        <p14:creationId xmlns:p14="http://schemas.microsoft.com/office/powerpoint/2010/main" val="340055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F474B-1F77-05E7-AAF3-1D173E6DAE70}"/>
              </a:ext>
            </a:extLst>
          </p:cNvPr>
          <p:cNvSpPr>
            <a:spLocks noGrp="1"/>
          </p:cNvSpPr>
          <p:nvPr>
            <p:ph type="title"/>
          </p:nvPr>
        </p:nvSpPr>
        <p:spPr>
          <a:xfrm>
            <a:off x="712058" y="1917538"/>
            <a:ext cx="8596668" cy="2388243"/>
          </a:xfrm>
        </p:spPr>
        <p:txBody>
          <a:bodyPr>
            <a:noAutofit/>
          </a:bodyPr>
          <a:lstStyle/>
          <a:p>
            <a:r>
              <a:rPr lang="fr-FR" sz="7200" u="sng" dirty="0"/>
              <a:t>Chapitre 2</a:t>
            </a:r>
            <a:r>
              <a:rPr lang="fr-FR" sz="7200" dirty="0"/>
              <a:t>: Analyse et conception </a:t>
            </a:r>
            <a:endParaRPr lang="fr-CM" sz="7200" dirty="0"/>
          </a:p>
        </p:txBody>
      </p:sp>
    </p:spTree>
    <p:extLst>
      <p:ext uri="{BB962C8B-B14F-4D97-AF65-F5344CB8AC3E}">
        <p14:creationId xmlns:p14="http://schemas.microsoft.com/office/powerpoint/2010/main" val="19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51D0C7-1A3A-9221-3D5A-37337D8D234B}"/>
              </a:ext>
            </a:extLst>
          </p:cNvPr>
          <p:cNvSpPr>
            <a:spLocks noGrp="1"/>
          </p:cNvSpPr>
          <p:nvPr>
            <p:ph type="title"/>
          </p:nvPr>
        </p:nvSpPr>
        <p:spPr/>
        <p:txBody>
          <a:bodyPr>
            <a:normAutofit/>
          </a:bodyPr>
          <a:lstStyle/>
          <a:p>
            <a:r>
              <a:rPr lang="fr-FR" dirty="0"/>
              <a:t>2.2.1. Etude de l’existant </a:t>
            </a:r>
            <a:endParaRPr lang="fr-CM" dirty="0"/>
          </a:p>
        </p:txBody>
      </p:sp>
      <p:sp>
        <p:nvSpPr>
          <p:cNvPr id="4" name="Titre 1">
            <a:extLst>
              <a:ext uri="{FF2B5EF4-FFF2-40B4-BE49-F238E27FC236}">
                <a16:creationId xmlns:a16="http://schemas.microsoft.com/office/drawing/2014/main" id="{9A128F99-098F-221C-8AC2-CD13BBDF5F85}"/>
              </a:ext>
            </a:extLst>
          </p:cNvPr>
          <p:cNvSpPr txBox="1">
            <a:spLocks/>
          </p:cNvSpPr>
          <p:nvPr/>
        </p:nvSpPr>
        <p:spPr>
          <a:xfrm>
            <a:off x="1639962" y="1606952"/>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dirty="0"/>
              <a:t>2.2.1.1. Présentation du système existant </a:t>
            </a:r>
            <a:endParaRPr lang="fr-CM" dirty="0"/>
          </a:p>
        </p:txBody>
      </p:sp>
      <p:sp>
        <p:nvSpPr>
          <p:cNvPr id="7" name="ZoneTexte 6">
            <a:extLst>
              <a:ext uri="{FF2B5EF4-FFF2-40B4-BE49-F238E27FC236}">
                <a16:creationId xmlns:a16="http://schemas.microsoft.com/office/drawing/2014/main" id="{9DBE9937-AF0C-CC94-BC99-93461FB05F19}"/>
              </a:ext>
            </a:extLst>
          </p:cNvPr>
          <p:cNvSpPr txBox="1"/>
          <p:nvPr/>
        </p:nvSpPr>
        <p:spPr>
          <a:xfrm>
            <a:off x="509285" y="2927752"/>
            <a:ext cx="9560689" cy="3785652"/>
          </a:xfrm>
          <a:prstGeom prst="rect">
            <a:avLst/>
          </a:prstGeom>
          <a:noFill/>
        </p:spPr>
        <p:txBody>
          <a:bodyPr wrap="square">
            <a:spAutoFit/>
          </a:bodyPr>
          <a:lstStyle/>
          <a:p>
            <a:r>
              <a:rPr lang="fr-FR" dirty="0"/>
              <a:t>	</a:t>
            </a:r>
            <a:r>
              <a:rPr lang="fr-FR" sz="2000" dirty="0"/>
              <a:t>Au Cameroun, on distingue plusieurs moyens de chercher du travail, parmi lesquels le bouche-à-oreille demeure le principal moyen, c’est une méthode qui est basé sur les recommandations verbales entre amis, membres de la famille, voisins ou collègues. De plus nous avons des réseaux sociaux tels que Facebook, Instagram, Twitter qui regroupe un grand nombre d’utilisateur en ligne dans le but d’échanger des informations, s’informer ou même ce divertir. Cependant, avant la conception de </a:t>
            </a:r>
            <a:r>
              <a:rPr lang="fr-FR" sz="2000" dirty="0" err="1"/>
              <a:t>JobRadar</a:t>
            </a:r>
            <a:r>
              <a:rPr lang="fr-FR" sz="2000" dirty="0"/>
              <a:t>, il existait déjà des solutions pour la mise en relation les chercheurs d'emploi et les recruteurs sur internet, c’est le cas de l’application LinkedIn disponible sur toutes les plateformes. Il est plus qu'un réseau social professionnel. Il propose des millions d'offres d'emploi à travers le monde et permet de développer son réseau professionnel et de se faire repérer par des recruteurs. </a:t>
            </a:r>
            <a:endParaRPr lang="fr-CM" sz="2000" dirty="0"/>
          </a:p>
        </p:txBody>
      </p:sp>
    </p:spTree>
    <p:extLst>
      <p:ext uri="{BB962C8B-B14F-4D97-AF65-F5344CB8AC3E}">
        <p14:creationId xmlns:p14="http://schemas.microsoft.com/office/powerpoint/2010/main" val="992107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CFCF87-8664-6F5F-37AB-AC56A3341079}"/>
              </a:ext>
            </a:extLst>
          </p:cNvPr>
          <p:cNvSpPr>
            <a:spLocks noGrp="1"/>
          </p:cNvSpPr>
          <p:nvPr>
            <p:ph type="title"/>
          </p:nvPr>
        </p:nvSpPr>
        <p:spPr>
          <a:xfrm>
            <a:off x="739653" y="329878"/>
            <a:ext cx="8596668" cy="1320800"/>
          </a:xfrm>
        </p:spPr>
        <p:txBody>
          <a:bodyPr/>
          <a:lstStyle/>
          <a:p>
            <a:r>
              <a:rPr lang="fr-FR" dirty="0"/>
              <a:t>2.2.1.2. critique sur le système existant </a:t>
            </a:r>
            <a:endParaRPr lang="fr-CM" dirty="0"/>
          </a:p>
        </p:txBody>
      </p:sp>
      <p:sp>
        <p:nvSpPr>
          <p:cNvPr id="3" name="Espace réservé du contenu 2">
            <a:extLst>
              <a:ext uri="{FF2B5EF4-FFF2-40B4-BE49-F238E27FC236}">
                <a16:creationId xmlns:a16="http://schemas.microsoft.com/office/drawing/2014/main" id="{D09569B0-9FF7-39BB-38BC-335C2B0B2256}"/>
              </a:ext>
            </a:extLst>
          </p:cNvPr>
          <p:cNvSpPr>
            <a:spLocks noGrp="1"/>
          </p:cNvSpPr>
          <p:nvPr>
            <p:ph idx="1"/>
          </p:nvPr>
        </p:nvSpPr>
        <p:spPr>
          <a:xfrm>
            <a:off x="422689" y="990279"/>
            <a:ext cx="9230595" cy="4322502"/>
          </a:xfrm>
        </p:spPr>
        <p:txBody>
          <a:bodyPr>
            <a:noAutofit/>
          </a:bodyPr>
          <a:lstStyle/>
          <a:p>
            <a:pPr marL="342900" lvl="0" indent="-342900" algn="just">
              <a:lnSpc>
                <a:spcPct val="120000"/>
              </a:lnSpc>
              <a:buFont typeface="Wingdings" panose="05000000000000000000" pitchFamily="2" charset="2"/>
              <a:buChar char=""/>
            </a:pPr>
            <a:r>
              <a:rPr lang="fr-CM" b="1" kern="100" dirty="0">
                <a:solidFill>
                  <a:schemeClr val="tx1">
                    <a:lumMod val="95000"/>
                    <a:lumOff val="5000"/>
                  </a:schemeClr>
                </a:solidFill>
                <a:effectLst/>
                <a:ea typeface="Calibri" panose="020F0502020204030204" pitchFamily="34" charset="0"/>
                <a:cs typeface="Times New Roman" panose="02020603050405020304" pitchFamily="18" charset="0"/>
              </a:rPr>
              <a:t>Critique positive</a:t>
            </a:r>
            <a:endParaRPr lang="fr-CM"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20000"/>
              </a:lnSpc>
              <a:buSzPts val="1200"/>
              <a:buFont typeface="Times New Roman" panose="02020603050405020304" pitchFamily="18" charset="0"/>
              <a:buChar char="-"/>
            </a:pPr>
            <a:r>
              <a:rPr lang="fr-CM" kern="100" dirty="0">
                <a:solidFill>
                  <a:schemeClr val="tx1">
                    <a:lumMod val="95000"/>
                    <a:lumOff val="5000"/>
                  </a:schemeClr>
                </a:solidFill>
                <a:effectLst/>
                <a:ea typeface="Calibri" panose="020F0502020204030204" pitchFamily="34" charset="0"/>
                <a:cs typeface="Times New Roman" panose="02020603050405020304" pitchFamily="18" charset="0"/>
              </a:rPr>
              <a:t>Le bouche-à-oreille nous permet de limiter les personnes ayant accès à l’information pour augmenter les chances que ce soit la personne voulus qui soit recruté,</a:t>
            </a:r>
          </a:p>
          <a:p>
            <a:pPr marL="342900" lvl="0" indent="-342900" algn="just">
              <a:lnSpc>
                <a:spcPct val="120000"/>
              </a:lnSpc>
              <a:buSzPts val="1200"/>
              <a:buFont typeface="Times New Roman" panose="02020603050405020304" pitchFamily="18" charset="0"/>
              <a:buChar char="-"/>
            </a:pPr>
            <a:r>
              <a:rPr lang="fr-CM" kern="100" dirty="0">
                <a:solidFill>
                  <a:schemeClr val="tx1">
                    <a:lumMod val="95000"/>
                    <a:lumOff val="5000"/>
                  </a:schemeClr>
                </a:solidFill>
                <a:effectLst/>
                <a:ea typeface="Calibri" panose="020F0502020204030204" pitchFamily="34" charset="0"/>
                <a:cs typeface="Times New Roman" panose="02020603050405020304" pitchFamily="18" charset="0"/>
              </a:rPr>
              <a:t>L’utilisation des réseau sociaux peut faire parvenir l’information à tout type de personne quel qu’en soit son domaine</a:t>
            </a:r>
          </a:p>
          <a:p>
            <a:pPr marL="342900" lvl="0" indent="-342900" algn="just">
              <a:lnSpc>
                <a:spcPct val="120000"/>
              </a:lnSpc>
              <a:buFont typeface="Wingdings" panose="05000000000000000000" pitchFamily="2" charset="2"/>
              <a:buChar char=""/>
            </a:pPr>
            <a:r>
              <a:rPr lang="fr-CM" b="1" kern="100" dirty="0">
                <a:solidFill>
                  <a:schemeClr val="tx1">
                    <a:lumMod val="95000"/>
                    <a:lumOff val="5000"/>
                  </a:schemeClr>
                </a:solidFill>
                <a:effectLst/>
                <a:ea typeface="Calibri" panose="020F0502020204030204" pitchFamily="34" charset="0"/>
                <a:cs typeface="Times New Roman" panose="02020603050405020304" pitchFamily="18" charset="0"/>
              </a:rPr>
              <a:t>Critique négative</a:t>
            </a:r>
            <a:endParaRPr lang="fr-CM"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20000"/>
              </a:lnSpc>
              <a:buFont typeface="Times New Roman" panose="02020603050405020304" pitchFamily="18" charset="0"/>
              <a:buChar char="-"/>
            </a:pPr>
            <a:r>
              <a:rPr lang="fr-CM" kern="100" dirty="0">
                <a:solidFill>
                  <a:schemeClr val="tx1">
                    <a:lumMod val="95000"/>
                    <a:lumOff val="5000"/>
                  </a:schemeClr>
                </a:solidFill>
                <a:effectLst/>
                <a:ea typeface="Calibri" panose="020F0502020204030204" pitchFamily="34" charset="0"/>
                <a:cs typeface="Times New Roman" panose="02020603050405020304" pitchFamily="18" charset="0"/>
              </a:rPr>
              <a:t>Le bouche-à-oreille est limite à une localité précise,</a:t>
            </a:r>
          </a:p>
          <a:p>
            <a:pPr marL="342900" lvl="0" indent="-342900" algn="just">
              <a:lnSpc>
                <a:spcPct val="120000"/>
              </a:lnSpc>
              <a:buFont typeface="Times New Roman" panose="02020603050405020304" pitchFamily="18" charset="0"/>
              <a:buChar char="-"/>
            </a:pPr>
            <a:r>
              <a:rPr lang="fr-CM" kern="100" dirty="0">
                <a:solidFill>
                  <a:schemeClr val="tx1">
                    <a:lumMod val="95000"/>
                    <a:lumOff val="5000"/>
                  </a:schemeClr>
                </a:solidFill>
                <a:effectLst/>
                <a:ea typeface="Calibri" panose="020F0502020204030204" pitchFamily="34" charset="0"/>
                <a:cs typeface="Times New Roman" panose="02020603050405020304" pitchFamily="18" charset="0"/>
              </a:rPr>
              <a:t>Problème de fiabilité du professionnel, car les avis sur une personne physique ou morale dans une communication bouche à oreille dépendent de tout un chacun,</a:t>
            </a:r>
          </a:p>
          <a:p>
            <a:pPr marL="342900" lvl="0" indent="-342900" algn="just">
              <a:lnSpc>
                <a:spcPct val="120000"/>
              </a:lnSpc>
              <a:buFont typeface="Times New Roman" panose="02020603050405020304" pitchFamily="18" charset="0"/>
              <a:buChar char="-"/>
            </a:pPr>
            <a:endParaRPr lang="fr-CM" kern="100" dirty="0">
              <a:solidFill>
                <a:schemeClr val="tx1">
                  <a:lumMod val="95000"/>
                  <a:lumOff val="5000"/>
                </a:schemeClr>
              </a:solidFill>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4459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FC0564-5FCB-F0B7-A704-0874CAB86552}"/>
              </a:ext>
            </a:extLst>
          </p:cNvPr>
          <p:cNvSpPr>
            <a:spLocks noGrp="1"/>
          </p:cNvSpPr>
          <p:nvPr>
            <p:ph type="title"/>
          </p:nvPr>
        </p:nvSpPr>
        <p:spPr/>
        <p:txBody>
          <a:bodyPr/>
          <a:lstStyle/>
          <a:p>
            <a:r>
              <a:rPr lang="fr-CM" dirty="0"/>
              <a:t>2.2.1.3. solutions proposées </a:t>
            </a:r>
          </a:p>
        </p:txBody>
      </p:sp>
      <p:sp>
        <p:nvSpPr>
          <p:cNvPr id="3" name="Espace réservé du contenu 2">
            <a:extLst>
              <a:ext uri="{FF2B5EF4-FFF2-40B4-BE49-F238E27FC236}">
                <a16:creationId xmlns:a16="http://schemas.microsoft.com/office/drawing/2014/main" id="{CCFC8D30-8E6A-C5FA-0E19-E9EC1D22F487}"/>
              </a:ext>
            </a:extLst>
          </p:cNvPr>
          <p:cNvSpPr>
            <a:spLocks noGrp="1"/>
          </p:cNvSpPr>
          <p:nvPr>
            <p:ph idx="1"/>
          </p:nvPr>
        </p:nvSpPr>
        <p:spPr/>
        <p:txBody>
          <a:bodyPr/>
          <a:lstStyle/>
          <a:p>
            <a:pPr marL="342900" lvl="0" indent="-342900" algn="just">
              <a:buFont typeface="Symbol" panose="05050102010706020507" pitchFamily="18" charset="2"/>
              <a:buChar char=""/>
            </a:pPr>
            <a:r>
              <a:rPr lang="fr-CM" sz="3200" kern="100" dirty="0">
                <a:solidFill>
                  <a:schemeClr val="tx1">
                    <a:lumMod val="95000"/>
                    <a:lumOff val="5000"/>
                  </a:schemeClr>
                </a:solidFill>
                <a:effectLst/>
                <a:ea typeface="Calibri" panose="020F0502020204030204" pitchFamily="34" charset="0"/>
                <a:cs typeface="Times New Roman" panose="02020603050405020304" pitchFamily="18" charset="0"/>
              </a:rPr>
              <a:t>Recherche et filtre</a:t>
            </a:r>
          </a:p>
          <a:p>
            <a:pPr marL="342900" lvl="0" indent="-342900" algn="just">
              <a:buFont typeface="Symbol" panose="05050102010706020507" pitchFamily="18" charset="2"/>
              <a:buChar char=""/>
            </a:pPr>
            <a:r>
              <a:rPr lang="fr-CM" sz="3200" kern="100" dirty="0">
                <a:solidFill>
                  <a:schemeClr val="tx1">
                    <a:lumMod val="95000"/>
                    <a:lumOff val="5000"/>
                  </a:schemeClr>
                </a:solidFill>
                <a:effectLst/>
                <a:ea typeface="Calibri" panose="020F0502020204030204" pitchFamily="34" charset="0"/>
                <a:cs typeface="Times New Roman" panose="02020603050405020304" pitchFamily="18" charset="0"/>
              </a:rPr>
              <a:t>Possibilité d’avoir des information sur une personne ou une entreprise via son profile</a:t>
            </a:r>
          </a:p>
          <a:p>
            <a:pPr marL="342900" lvl="0" indent="-342900" algn="just">
              <a:buFont typeface="Symbol" panose="05050102010706020507" pitchFamily="18" charset="2"/>
              <a:buChar char=""/>
            </a:pPr>
            <a:r>
              <a:rPr lang="fr-CM" sz="3200" kern="100" dirty="0">
                <a:solidFill>
                  <a:schemeClr val="tx1">
                    <a:lumMod val="95000"/>
                    <a:lumOff val="5000"/>
                  </a:schemeClr>
                </a:solidFill>
                <a:effectLst/>
                <a:ea typeface="Calibri" panose="020F0502020204030204" pitchFamily="34" charset="0"/>
                <a:cs typeface="Times New Roman" panose="02020603050405020304" pitchFamily="18" charset="0"/>
              </a:rPr>
              <a:t>Commentaire</a:t>
            </a:r>
          </a:p>
          <a:p>
            <a:pPr marL="342900" lvl="0" indent="-342900" algn="just">
              <a:buFont typeface="Symbol" panose="05050102010706020507" pitchFamily="18" charset="2"/>
              <a:buChar char=""/>
            </a:pPr>
            <a:r>
              <a:rPr lang="fr-CM" sz="3200" kern="100" dirty="0">
                <a:solidFill>
                  <a:schemeClr val="tx1">
                    <a:lumMod val="95000"/>
                    <a:lumOff val="5000"/>
                  </a:schemeClr>
                </a:solidFill>
                <a:effectLst/>
                <a:ea typeface="Calibri" panose="020F0502020204030204" pitchFamily="34" charset="0"/>
                <a:cs typeface="Times New Roman" panose="02020603050405020304" pitchFamily="18" charset="0"/>
              </a:rPr>
              <a:t>Interface d'administration</a:t>
            </a:r>
          </a:p>
          <a:p>
            <a:pPr marL="342900" lvl="0" indent="-342900" algn="just">
              <a:spcAft>
                <a:spcPts val="800"/>
              </a:spcAft>
              <a:buFont typeface="Symbol" panose="05050102010706020507" pitchFamily="18" charset="2"/>
              <a:buChar char=""/>
            </a:pPr>
            <a:r>
              <a:rPr lang="fr-CM" sz="3200" kern="100" dirty="0">
                <a:solidFill>
                  <a:schemeClr val="tx1">
                    <a:lumMod val="95000"/>
                    <a:lumOff val="5000"/>
                  </a:schemeClr>
                </a:solidFill>
                <a:effectLst/>
                <a:ea typeface="Calibri" panose="020F0502020204030204" pitchFamily="34" charset="0"/>
                <a:cs typeface="Times New Roman" panose="02020603050405020304" pitchFamily="18" charset="0"/>
              </a:rPr>
              <a:t>Contenus exclusivement lier à l’emploi</a:t>
            </a:r>
          </a:p>
          <a:p>
            <a:endParaRPr lang="fr-CM" dirty="0"/>
          </a:p>
        </p:txBody>
      </p:sp>
    </p:spTree>
    <p:extLst>
      <p:ext uri="{BB962C8B-B14F-4D97-AF65-F5344CB8AC3E}">
        <p14:creationId xmlns:p14="http://schemas.microsoft.com/office/powerpoint/2010/main" val="3452387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2E1F5-9454-18BD-418D-9F6C5CBD81EB}"/>
              </a:ext>
            </a:extLst>
          </p:cNvPr>
          <p:cNvSpPr>
            <a:spLocks noGrp="1"/>
          </p:cNvSpPr>
          <p:nvPr>
            <p:ph type="title"/>
          </p:nvPr>
        </p:nvSpPr>
        <p:spPr/>
        <p:txBody>
          <a:bodyPr/>
          <a:lstStyle/>
          <a:p>
            <a:r>
              <a:rPr lang="fr-FR" dirty="0"/>
              <a:t>2.2. Conception de la solution </a:t>
            </a:r>
            <a:endParaRPr lang="fr-CM" dirty="0"/>
          </a:p>
        </p:txBody>
      </p:sp>
      <p:sp>
        <p:nvSpPr>
          <p:cNvPr id="3" name="Espace réservé du contenu 2">
            <a:extLst>
              <a:ext uri="{FF2B5EF4-FFF2-40B4-BE49-F238E27FC236}">
                <a16:creationId xmlns:a16="http://schemas.microsoft.com/office/drawing/2014/main" id="{25986B6F-F106-5FEA-7AE8-4CA066032FDB}"/>
              </a:ext>
            </a:extLst>
          </p:cNvPr>
          <p:cNvSpPr>
            <a:spLocks noGrp="1"/>
          </p:cNvSpPr>
          <p:nvPr>
            <p:ph idx="1"/>
          </p:nvPr>
        </p:nvSpPr>
        <p:spPr/>
        <p:txBody>
          <a:bodyPr/>
          <a:lstStyle/>
          <a:p>
            <a:r>
              <a:rPr lang="fr-CM" sz="2800" kern="100" dirty="0">
                <a:effectLst/>
                <a:ea typeface="Calibri" panose="020F0502020204030204" pitchFamily="34" charset="0"/>
                <a:cs typeface="Times New Roman" panose="02020603050405020304" pitchFamily="18" charset="0"/>
              </a:rPr>
              <a:t>L'étape de conception d'un projet est une phase cruciale du cycle de vie d'un projet. Elle intervient après la phase de définition des besoins et avant la phase de développement et de mise en œuvre. La conception vise à transformer les besoins identifiés en une solution détaillée et prête à être développée.</a:t>
            </a:r>
          </a:p>
          <a:p>
            <a:endParaRPr lang="fr-CM" dirty="0"/>
          </a:p>
        </p:txBody>
      </p:sp>
    </p:spTree>
    <p:extLst>
      <p:ext uri="{BB962C8B-B14F-4D97-AF65-F5344CB8AC3E}">
        <p14:creationId xmlns:p14="http://schemas.microsoft.com/office/powerpoint/2010/main" val="125865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DC630-32ED-D0BE-222D-028E44BC15E9}"/>
              </a:ext>
            </a:extLst>
          </p:cNvPr>
          <p:cNvSpPr>
            <a:spLocks noGrp="1"/>
          </p:cNvSpPr>
          <p:nvPr>
            <p:ph type="title"/>
          </p:nvPr>
        </p:nvSpPr>
        <p:spPr/>
        <p:txBody>
          <a:bodyPr/>
          <a:lstStyle/>
          <a:p>
            <a:r>
              <a:rPr lang="fr-CM" dirty="0"/>
              <a:t>2.2.1. cahier des Charges </a:t>
            </a:r>
          </a:p>
        </p:txBody>
      </p:sp>
      <p:sp>
        <p:nvSpPr>
          <p:cNvPr id="3" name="Espace réservé du contenu 2">
            <a:extLst>
              <a:ext uri="{FF2B5EF4-FFF2-40B4-BE49-F238E27FC236}">
                <a16:creationId xmlns:a16="http://schemas.microsoft.com/office/drawing/2014/main" id="{4186D376-C992-05CE-A955-9F0DBF715952}"/>
              </a:ext>
            </a:extLst>
          </p:cNvPr>
          <p:cNvSpPr>
            <a:spLocks noGrp="1"/>
          </p:cNvSpPr>
          <p:nvPr>
            <p:ph idx="1"/>
          </p:nvPr>
        </p:nvSpPr>
        <p:spPr>
          <a:xfrm>
            <a:off x="677334" y="1488613"/>
            <a:ext cx="8596668" cy="3880773"/>
          </a:xfrm>
        </p:spPr>
        <p:txBody>
          <a:bodyPr>
            <a:normAutofit/>
          </a:bodyPr>
          <a:lstStyle/>
          <a:p>
            <a:pPr marL="0" indent="0">
              <a:buNone/>
            </a:pPr>
            <a:r>
              <a:rPr lang="fr-CM" sz="2200" b="1" dirty="0">
                <a:solidFill>
                  <a:srgbClr val="0070C0"/>
                </a:solidFill>
              </a:rPr>
              <a:t>2.2.1.1. Présentation du projet</a:t>
            </a:r>
          </a:p>
          <a:p>
            <a:pPr marL="0" indent="0">
              <a:buNone/>
            </a:pPr>
            <a:r>
              <a:rPr lang="fr-CM" sz="1900" dirty="0"/>
              <a:t>	a. Contexte </a:t>
            </a:r>
          </a:p>
          <a:p>
            <a:pPr marL="0" indent="0">
              <a:buNone/>
            </a:pPr>
            <a:r>
              <a:rPr lang="fr-CM" sz="1900" dirty="0"/>
              <a:t>	b. Objectif </a:t>
            </a:r>
          </a:p>
          <a:p>
            <a:pPr marL="0" indent="0">
              <a:buNone/>
            </a:pPr>
            <a:r>
              <a:rPr lang="fr-CM" sz="1900" dirty="0"/>
              <a:t>	c. Description de l’existant </a:t>
            </a:r>
          </a:p>
          <a:p>
            <a:pPr marL="0" indent="0">
              <a:buNone/>
            </a:pPr>
            <a:r>
              <a:rPr lang="fr-FR" sz="1900" dirty="0"/>
              <a:t>	d. Critère d’acceptabilité du produit </a:t>
            </a:r>
          </a:p>
          <a:p>
            <a:pPr marL="0" indent="0">
              <a:buNone/>
            </a:pPr>
            <a:r>
              <a:rPr lang="fr-CM" sz="2200" dirty="0">
                <a:solidFill>
                  <a:srgbClr val="0070C0"/>
                </a:solidFill>
              </a:rPr>
              <a:t>2.2.1.2. Expression des besoins </a:t>
            </a:r>
            <a:endParaRPr lang="fr-FR" sz="2200" dirty="0">
              <a:solidFill>
                <a:srgbClr val="0070C0"/>
              </a:solidFill>
            </a:endParaRPr>
          </a:p>
          <a:p>
            <a:pPr marL="0" indent="0">
              <a:buNone/>
            </a:pPr>
            <a:r>
              <a:rPr lang="fr-CM" dirty="0"/>
              <a:t>	</a:t>
            </a:r>
            <a:r>
              <a:rPr lang="fr-CM" sz="1900" dirty="0"/>
              <a:t>a. Besoin fonctionnels </a:t>
            </a:r>
          </a:p>
          <a:p>
            <a:pPr marL="0" indent="0">
              <a:buNone/>
            </a:pPr>
            <a:r>
              <a:rPr lang="fr-CM" sz="1900" dirty="0"/>
              <a:t>	b. Besoin non fonctionnels </a:t>
            </a:r>
          </a:p>
          <a:p>
            <a:pPr marL="0" indent="0">
              <a:buNone/>
            </a:pPr>
            <a:r>
              <a:rPr lang="fr-CM" sz="2200" dirty="0">
                <a:solidFill>
                  <a:srgbClr val="0070C0"/>
                </a:solidFill>
              </a:rPr>
              <a:t>2.2.1.3. Cibles </a:t>
            </a:r>
          </a:p>
        </p:txBody>
      </p:sp>
    </p:spTree>
    <p:extLst>
      <p:ext uri="{BB962C8B-B14F-4D97-AF65-F5344CB8AC3E}">
        <p14:creationId xmlns:p14="http://schemas.microsoft.com/office/powerpoint/2010/main" val="1173458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39967-6164-DCCE-7BD4-1D1C58BC9260}"/>
              </a:ext>
            </a:extLst>
          </p:cNvPr>
          <p:cNvSpPr>
            <a:spLocks noGrp="1"/>
          </p:cNvSpPr>
          <p:nvPr>
            <p:ph type="title"/>
          </p:nvPr>
        </p:nvSpPr>
        <p:spPr>
          <a:xfrm>
            <a:off x="677334" y="609600"/>
            <a:ext cx="8596668" cy="2341944"/>
          </a:xfrm>
        </p:spPr>
        <p:txBody>
          <a:bodyPr>
            <a:noAutofit/>
          </a:bodyPr>
          <a:lstStyle/>
          <a:p>
            <a:r>
              <a:rPr lang="fr-CM" sz="7200" dirty="0"/>
              <a:t>2.2.1.4. Contraintes</a:t>
            </a:r>
            <a:br>
              <a:rPr lang="fr-CM" sz="7200" dirty="0"/>
            </a:br>
            <a:r>
              <a:rPr lang="fr-CM" sz="7200" dirty="0"/>
              <a:t>	a. Coûts</a:t>
            </a:r>
          </a:p>
        </p:txBody>
      </p:sp>
      <p:sp>
        <p:nvSpPr>
          <p:cNvPr id="5" name="ZoneTexte 4">
            <a:extLst>
              <a:ext uri="{FF2B5EF4-FFF2-40B4-BE49-F238E27FC236}">
                <a16:creationId xmlns:a16="http://schemas.microsoft.com/office/drawing/2014/main" id="{49BCFFAE-B234-C73D-FAD6-780E941E141E}"/>
              </a:ext>
            </a:extLst>
          </p:cNvPr>
          <p:cNvSpPr txBox="1"/>
          <p:nvPr/>
        </p:nvSpPr>
        <p:spPr>
          <a:xfrm>
            <a:off x="1134320" y="3429000"/>
            <a:ext cx="7144472" cy="1815882"/>
          </a:xfrm>
          <a:prstGeom prst="rect">
            <a:avLst/>
          </a:prstGeom>
          <a:noFill/>
        </p:spPr>
        <p:txBody>
          <a:bodyPr wrap="square">
            <a:spAutoFit/>
          </a:bodyPr>
          <a:lstStyle/>
          <a:p>
            <a:r>
              <a:rPr lang="fr-FR" sz="2800" dirty="0"/>
              <a:t>	Dans cette sous partie vous serra présenter le budget alloué au projet ainsi que les différentes ressources nécessaires pour mener à bien le projet. </a:t>
            </a:r>
            <a:endParaRPr lang="fr-CM" sz="2800" dirty="0"/>
          </a:p>
        </p:txBody>
      </p:sp>
    </p:spTree>
    <p:extLst>
      <p:ext uri="{BB962C8B-B14F-4D97-AF65-F5344CB8AC3E}">
        <p14:creationId xmlns:p14="http://schemas.microsoft.com/office/powerpoint/2010/main" val="3092163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0DE0A-E894-4A5B-70CE-CF8426F5CFB4}"/>
              </a:ext>
            </a:extLst>
          </p:cNvPr>
          <p:cNvSpPr>
            <a:spLocks noGrp="1"/>
          </p:cNvSpPr>
          <p:nvPr>
            <p:ph type="title"/>
          </p:nvPr>
        </p:nvSpPr>
        <p:spPr/>
        <p:txBody>
          <a:bodyPr/>
          <a:lstStyle/>
          <a:p>
            <a:r>
              <a:rPr lang="fr-CM" dirty="0"/>
              <a:t>➢ Ressources matérielles</a:t>
            </a:r>
          </a:p>
        </p:txBody>
      </p:sp>
      <p:graphicFrame>
        <p:nvGraphicFramePr>
          <p:cNvPr id="4" name="Espace réservé du contenu 3">
            <a:extLst>
              <a:ext uri="{FF2B5EF4-FFF2-40B4-BE49-F238E27FC236}">
                <a16:creationId xmlns:a16="http://schemas.microsoft.com/office/drawing/2014/main" id="{9965E31F-9A1E-1889-BE83-A92EE9C53B32}"/>
              </a:ext>
            </a:extLst>
          </p:cNvPr>
          <p:cNvGraphicFramePr>
            <a:graphicFrameLocks noGrp="1"/>
          </p:cNvGraphicFramePr>
          <p:nvPr>
            <p:ph idx="1"/>
            <p:extLst>
              <p:ext uri="{D42A27DB-BD31-4B8C-83A1-F6EECF244321}">
                <p14:modId xmlns:p14="http://schemas.microsoft.com/office/powerpoint/2010/main" val="2012008083"/>
              </p:ext>
            </p:extLst>
          </p:nvPr>
        </p:nvGraphicFramePr>
        <p:xfrm>
          <a:off x="1562583" y="1370802"/>
          <a:ext cx="4728768" cy="5487198"/>
        </p:xfrm>
        <a:graphic>
          <a:graphicData uri="http://schemas.openxmlformats.org/drawingml/2006/table">
            <a:tbl>
              <a:tblPr firstRow="1" firstCol="1" bandRow="1">
                <a:tableStyleId>{5C22544A-7EE6-4342-B048-85BDC9FD1C3A}</a:tableStyleId>
              </a:tblPr>
              <a:tblGrid>
                <a:gridCol w="811510">
                  <a:extLst>
                    <a:ext uri="{9D8B030D-6E8A-4147-A177-3AD203B41FA5}">
                      <a16:colId xmlns:a16="http://schemas.microsoft.com/office/drawing/2014/main" val="3331762050"/>
                    </a:ext>
                  </a:extLst>
                </a:gridCol>
                <a:gridCol w="947110">
                  <a:extLst>
                    <a:ext uri="{9D8B030D-6E8A-4147-A177-3AD203B41FA5}">
                      <a16:colId xmlns:a16="http://schemas.microsoft.com/office/drawing/2014/main" val="1331157103"/>
                    </a:ext>
                  </a:extLst>
                </a:gridCol>
                <a:gridCol w="1329396">
                  <a:extLst>
                    <a:ext uri="{9D8B030D-6E8A-4147-A177-3AD203B41FA5}">
                      <a16:colId xmlns:a16="http://schemas.microsoft.com/office/drawing/2014/main" val="480433727"/>
                    </a:ext>
                  </a:extLst>
                </a:gridCol>
                <a:gridCol w="585685">
                  <a:extLst>
                    <a:ext uri="{9D8B030D-6E8A-4147-A177-3AD203B41FA5}">
                      <a16:colId xmlns:a16="http://schemas.microsoft.com/office/drawing/2014/main" val="1081951486"/>
                    </a:ext>
                  </a:extLst>
                </a:gridCol>
                <a:gridCol w="534574">
                  <a:extLst>
                    <a:ext uri="{9D8B030D-6E8A-4147-A177-3AD203B41FA5}">
                      <a16:colId xmlns:a16="http://schemas.microsoft.com/office/drawing/2014/main" val="4074803721"/>
                    </a:ext>
                  </a:extLst>
                </a:gridCol>
                <a:gridCol w="520493">
                  <a:extLst>
                    <a:ext uri="{9D8B030D-6E8A-4147-A177-3AD203B41FA5}">
                      <a16:colId xmlns:a16="http://schemas.microsoft.com/office/drawing/2014/main" val="1463868218"/>
                    </a:ext>
                  </a:extLst>
                </a:gridCol>
              </a:tblGrid>
              <a:tr h="807151">
                <a:tc>
                  <a:txBody>
                    <a:bodyPr/>
                    <a:lstStyle/>
                    <a:p>
                      <a:pPr algn="just">
                        <a:lnSpc>
                          <a:spcPct val="150000"/>
                        </a:lnSpc>
                        <a:spcAft>
                          <a:spcPts val="800"/>
                        </a:spcAft>
                        <a:buNone/>
                      </a:pPr>
                      <a:r>
                        <a:rPr lang="fr-CM" sz="800" kern="100">
                          <a:effectLst/>
                        </a:rPr>
                        <a:t>Désignation</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Caractéristique ou fournisseur</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Utilité dans le projet</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Quantité</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Prix unitaire (FCFA)</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Prix total (FCFA)</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extLst>
                  <a:ext uri="{0D108BD9-81ED-4DB2-BD59-A6C34878D82A}">
                    <a16:rowId xmlns:a16="http://schemas.microsoft.com/office/drawing/2014/main" val="3020292441"/>
                  </a:ext>
                </a:extLst>
              </a:tr>
              <a:tr h="1429198">
                <a:tc>
                  <a:txBody>
                    <a:bodyPr/>
                    <a:lstStyle/>
                    <a:p>
                      <a:pPr algn="just">
                        <a:lnSpc>
                          <a:spcPct val="150000"/>
                        </a:lnSpc>
                        <a:spcAft>
                          <a:spcPts val="800"/>
                        </a:spcAft>
                        <a:buNone/>
                      </a:pPr>
                      <a:r>
                        <a:rPr lang="fr-CM" sz="800" kern="100">
                          <a:effectLst/>
                        </a:rPr>
                        <a:t>Ordinateur portable</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en-US" sz="800" kern="100">
                          <a:effectLst/>
                        </a:rPr>
                        <a:t>DELL latitude E5570, SDD 250Go, RAM 16Go, Intel(R) Core(TM) i7-6600U</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dirty="0">
                          <a:effectLst/>
                        </a:rPr>
                        <a:t>Support principale de développement du site internet</a:t>
                      </a:r>
                      <a:endParaRPr lang="fr-CM"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01</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200 000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200 000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extLst>
                  <a:ext uri="{0D108BD9-81ED-4DB2-BD59-A6C34878D82A}">
                    <a16:rowId xmlns:a16="http://schemas.microsoft.com/office/drawing/2014/main" val="3718290007"/>
                  </a:ext>
                </a:extLst>
              </a:tr>
              <a:tr h="1429198">
                <a:tc>
                  <a:txBody>
                    <a:bodyPr/>
                    <a:lstStyle/>
                    <a:p>
                      <a:pPr algn="just">
                        <a:lnSpc>
                          <a:spcPct val="150000"/>
                        </a:lnSpc>
                        <a:spcAft>
                          <a:spcPts val="800"/>
                        </a:spcAft>
                        <a:buNone/>
                      </a:pPr>
                      <a:r>
                        <a:rPr lang="fr-CM" sz="800" kern="100">
                          <a:effectLst/>
                        </a:rPr>
                        <a:t>Smartphone</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en-US" sz="800" kern="100">
                          <a:effectLst/>
                        </a:rPr>
                        <a:t>Samsun Galaxy Note 8, OS Android, 4G, RAM 6Go, stockage 64Go</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Tester les inscriptions en temps réels avec plusieurs comptes email</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01</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100 000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100 000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extLst>
                  <a:ext uri="{0D108BD9-81ED-4DB2-BD59-A6C34878D82A}">
                    <a16:rowId xmlns:a16="http://schemas.microsoft.com/office/drawing/2014/main" val="3624926087"/>
                  </a:ext>
                </a:extLst>
              </a:tr>
              <a:tr h="1636548">
                <a:tc>
                  <a:txBody>
                    <a:bodyPr/>
                    <a:lstStyle/>
                    <a:p>
                      <a:pPr algn="just">
                        <a:lnSpc>
                          <a:spcPct val="150000"/>
                        </a:lnSpc>
                        <a:spcAft>
                          <a:spcPts val="800"/>
                        </a:spcAft>
                        <a:buNone/>
                      </a:pPr>
                      <a:r>
                        <a:rPr lang="fr-CM" sz="800" kern="100">
                          <a:effectLst/>
                        </a:rPr>
                        <a:t>Modem MTN avec un abonnement valable 02 mois</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en-US" sz="800" kern="100">
                          <a:effectLst/>
                        </a:rPr>
                        <a:t>LTE Mobile WiFi, Model: ZLT M30S PRO, 4G, 8 connexion maximum</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E-learning, partager l’évolution du travail avec mes différents encadreurs, tester les fonctionnalité nécessitant une connexion internet</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01</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25 000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a:txBody>
                    <a:bodyPr/>
                    <a:lstStyle/>
                    <a:p>
                      <a:pPr algn="just">
                        <a:lnSpc>
                          <a:spcPct val="150000"/>
                        </a:lnSpc>
                        <a:spcAft>
                          <a:spcPts val="800"/>
                        </a:spcAft>
                        <a:buNone/>
                      </a:pPr>
                      <a:r>
                        <a:rPr lang="fr-CM" sz="800" kern="100">
                          <a:effectLst/>
                        </a:rPr>
                        <a:t>25 000</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extLst>
                  <a:ext uri="{0D108BD9-81ED-4DB2-BD59-A6C34878D82A}">
                    <a16:rowId xmlns:a16="http://schemas.microsoft.com/office/drawing/2014/main" val="3861067012"/>
                  </a:ext>
                </a:extLst>
              </a:tr>
              <a:tr h="185103">
                <a:tc gridSpan="3">
                  <a:txBody>
                    <a:bodyPr/>
                    <a:lstStyle/>
                    <a:p>
                      <a:pPr algn="just">
                        <a:lnSpc>
                          <a:spcPct val="150000"/>
                        </a:lnSpc>
                        <a:spcAft>
                          <a:spcPts val="800"/>
                        </a:spcAft>
                        <a:buNone/>
                      </a:pPr>
                      <a:r>
                        <a:rPr lang="fr-CM" sz="800" kern="100">
                          <a:effectLst/>
                        </a:rPr>
                        <a:t>Montant total</a:t>
                      </a:r>
                      <a:endParaRPr lang="fr-CM"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hMerge="1">
                  <a:txBody>
                    <a:bodyPr/>
                    <a:lstStyle/>
                    <a:p>
                      <a:endParaRPr lang="fr-CM"/>
                    </a:p>
                  </a:txBody>
                  <a:tcPr/>
                </a:tc>
                <a:tc hMerge="1">
                  <a:txBody>
                    <a:bodyPr/>
                    <a:lstStyle/>
                    <a:p>
                      <a:endParaRPr lang="fr-CM"/>
                    </a:p>
                  </a:txBody>
                  <a:tcPr/>
                </a:tc>
                <a:tc gridSpan="3">
                  <a:txBody>
                    <a:bodyPr/>
                    <a:lstStyle/>
                    <a:p>
                      <a:pPr algn="just">
                        <a:lnSpc>
                          <a:spcPct val="150000"/>
                        </a:lnSpc>
                        <a:spcAft>
                          <a:spcPts val="800"/>
                        </a:spcAft>
                        <a:buNone/>
                      </a:pPr>
                      <a:r>
                        <a:rPr lang="fr-CM" sz="800" kern="100" dirty="0">
                          <a:effectLst/>
                        </a:rPr>
                        <a:t>325 000</a:t>
                      </a:r>
                      <a:endParaRPr lang="fr-CM"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3191" marR="43191" marT="0" marB="0"/>
                </a:tc>
                <a:tc hMerge="1">
                  <a:txBody>
                    <a:bodyPr/>
                    <a:lstStyle/>
                    <a:p>
                      <a:endParaRPr lang="fr-CM"/>
                    </a:p>
                  </a:txBody>
                  <a:tcPr/>
                </a:tc>
                <a:tc hMerge="1">
                  <a:txBody>
                    <a:bodyPr/>
                    <a:lstStyle/>
                    <a:p>
                      <a:endParaRPr lang="fr-CM"/>
                    </a:p>
                  </a:txBody>
                  <a:tcPr/>
                </a:tc>
                <a:extLst>
                  <a:ext uri="{0D108BD9-81ED-4DB2-BD59-A6C34878D82A}">
                    <a16:rowId xmlns:a16="http://schemas.microsoft.com/office/drawing/2014/main" val="2220310844"/>
                  </a:ext>
                </a:extLst>
              </a:tr>
            </a:tbl>
          </a:graphicData>
        </a:graphic>
      </p:graphicFrame>
    </p:spTree>
    <p:extLst>
      <p:ext uri="{BB962C8B-B14F-4D97-AF65-F5344CB8AC3E}">
        <p14:creationId xmlns:p14="http://schemas.microsoft.com/office/powerpoint/2010/main" val="1233367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963E6C-1658-E42F-1E8E-BD45BC54F1F3}"/>
              </a:ext>
            </a:extLst>
          </p:cNvPr>
          <p:cNvSpPr>
            <a:spLocks noGrp="1"/>
          </p:cNvSpPr>
          <p:nvPr>
            <p:ph type="title"/>
          </p:nvPr>
        </p:nvSpPr>
        <p:spPr/>
        <p:txBody>
          <a:bodyPr/>
          <a:lstStyle/>
          <a:p>
            <a:r>
              <a:rPr lang="fr-CM" dirty="0"/>
              <a:t>➢ Ressources logicielles</a:t>
            </a:r>
          </a:p>
        </p:txBody>
      </p:sp>
      <p:graphicFrame>
        <p:nvGraphicFramePr>
          <p:cNvPr id="4" name="Espace réservé du contenu 3">
            <a:extLst>
              <a:ext uri="{FF2B5EF4-FFF2-40B4-BE49-F238E27FC236}">
                <a16:creationId xmlns:a16="http://schemas.microsoft.com/office/drawing/2014/main" id="{25CF56D2-73AC-15E4-67FE-845458D8AD01}"/>
              </a:ext>
            </a:extLst>
          </p:cNvPr>
          <p:cNvGraphicFramePr>
            <a:graphicFrameLocks noGrp="1"/>
          </p:cNvGraphicFramePr>
          <p:nvPr>
            <p:ph idx="1"/>
            <p:extLst>
              <p:ext uri="{D42A27DB-BD31-4B8C-83A1-F6EECF244321}">
                <p14:modId xmlns:p14="http://schemas.microsoft.com/office/powerpoint/2010/main" val="4201866440"/>
              </p:ext>
            </p:extLst>
          </p:nvPr>
        </p:nvGraphicFramePr>
        <p:xfrm>
          <a:off x="2037145" y="1250065"/>
          <a:ext cx="4838217" cy="5509549"/>
        </p:xfrm>
        <a:graphic>
          <a:graphicData uri="http://schemas.openxmlformats.org/drawingml/2006/table">
            <a:tbl>
              <a:tblPr firstRow="1" firstCol="1" bandRow="1">
                <a:tableStyleId>{5C22544A-7EE6-4342-B048-85BDC9FD1C3A}</a:tableStyleId>
              </a:tblPr>
              <a:tblGrid>
                <a:gridCol w="1210057">
                  <a:extLst>
                    <a:ext uri="{9D8B030D-6E8A-4147-A177-3AD203B41FA5}">
                      <a16:colId xmlns:a16="http://schemas.microsoft.com/office/drawing/2014/main" val="2564122947"/>
                    </a:ext>
                  </a:extLst>
                </a:gridCol>
                <a:gridCol w="1067018">
                  <a:extLst>
                    <a:ext uri="{9D8B030D-6E8A-4147-A177-3AD203B41FA5}">
                      <a16:colId xmlns:a16="http://schemas.microsoft.com/office/drawing/2014/main" val="3597019677"/>
                    </a:ext>
                  </a:extLst>
                </a:gridCol>
                <a:gridCol w="924982">
                  <a:extLst>
                    <a:ext uri="{9D8B030D-6E8A-4147-A177-3AD203B41FA5}">
                      <a16:colId xmlns:a16="http://schemas.microsoft.com/office/drawing/2014/main" val="2427605628"/>
                    </a:ext>
                  </a:extLst>
                </a:gridCol>
                <a:gridCol w="924982">
                  <a:extLst>
                    <a:ext uri="{9D8B030D-6E8A-4147-A177-3AD203B41FA5}">
                      <a16:colId xmlns:a16="http://schemas.microsoft.com/office/drawing/2014/main" val="4129571591"/>
                    </a:ext>
                  </a:extLst>
                </a:gridCol>
                <a:gridCol w="711178">
                  <a:extLst>
                    <a:ext uri="{9D8B030D-6E8A-4147-A177-3AD203B41FA5}">
                      <a16:colId xmlns:a16="http://schemas.microsoft.com/office/drawing/2014/main" val="874805773"/>
                    </a:ext>
                  </a:extLst>
                </a:gridCol>
              </a:tblGrid>
              <a:tr h="388843">
                <a:tc>
                  <a:txBody>
                    <a:bodyPr/>
                    <a:lstStyle/>
                    <a:p>
                      <a:pPr algn="just">
                        <a:lnSpc>
                          <a:spcPct val="150000"/>
                        </a:lnSpc>
                        <a:spcAft>
                          <a:spcPts val="800"/>
                        </a:spcAft>
                        <a:buNone/>
                      </a:pPr>
                      <a:r>
                        <a:rPr lang="fr-CM" sz="600" kern="100">
                          <a:effectLst/>
                        </a:rPr>
                        <a:t>Désignation</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Version</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Licence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Fonction</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Prix (FCFA)</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1241262191"/>
                  </a:ext>
                </a:extLst>
              </a:tr>
              <a:tr h="1210361">
                <a:tc>
                  <a:txBody>
                    <a:bodyPr/>
                    <a:lstStyle/>
                    <a:p>
                      <a:pPr algn="just">
                        <a:lnSpc>
                          <a:spcPct val="150000"/>
                        </a:lnSpc>
                        <a:spcAft>
                          <a:spcPts val="800"/>
                        </a:spcAft>
                        <a:buNone/>
                      </a:pPr>
                      <a:r>
                        <a:rPr lang="fr-CM" sz="600" kern="100">
                          <a:effectLst/>
                        </a:rPr>
                        <a:t>Windows 10 Professionnel 64 bits</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22H2 x64 (KB5051974)</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Payant (Préinstallé sur l’ordinateur par le fabricant)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Système d’exploitation</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1071292643"/>
                  </a:ext>
                </a:extLst>
              </a:tr>
              <a:tr h="388843">
                <a:tc>
                  <a:txBody>
                    <a:bodyPr/>
                    <a:lstStyle/>
                    <a:p>
                      <a:pPr algn="just">
                        <a:lnSpc>
                          <a:spcPct val="150000"/>
                        </a:lnSpc>
                        <a:spcAft>
                          <a:spcPts val="800"/>
                        </a:spcAft>
                        <a:buNone/>
                      </a:pPr>
                      <a:r>
                        <a:rPr lang="fr-CM" sz="600" kern="100">
                          <a:effectLst/>
                        </a:rPr>
                        <a:t>Visual Studio Code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1.97.2</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Editeur de code source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2690042921"/>
                  </a:ext>
                </a:extLst>
              </a:tr>
              <a:tr h="183464">
                <a:tc>
                  <a:txBody>
                    <a:bodyPr/>
                    <a:lstStyle/>
                    <a:p>
                      <a:pPr algn="just">
                        <a:lnSpc>
                          <a:spcPct val="150000"/>
                        </a:lnSpc>
                        <a:spcAft>
                          <a:spcPts val="800"/>
                        </a:spcAft>
                        <a:buNone/>
                      </a:pPr>
                      <a:r>
                        <a:rPr lang="fr-CM" sz="600" kern="100">
                          <a:effectLst/>
                        </a:rPr>
                        <a:t>Composer</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6.3.0.0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 </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401145217"/>
                  </a:ext>
                </a:extLst>
              </a:tr>
              <a:tr h="594222">
                <a:tc>
                  <a:txBody>
                    <a:bodyPr/>
                    <a:lstStyle/>
                    <a:p>
                      <a:pPr algn="just">
                        <a:lnSpc>
                          <a:spcPct val="150000"/>
                        </a:lnSpc>
                        <a:spcAft>
                          <a:spcPts val="800"/>
                        </a:spcAft>
                        <a:buNone/>
                      </a:pPr>
                      <a:r>
                        <a:rPr lang="fr-CM" sz="600" kern="100">
                          <a:effectLst/>
                        </a:rPr>
                        <a:t>Xampp</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1.0.0.0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solution multiplateforme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1359185053"/>
                  </a:ext>
                </a:extLst>
              </a:tr>
              <a:tr h="594222">
                <a:tc>
                  <a:txBody>
                    <a:bodyPr/>
                    <a:lstStyle/>
                    <a:p>
                      <a:pPr algn="just">
                        <a:lnSpc>
                          <a:spcPct val="150000"/>
                        </a:lnSpc>
                        <a:spcAft>
                          <a:spcPts val="800"/>
                        </a:spcAft>
                        <a:buNone/>
                      </a:pPr>
                      <a:r>
                        <a:rPr lang="fr-CM" sz="600" kern="100">
                          <a:effectLst/>
                        </a:rPr>
                        <a:t>StarUML</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5.1.0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Payant(version d’essai 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Logiciel de modélisation</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1935264162"/>
                  </a:ext>
                </a:extLst>
              </a:tr>
              <a:tr h="594222">
                <a:tc>
                  <a:txBody>
                    <a:bodyPr/>
                    <a:lstStyle/>
                    <a:p>
                      <a:pPr algn="just">
                        <a:lnSpc>
                          <a:spcPct val="150000"/>
                        </a:lnSpc>
                        <a:spcAft>
                          <a:spcPts val="800"/>
                        </a:spcAft>
                        <a:buNone/>
                      </a:pPr>
                      <a:r>
                        <a:rPr lang="fr-CM" sz="600" kern="100">
                          <a:effectLst/>
                        </a:rPr>
                        <a:t>Gantt Project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3.2</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logiciel de gestion de projet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279164364"/>
                  </a:ext>
                </a:extLst>
              </a:tr>
              <a:tr h="388843">
                <a:tc>
                  <a:txBody>
                    <a:bodyPr/>
                    <a:lstStyle/>
                    <a:p>
                      <a:pPr algn="just">
                        <a:lnSpc>
                          <a:spcPct val="150000"/>
                        </a:lnSpc>
                        <a:spcAft>
                          <a:spcPts val="800"/>
                        </a:spcAft>
                        <a:buNone/>
                      </a:pPr>
                      <a:r>
                        <a:rPr lang="fr-CM" sz="600" kern="100">
                          <a:effectLst/>
                        </a:rPr>
                        <a:t>Google Chrome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134.0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Navigateur web</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1823869437"/>
                  </a:ext>
                </a:extLst>
              </a:tr>
              <a:tr h="388843">
                <a:tc>
                  <a:txBody>
                    <a:bodyPr/>
                    <a:lstStyle/>
                    <a:p>
                      <a:pPr algn="just">
                        <a:lnSpc>
                          <a:spcPct val="150000"/>
                        </a:lnSpc>
                        <a:spcAft>
                          <a:spcPts val="800"/>
                        </a:spcAft>
                        <a:buNone/>
                      </a:pPr>
                      <a:r>
                        <a:rPr lang="fr-CM" sz="600" kern="100">
                          <a:effectLst/>
                        </a:rPr>
                        <a:t>Edge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134.0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Gratuit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Navigateur web</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0</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2454634602"/>
                  </a:ext>
                </a:extLst>
              </a:tr>
              <a:tr h="594222">
                <a:tc>
                  <a:txBody>
                    <a:bodyPr/>
                    <a:lstStyle/>
                    <a:p>
                      <a:pPr algn="just">
                        <a:lnSpc>
                          <a:spcPct val="150000"/>
                        </a:lnSpc>
                        <a:spcAft>
                          <a:spcPts val="800"/>
                        </a:spcAft>
                        <a:buNone/>
                      </a:pPr>
                      <a:r>
                        <a:rPr lang="fr-CM" sz="600" kern="100">
                          <a:effectLst/>
                        </a:rPr>
                        <a:t>Adobe Photoshop CC 2019</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20.0.6</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Payant</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Logiciel de traitement d’image</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a:txBody>
                    <a:bodyPr/>
                    <a:lstStyle/>
                    <a:p>
                      <a:pPr algn="just">
                        <a:lnSpc>
                          <a:spcPct val="150000"/>
                        </a:lnSpc>
                        <a:spcAft>
                          <a:spcPts val="800"/>
                        </a:spcAft>
                        <a:buNone/>
                      </a:pPr>
                      <a:r>
                        <a:rPr lang="fr-CM" sz="600" kern="100">
                          <a:effectLst/>
                        </a:rPr>
                        <a:t>23 378,3 (35.64€)</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2500361574"/>
                  </a:ext>
                </a:extLst>
              </a:tr>
              <a:tr h="183464">
                <a:tc gridSpan="4">
                  <a:txBody>
                    <a:bodyPr/>
                    <a:lstStyle/>
                    <a:p>
                      <a:pPr algn="just">
                        <a:lnSpc>
                          <a:spcPct val="150000"/>
                        </a:lnSpc>
                        <a:spcAft>
                          <a:spcPts val="800"/>
                        </a:spcAft>
                        <a:buNone/>
                      </a:pPr>
                      <a:r>
                        <a:rPr lang="fr-CM" sz="600" kern="100">
                          <a:effectLst/>
                        </a:rPr>
                        <a:t>Total</a:t>
                      </a:r>
                      <a:endParaRPr lang="fr-CM" sz="600" kern="10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tc hMerge="1">
                  <a:txBody>
                    <a:bodyPr/>
                    <a:lstStyle/>
                    <a:p>
                      <a:endParaRPr lang="fr-CM"/>
                    </a:p>
                  </a:txBody>
                  <a:tcPr/>
                </a:tc>
                <a:tc hMerge="1">
                  <a:txBody>
                    <a:bodyPr/>
                    <a:lstStyle/>
                    <a:p>
                      <a:endParaRPr lang="fr-CM"/>
                    </a:p>
                  </a:txBody>
                  <a:tcPr/>
                </a:tc>
                <a:tc hMerge="1">
                  <a:txBody>
                    <a:bodyPr/>
                    <a:lstStyle/>
                    <a:p>
                      <a:endParaRPr lang="fr-CM"/>
                    </a:p>
                  </a:txBody>
                  <a:tcPr/>
                </a:tc>
                <a:tc>
                  <a:txBody>
                    <a:bodyPr/>
                    <a:lstStyle/>
                    <a:p>
                      <a:pPr algn="just">
                        <a:lnSpc>
                          <a:spcPct val="150000"/>
                        </a:lnSpc>
                        <a:spcAft>
                          <a:spcPts val="800"/>
                        </a:spcAft>
                        <a:buNone/>
                      </a:pPr>
                      <a:r>
                        <a:rPr lang="fr-CM" sz="600" kern="100" dirty="0">
                          <a:effectLst/>
                        </a:rPr>
                        <a:t>23 378,3</a:t>
                      </a:r>
                      <a:endParaRPr lang="fr-CM" sz="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6172" marR="36172" marT="0" marB="0"/>
                </a:tc>
                <a:extLst>
                  <a:ext uri="{0D108BD9-81ED-4DB2-BD59-A6C34878D82A}">
                    <a16:rowId xmlns:a16="http://schemas.microsoft.com/office/drawing/2014/main" val="3601378830"/>
                  </a:ext>
                </a:extLst>
              </a:tr>
            </a:tbl>
          </a:graphicData>
        </a:graphic>
      </p:graphicFrame>
    </p:spTree>
    <p:extLst>
      <p:ext uri="{BB962C8B-B14F-4D97-AF65-F5344CB8AC3E}">
        <p14:creationId xmlns:p14="http://schemas.microsoft.com/office/powerpoint/2010/main" val="2430524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3E87C-0DC5-0A03-8D34-3108982BBDE9}"/>
              </a:ext>
            </a:extLst>
          </p:cNvPr>
          <p:cNvSpPr>
            <a:spLocks noGrp="1"/>
          </p:cNvSpPr>
          <p:nvPr>
            <p:ph type="title"/>
          </p:nvPr>
        </p:nvSpPr>
        <p:spPr/>
        <p:txBody>
          <a:bodyPr/>
          <a:lstStyle/>
          <a:p>
            <a:r>
              <a:rPr lang="fr-FR" dirty="0"/>
              <a:t>➢ Estimation de la charge de travail</a:t>
            </a:r>
            <a:endParaRPr lang="fr-CM" dirty="0"/>
          </a:p>
        </p:txBody>
      </p:sp>
      <p:sp>
        <p:nvSpPr>
          <p:cNvPr id="3" name="Espace réservé du contenu 2">
            <a:extLst>
              <a:ext uri="{FF2B5EF4-FFF2-40B4-BE49-F238E27FC236}">
                <a16:creationId xmlns:a16="http://schemas.microsoft.com/office/drawing/2014/main" id="{3444ACE0-F1EF-B0E6-6570-1CAE5BC51F49}"/>
              </a:ext>
            </a:extLst>
          </p:cNvPr>
          <p:cNvSpPr>
            <a:spLocks noGrp="1"/>
          </p:cNvSpPr>
          <p:nvPr>
            <p:ph idx="1"/>
          </p:nvPr>
        </p:nvSpPr>
        <p:spPr>
          <a:xfrm>
            <a:off x="677334" y="1458410"/>
            <a:ext cx="8596668" cy="5301205"/>
          </a:xfrm>
        </p:spPr>
        <p:txBody>
          <a:bodyPr>
            <a:normAutofit/>
          </a:bodyPr>
          <a:lstStyle/>
          <a:p>
            <a:pPr indent="449580" algn="just">
              <a:lnSpc>
                <a:spcPct val="120000"/>
              </a:lnSpc>
              <a:spcAft>
                <a:spcPts val="800"/>
              </a:spcAft>
              <a:buNone/>
            </a:pPr>
            <a:r>
              <a:rPr lang="fr-CM" sz="1800" kern="100" dirty="0">
                <a:solidFill>
                  <a:schemeClr val="tx1"/>
                </a:solidFill>
                <a:effectLst/>
                <a:ea typeface="Calibri" panose="020F0502020204030204" pitchFamily="34" charset="0"/>
                <a:cs typeface="Times New Roman" panose="02020603050405020304" pitchFamily="18" charset="0"/>
              </a:rPr>
              <a:t>Le model COCOMO est constitué de trois modèles (base, intermédiaire et détaillé). Nous utiliserons dans ce projet le modèle de base en raison de sa simplicité d’implémentation.</a:t>
            </a:r>
          </a:p>
          <a:p>
            <a:pPr algn="just">
              <a:lnSpc>
                <a:spcPct val="120000"/>
              </a:lnSpc>
              <a:spcAft>
                <a:spcPts val="800"/>
              </a:spcAft>
              <a:buNone/>
            </a:pPr>
            <a:r>
              <a:rPr lang="fr-CM" sz="1800" kern="100" dirty="0">
                <a:solidFill>
                  <a:schemeClr val="tx1"/>
                </a:solidFill>
                <a:effectLst/>
                <a:ea typeface="Calibri" panose="020F0502020204030204" pitchFamily="34" charset="0"/>
                <a:cs typeface="Times New Roman" panose="02020603050405020304" pitchFamily="18" charset="0"/>
              </a:rPr>
              <a:t>Nous estimons le nombre de lignes de codes de ce projet à 28 602 donc il s’agit d’un projet </a:t>
            </a:r>
            <a:r>
              <a:rPr lang="fr-CM" sz="1800" b="1" kern="100" dirty="0">
                <a:solidFill>
                  <a:schemeClr val="tx1"/>
                </a:solidFill>
                <a:effectLst/>
                <a:ea typeface="Calibri" panose="020F0502020204030204" pitchFamily="34" charset="0"/>
                <a:cs typeface="Times New Roman" panose="02020603050405020304" pitchFamily="18" charset="0"/>
              </a:rPr>
              <a:t>organique</a:t>
            </a:r>
            <a:r>
              <a:rPr lang="fr-CM" sz="1800" kern="100" dirty="0">
                <a:solidFill>
                  <a:schemeClr val="tx1"/>
                </a:solidFill>
                <a:effectLst/>
                <a:ea typeface="Calibri" panose="020F0502020204030204" pitchFamily="34" charset="0"/>
                <a:cs typeface="Times New Roman" panose="02020603050405020304" pitchFamily="18" charset="0"/>
              </a:rPr>
              <a:t>:</a:t>
            </a:r>
          </a:p>
          <a:p>
            <a:pPr algn="just">
              <a:lnSpc>
                <a:spcPct val="120000"/>
              </a:lnSpc>
              <a:spcAft>
                <a:spcPts val="800"/>
              </a:spcAft>
            </a:pPr>
            <a:r>
              <a:rPr lang="fr-CM" sz="1800" kern="100" dirty="0">
                <a:solidFill>
                  <a:schemeClr val="tx1"/>
                </a:solidFill>
                <a:effectLst/>
                <a:ea typeface="Calibri" panose="020F0502020204030204" pitchFamily="34" charset="0"/>
                <a:cs typeface="Times New Roman" panose="02020603050405020304" pitchFamily="18" charset="0"/>
              </a:rPr>
              <a:t>Les principales variables que nous utiliserons dans ce model son: </a:t>
            </a:r>
            <a:r>
              <a:rPr lang="fr-CM" sz="1800" kern="100" dirty="0">
                <a:solidFill>
                  <a:schemeClr val="tx1"/>
                </a:solidFill>
                <a:effectLst/>
                <a:ea typeface="Times New Roman" panose="02020603050405020304" pitchFamily="18" charset="0"/>
                <a:cs typeface="Times New Roman" panose="02020603050405020304" pitchFamily="18" charset="0"/>
              </a:rPr>
              <a:t>a=2,4</a:t>
            </a:r>
            <a:r>
              <a:rPr lang="fr-CM" sz="1800" kern="100" dirty="0">
                <a:solidFill>
                  <a:schemeClr val="tx1"/>
                </a:solidFill>
                <a:effectLst/>
                <a:ea typeface="Calibri" panose="020F0502020204030204" pitchFamily="34" charset="0"/>
                <a:cs typeface="Times New Roman" panose="02020603050405020304" pitchFamily="18" charset="0"/>
              </a:rPr>
              <a:t>	; </a:t>
            </a:r>
            <a:r>
              <a:rPr lang="fr-CM" sz="1800" kern="100" dirty="0">
                <a:solidFill>
                  <a:schemeClr val="tx1"/>
                </a:solidFill>
                <a:effectLst/>
                <a:ea typeface="Times New Roman" panose="02020603050405020304" pitchFamily="18" charset="0"/>
                <a:cs typeface="Times New Roman" panose="02020603050405020304" pitchFamily="18" charset="0"/>
              </a:rPr>
              <a:t>b=1,05	; c = 2,5	; d = 0,38</a:t>
            </a:r>
          </a:p>
          <a:p>
            <a:pPr marL="342900" lvl="0" indent="-342900" algn="just">
              <a:lnSpc>
                <a:spcPct val="120000"/>
              </a:lnSpc>
              <a:buFont typeface="Times New Roman" panose="02020603050405020304" pitchFamily="18" charset="0"/>
              <a:buChar char="-"/>
            </a:pPr>
            <a:r>
              <a:rPr lang="fr-CM" sz="1800" b="1" kern="100" dirty="0">
                <a:solidFill>
                  <a:schemeClr val="tx1"/>
                </a:solidFill>
                <a:effectLst/>
                <a:ea typeface="Times New Roman" panose="02020603050405020304" pitchFamily="18" charset="0"/>
                <a:cs typeface="Times New Roman" panose="02020603050405020304" pitchFamily="18" charset="0"/>
              </a:rPr>
              <a:t>Charge ou Effort</a:t>
            </a:r>
            <a:r>
              <a:rPr lang="fr-CM" sz="1800" kern="100" dirty="0">
                <a:solidFill>
                  <a:schemeClr val="tx1"/>
                </a:solidFill>
                <a:effectLst/>
                <a:ea typeface="Times New Roman" panose="02020603050405020304" pitchFamily="18" charset="0"/>
                <a:cs typeface="Times New Roman" panose="02020603050405020304" pitchFamily="18" charset="0"/>
              </a:rPr>
              <a:t> = a(KLOC)</a:t>
            </a:r>
            <a:r>
              <a:rPr lang="fr-CM" sz="1800" kern="100" baseline="30000" dirty="0">
                <a:solidFill>
                  <a:schemeClr val="tx1"/>
                </a:solidFill>
                <a:effectLst/>
                <a:ea typeface="Times New Roman" panose="02020603050405020304" pitchFamily="18" charset="0"/>
                <a:cs typeface="Times New Roman" panose="02020603050405020304" pitchFamily="18" charset="0"/>
              </a:rPr>
              <a:t>b</a:t>
            </a:r>
            <a:r>
              <a:rPr lang="fr-CM" sz="1800" kern="100" dirty="0">
                <a:solidFill>
                  <a:schemeClr val="tx1"/>
                </a:solidFill>
                <a:effectLst/>
                <a:ea typeface="Times New Roman" panose="02020603050405020304" pitchFamily="18" charset="0"/>
                <a:cs typeface="Times New Roman" panose="02020603050405020304" pitchFamily="18" charset="0"/>
              </a:rPr>
              <a:t> = 2,4(28,602)</a:t>
            </a:r>
            <a:r>
              <a:rPr lang="fr-CM" sz="1800" kern="100" baseline="30000" dirty="0">
                <a:solidFill>
                  <a:schemeClr val="tx1"/>
                </a:solidFill>
                <a:effectLst/>
                <a:ea typeface="Times New Roman" panose="02020603050405020304" pitchFamily="18" charset="0"/>
                <a:cs typeface="Times New Roman" panose="02020603050405020304" pitchFamily="18" charset="0"/>
              </a:rPr>
              <a:t>1,05</a:t>
            </a:r>
            <a:r>
              <a:rPr lang="fr-CM" sz="1800" kern="100" dirty="0">
                <a:solidFill>
                  <a:schemeClr val="tx1"/>
                </a:solidFill>
                <a:effectLst/>
                <a:ea typeface="Times New Roman" panose="02020603050405020304" pitchFamily="18" charset="0"/>
                <a:cs typeface="Times New Roman" panose="02020603050405020304" pitchFamily="18" charset="0"/>
              </a:rPr>
              <a:t> = 81,17596 HM(Homme mois)</a:t>
            </a:r>
            <a:endParaRPr lang="fr-CM" sz="1800" kern="1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20000"/>
              </a:lnSpc>
              <a:buFont typeface="Times New Roman" panose="02020603050405020304" pitchFamily="18" charset="0"/>
              <a:buChar char="-"/>
            </a:pPr>
            <a:r>
              <a:rPr lang="fr-CM" sz="1800" b="1" kern="100" dirty="0">
                <a:solidFill>
                  <a:schemeClr val="tx1"/>
                </a:solidFill>
                <a:effectLst/>
                <a:ea typeface="Times New Roman" panose="02020603050405020304" pitchFamily="18" charset="0"/>
                <a:cs typeface="Times New Roman" panose="02020603050405020304" pitchFamily="18" charset="0"/>
              </a:rPr>
              <a:t>Délai ou temps de développement</a:t>
            </a:r>
            <a:r>
              <a:rPr lang="fr-CM" sz="1800" kern="100" dirty="0">
                <a:solidFill>
                  <a:schemeClr val="tx1"/>
                </a:solidFill>
                <a:effectLst/>
                <a:ea typeface="Times New Roman" panose="02020603050405020304" pitchFamily="18" charset="0"/>
                <a:cs typeface="Times New Roman" panose="02020603050405020304" pitchFamily="18" charset="0"/>
              </a:rPr>
              <a:t> = c(Effort)</a:t>
            </a:r>
            <a:r>
              <a:rPr lang="fr-CM" sz="1800" kern="100" baseline="30000" dirty="0">
                <a:solidFill>
                  <a:schemeClr val="tx1"/>
                </a:solidFill>
                <a:effectLst/>
                <a:ea typeface="Times New Roman" panose="02020603050405020304" pitchFamily="18" charset="0"/>
                <a:cs typeface="Times New Roman" panose="02020603050405020304" pitchFamily="18" charset="0"/>
              </a:rPr>
              <a:t>d</a:t>
            </a:r>
            <a:r>
              <a:rPr lang="fr-CM" sz="1800" kern="100" dirty="0">
                <a:solidFill>
                  <a:schemeClr val="tx1"/>
                </a:solidFill>
                <a:effectLst/>
                <a:ea typeface="Times New Roman" panose="02020603050405020304" pitchFamily="18" charset="0"/>
                <a:cs typeface="Times New Roman" panose="02020603050405020304" pitchFamily="18" charset="0"/>
              </a:rPr>
              <a:t> = 2,5(81,17596)</a:t>
            </a:r>
            <a:r>
              <a:rPr lang="fr-CM" sz="1800" kern="100" baseline="30000" dirty="0">
                <a:solidFill>
                  <a:schemeClr val="tx1"/>
                </a:solidFill>
                <a:effectLst/>
                <a:ea typeface="Times New Roman" panose="02020603050405020304" pitchFamily="18" charset="0"/>
                <a:cs typeface="Times New Roman" panose="02020603050405020304" pitchFamily="18" charset="0"/>
              </a:rPr>
              <a:t>0,38</a:t>
            </a:r>
            <a:r>
              <a:rPr lang="fr-CM" sz="1800" kern="100" dirty="0">
                <a:solidFill>
                  <a:schemeClr val="tx1"/>
                </a:solidFill>
                <a:effectLst/>
                <a:ea typeface="Times New Roman" panose="02020603050405020304" pitchFamily="18" charset="0"/>
                <a:cs typeface="Times New Roman" panose="02020603050405020304" pitchFamily="18" charset="0"/>
              </a:rPr>
              <a:t> =  13,2899 Mois ~ 13 Mois 9 Jours</a:t>
            </a:r>
            <a:endParaRPr lang="fr-CM" sz="1800" kern="100" dirty="0">
              <a:solidFill>
                <a:schemeClr val="tx1"/>
              </a:solidFill>
              <a:effectLst/>
              <a:ea typeface="Calibri" panose="020F0502020204030204" pitchFamily="34" charset="0"/>
              <a:cs typeface="Times New Roman" panose="02020603050405020304" pitchFamily="18" charset="0"/>
            </a:endParaRPr>
          </a:p>
          <a:p>
            <a:pPr marL="342900" lvl="0" indent="-342900" algn="just">
              <a:lnSpc>
                <a:spcPct val="120000"/>
              </a:lnSpc>
              <a:spcAft>
                <a:spcPts val="800"/>
              </a:spcAft>
              <a:buFont typeface="Times New Roman" panose="02020603050405020304" pitchFamily="18" charset="0"/>
              <a:buChar char="-"/>
            </a:pPr>
            <a:r>
              <a:rPr lang="fr-CM" sz="1800" b="1" kern="100" dirty="0">
                <a:solidFill>
                  <a:schemeClr val="tx1"/>
                </a:solidFill>
                <a:effectLst/>
                <a:ea typeface="Times New Roman" panose="02020603050405020304" pitchFamily="18" charset="0"/>
                <a:cs typeface="Times New Roman" panose="02020603050405020304" pitchFamily="18" charset="0"/>
              </a:rPr>
              <a:t>Taille moyenne de l’équipe de réalisation du projet</a:t>
            </a:r>
            <a:r>
              <a:rPr lang="fr-CM" sz="1800" kern="100" dirty="0">
                <a:solidFill>
                  <a:schemeClr val="tx1"/>
                </a:solidFill>
                <a:effectLst/>
                <a:ea typeface="Times New Roman" panose="02020603050405020304" pitchFamily="18" charset="0"/>
                <a:cs typeface="Times New Roman" panose="02020603050405020304" pitchFamily="18" charset="0"/>
              </a:rPr>
              <a:t> = Effort/Délai = 81,17596/13,2899 = 6,108 ~ 7 personnes</a:t>
            </a:r>
            <a:endParaRPr lang="fr-CM" sz="1800" kern="100" dirty="0">
              <a:solidFill>
                <a:schemeClr val="tx1"/>
              </a:solidFill>
              <a:effectLst/>
              <a:ea typeface="Calibri" panose="020F0502020204030204" pitchFamily="34" charset="0"/>
              <a:cs typeface="Times New Roman" panose="02020603050405020304" pitchFamily="18" charset="0"/>
            </a:endParaRPr>
          </a:p>
          <a:p>
            <a:pPr algn="just">
              <a:lnSpc>
                <a:spcPct val="120000"/>
              </a:lnSpc>
              <a:spcAft>
                <a:spcPts val="800"/>
              </a:spcAft>
            </a:pPr>
            <a:endParaRPr lang="fr-CM" sz="1800"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356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17EF0C-0EB3-84E0-82C7-901BF89A2857}"/>
              </a:ext>
            </a:extLst>
          </p:cNvPr>
          <p:cNvSpPr>
            <a:spLocks noGrp="1"/>
          </p:cNvSpPr>
          <p:nvPr>
            <p:ph type="title"/>
          </p:nvPr>
        </p:nvSpPr>
        <p:spPr>
          <a:xfrm>
            <a:off x="1797666" y="172720"/>
            <a:ext cx="8596668" cy="1320800"/>
          </a:xfrm>
        </p:spPr>
        <p:txBody>
          <a:bodyPr>
            <a:normAutofit/>
          </a:bodyPr>
          <a:lstStyle/>
          <a:p>
            <a:pPr algn="ctr"/>
            <a:r>
              <a:rPr lang="fr-CM" sz="4000" b="1" u="sng" kern="100" dirty="0">
                <a:solidFill>
                  <a:srgbClr val="0070C0"/>
                </a:solidFill>
                <a:effectLst/>
                <a:ea typeface="Times New Roman" panose="02020603050405020304" pitchFamily="18" charset="0"/>
                <a:cs typeface="Times New Roman" panose="02020603050405020304" pitchFamily="18" charset="0"/>
              </a:rPr>
              <a:t>Plan de présentation</a:t>
            </a:r>
            <a:endParaRPr lang="fr-CM" sz="4000" u="sng" dirty="0">
              <a:solidFill>
                <a:srgbClr val="0070C0"/>
              </a:solidFill>
            </a:endParaRPr>
          </a:p>
        </p:txBody>
      </p:sp>
      <p:sp>
        <p:nvSpPr>
          <p:cNvPr id="8" name="Rectangle 3">
            <a:extLst>
              <a:ext uri="{FF2B5EF4-FFF2-40B4-BE49-F238E27FC236}">
                <a16:creationId xmlns:a16="http://schemas.microsoft.com/office/drawing/2014/main" id="{320B32FC-0F2E-46D1-23E9-28528856A37A}"/>
              </a:ext>
            </a:extLst>
          </p:cNvPr>
          <p:cNvSpPr>
            <a:spLocks noGrp="1" noChangeArrowheads="1"/>
          </p:cNvSpPr>
          <p:nvPr>
            <p:ph idx="1"/>
          </p:nvPr>
        </p:nvSpPr>
        <p:spPr bwMode="auto">
          <a:xfrm>
            <a:off x="1040544" y="1089897"/>
            <a:ext cx="8370888"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54688" algn="r"/>
              </a:tabLst>
              <a:defRPr>
                <a:solidFill>
                  <a:schemeClr val="tx1"/>
                </a:solidFill>
                <a:latin typeface="Arial" panose="020B0604020202020204" pitchFamily="34" charset="0"/>
              </a:defRPr>
            </a:lvl1pPr>
            <a:lvl2pPr eaLnBrk="0" fontAlgn="base" hangingPunct="0">
              <a:spcBef>
                <a:spcPct val="0"/>
              </a:spcBef>
              <a:spcAft>
                <a:spcPct val="0"/>
              </a:spcAft>
              <a:tabLst>
                <a:tab pos="5754688" algn="r"/>
              </a:tabLst>
              <a:defRPr>
                <a:solidFill>
                  <a:schemeClr val="tx1"/>
                </a:solidFill>
                <a:latin typeface="Arial" panose="020B0604020202020204" pitchFamily="34" charset="0"/>
              </a:defRPr>
            </a:lvl2pPr>
            <a:lvl3pPr eaLnBrk="0" fontAlgn="base" hangingPunct="0">
              <a:spcBef>
                <a:spcPct val="0"/>
              </a:spcBef>
              <a:spcAft>
                <a:spcPct val="0"/>
              </a:spcAft>
              <a:tabLst>
                <a:tab pos="5754688" algn="r"/>
              </a:tabLst>
              <a:defRPr>
                <a:solidFill>
                  <a:schemeClr val="tx1"/>
                </a:solidFill>
                <a:latin typeface="Arial" panose="020B0604020202020204" pitchFamily="34" charset="0"/>
              </a:defRPr>
            </a:lvl3pPr>
            <a:lvl4pPr eaLnBrk="0" fontAlgn="base" hangingPunct="0">
              <a:spcBef>
                <a:spcPct val="0"/>
              </a:spcBef>
              <a:spcAft>
                <a:spcPct val="0"/>
              </a:spcAft>
              <a:tabLst>
                <a:tab pos="5754688" algn="r"/>
              </a:tabLst>
              <a:defRPr>
                <a:solidFill>
                  <a:schemeClr val="tx1"/>
                </a:solidFill>
                <a:latin typeface="Arial" panose="020B0604020202020204" pitchFamily="34" charset="0"/>
              </a:defRPr>
            </a:lvl4pPr>
            <a:lvl5pPr eaLnBrk="0" fontAlgn="base" hangingPunct="0">
              <a:spcBef>
                <a:spcPct val="0"/>
              </a:spcBef>
              <a:spcAft>
                <a:spcPct val="0"/>
              </a:spcAft>
              <a:tabLst>
                <a:tab pos="5754688" algn="r"/>
              </a:tabLst>
              <a:defRPr>
                <a:solidFill>
                  <a:schemeClr val="tx1"/>
                </a:solidFill>
                <a:latin typeface="Arial" panose="020B0604020202020204" pitchFamily="34" charset="0"/>
              </a:defRPr>
            </a:lvl5pPr>
            <a:lvl6pPr eaLnBrk="0" fontAlgn="base" hangingPunct="0">
              <a:spcBef>
                <a:spcPct val="0"/>
              </a:spcBef>
              <a:spcAft>
                <a:spcPct val="0"/>
              </a:spcAft>
              <a:tabLst>
                <a:tab pos="5754688" algn="r"/>
              </a:tabLst>
              <a:defRPr>
                <a:solidFill>
                  <a:schemeClr val="tx1"/>
                </a:solidFill>
                <a:latin typeface="Arial" panose="020B0604020202020204" pitchFamily="34" charset="0"/>
              </a:defRPr>
            </a:lvl6pPr>
            <a:lvl7pPr eaLnBrk="0" fontAlgn="base" hangingPunct="0">
              <a:spcBef>
                <a:spcPct val="0"/>
              </a:spcBef>
              <a:spcAft>
                <a:spcPct val="0"/>
              </a:spcAft>
              <a:tabLst>
                <a:tab pos="5754688" algn="r"/>
              </a:tabLst>
              <a:defRPr>
                <a:solidFill>
                  <a:schemeClr val="tx1"/>
                </a:solidFill>
                <a:latin typeface="Arial" panose="020B0604020202020204" pitchFamily="34" charset="0"/>
              </a:defRPr>
            </a:lvl7pPr>
            <a:lvl8pPr eaLnBrk="0" fontAlgn="base" hangingPunct="0">
              <a:spcBef>
                <a:spcPct val="0"/>
              </a:spcBef>
              <a:spcAft>
                <a:spcPct val="0"/>
              </a:spcAft>
              <a:tabLst>
                <a:tab pos="5754688" algn="r"/>
              </a:tabLst>
              <a:defRPr>
                <a:solidFill>
                  <a:schemeClr val="tx1"/>
                </a:solidFill>
                <a:latin typeface="Arial" panose="020B0604020202020204" pitchFamily="34" charset="0"/>
              </a:defRPr>
            </a:lvl8pPr>
            <a:lvl9pPr eaLnBrk="0" fontAlgn="base" hangingPunct="0">
              <a:spcBef>
                <a:spcPct val="0"/>
              </a:spcBef>
              <a:spcAft>
                <a:spcPct val="0"/>
              </a:spcAft>
              <a:tabLst>
                <a:tab pos="5754688"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54688" algn="r"/>
              </a:tabLst>
            </a:pPr>
            <a:r>
              <a:rPr kumimoji="0" lang="en-US" altLang="fr-FR" sz="2000" b="1"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INTRODUCTION</a:t>
            </a:r>
            <a:endParaRPr kumimoji="0" lang="fr-CM" altLang="fr-FR" sz="2000" b="0" i="0" u="none" strike="noStrike" cap="none" normalizeH="0" baseline="0" dirty="0">
              <a:ln>
                <a:noFill/>
              </a:ln>
              <a:solidFill>
                <a:schemeClr val="tx1">
                  <a:lumMod val="95000"/>
                  <a:lumOff val="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754688" algn="r"/>
              </a:tabLst>
            </a:pPr>
            <a:r>
              <a:rPr kumimoji="0" lang="fr-CM" altLang="fr-FR" sz="2000" b="1"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CHAPITRE 1: PRÉSENTATION DE L’ENTREPRISE ET DÉROULEMENT DU STAGE</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1.1.</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Présentation de l’entreprise</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1.2.</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5">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Déroulement du stage</a:t>
            </a:r>
            <a:endParaRPr kumimoji="0" lang="fr-CM" altLang="fr-FR" sz="2000" b="0" i="0" u="none" strike="noStrike" cap="none" normalizeH="0" baseline="0" dirty="0">
              <a:ln>
                <a:noFill/>
              </a:ln>
              <a:solidFill>
                <a:schemeClr val="tx1">
                  <a:lumMod val="95000"/>
                  <a:lumOff val="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754688" algn="r"/>
              </a:tabLst>
            </a:pPr>
            <a:r>
              <a:rPr kumimoji="0" lang="fr-CM" altLang="fr-FR" sz="2000" b="1"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CHAPITRE 2: ANALYSE ET CONCEPTION</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2.1.</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7">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Analyse de contexte et problématique</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2.2.</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8">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Conception de la solution</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2.3.</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9">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Choix du cycle de vie logicielle (Modèle en V)</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2.4.</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10">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Modélisation</a:t>
            </a:r>
            <a:endParaRPr kumimoji="0" lang="fr-CM" altLang="fr-FR" sz="2000" b="0" i="0" u="none" strike="noStrike" cap="none" normalizeH="0" baseline="0" dirty="0">
              <a:ln>
                <a:noFill/>
              </a:ln>
              <a:solidFill>
                <a:schemeClr val="tx1">
                  <a:lumMod val="95000"/>
                  <a:lumOff val="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754688" algn="r"/>
              </a:tabLst>
            </a:pPr>
            <a:r>
              <a:rPr kumimoji="0" lang="fr-CM" altLang="fr-FR" sz="2000" b="1"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CHAPITRE 3 : IMPLÉMENTATION ET RÉSULTATS</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3.1.</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12">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Implémentation technique</a:t>
            </a:r>
            <a:endParaRPr kumimoji="0" lang="fr-CM" altLang="fr-FR" sz="2000" b="0" i="0" u="none" strike="noStrike" cap="none" normalizeH="0" baseline="0" dirty="0">
              <a:ln>
                <a:noFill/>
              </a:ln>
              <a:solidFill>
                <a:schemeClr val="tx1">
                  <a:lumMod val="95000"/>
                  <a:lumOff val="5000"/>
                </a:schemeClr>
              </a:solidFill>
              <a:effectLst/>
              <a:latin typeface="+mn-lt"/>
            </a:endParaRPr>
          </a:p>
          <a:p>
            <a:pPr marL="400050" lvl="1" indent="0" defTabSz="914400">
              <a:buClrTx/>
              <a:buSzTx/>
              <a:buNone/>
            </a:pP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3.2.</a:t>
            </a:r>
            <a:r>
              <a:rPr kumimoji="0" lang="fr-CM" altLang="fr-FR" sz="2000" b="0" i="0" u="none" strike="noStrike" cap="none" normalizeH="0" baseline="0" dirty="0">
                <a:ln>
                  <a:noFill/>
                </a:ln>
                <a:solidFill>
                  <a:schemeClr val="tx1">
                    <a:lumMod val="95000"/>
                    <a:lumOff val="5000"/>
                  </a:schemeClr>
                </a:solidFill>
                <a:effectLst/>
                <a:latin typeface="+mn-lt"/>
                <a:ea typeface="Times New Roman" panose="02020603050405020304" pitchFamily="18" charset="0"/>
                <a:cs typeface="Calibri" panose="020F0502020204030204" pitchFamily="34" charset="0"/>
                <a:hlinkClick r:id="rId13">
                  <a:extLst>
                    <a:ext uri="{A12FA001-AC4F-418D-AE19-62706E023703}">
                      <ahyp:hlinkClr xmlns:ahyp="http://schemas.microsoft.com/office/drawing/2018/hyperlinkcolor" val="tx"/>
                    </a:ext>
                  </a:extLst>
                </a:hlinkClick>
              </a:rPr>
              <a:t>	</a:t>
            </a:r>
            <a:r>
              <a:rPr kumimoji="0" lang="fr-CM" altLang="fr-FR" sz="2000" b="0"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3">
                  <a:extLst>
                    <a:ext uri="{A12FA001-AC4F-418D-AE19-62706E023703}">
                      <ahyp:hlinkClr xmlns:ahyp="http://schemas.microsoft.com/office/drawing/2018/hyperlinkcolor" val="tx"/>
                    </a:ext>
                  </a:extLst>
                </a:hlinkClick>
              </a:rPr>
              <a:t>Résultat obtenus</a:t>
            </a:r>
            <a:endParaRPr kumimoji="0" lang="fr-CM" altLang="fr-FR" sz="2000" b="0" i="0" u="none" strike="noStrike" cap="none" normalizeH="0" baseline="0" dirty="0">
              <a:ln>
                <a:noFill/>
              </a:ln>
              <a:solidFill>
                <a:schemeClr val="tx1">
                  <a:lumMod val="95000"/>
                  <a:lumOff val="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754688" algn="r"/>
              </a:tabLst>
            </a:pPr>
            <a:r>
              <a:rPr kumimoji="0" lang="fr-CM" altLang="fr-FR" sz="2000" b="1" i="0" u="none" strike="noStrike" cap="none" normalizeH="0" baseline="0" dirty="0">
                <a:ln>
                  <a:noFill/>
                </a:ln>
                <a:solidFill>
                  <a:schemeClr val="tx1">
                    <a:lumMod val="95000"/>
                    <a:lumOff val="5000"/>
                  </a:schemeClr>
                </a:solidFill>
                <a:effectLst/>
                <a:latin typeface="+mn-lt"/>
                <a:ea typeface="Calibri" panose="020F0502020204030204" pitchFamily="34" charset="0"/>
                <a:cs typeface="Times New Roman" panose="02020603050405020304" pitchFamily="18" charset="0"/>
                <a:hlinkClick r:id="rId14">
                  <a:extLst>
                    <a:ext uri="{A12FA001-AC4F-418D-AE19-62706E023703}">
                      <ahyp:hlinkClr xmlns:ahyp="http://schemas.microsoft.com/office/drawing/2018/hyperlinkcolor" val="tx"/>
                    </a:ext>
                  </a:extLst>
                </a:hlinkClick>
              </a:rPr>
              <a:t>CONCLUSION</a:t>
            </a:r>
            <a:endParaRPr kumimoji="0" lang="fr-CM" altLang="fr-FR" sz="2000" b="0" i="0" u="none" strike="noStrike" cap="none" normalizeH="0" baseline="0" dirty="0">
              <a:ln>
                <a:noFill/>
              </a:ln>
              <a:solidFill>
                <a:schemeClr val="tx1">
                  <a:lumMod val="95000"/>
                  <a:lumOff val="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tab pos="5754688" algn="r"/>
              </a:tabLst>
            </a:pPr>
            <a:endParaRPr kumimoji="0" lang="fr-CM" altLang="fr-FR" sz="1800" b="0" i="0" u="none" strike="noStrike" cap="none" normalizeH="0" baseline="0" dirty="0">
              <a:ln>
                <a:noFill/>
              </a:ln>
              <a:solidFill>
                <a:schemeClr val="tx1"/>
              </a:solidFill>
              <a:effectLst/>
              <a:latin typeface="Arial" panose="020B0604020202020204" pitchFamily="34" charset="0"/>
            </a:endParaRPr>
          </a:p>
        </p:txBody>
      </p:sp>
      <p:sp>
        <p:nvSpPr>
          <p:cNvPr id="4" name="Espace réservé du contenu 2">
            <a:extLst>
              <a:ext uri="{FF2B5EF4-FFF2-40B4-BE49-F238E27FC236}">
                <a16:creationId xmlns:a16="http://schemas.microsoft.com/office/drawing/2014/main" id="{EC65BE73-49E6-E430-E6CA-15BC875C2A43}"/>
              </a:ext>
            </a:extLst>
          </p:cNvPr>
          <p:cNvSpPr txBox="1">
            <a:spLocks/>
          </p:cNvSpPr>
          <p:nvPr/>
        </p:nvSpPr>
        <p:spPr>
          <a:xfrm>
            <a:off x="517384" y="1717040"/>
            <a:ext cx="11319015" cy="675153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endParaRPr lang="fr-CM" dirty="0"/>
          </a:p>
        </p:txBody>
      </p:sp>
    </p:spTree>
    <p:extLst>
      <p:ext uri="{BB962C8B-B14F-4D97-AF65-F5344CB8AC3E}">
        <p14:creationId xmlns:p14="http://schemas.microsoft.com/office/powerpoint/2010/main" val="3861757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F4E6B5F-9F74-997A-3324-2F8593080AF3}"/>
              </a:ext>
            </a:extLst>
          </p:cNvPr>
          <p:cNvSpPr>
            <a:spLocks noGrp="1"/>
          </p:cNvSpPr>
          <p:nvPr>
            <p:ph idx="1"/>
          </p:nvPr>
        </p:nvSpPr>
        <p:spPr>
          <a:xfrm>
            <a:off x="266218" y="682907"/>
            <a:ext cx="9007784" cy="5358456"/>
          </a:xfrm>
        </p:spPr>
        <p:txBody>
          <a:bodyPr>
            <a:normAutofit/>
          </a:bodyPr>
          <a:lstStyle/>
          <a:p>
            <a:pPr algn="just">
              <a:lnSpc>
                <a:spcPct val="150000"/>
              </a:lnSpc>
              <a:spcAft>
                <a:spcPts val="800"/>
              </a:spcAft>
              <a:buNone/>
            </a:pPr>
            <a:r>
              <a:rPr lang="fr-CM" sz="3100" kern="100" dirty="0">
                <a:effectLst/>
                <a:ea typeface="Times New Roman" panose="02020603050405020304" pitchFamily="18" charset="0"/>
                <a:cs typeface="Times New Roman" panose="02020603050405020304" pitchFamily="18" charset="0"/>
              </a:rPr>
              <a:t>D’après le site </a:t>
            </a:r>
            <a:r>
              <a:rPr lang="fr-CM" sz="3100" b="1" kern="100" dirty="0" err="1">
                <a:effectLst/>
                <a:ea typeface="Times New Roman" panose="02020603050405020304" pitchFamily="18" charset="0"/>
                <a:cs typeface="Times New Roman" panose="02020603050405020304" pitchFamily="18" charset="0"/>
              </a:rPr>
              <a:t>Glassdoor</a:t>
            </a:r>
            <a:r>
              <a:rPr lang="fr-CM" sz="3100" b="1" kern="100" dirty="0">
                <a:effectLst/>
                <a:ea typeface="Times New Roman" panose="02020603050405020304" pitchFamily="18" charset="0"/>
                <a:cs typeface="Times New Roman" panose="02020603050405020304" pitchFamily="18" charset="0"/>
              </a:rPr>
              <a:t>,</a:t>
            </a:r>
            <a:r>
              <a:rPr lang="fr-CM" sz="3100" kern="100" dirty="0">
                <a:effectLst/>
                <a:ea typeface="Times New Roman" panose="02020603050405020304" pitchFamily="18" charset="0"/>
                <a:cs typeface="Times New Roman" panose="02020603050405020304" pitchFamily="18" charset="0"/>
              </a:rPr>
              <a:t> le salaire de base moyen d’un développeur au Cameroun est de  200 000 FCFA/mois.</a:t>
            </a:r>
            <a:endParaRPr lang="fr-CM" sz="3100" kern="100" dirty="0">
              <a:effectLst/>
              <a:ea typeface="Calibri" panose="020F0502020204030204" pitchFamily="34" charset="0"/>
              <a:cs typeface="Times New Roman" panose="02020603050405020304" pitchFamily="18" charset="0"/>
            </a:endParaRPr>
          </a:p>
          <a:p>
            <a:pPr algn="just">
              <a:lnSpc>
                <a:spcPct val="150000"/>
              </a:lnSpc>
              <a:spcAft>
                <a:spcPts val="800"/>
              </a:spcAft>
            </a:pPr>
            <a:r>
              <a:rPr lang="fr-CM" sz="3100" kern="100" dirty="0">
                <a:effectLst/>
                <a:ea typeface="Times New Roman" panose="02020603050405020304" pitchFamily="18" charset="0"/>
                <a:cs typeface="Times New Roman" panose="02020603050405020304" pitchFamily="18" charset="0"/>
              </a:rPr>
              <a:t>	D’après cette estimation nous pouvons évaluer la valeur de ce projet à 200 000 * 7 * 13,2899 = </a:t>
            </a:r>
            <a:r>
              <a:rPr lang="fr-CM" sz="3000" b="1" kern="100" dirty="0">
                <a:effectLst/>
                <a:ea typeface="Times New Roman" panose="02020603050405020304" pitchFamily="18" charset="0"/>
                <a:cs typeface="Times New Roman" panose="02020603050405020304" pitchFamily="18" charset="0"/>
              </a:rPr>
              <a:t>18 605 860 FCFA</a:t>
            </a:r>
            <a:endParaRPr lang="fr-CM" sz="3000" kern="100" dirty="0">
              <a:effectLst/>
              <a:ea typeface="Calibri" panose="020F0502020204030204" pitchFamily="34" charset="0"/>
              <a:cs typeface="Times New Roman" panose="02020603050405020304" pitchFamily="18" charset="0"/>
            </a:endParaRPr>
          </a:p>
          <a:p>
            <a:endParaRPr lang="fr-CM" dirty="0"/>
          </a:p>
        </p:txBody>
      </p:sp>
    </p:spTree>
    <p:extLst>
      <p:ext uri="{BB962C8B-B14F-4D97-AF65-F5344CB8AC3E}">
        <p14:creationId xmlns:p14="http://schemas.microsoft.com/office/powerpoint/2010/main" val="1104980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8C55E-6A08-45C6-D322-5325962297FB}"/>
              </a:ext>
            </a:extLst>
          </p:cNvPr>
          <p:cNvSpPr>
            <a:spLocks noGrp="1"/>
          </p:cNvSpPr>
          <p:nvPr>
            <p:ph type="title"/>
          </p:nvPr>
        </p:nvSpPr>
        <p:spPr/>
        <p:txBody>
          <a:bodyPr/>
          <a:lstStyle/>
          <a:p>
            <a:r>
              <a:rPr lang="fr-CM" dirty="0"/>
              <a:t>➢ Bilan</a:t>
            </a:r>
          </a:p>
        </p:txBody>
      </p:sp>
      <p:graphicFrame>
        <p:nvGraphicFramePr>
          <p:cNvPr id="7" name="Espace réservé du contenu 6">
            <a:extLst>
              <a:ext uri="{FF2B5EF4-FFF2-40B4-BE49-F238E27FC236}">
                <a16:creationId xmlns:a16="http://schemas.microsoft.com/office/drawing/2014/main" id="{003AE74D-ED5C-D20A-CEAE-BB6C360103FE}"/>
              </a:ext>
            </a:extLst>
          </p:cNvPr>
          <p:cNvGraphicFramePr>
            <a:graphicFrameLocks noGrp="1"/>
          </p:cNvGraphicFramePr>
          <p:nvPr>
            <p:ph idx="1"/>
            <p:extLst>
              <p:ext uri="{D42A27DB-BD31-4B8C-83A1-F6EECF244321}">
                <p14:modId xmlns:p14="http://schemas.microsoft.com/office/powerpoint/2010/main" val="1376677274"/>
              </p:ext>
            </p:extLst>
          </p:nvPr>
        </p:nvGraphicFramePr>
        <p:xfrm>
          <a:off x="1250066" y="1446835"/>
          <a:ext cx="7315200" cy="4534870"/>
        </p:xfrm>
        <a:graphic>
          <a:graphicData uri="http://schemas.openxmlformats.org/drawingml/2006/table">
            <a:tbl>
              <a:tblPr firstRow="1" firstCol="1" bandRow="1">
                <a:tableStyleId>{5C22544A-7EE6-4342-B048-85BDC9FD1C3A}</a:tableStyleId>
              </a:tblPr>
              <a:tblGrid>
                <a:gridCol w="3669000">
                  <a:extLst>
                    <a:ext uri="{9D8B030D-6E8A-4147-A177-3AD203B41FA5}">
                      <a16:colId xmlns:a16="http://schemas.microsoft.com/office/drawing/2014/main" val="2634649347"/>
                    </a:ext>
                  </a:extLst>
                </a:gridCol>
                <a:gridCol w="3646200">
                  <a:extLst>
                    <a:ext uri="{9D8B030D-6E8A-4147-A177-3AD203B41FA5}">
                      <a16:colId xmlns:a16="http://schemas.microsoft.com/office/drawing/2014/main" val="1112158551"/>
                    </a:ext>
                  </a:extLst>
                </a:gridCol>
              </a:tblGrid>
              <a:tr h="564753">
                <a:tc>
                  <a:txBody>
                    <a:bodyPr/>
                    <a:lstStyle/>
                    <a:p>
                      <a:pPr marL="457200" algn="just">
                        <a:lnSpc>
                          <a:spcPct val="150000"/>
                        </a:lnSpc>
                        <a:buNone/>
                      </a:pPr>
                      <a:r>
                        <a:rPr lang="fr-CM" sz="1200" kern="100">
                          <a:effectLst/>
                        </a:rPr>
                        <a:t>Charge liées au projet</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Coût (en FCFA)</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00020129"/>
                  </a:ext>
                </a:extLst>
              </a:tr>
              <a:tr h="564753">
                <a:tc>
                  <a:txBody>
                    <a:bodyPr/>
                    <a:lstStyle/>
                    <a:p>
                      <a:pPr marL="457200" algn="just">
                        <a:lnSpc>
                          <a:spcPct val="150000"/>
                        </a:lnSpc>
                        <a:buNone/>
                      </a:pPr>
                      <a:r>
                        <a:rPr lang="fr-CM" sz="1200" kern="100">
                          <a:effectLst/>
                        </a:rPr>
                        <a:t>Ressources matérielles</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325 000</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7421053"/>
                  </a:ext>
                </a:extLst>
              </a:tr>
              <a:tr h="564753">
                <a:tc>
                  <a:txBody>
                    <a:bodyPr/>
                    <a:lstStyle/>
                    <a:p>
                      <a:pPr marL="457200" algn="just">
                        <a:lnSpc>
                          <a:spcPct val="150000"/>
                        </a:lnSpc>
                        <a:buNone/>
                      </a:pPr>
                      <a:r>
                        <a:rPr lang="fr-CM" sz="1200" kern="100">
                          <a:effectLst/>
                        </a:rPr>
                        <a:t>Ressources logicielles</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23 378,3</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8633654"/>
                  </a:ext>
                </a:extLst>
              </a:tr>
              <a:tr h="564753">
                <a:tc>
                  <a:txBody>
                    <a:bodyPr/>
                    <a:lstStyle/>
                    <a:p>
                      <a:pPr marL="457200" algn="just">
                        <a:lnSpc>
                          <a:spcPct val="150000"/>
                        </a:lnSpc>
                        <a:buNone/>
                      </a:pPr>
                      <a:r>
                        <a:rPr lang="fr-CM" sz="1200" kern="100">
                          <a:effectLst/>
                        </a:rPr>
                        <a:t>Ressources humaines</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18 605 860</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190166"/>
                  </a:ext>
                </a:extLst>
              </a:tr>
              <a:tr h="564753">
                <a:tc>
                  <a:txBody>
                    <a:bodyPr/>
                    <a:lstStyle/>
                    <a:p>
                      <a:pPr marL="457200" algn="just">
                        <a:lnSpc>
                          <a:spcPct val="150000"/>
                        </a:lnSpc>
                        <a:buNone/>
                      </a:pPr>
                      <a:r>
                        <a:rPr lang="fr-CM" sz="1200" kern="100">
                          <a:effectLst/>
                        </a:rPr>
                        <a:t>Autres charges (transport)</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30 000</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0652727"/>
                  </a:ext>
                </a:extLst>
              </a:tr>
              <a:tr h="564753">
                <a:tc>
                  <a:txBody>
                    <a:bodyPr/>
                    <a:lstStyle/>
                    <a:p>
                      <a:pPr marL="457200" algn="just">
                        <a:lnSpc>
                          <a:spcPct val="150000"/>
                        </a:lnSpc>
                        <a:buNone/>
                      </a:pPr>
                      <a:r>
                        <a:rPr lang="fr-CM" sz="1200" kern="100">
                          <a:effectLst/>
                        </a:rPr>
                        <a:t>Total</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18 984 238,3</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2096930"/>
                  </a:ext>
                </a:extLst>
              </a:tr>
              <a:tr h="581599">
                <a:tc>
                  <a:txBody>
                    <a:bodyPr/>
                    <a:lstStyle/>
                    <a:p>
                      <a:pPr marL="457200" algn="just">
                        <a:lnSpc>
                          <a:spcPct val="150000"/>
                        </a:lnSpc>
                        <a:buNone/>
                      </a:pPr>
                      <a:r>
                        <a:rPr lang="fr-CM" sz="1200" kern="100">
                          <a:effectLst/>
                        </a:rPr>
                        <a:t>Imprévus (10% du coût du projet)</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just">
                        <a:lnSpc>
                          <a:spcPct val="150000"/>
                        </a:lnSpc>
                        <a:spcAft>
                          <a:spcPts val="800"/>
                        </a:spcAft>
                        <a:buNone/>
                      </a:pPr>
                      <a:r>
                        <a:rPr lang="fr-CM" sz="1200" kern="100">
                          <a:effectLst/>
                        </a:rPr>
                        <a:t>1 898 423,83</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3651318"/>
                  </a:ext>
                </a:extLst>
              </a:tr>
              <a:tr h="564753">
                <a:tc>
                  <a:txBody>
                    <a:bodyPr/>
                    <a:lstStyle/>
                    <a:p>
                      <a:pPr marL="457200" algn="just">
                        <a:lnSpc>
                          <a:spcPct val="150000"/>
                        </a:lnSpc>
                        <a:spcAft>
                          <a:spcPts val="800"/>
                        </a:spcAft>
                        <a:buNone/>
                      </a:pPr>
                      <a:r>
                        <a:rPr lang="fr-CM" sz="1200" kern="100">
                          <a:effectLst/>
                        </a:rPr>
                        <a:t>Coût total du projet</a:t>
                      </a:r>
                      <a:endParaRPr lang="fr-CM"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1257300" algn="just">
                        <a:lnSpc>
                          <a:spcPct val="150000"/>
                        </a:lnSpc>
                        <a:spcAft>
                          <a:spcPts val="800"/>
                        </a:spcAft>
                        <a:buNone/>
                      </a:pPr>
                      <a:r>
                        <a:rPr lang="fr-CM" sz="1200" kern="100" dirty="0">
                          <a:effectLst/>
                        </a:rPr>
                        <a:t>20 882 662,13</a:t>
                      </a:r>
                      <a:endParaRPr lang="fr-CM"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1540723"/>
                  </a:ext>
                </a:extLst>
              </a:tr>
            </a:tbl>
          </a:graphicData>
        </a:graphic>
      </p:graphicFrame>
    </p:spTree>
    <p:extLst>
      <p:ext uri="{BB962C8B-B14F-4D97-AF65-F5344CB8AC3E}">
        <p14:creationId xmlns:p14="http://schemas.microsoft.com/office/powerpoint/2010/main" val="1294569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7CA79309-F53E-2494-C0A9-8B88E92BA2FA}"/>
              </a:ext>
            </a:extLst>
          </p:cNvPr>
          <p:cNvGraphicFramePr>
            <a:graphicFrameLocks noGrp="1"/>
          </p:cNvGraphicFramePr>
          <p:nvPr>
            <p:ph idx="1"/>
            <p:extLst>
              <p:ext uri="{D42A27DB-BD31-4B8C-83A1-F6EECF244321}">
                <p14:modId xmlns:p14="http://schemas.microsoft.com/office/powerpoint/2010/main" val="1850063208"/>
              </p:ext>
            </p:extLst>
          </p:nvPr>
        </p:nvGraphicFramePr>
        <p:xfrm>
          <a:off x="798990" y="781235"/>
          <a:ext cx="7123058" cy="5906288"/>
        </p:xfrm>
        <a:graphic>
          <a:graphicData uri="http://schemas.openxmlformats.org/drawingml/2006/table">
            <a:tbl>
              <a:tblPr firstRow="1" firstCol="1" bandRow="1">
                <a:tableStyleId>{5C22544A-7EE6-4342-B048-85BDC9FD1C3A}</a:tableStyleId>
              </a:tblPr>
              <a:tblGrid>
                <a:gridCol w="2372391">
                  <a:extLst>
                    <a:ext uri="{9D8B030D-6E8A-4147-A177-3AD203B41FA5}">
                      <a16:colId xmlns:a16="http://schemas.microsoft.com/office/drawing/2014/main" val="2153859622"/>
                    </a:ext>
                  </a:extLst>
                </a:gridCol>
                <a:gridCol w="2372391">
                  <a:extLst>
                    <a:ext uri="{9D8B030D-6E8A-4147-A177-3AD203B41FA5}">
                      <a16:colId xmlns:a16="http://schemas.microsoft.com/office/drawing/2014/main" val="229112136"/>
                    </a:ext>
                  </a:extLst>
                </a:gridCol>
                <a:gridCol w="571706">
                  <a:extLst>
                    <a:ext uri="{9D8B030D-6E8A-4147-A177-3AD203B41FA5}">
                      <a16:colId xmlns:a16="http://schemas.microsoft.com/office/drawing/2014/main" val="131610691"/>
                    </a:ext>
                  </a:extLst>
                </a:gridCol>
                <a:gridCol w="903285">
                  <a:extLst>
                    <a:ext uri="{9D8B030D-6E8A-4147-A177-3AD203B41FA5}">
                      <a16:colId xmlns:a16="http://schemas.microsoft.com/office/drawing/2014/main" val="564072504"/>
                    </a:ext>
                  </a:extLst>
                </a:gridCol>
                <a:gridCol w="903285">
                  <a:extLst>
                    <a:ext uri="{9D8B030D-6E8A-4147-A177-3AD203B41FA5}">
                      <a16:colId xmlns:a16="http://schemas.microsoft.com/office/drawing/2014/main" val="2043507694"/>
                    </a:ext>
                  </a:extLst>
                </a:gridCol>
              </a:tblGrid>
              <a:tr h="591376">
                <a:tc>
                  <a:txBody>
                    <a:bodyPr/>
                    <a:lstStyle/>
                    <a:p>
                      <a:pPr algn="just">
                        <a:lnSpc>
                          <a:spcPct val="150000"/>
                        </a:lnSpc>
                        <a:spcAft>
                          <a:spcPts val="800"/>
                        </a:spcAft>
                        <a:buNone/>
                      </a:pPr>
                      <a:r>
                        <a:rPr lang="fr-CM" sz="1000" kern="100">
                          <a:effectLst/>
                        </a:rPr>
                        <a:t>Phase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Tâches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N</a:t>
                      </a:r>
                      <a:r>
                        <a:rPr lang="fr-CM" sz="1000" kern="100" baseline="30000">
                          <a:effectLst/>
                        </a:rPr>
                        <a:t>o</a:t>
                      </a:r>
                      <a:r>
                        <a:rPr lang="fr-CM" sz="1000" kern="100">
                          <a:effectLst/>
                        </a:rPr>
                        <a:t> de tâche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Tâche antérieur</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Durées (Jours)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955271880"/>
                  </a:ext>
                </a:extLst>
              </a:tr>
              <a:tr h="279022">
                <a:tc rowSpan="4">
                  <a:txBody>
                    <a:bodyPr/>
                    <a:lstStyle/>
                    <a:p>
                      <a:pPr algn="just">
                        <a:lnSpc>
                          <a:spcPct val="150000"/>
                        </a:lnSpc>
                        <a:spcAft>
                          <a:spcPts val="800"/>
                        </a:spcAft>
                        <a:buNone/>
                      </a:pPr>
                      <a:r>
                        <a:rPr lang="fr-CM" sz="1000" kern="100" dirty="0">
                          <a:effectLst/>
                        </a:rPr>
                        <a:t>Etude avant le projet</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Vue d’ensemble sur le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A</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 </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1</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087563247"/>
                  </a:ext>
                </a:extLst>
              </a:tr>
              <a:tr h="564447">
                <a:tc vMerge="1">
                  <a:txBody>
                    <a:bodyPr/>
                    <a:lstStyle/>
                    <a:p>
                      <a:endParaRPr lang="fr-CM"/>
                    </a:p>
                  </a:txBody>
                  <a:tcPr/>
                </a:tc>
                <a:tc>
                  <a:txBody>
                    <a:bodyPr/>
                    <a:lstStyle/>
                    <a:p>
                      <a:pPr algn="just">
                        <a:lnSpc>
                          <a:spcPct val="150000"/>
                        </a:lnSpc>
                        <a:spcAft>
                          <a:spcPts val="800"/>
                        </a:spcAft>
                        <a:buNone/>
                      </a:pPr>
                      <a:r>
                        <a:rPr lang="fr-CM" sz="1000" kern="100">
                          <a:effectLst/>
                        </a:rPr>
                        <a:t>Définition et étude des exigences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B</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A</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458590949"/>
                  </a:ext>
                </a:extLst>
              </a:tr>
              <a:tr h="433102">
                <a:tc vMerge="1">
                  <a:txBody>
                    <a:bodyPr/>
                    <a:lstStyle/>
                    <a:p>
                      <a:endParaRPr lang="fr-CM"/>
                    </a:p>
                  </a:txBody>
                  <a:tcPr/>
                </a:tc>
                <a:tc>
                  <a:txBody>
                    <a:bodyPr/>
                    <a:lstStyle/>
                    <a:p>
                      <a:pPr algn="just">
                        <a:lnSpc>
                          <a:spcPct val="150000"/>
                        </a:lnSpc>
                        <a:spcAft>
                          <a:spcPts val="800"/>
                        </a:spcAft>
                        <a:buNone/>
                      </a:pPr>
                      <a:r>
                        <a:rPr lang="fr-CM" sz="1000" kern="100">
                          <a:effectLst/>
                        </a:rPr>
                        <a:t>Etude de la faisabilité</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C</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B</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595588941"/>
                  </a:ext>
                </a:extLst>
              </a:tr>
              <a:tr h="564447">
                <a:tc vMerge="1">
                  <a:txBody>
                    <a:bodyPr/>
                    <a:lstStyle/>
                    <a:p>
                      <a:endParaRPr lang="fr-CM"/>
                    </a:p>
                  </a:txBody>
                  <a:tcPr/>
                </a:tc>
                <a:tc>
                  <a:txBody>
                    <a:bodyPr/>
                    <a:lstStyle/>
                    <a:p>
                      <a:pPr algn="just">
                        <a:lnSpc>
                          <a:spcPct val="150000"/>
                        </a:lnSpc>
                        <a:spcAft>
                          <a:spcPts val="800"/>
                        </a:spcAft>
                        <a:buNone/>
                      </a:pPr>
                      <a:r>
                        <a:rPr lang="fr-CM" sz="1000" kern="100">
                          <a:effectLst/>
                        </a:rPr>
                        <a:t>Définition de l’objectif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D</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C</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598058478"/>
                  </a:ext>
                </a:extLst>
              </a:tr>
              <a:tr h="279022">
                <a:tc rowSpan="3">
                  <a:txBody>
                    <a:bodyPr/>
                    <a:lstStyle/>
                    <a:p>
                      <a:pPr algn="just">
                        <a:lnSpc>
                          <a:spcPct val="150000"/>
                        </a:lnSpc>
                        <a:spcAft>
                          <a:spcPts val="800"/>
                        </a:spcAft>
                        <a:buNone/>
                      </a:pPr>
                      <a:r>
                        <a:rPr lang="fr-CM" sz="1000" kern="100">
                          <a:effectLst/>
                        </a:rPr>
                        <a:t>Organisation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Définition du plan à suivre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D</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1</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568113723"/>
                  </a:ext>
                </a:extLst>
              </a:tr>
              <a:tr h="862701">
                <a:tc vMerge="1">
                  <a:txBody>
                    <a:bodyPr/>
                    <a:lstStyle/>
                    <a:p>
                      <a:endParaRPr lang="fr-CM"/>
                    </a:p>
                  </a:txBody>
                  <a:tcPr/>
                </a:tc>
                <a:tc>
                  <a:txBody>
                    <a:bodyPr/>
                    <a:lstStyle/>
                    <a:p>
                      <a:pPr algn="just">
                        <a:lnSpc>
                          <a:spcPct val="150000"/>
                        </a:lnSpc>
                        <a:spcAft>
                          <a:spcPts val="800"/>
                        </a:spcAft>
                        <a:buNone/>
                      </a:pPr>
                      <a:r>
                        <a:rPr lang="fr-CM" sz="1000" kern="100">
                          <a:effectLst/>
                        </a:rPr>
                        <a:t>Définition des besoins fonctionnels et non fonctionnels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F</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812525249"/>
                  </a:ext>
                </a:extLst>
              </a:tr>
              <a:tr h="903729">
                <a:tc vMerge="1">
                  <a:txBody>
                    <a:bodyPr/>
                    <a:lstStyle/>
                    <a:p>
                      <a:endParaRPr lang="fr-CM"/>
                    </a:p>
                  </a:txBody>
                  <a:tcPr/>
                </a:tc>
                <a:tc>
                  <a:txBody>
                    <a:bodyPr/>
                    <a:lstStyle/>
                    <a:p>
                      <a:pPr algn="just">
                        <a:lnSpc>
                          <a:spcPct val="150000"/>
                        </a:lnSpc>
                        <a:spcAft>
                          <a:spcPts val="800"/>
                        </a:spcAft>
                        <a:buNone/>
                      </a:pPr>
                      <a:r>
                        <a:rPr lang="fr-CM" sz="1000" kern="100">
                          <a:effectLst/>
                        </a:rPr>
                        <a:t>Définition du périmètre, des cibles, et des livrables liés au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G</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F</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892291495"/>
                  </a:ext>
                </a:extLst>
              </a:tr>
              <a:tr h="591376">
                <a:tc rowSpan="4">
                  <a:txBody>
                    <a:bodyPr/>
                    <a:lstStyle/>
                    <a:p>
                      <a:pPr algn="just">
                        <a:lnSpc>
                          <a:spcPct val="150000"/>
                        </a:lnSpc>
                        <a:spcAft>
                          <a:spcPts val="800"/>
                        </a:spcAft>
                        <a:buNone/>
                      </a:pPr>
                      <a:r>
                        <a:rPr lang="fr-CM" sz="1000" kern="100">
                          <a:effectLst/>
                        </a:rPr>
                        <a:t>Réalisation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Analyse et spécifications des besoins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H</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G</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14</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194084325"/>
                  </a:ext>
                </a:extLst>
              </a:tr>
              <a:tr h="279022">
                <a:tc vMerge="1">
                  <a:txBody>
                    <a:bodyPr/>
                    <a:lstStyle/>
                    <a:p>
                      <a:endParaRPr lang="fr-CM"/>
                    </a:p>
                  </a:txBody>
                  <a:tcPr/>
                </a:tc>
                <a:tc>
                  <a:txBody>
                    <a:bodyPr/>
                    <a:lstStyle/>
                    <a:p>
                      <a:pPr algn="just">
                        <a:lnSpc>
                          <a:spcPct val="150000"/>
                        </a:lnSpc>
                        <a:spcAft>
                          <a:spcPts val="800"/>
                        </a:spcAft>
                        <a:buNone/>
                      </a:pPr>
                      <a:r>
                        <a:rPr lang="fr-CM" sz="1000" kern="100">
                          <a:effectLst/>
                        </a:rPr>
                        <a:t>Conception détaillée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I</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H</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30</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183503618"/>
                  </a:ext>
                </a:extLst>
              </a:tr>
              <a:tr h="279022">
                <a:tc vMerge="1">
                  <a:txBody>
                    <a:bodyPr/>
                    <a:lstStyle/>
                    <a:p>
                      <a:endParaRPr lang="fr-CM"/>
                    </a:p>
                  </a:txBody>
                  <a:tcPr/>
                </a:tc>
                <a:tc>
                  <a:txBody>
                    <a:bodyPr/>
                    <a:lstStyle/>
                    <a:p>
                      <a:pPr algn="just">
                        <a:lnSpc>
                          <a:spcPct val="150000"/>
                        </a:lnSpc>
                        <a:spcAft>
                          <a:spcPts val="800"/>
                        </a:spcAft>
                        <a:buNone/>
                      </a:pPr>
                      <a:r>
                        <a:rPr lang="fr-CM" sz="1000" kern="100">
                          <a:effectLst/>
                        </a:rPr>
                        <a:t>Implémentation</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J</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I</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90</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453269527"/>
                  </a:ext>
                </a:extLst>
              </a:tr>
              <a:tr h="279022">
                <a:tc vMerge="1">
                  <a:txBody>
                    <a:bodyPr/>
                    <a:lstStyle/>
                    <a:p>
                      <a:endParaRPr lang="fr-CM"/>
                    </a:p>
                  </a:txBody>
                  <a:tcPr/>
                </a:tc>
                <a:tc>
                  <a:txBody>
                    <a:bodyPr/>
                    <a:lstStyle/>
                    <a:p>
                      <a:pPr algn="just">
                        <a:lnSpc>
                          <a:spcPct val="150000"/>
                        </a:lnSpc>
                        <a:spcAft>
                          <a:spcPts val="800"/>
                        </a:spcAft>
                        <a:buNone/>
                      </a:pPr>
                      <a:r>
                        <a:rPr lang="fr-CM" sz="1000" kern="100">
                          <a:effectLst/>
                        </a:rPr>
                        <a:t>Tests et validation</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K</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J</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7</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241375173"/>
                  </a:ext>
                </a:extLst>
              </a:tr>
            </a:tbl>
          </a:graphicData>
        </a:graphic>
      </p:graphicFrame>
      <p:sp>
        <p:nvSpPr>
          <p:cNvPr id="5" name="Titre 1">
            <a:extLst>
              <a:ext uri="{FF2B5EF4-FFF2-40B4-BE49-F238E27FC236}">
                <a16:creationId xmlns:a16="http://schemas.microsoft.com/office/drawing/2014/main" id="{4AD5F1BE-4021-1EA4-1514-72A31DA18E01}"/>
              </a:ext>
            </a:extLst>
          </p:cNvPr>
          <p:cNvSpPr>
            <a:spLocks noGrp="1"/>
          </p:cNvSpPr>
          <p:nvPr>
            <p:ph type="title"/>
          </p:nvPr>
        </p:nvSpPr>
        <p:spPr>
          <a:xfrm>
            <a:off x="342009" y="170477"/>
            <a:ext cx="8596312" cy="1320800"/>
          </a:xfrm>
        </p:spPr>
        <p:txBody>
          <a:bodyPr/>
          <a:lstStyle/>
          <a:p>
            <a:r>
              <a:rPr lang="fr-CM" dirty="0"/>
              <a:t>2.2.1.5. Planification</a:t>
            </a:r>
          </a:p>
        </p:txBody>
      </p:sp>
    </p:spTree>
    <p:extLst>
      <p:ext uri="{BB962C8B-B14F-4D97-AF65-F5344CB8AC3E}">
        <p14:creationId xmlns:p14="http://schemas.microsoft.com/office/powerpoint/2010/main" val="263544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D033316-1E13-E8C0-CA54-178CB0884F65}"/>
              </a:ext>
            </a:extLst>
          </p:cNvPr>
          <p:cNvPicPr>
            <a:picLocks noGrp="1" noChangeAspect="1"/>
          </p:cNvPicPr>
          <p:nvPr>
            <p:ph idx="1"/>
          </p:nvPr>
        </p:nvPicPr>
        <p:blipFill>
          <a:blip r:embed="rId2"/>
          <a:stretch>
            <a:fillRect/>
          </a:stretch>
        </p:blipFill>
        <p:spPr>
          <a:xfrm>
            <a:off x="117846" y="1270000"/>
            <a:ext cx="9156156" cy="4722471"/>
          </a:xfrm>
        </p:spPr>
      </p:pic>
      <p:sp>
        <p:nvSpPr>
          <p:cNvPr id="7" name="ZoneTexte 6">
            <a:extLst>
              <a:ext uri="{FF2B5EF4-FFF2-40B4-BE49-F238E27FC236}">
                <a16:creationId xmlns:a16="http://schemas.microsoft.com/office/drawing/2014/main" id="{7102B86B-4AC7-8193-2ED2-0A7587C5D6F7}"/>
              </a:ext>
            </a:extLst>
          </p:cNvPr>
          <p:cNvSpPr txBox="1"/>
          <p:nvPr/>
        </p:nvSpPr>
        <p:spPr>
          <a:xfrm>
            <a:off x="4245016" y="5992471"/>
            <a:ext cx="2410427" cy="369332"/>
          </a:xfrm>
          <a:prstGeom prst="rect">
            <a:avLst/>
          </a:prstGeom>
          <a:noFill/>
        </p:spPr>
        <p:txBody>
          <a:bodyPr wrap="square">
            <a:spAutoFit/>
          </a:bodyPr>
          <a:lstStyle/>
          <a:p>
            <a:r>
              <a:rPr lang="fr-CM" dirty="0"/>
              <a:t>Diagramme de Gantt </a:t>
            </a:r>
          </a:p>
        </p:txBody>
      </p:sp>
      <p:graphicFrame>
        <p:nvGraphicFramePr>
          <p:cNvPr id="8" name="Tableau 7">
            <a:extLst>
              <a:ext uri="{FF2B5EF4-FFF2-40B4-BE49-F238E27FC236}">
                <a16:creationId xmlns:a16="http://schemas.microsoft.com/office/drawing/2014/main" id="{69F5BDC0-BFCB-4E9A-D573-E48EBED7F18C}"/>
              </a:ext>
            </a:extLst>
          </p:cNvPr>
          <p:cNvGraphicFramePr>
            <a:graphicFrameLocks noGrp="1"/>
          </p:cNvGraphicFramePr>
          <p:nvPr>
            <p:extLst>
              <p:ext uri="{D42A27DB-BD31-4B8C-83A1-F6EECF244321}">
                <p14:modId xmlns:p14="http://schemas.microsoft.com/office/powerpoint/2010/main" val="2726945083"/>
              </p:ext>
            </p:extLst>
          </p:nvPr>
        </p:nvGraphicFramePr>
        <p:xfrm>
          <a:off x="9019713" y="609600"/>
          <a:ext cx="2882815" cy="5752206"/>
        </p:xfrm>
        <a:graphic>
          <a:graphicData uri="http://schemas.openxmlformats.org/drawingml/2006/table">
            <a:tbl>
              <a:tblPr firstRow="1" firstCol="1" bandRow="1">
                <a:tableStyleId>{5C22544A-7EE6-4342-B048-85BDC9FD1C3A}</a:tableStyleId>
              </a:tblPr>
              <a:tblGrid>
                <a:gridCol w="2323009">
                  <a:extLst>
                    <a:ext uri="{9D8B030D-6E8A-4147-A177-3AD203B41FA5}">
                      <a16:colId xmlns:a16="http://schemas.microsoft.com/office/drawing/2014/main" val="947544024"/>
                    </a:ext>
                  </a:extLst>
                </a:gridCol>
                <a:gridCol w="559806">
                  <a:extLst>
                    <a:ext uri="{9D8B030D-6E8A-4147-A177-3AD203B41FA5}">
                      <a16:colId xmlns:a16="http://schemas.microsoft.com/office/drawing/2014/main" val="2996152005"/>
                    </a:ext>
                  </a:extLst>
                </a:gridCol>
              </a:tblGrid>
              <a:tr h="491927">
                <a:tc>
                  <a:txBody>
                    <a:bodyPr/>
                    <a:lstStyle/>
                    <a:p>
                      <a:pPr algn="just">
                        <a:lnSpc>
                          <a:spcPct val="150000"/>
                        </a:lnSpc>
                        <a:spcAft>
                          <a:spcPts val="800"/>
                        </a:spcAft>
                        <a:buNone/>
                      </a:pPr>
                      <a:r>
                        <a:rPr lang="fr-CM" sz="1000" kern="100" dirty="0">
                          <a:effectLst/>
                        </a:rPr>
                        <a:t>Tâches</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N</a:t>
                      </a:r>
                      <a:r>
                        <a:rPr lang="fr-CM" sz="1000" kern="100" baseline="30000">
                          <a:effectLst/>
                        </a:rPr>
                        <a:t>o</a:t>
                      </a:r>
                      <a:r>
                        <a:rPr lang="fr-CM" sz="1000" kern="100">
                          <a:effectLst/>
                        </a:rPr>
                        <a:t> de tâche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088093659"/>
                  </a:ext>
                </a:extLst>
              </a:tr>
              <a:tr h="276154">
                <a:tc>
                  <a:txBody>
                    <a:bodyPr/>
                    <a:lstStyle/>
                    <a:p>
                      <a:pPr algn="just">
                        <a:lnSpc>
                          <a:spcPct val="150000"/>
                        </a:lnSpc>
                        <a:spcAft>
                          <a:spcPts val="800"/>
                        </a:spcAft>
                        <a:buNone/>
                      </a:pPr>
                      <a:r>
                        <a:rPr lang="fr-CM" sz="1000" kern="100">
                          <a:effectLst/>
                        </a:rPr>
                        <a:t>Vue d’ensemble sur le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A</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959528599"/>
                  </a:ext>
                </a:extLst>
              </a:tr>
              <a:tr h="558645">
                <a:tc>
                  <a:txBody>
                    <a:bodyPr/>
                    <a:lstStyle/>
                    <a:p>
                      <a:pPr algn="just">
                        <a:lnSpc>
                          <a:spcPct val="150000"/>
                        </a:lnSpc>
                        <a:spcAft>
                          <a:spcPts val="800"/>
                        </a:spcAft>
                        <a:buNone/>
                      </a:pPr>
                      <a:r>
                        <a:rPr lang="fr-CM" sz="1000" kern="100" dirty="0">
                          <a:effectLst/>
                        </a:rPr>
                        <a:t>Définition et étude des exigences</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B</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860062070"/>
                  </a:ext>
                </a:extLst>
              </a:tr>
              <a:tr h="428650">
                <a:tc>
                  <a:txBody>
                    <a:bodyPr/>
                    <a:lstStyle/>
                    <a:p>
                      <a:pPr algn="just">
                        <a:lnSpc>
                          <a:spcPct val="150000"/>
                        </a:lnSpc>
                        <a:spcAft>
                          <a:spcPts val="800"/>
                        </a:spcAft>
                        <a:buNone/>
                      </a:pPr>
                      <a:r>
                        <a:rPr lang="fr-CM" sz="1000" kern="100" dirty="0">
                          <a:effectLst/>
                        </a:rPr>
                        <a:t>Etude de la faisabilité</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C</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175521177"/>
                  </a:ext>
                </a:extLst>
              </a:tr>
              <a:tr h="558645">
                <a:tc>
                  <a:txBody>
                    <a:bodyPr/>
                    <a:lstStyle/>
                    <a:p>
                      <a:pPr algn="just">
                        <a:lnSpc>
                          <a:spcPct val="150000"/>
                        </a:lnSpc>
                        <a:spcAft>
                          <a:spcPts val="800"/>
                        </a:spcAft>
                        <a:buNone/>
                      </a:pPr>
                      <a:r>
                        <a:rPr lang="fr-CM" sz="1000" kern="100" dirty="0">
                          <a:effectLst/>
                        </a:rPr>
                        <a:t>Définition de l’objectif du projet</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D</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491388306"/>
                  </a:ext>
                </a:extLst>
              </a:tr>
              <a:tr h="276154">
                <a:tc>
                  <a:txBody>
                    <a:bodyPr/>
                    <a:lstStyle/>
                    <a:p>
                      <a:pPr algn="just">
                        <a:lnSpc>
                          <a:spcPct val="150000"/>
                        </a:lnSpc>
                        <a:spcAft>
                          <a:spcPts val="800"/>
                        </a:spcAft>
                        <a:buNone/>
                      </a:pPr>
                      <a:r>
                        <a:rPr lang="fr-CM" sz="1000" kern="100">
                          <a:effectLst/>
                        </a:rPr>
                        <a:t>Définition du plan à suivre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a:effectLst/>
                        </a:rPr>
                        <a:t>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696193815"/>
                  </a:ext>
                </a:extLst>
              </a:tr>
              <a:tr h="853833">
                <a:tc>
                  <a:txBody>
                    <a:bodyPr/>
                    <a:lstStyle/>
                    <a:p>
                      <a:pPr algn="just">
                        <a:lnSpc>
                          <a:spcPct val="150000"/>
                        </a:lnSpc>
                        <a:spcAft>
                          <a:spcPts val="800"/>
                        </a:spcAft>
                        <a:buNone/>
                      </a:pPr>
                      <a:r>
                        <a:rPr lang="fr-CM" sz="1000" kern="100" dirty="0">
                          <a:effectLst/>
                        </a:rPr>
                        <a:t>Définition des besoins fonctionnels et non fonctionnels</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F</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468033982"/>
                  </a:ext>
                </a:extLst>
              </a:tr>
              <a:tr h="894439">
                <a:tc>
                  <a:txBody>
                    <a:bodyPr/>
                    <a:lstStyle/>
                    <a:p>
                      <a:pPr algn="just">
                        <a:lnSpc>
                          <a:spcPct val="150000"/>
                        </a:lnSpc>
                        <a:spcAft>
                          <a:spcPts val="800"/>
                        </a:spcAft>
                        <a:buNone/>
                      </a:pPr>
                      <a:r>
                        <a:rPr lang="fr-CM" sz="1000" kern="100">
                          <a:effectLst/>
                        </a:rPr>
                        <a:t>Définition du périmètre, des cibles, et des livrables liés au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G</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935254639"/>
                  </a:ext>
                </a:extLst>
              </a:tr>
              <a:tr h="585297">
                <a:tc>
                  <a:txBody>
                    <a:bodyPr/>
                    <a:lstStyle/>
                    <a:p>
                      <a:pPr algn="just">
                        <a:lnSpc>
                          <a:spcPct val="150000"/>
                        </a:lnSpc>
                        <a:spcAft>
                          <a:spcPts val="800"/>
                        </a:spcAft>
                        <a:buNone/>
                      </a:pPr>
                      <a:r>
                        <a:rPr lang="fr-CM" sz="1000" kern="100">
                          <a:effectLst/>
                        </a:rPr>
                        <a:t>Analyse et spécifications des besoins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H</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2097196984"/>
                  </a:ext>
                </a:extLst>
              </a:tr>
              <a:tr h="276154">
                <a:tc>
                  <a:txBody>
                    <a:bodyPr/>
                    <a:lstStyle/>
                    <a:p>
                      <a:pPr algn="just">
                        <a:lnSpc>
                          <a:spcPct val="150000"/>
                        </a:lnSpc>
                        <a:spcAft>
                          <a:spcPts val="800"/>
                        </a:spcAft>
                        <a:buNone/>
                      </a:pPr>
                      <a:r>
                        <a:rPr lang="fr-CM" sz="1000" kern="100">
                          <a:effectLst/>
                        </a:rPr>
                        <a:t>Conception détaillée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I</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767912690"/>
                  </a:ext>
                </a:extLst>
              </a:tr>
              <a:tr h="276154">
                <a:tc>
                  <a:txBody>
                    <a:bodyPr/>
                    <a:lstStyle/>
                    <a:p>
                      <a:pPr algn="just">
                        <a:lnSpc>
                          <a:spcPct val="150000"/>
                        </a:lnSpc>
                        <a:spcAft>
                          <a:spcPts val="800"/>
                        </a:spcAft>
                        <a:buNone/>
                      </a:pPr>
                      <a:r>
                        <a:rPr lang="fr-CM" sz="1000" kern="100">
                          <a:effectLst/>
                        </a:rPr>
                        <a:t>Implémentation</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J</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891160899"/>
                  </a:ext>
                </a:extLst>
              </a:tr>
              <a:tr h="276154">
                <a:tc>
                  <a:txBody>
                    <a:bodyPr/>
                    <a:lstStyle/>
                    <a:p>
                      <a:pPr algn="just">
                        <a:lnSpc>
                          <a:spcPct val="150000"/>
                        </a:lnSpc>
                        <a:spcAft>
                          <a:spcPts val="800"/>
                        </a:spcAft>
                        <a:buNone/>
                      </a:pPr>
                      <a:r>
                        <a:rPr lang="fr-CM" sz="1000" kern="100">
                          <a:effectLst/>
                        </a:rPr>
                        <a:t>Tests et validation</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tc>
                  <a:txBody>
                    <a:bodyPr/>
                    <a:lstStyle/>
                    <a:p>
                      <a:pPr algn="just">
                        <a:lnSpc>
                          <a:spcPct val="150000"/>
                        </a:lnSpc>
                        <a:spcAft>
                          <a:spcPts val="800"/>
                        </a:spcAft>
                        <a:buNone/>
                      </a:pPr>
                      <a:r>
                        <a:rPr lang="fr-CM" sz="1000" kern="100" dirty="0">
                          <a:effectLst/>
                        </a:rPr>
                        <a:t>K</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852" marR="59852" marT="0" marB="0"/>
                </a:tc>
                <a:extLst>
                  <a:ext uri="{0D108BD9-81ED-4DB2-BD59-A6C34878D82A}">
                    <a16:rowId xmlns:a16="http://schemas.microsoft.com/office/drawing/2014/main" val="3550036596"/>
                  </a:ext>
                </a:extLst>
              </a:tr>
            </a:tbl>
          </a:graphicData>
        </a:graphic>
      </p:graphicFrame>
    </p:spTree>
    <p:extLst>
      <p:ext uri="{BB962C8B-B14F-4D97-AF65-F5344CB8AC3E}">
        <p14:creationId xmlns:p14="http://schemas.microsoft.com/office/powerpoint/2010/main" val="2458425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0252AF-6E03-5FB2-B37D-AF24643F17FE}"/>
              </a:ext>
            </a:extLst>
          </p:cNvPr>
          <p:cNvSpPr>
            <a:spLocks noGrp="1"/>
          </p:cNvSpPr>
          <p:nvPr>
            <p:ph type="title"/>
          </p:nvPr>
        </p:nvSpPr>
        <p:spPr/>
        <p:txBody>
          <a:bodyPr/>
          <a:lstStyle/>
          <a:p>
            <a:r>
              <a:rPr lang="fr-FR" dirty="0"/>
              <a:t>2.3. Choix du cycle de vie logicielle (Modèle en V)</a:t>
            </a:r>
            <a:endParaRPr lang="fr-CM" dirty="0"/>
          </a:p>
        </p:txBody>
      </p:sp>
      <p:pic>
        <p:nvPicPr>
          <p:cNvPr id="5" name="Espace réservé du contenu 4">
            <a:extLst>
              <a:ext uri="{FF2B5EF4-FFF2-40B4-BE49-F238E27FC236}">
                <a16:creationId xmlns:a16="http://schemas.microsoft.com/office/drawing/2014/main" id="{DB84B380-69F3-8080-6B84-89B1C691AC6B}"/>
              </a:ext>
            </a:extLst>
          </p:cNvPr>
          <p:cNvPicPr>
            <a:picLocks noGrp="1" noChangeAspect="1"/>
          </p:cNvPicPr>
          <p:nvPr>
            <p:ph idx="1"/>
          </p:nvPr>
        </p:nvPicPr>
        <p:blipFill>
          <a:blip r:embed="rId2"/>
          <a:stretch>
            <a:fillRect/>
          </a:stretch>
        </p:blipFill>
        <p:spPr>
          <a:xfrm>
            <a:off x="122278" y="2446992"/>
            <a:ext cx="9631615" cy="3525544"/>
          </a:xfrm>
        </p:spPr>
      </p:pic>
    </p:spTree>
    <p:extLst>
      <p:ext uri="{BB962C8B-B14F-4D97-AF65-F5344CB8AC3E}">
        <p14:creationId xmlns:p14="http://schemas.microsoft.com/office/powerpoint/2010/main" val="47698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3449F3-15B7-1AED-F4C5-8B1345FE80E8}"/>
              </a:ext>
            </a:extLst>
          </p:cNvPr>
          <p:cNvSpPr>
            <a:spLocks noGrp="1"/>
          </p:cNvSpPr>
          <p:nvPr>
            <p:ph type="title"/>
          </p:nvPr>
        </p:nvSpPr>
        <p:spPr/>
        <p:txBody>
          <a:bodyPr/>
          <a:lstStyle/>
          <a:p>
            <a:r>
              <a:rPr lang="fr-CM" dirty="0"/>
              <a:t>2.4. Modélisation</a:t>
            </a:r>
          </a:p>
        </p:txBody>
      </p:sp>
      <p:pic>
        <p:nvPicPr>
          <p:cNvPr id="5" name="Espace réservé du contenu 4">
            <a:extLst>
              <a:ext uri="{FF2B5EF4-FFF2-40B4-BE49-F238E27FC236}">
                <a16:creationId xmlns:a16="http://schemas.microsoft.com/office/drawing/2014/main" id="{6B7D070D-14F2-3A4A-4E96-6DAF7A619BC8}"/>
              </a:ext>
            </a:extLst>
          </p:cNvPr>
          <p:cNvPicPr>
            <a:picLocks noGrp="1" noChangeAspect="1"/>
          </p:cNvPicPr>
          <p:nvPr>
            <p:ph idx="1"/>
          </p:nvPr>
        </p:nvPicPr>
        <p:blipFill>
          <a:blip r:embed="rId2"/>
          <a:stretch>
            <a:fillRect/>
          </a:stretch>
        </p:blipFill>
        <p:spPr>
          <a:xfrm>
            <a:off x="2584990" y="2160588"/>
            <a:ext cx="4782058" cy="3881437"/>
          </a:xfrm>
        </p:spPr>
      </p:pic>
      <p:sp>
        <p:nvSpPr>
          <p:cNvPr id="7" name="ZoneTexte 6">
            <a:extLst>
              <a:ext uri="{FF2B5EF4-FFF2-40B4-BE49-F238E27FC236}">
                <a16:creationId xmlns:a16="http://schemas.microsoft.com/office/drawing/2014/main" id="{562345BA-131B-EE4C-9F64-B09F5A0CCC13}"/>
              </a:ext>
            </a:extLst>
          </p:cNvPr>
          <p:cNvSpPr txBox="1"/>
          <p:nvPr/>
        </p:nvSpPr>
        <p:spPr>
          <a:xfrm>
            <a:off x="1571263" y="1491496"/>
            <a:ext cx="6105644" cy="369332"/>
          </a:xfrm>
          <a:prstGeom prst="rect">
            <a:avLst/>
          </a:prstGeom>
          <a:noFill/>
        </p:spPr>
        <p:txBody>
          <a:bodyPr wrap="square">
            <a:spAutoFit/>
          </a:bodyPr>
          <a:lstStyle/>
          <a:p>
            <a:r>
              <a:rPr lang="fr-CM" dirty="0"/>
              <a:t>2.4.1. Langage de modélisation </a:t>
            </a:r>
          </a:p>
        </p:txBody>
      </p:sp>
    </p:spTree>
    <p:extLst>
      <p:ext uri="{BB962C8B-B14F-4D97-AF65-F5344CB8AC3E}">
        <p14:creationId xmlns:p14="http://schemas.microsoft.com/office/powerpoint/2010/main" val="329595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6ADF8B-99D2-8EAA-B54C-F14C09961E09}"/>
              </a:ext>
            </a:extLst>
          </p:cNvPr>
          <p:cNvSpPr>
            <a:spLocks noGrp="1"/>
          </p:cNvSpPr>
          <p:nvPr>
            <p:ph type="title"/>
          </p:nvPr>
        </p:nvSpPr>
        <p:spPr>
          <a:xfrm>
            <a:off x="677334" y="2438400"/>
            <a:ext cx="8596668" cy="1320800"/>
          </a:xfrm>
        </p:spPr>
        <p:txBody>
          <a:bodyPr>
            <a:noAutofit/>
          </a:bodyPr>
          <a:lstStyle/>
          <a:p>
            <a:r>
              <a:rPr lang="fr-FR" sz="6000" dirty="0"/>
              <a:t>2.4.2. Présentation de quelques diagrammes</a:t>
            </a:r>
            <a:endParaRPr lang="fr-CM" sz="6000" dirty="0"/>
          </a:p>
        </p:txBody>
      </p:sp>
    </p:spTree>
    <p:extLst>
      <p:ext uri="{BB962C8B-B14F-4D97-AF65-F5344CB8AC3E}">
        <p14:creationId xmlns:p14="http://schemas.microsoft.com/office/powerpoint/2010/main" val="1100828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25B58A-250E-DBE1-8545-0EC44ABCC097}"/>
              </a:ext>
            </a:extLst>
          </p:cNvPr>
          <p:cNvSpPr>
            <a:spLocks noGrp="1"/>
          </p:cNvSpPr>
          <p:nvPr>
            <p:ph type="title"/>
          </p:nvPr>
        </p:nvSpPr>
        <p:spPr>
          <a:xfrm>
            <a:off x="688909" y="102078"/>
            <a:ext cx="8596668" cy="848810"/>
          </a:xfrm>
        </p:spPr>
        <p:txBody>
          <a:bodyPr/>
          <a:lstStyle/>
          <a:p>
            <a:r>
              <a:rPr lang="fr-CM" dirty="0"/>
              <a:t>➢ Diagramme de classe</a:t>
            </a:r>
          </a:p>
        </p:txBody>
      </p:sp>
      <p:pic>
        <p:nvPicPr>
          <p:cNvPr id="5" name="Espace réservé du contenu 4">
            <a:extLst>
              <a:ext uri="{FF2B5EF4-FFF2-40B4-BE49-F238E27FC236}">
                <a16:creationId xmlns:a16="http://schemas.microsoft.com/office/drawing/2014/main" id="{AE77BBBF-A9B4-E57E-7BEC-3127409AAF92}"/>
              </a:ext>
            </a:extLst>
          </p:cNvPr>
          <p:cNvPicPr>
            <a:picLocks noGrp="1" noChangeAspect="1"/>
          </p:cNvPicPr>
          <p:nvPr>
            <p:ph idx="1"/>
          </p:nvPr>
        </p:nvPicPr>
        <p:blipFill>
          <a:blip r:embed="rId2"/>
          <a:stretch>
            <a:fillRect/>
          </a:stretch>
        </p:blipFill>
        <p:spPr>
          <a:xfrm>
            <a:off x="1261640" y="950888"/>
            <a:ext cx="8218025" cy="5907112"/>
          </a:xfrm>
        </p:spPr>
      </p:pic>
    </p:spTree>
    <p:extLst>
      <p:ext uri="{BB962C8B-B14F-4D97-AF65-F5344CB8AC3E}">
        <p14:creationId xmlns:p14="http://schemas.microsoft.com/office/powerpoint/2010/main" val="171766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BE422-63CF-EF3E-1D15-9702FF94170E}"/>
              </a:ext>
            </a:extLst>
          </p:cNvPr>
          <p:cNvSpPr>
            <a:spLocks noGrp="1"/>
          </p:cNvSpPr>
          <p:nvPr>
            <p:ph type="title"/>
          </p:nvPr>
        </p:nvSpPr>
        <p:spPr>
          <a:xfrm>
            <a:off x="677334" y="156238"/>
            <a:ext cx="8596668" cy="1320800"/>
          </a:xfrm>
        </p:spPr>
        <p:txBody>
          <a:bodyPr/>
          <a:lstStyle/>
          <a:p>
            <a:r>
              <a:rPr lang="fr-CM" dirty="0"/>
              <a:t>➢ Diagramme de cas d’utilisation</a:t>
            </a:r>
          </a:p>
        </p:txBody>
      </p:sp>
      <p:pic>
        <p:nvPicPr>
          <p:cNvPr id="5" name="Espace réservé du contenu 4">
            <a:extLst>
              <a:ext uri="{FF2B5EF4-FFF2-40B4-BE49-F238E27FC236}">
                <a16:creationId xmlns:a16="http://schemas.microsoft.com/office/drawing/2014/main" id="{DF3D4030-6F87-39C0-F8AA-D47EDD1D97D6}"/>
              </a:ext>
            </a:extLst>
          </p:cNvPr>
          <p:cNvPicPr>
            <a:picLocks noGrp="1" noChangeAspect="1"/>
          </p:cNvPicPr>
          <p:nvPr>
            <p:ph idx="1"/>
          </p:nvPr>
        </p:nvPicPr>
        <p:blipFill>
          <a:blip r:embed="rId2"/>
          <a:stretch>
            <a:fillRect/>
          </a:stretch>
        </p:blipFill>
        <p:spPr>
          <a:xfrm>
            <a:off x="972274" y="722940"/>
            <a:ext cx="7523544" cy="5769118"/>
          </a:xfrm>
        </p:spPr>
      </p:pic>
    </p:spTree>
    <p:extLst>
      <p:ext uri="{BB962C8B-B14F-4D97-AF65-F5344CB8AC3E}">
        <p14:creationId xmlns:p14="http://schemas.microsoft.com/office/powerpoint/2010/main" val="282859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4FFE89-1999-022D-BEE7-14A617347DF9}"/>
              </a:ext>
            </a:extLst>
          </p:cNvPr>
          <p:cNvSpPr>
            <a:spLocks noGrp="1"/>
          </p:cNvSpPr>
          <p:nvPr>
            <p:ph type="title"/>
          </p:nvPr>
        </p:nvSpPr>
        <p:spPr/>
        <p:txBody>
          <a:bodyPr/>
          <a:lstStyle/>
          <a:p>
            <a:r>
              <a:rPr lang="fr-CM" dirty="0"/>
              <a:t>➢ Diagramme de séquence (Inscription)</a:t>
            </a:r>
          </a:p>
        </p:txBody>
      </p:sp>
      <p:pic>
        <p:nvPicPr>
          <p:cNvPr id="5" name="Espace réservé du contenu 4">
            <a:extLst>
              <a:ext uri="{FF2B5EF4-FFF2-40B4-BE49-F238E27FC236}">
                <a16:creationId xmlns:a16="http://schemas.microsoft.com/office/drawing/2014/main" id="{4767173E-2DC8-1403-2C07-53778DDC945A}"/>
              </a:ext>
            </a:extLst>
          </p:cNvPr>
          <p:cNvPicPr>
            <a:picLocks noGrp="1" noChangeAspect="1"/>
          </p:cNvPicPr>
          <p:nvPr>
            <p:ph idx="1"/>
          </p:nvPr>
        </p:nvPicPr>
        <p:blipFill>
          <a:blip r:embed="rId2"/>
          <a:stretch>
            <a:fillRect/>
          </a:stretch>
        </p:blipFill>
        <p:spPr>
          <a:xfrm>
            <a:off x="1119416" y="1553592"/>
            <a:ext cx="7580701" cy="5007895"/>
          </a:xfrm>
        </p:spPr>
      </p:pic>
    </p:spTree>
    <p:extLst>
      <p:ext uri="{BB962C8B-B14F-4D97-AF65-F5344CB8AC3E}">
        <p14:creationId xmlns:p14="http://schemas.microsoft.com/office/powerpoint/2010/main" val="1307681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AF6677D-68D9-B91B-1CC9-C44A68F856B4}"/>
              </a:ext>
            </a:extLst>
          </p:cNvPr>
          <p:cNvSpPr>
            <a:spLocks noGrp="1"/>
          </p:cNvSpPr>
          <p:nvPr>
            <p:ph idx="1"/>
          </p:nvPr>
        </p:nvSpPr>
        <p:spPr>
          <a:xfrm>
            <a:off x="451413" y="1562582"/>
            <a:ext cx="9190297" cy="5295417"/>
          </a:xfrm>
        </p:spPr>
        <p:txBody>
          <a:bodyPr>
            <a:noAutofit/>
          </a:bodyPr>
          <a:lstStyle/>
          <a:p>
            <a:r>
              <a:rPr lang="fr-FR" dirty="0"/>
              <a:t>Un stage académique est une période de formation pratique que les étudiants effectuent dans le cadre de leurs études universitaires ou scolaires. Ce stage au sein de l’entreprise UNI2GROW Cameroun nous permet d'acquérir une expérience concrète et professionnelle dans la conception et réalisation de projet informatique cas de mon projet </a:t>
            </a:r>
            <a:r>
              <a:rPr lang="fr-FR" dirty="0" err="1"/>
              <a:t>JobRar</a:t>
            </a:r>
            <a:r>
              <a:rPr lang="fr-FR" dirty="0"/>
              <a:t>, j'ai eu l'opportunité de mettre en pratique les compétences acquises tout au long de mes études en première année Génie Logiciel. L’objectif principal de ce stage consistait à concevoir et développer un site de recherche d'emploi, un outil indispensable pour faciliter la mise en relation entre les demandeurs d'emploi et les recruteurs. Par ailleurs, ce rapport se propose de décrire les différentes étapes de ce projet, depuis l'analyse des besoins et la planification, en passant par la conception et le développement, jusqu'aux tests et à la mise en ligne du site. Les technologies utilisées, telles que HTML, CSS, JavaScript, ainsi que le langage côté serveur PHP seront également abordées. En plus de détailler les aspects techniques du projet, ce rapport mettra en lumière la présentation de l’entreprise et le déroulement du stage dans un premier temps, l’analyse et la conception dans un second temps, ainsi que l’implémentation et les résultats par la suite. Enfin, une réflexion sur les apports professionnels de ce stage clôturera ce rapport. </a:t>
            </a:r>
            <a:endParaRPr lang="fr-CM" dirty="0"/>
          </a:p>
        </p:txBody>
      </p:sp>
      <p:sp>
        <p:nvSpPr>
          <p:cNvPr id="4" name="Titre 1">
            <a:extLst>
              <a:ext uri="{FF2B5EF4-FFF2-40B4-BE49-F238E27FC236}">
                <a16:creationId xmlns:a16="http://schemas.microsoft.com/office/drawing/2014/main" id="{FDC0F640-05D5-4EEF-37EB-40C45C3783B9}"/>
              </a:ext>
            </a:extLst>
          </p:cNvPr>
          <p:cNvSpPr txBox="1">
            <a:spLocks noGrp="1"/>
          </p:cNvSpPr>
          <p:nvPr>
            <p:ph type="title"/>
          </p:nvPr>
        </p:nvSpPr>
        <p:spPr>
          <a:xfrm>
            <a:off x="677863" y="60960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CM" sz="4000" b="1" u="sng" kern="100" dirty="0">
                <a:solidFill>
                  <a:srgbClr val="0070C0"/>
                </a:solidFill>
                <a:cs typeface="Times New Roman" panose="02020603050405020304" pitchFamily="18" charset="0"/>
              </a:rPr>
              <a:t>Introduction</a:t>
            </a:r>
            <a:endParaRPr lang="fr-CM" sz="4000" u="sng" dirty="0">
              <a:solidFill>
                <a:srgbClr val="0070C0"/>
              </a:solidFill>
            </a:endParaRPr>
          </a:p>
        </p:txBody>
      </p:sp>
    </p:spTree>
    <p:extLst>
      <p:ext uri="{BB962C8B-B14F-4D97-AF65-F5344CB8AC3E}">
        <p14:creationId xmlns:p14="http://schemas.microsoft.com/office/powerpoint/2010/main" val="616643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27F69-68F8-7B40-5324-7936F85464C0}"/>
              </a:ext>
            </a:extLst>
          </p:cNvPr>
          <p:cNvSpPr>
            <a:spLocks noGrp="1"/>
          </p:cNvSpPr>
          <p:nvPr>
            <p:ph type="title"/>
          </p:nvPr>
        </p:nvSpPr>
        <p:spPr/>
        <p:txBody>
          <a:bodyPr/>
          <a:lstStyle/>
          <a:p>
            <a:r>
              <a:rPr lang="fr-CM" dirty="0"/>
              <a:t>➢ Diagramme de séquence (authentification)</a:t>
            </a:r>
          </a:p>
        </p:txBody>
      </p:sp>
      <p:pic>
        <p:nvPicPr>
          <p:cNvPr id="5" name="Espace réservé du contenu 4">
            <a:extLst>
              <a:ext uri="{FF2B5EF4-FFF2-40B4-BE49-F238E27FC236}">
                <a16:creationId xmlns:a16="http://schemas.microsoft.com/office/drawing/2014/main" id="{52173B60-5245-A664-224C-6F073084D04F}"/>
              </a:ext>
            </a:extLst>
          </p:cNvPr>
          <p:cNvPicPr>
            <a:picLocks noGrp="1" noChangeAspect="1"/>
          </p:cNvPicPr>
          <p:nvPr>
            <p:ph idx="1"/>
          </p:nvPr>
        </p:nvPicPr>
        <p:blipFill>
          <a:blip r:embed="rId2"/>
          <a:stretch>
            <a:fillRect/>
          </a:stretch>
        </p:blipFill>
        <p:spPr>
          <a:xfrm>
            <a:off x="1476581" y="1793290"/>
            <a:ext cx="7457063" cy="4918228"/>
          </a:xfrm>
        </p:spPr>
      </p:pic>
    </p:spTree>
    <p:extLst>
      <p:ext uri="{BB962C8B-B14F-4D97-AF65-F5344CB8AC3E}">
        <p14:creationId xmlns:p14="http://schemas.microsoft.com/office/powerpoint/2010/main" val="2273230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57751C-C952-0143-8C2D-D7504974F8E5}"/>
              </a:ext>
            </a:extLst>
          </p:cNvPr>
          <p:cNvSpPr>
            <a:spLocks noGrp="1"/>
          </p:cNvSpPr>
          <p:nvPr>
            <p:ph type="title"/>
          </p:nvPr>
        </p:nvSpPr>
        <p:spPr/>
        <p:txBody>
          <a:bodyPr/>
          <a:lstStyle/>
          <a:p>
            <a:r>
              <a:rPr lang="fr-FR" dirty="0"/>
              <a:t>2.4.3. Présentation de la conception graphique de quelques interfaces </a:t>
            </a:r>
            <a:endParaRPr lang="fr-CM" dirty="0"/>
          </a:p>
        </p:txBody>
      </p:sp>
      <p:pic>
        <p:nvPicPr>
          <p:cNvPr id="9" name="Espace réservé du contenu 8">
            <a:extLst>
              <a:ext uri="{FF2B5EF4-FFF2-40B4-BE49-F238E27FC236}">
                <a16:creationId xmlns:a16="http://schemas.microsoft.com/office/drawing/2014/main" id="{117278B8-5841-405B-8508-133902826C15}"/>
              </a:ext>
            </a:extLst>
          </p:cNvPr>
          <p:cNvPicPr>
            <a:picLocks noGrp="1" noChangeAspect="1"/>
          </p:cNvPicPr>
          <p:nvPr>
            <p:ph idx="1"/>
          </p:nvPr>
        </p:nvPicPr>
        <p:blipFill>
          <a:blip r:embed="rId2"/>
          <a:srcRect t="58239"/>
          <a:stretch/>
        </p:blipFill>
        <p:spPr>
          <a:xfrm>
            <a:off x="1481367" y="2450237"/>
            <a:ext cx="7476202" cy="4196419"/>
          </a:xfrm>
        </p:spPr>
      </p:pic>
      <p:sp>
        <p:nvSpPr>
          <p:cNvPr id="10" name="ZoneTexte 9">
            <a:extLst>
              <a:ext uri="{FF2B5EF4-FFF2-40B4-BE49-F238E27FC236}">
                <a16:creationId xmlns:a16="http://schemas.microsoft.com/office/drawing/2014/main" id="{4A02A361-BFE8-ED7C-311F-0F671EC7D0B9}"/>
              </a:ext>
            </a:extLst>
          </p:cNvPr>
          <p:cNvSpPr txBox="1"/>
          <p:nvPr/>
        </p:nvSpPr>
        <p:spPr>
          <a:xfrm>
            <a:off x="2219417" y="1930400"/>
            <a:ext cx="3746377" cy="369332"/>
          </a:xfrm>
          <a:prstGeom prst="rect">
            <a:avLst/>
          </a:prstGeom>
          <a:noFill/>
        </p:spPr>
        <p:txBody>
          <a:bodyPr wrap="square" rtlCol="0">
            <a:spAutoFit/>
          </a:bodyPr>
          <a:lstStyle/>
          <a:p>
            <a:r>
              <a:rPr lang="fr-CM" dirty="0"/>
              <a:t>Interface utilisateur</a:t>
            </a:r>
          </a:p>
        </p:txBody>
      </p:sp>
    </p:spTree>
    <p:extLst>
      <p:ext uri="{BB962C8B-B14F-4D97-AF65-F5344CB8AC3E}">
        <p14:creationId xmlns:p14="http://schemas.microsoft.com/office/powerpoint/2010/main" val="235347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4">
            <a:extLst>
              <a:ext uri="{FF2B5EF4-FFF2-40B4-BE49-F238E27FC236}">
                <a16:creationId xmlns:a16="http://schemas.microsoft.com/office/drawing/2014/main" id="{2F3760A3-5079-1BA5-A04B-C7F8B154206F}"/>
              </a:ext>
            </a:extLst>
          </p:cNvPr>
          <p:cNvPicPr>
            <a:picLocks noGrp="1" noChangeAspect="1"/>
          </p:cNvPicPr>
          <p:nvPr>
            <p:ph idx="1"/>
          </p:nvPr>
        </p:nvPicPr>
        <p:blipFill>
          <a:blip r:embed="rId2"/>
          <a:srcRect t="10893" b="47251"/>
          <a:stretch/>
        </p:blipFill>
        <p:spPr>
          <a:xfrm>
            <a:off x="1233996" y="1996142"/>
            <a:ext cx="7719008" cy="4342514"/>
          </a:xfrm>
        </p:spPr>
      </p:pic>
      <p:sp>
        <p:nvSpPr>
          <p:cNvPr id="5" name="ZoneTexte 4">
            <a:extLst>
              <a:ext uri="{FF2B5EF4-FFF2-40B4-BE49-F238E27FC236}">
                <a16:creationId xmlns:a16="http://schemas.microsoft.com/office/drawing/2014/main" id="{55CFDD50-E891-D08B-D5F7-58DE8BF6A870}"/>
              </a:ext>
            </a:extLst>
          </p:cNvPr>
          <p:cNvSpPr txBox="1"/>
          <p:nvPr/>
        </p:nvSpPr>
        <p:spPr>
          <a:xfrm>
            <a:off x="1347123" y="820692"/>
            <a:ext cx="3746377" cy="369332"/>
          </a:xfrm>
          <a:prstGeom prst="rect">
            <a:avLst/>
          </a:prstGeom>
          <a:noFill/>
        </p:spPr>
        <p:txBody>
          <a:bodyPr wrap="square" rtlCol="0">
            <a:spAutoFit/>
          </a:bodyPr>
          <a:lstStyle/>
          <a:p>
            <a:r>
              <a:rPr lang="fr-CM" dirty="0"/>
              <a:t>Interface administrateur</a:t>
            </a:r>
          </a:p>
        </p:txBody>
      </p:sp>
    </p:spTree>
    <p:extLst>
      <p:ext uri="{BB962C8B-B14F-4D97-AF65-F5344CB8AC3E}">
        <p14:creationId xmlns:p14="http://schemas.microsoft.com/office/powerpoint/2010/main" val="326099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DB4662C-B892-63D2-8FF4-17EA8D139D83}"/>
              </a:ext>
            </a:extLst>
          </p:cNvPr>
          <p:cNvSpPr txBox="1">
            <a:spLocks noGrp="1"/>
          </p:cNvSpPr>
          <p:nvPr>
            <p:ph type="title"/>
          </p:nvPr>
        </p:nvSpPr>
        <p:spPr>
          <a:xfrm>
            <a:off x="731129" y="1612037"/>
            <a:ext cx="8596312" cy="363392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CM" sz="6600" b="1" u="sng" kern="100" dirty="0">
                <a:solidFill>
                  <a:srgbClr val="0070C0"/>
                </a:solidFill>
                <a:effectLst/>
                <a:ea typeface="Times New Roman" panose="02020603050405020304" pitchFamily="18" charset="0"/>
                <a:cs typeface="Times New Roman" panose="02020603050405020304" pitchFamily="18" charset="0"/>
              </a:rPr>
              <a:t>Chapitre 3</a:t>
            </a:r>
            <a:r>
              <a:rPr lang="fr-CM" sz="6600" b="1" kern="100" dirty="0">
                <a:solidFill>
                  <a:srgbClr val="0070C0"/>
                </a:solidFill>
                <a:effectLst/>
                <a:ea typeface="Times New Roman" panose="02020603050405020304" pitchFamily="18" charset="0"/>
                <a:cs typeface="Times New Roman" panose="02020603050405020304" pitchFamily="18" charset="0"/>
              </a:rPr>
              <a:t>: </a:t>
            </a:r>
            <a:r>
              <a:rPr lang="fr-CM" sz="6600" b="1" kern="100" dirty="0">
                <a:solidFill>
                  <a:srgbClr val="0070C0"/>
                </a:solidFill>
                <a:ea typeface="Times New Roman" panose="02020603050405020304" pitchFamily="18" charset="0"/>
                <a:cs typeface="Times New Roman" panose="02020603050405020304" pitchFamily="18" charset="0"/>
              </a:rPr>
              <a:t>Implémentation et résultat</a:t>
            </a:r>
            <a:endParaRPr lang="fr-CM" sz="6600" b="1" kern="100" dirty="0">
              <a:solidFill>
                <a:srgbClr val="0070C0"/>
              </a:solidFill>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791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662D0-CD48-31F2-B2F0-763032FE8313}"/>
              </a:ext>
            </a:extLst>
          </p:cNvPr>
          <p:cNvSpPr>
            <a:spLocks noGrp="1"/>
          </p:cNvSpPr>
          <p:nvPr>
            <p:ph type="title"/>
          </p:nvPr>
        </p:nvSpPr>
        <p:spPr/>
        <p:txBody>
          <a:bodyPr>
            <a:normAutofit/>
          </a:bodyPr>
          <a:lstStyle/>
          <a:p>
            <a:r>
              <a:rPr lang="fr-FR" dirty="0"/>
              <a:t>3.1. Implémentation technique </a:t>
            </a:r>
            <a:br>
              <a:rPr lang="fr-FR" dirty="0"/>
            </a:br>
            <a:r>
              <a:rPr lang="fr-FR" dirty="0"/>
              <a:t>	</a:t>
            </a:r>
            <a:r>
              <a:rPr lang="fr-FR" sz="2800" dirty="0"/>
              <a:t>3.1.1. architecture technique</a:t>
            </a:r>
            <a:endParaRPr lang="fr-CM" dirty="0"/>
          </a:p>
        </p:txBody>
      </p:sp>
      <p:pic>
        <p:nvPicPr>
          <p:cNvPr id="4" name="Espace réservé du contenu 3">
            <a:extLst>
              <a:ext uri="{FF2B5EF4-FFF2-40B4-BE49-F238E27FC236}">
                <a16:creationId xmlns:a16="http://schemas.microsoft.com/office/drawing/2014/main" id="{4ED1A254-E873-604E-EB74-579B3AF1DFE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20605" y="1930400"/>
            <a:ext cx="2888746" cy="4481764"/>
          </a:xfrm>
          <a:prstGeom prst="rect">
            <a:avLst/>
          </a:prstGeom>
          <a:ln w="12700">
            <a:solidFill>
              <a:schemeClr val="tx1"/>
            </a:solidFill>
          </a:ln>
        </p:spPr>
      </p:pic>
    </p:spTree>
    <p:extLst>
      <p:ext uri="{BB962C8B-B14F-4D97-AF65-F5344CB8AC3E}">
        <p14:creationId xmlns:p14="http://schemas.microsoft.com/office/powerpoint/2010/main" val="186133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47DC9-91F9-66BB-AA36-99EB0DF87B53}"/>
              </a:ext>
            </a:extLst>
          </p:cNvPr>
          <p:cNvSpPr>
            <a:spLocks noGrp="1"/>
          </p:cNvSpPr>
          <p:nvPr>
            <p:ph type="title"/>
          </p:nvPr>
        </p:nvSpPr>
        <p:spPr/>
        <p:txBody>
          <a:bodyPr/>
          <a:lstStyle/>
          <a:p>
            <a:r>
              <a:rPr lang="fr-CM" dirty="0"/>
              <a:t>SGBD</a:t>
            </a:r>
          </a:p>
        </p:txBody>
      </p:sp>
      <p:pic>
        <p:nvPicPr>
          <p:cNvPr id="4" name="Espace réservé du contenu 3">
            <a:extLst>
              <a:ext uri="{FF2B5EF4-FFF2-40B4-BE49-F238E27FC236}">
                <a16:creationId xmlns:a16="http://schemas.microsoft.com/office/drawing/2014/main" id="{F783391E-6311-A3AC-E066-42DD972A75A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25240" y="3193508"/>
            <a:ext cx="7765706" cy="846658"/>
          </a:xfrm>
          <a:prstGeom prst="rect">
            <a:avLst/>
          </a:prstGeom>
        </p:spPr>
      </p:pic>
    </p:spTree>
    <p:extLst>
      <p:ext uri="{BB962C8B-B14F-4D97-AF65-F5344CB8AC3E}">
        <p14:creationId xmlns:p14="http://schemas.microsoft.com/office/powerpoint/2010/main" val="45532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C984663-A786-FDBE-0253-144F11EDDA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947" y="1610002"/>
            <a:ext cx="2324100" cy="2324100"/>
          </a:xfrm>
          <a:prstGeom prst="rect">
            <a:avLst/>
          </a:prstGeom>
        </p:spPr>
      </p:pic>
      <p:pic>
        <p:nvPicPr>
          <p:cNvPr id="5" name="Image 4">
            <a:extLst>
              <a:ext uri="{FF2B5EF4-FFF2-40B4-BE49-F238E27FC236}">
                <a16:creationId xmlns:a16="http://schemas.microsoft.com/office/drawing/2014/main" id="{D7B886F7-DE12-E6B2-0F0E-CE3279BDEB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7102" r="26978"/>
          <a:stretch/>
        </p:blipFill>
        <p:spPr bwMode="auto">
          <a:xfrm>
            <a:off x="6096000" y="1676068"/>
            <a:ext cx="1703705" cy="2312670"/>
          </a:xfrm>
          <a:prstGeom prst="rect">
            <a:avLst/>
          </a:prstGeom>
          <a:ln>
            <a:noFill/>
          </a:ln>
          <a:extLst>
            <a:ext uri="{53640926-AAD7-44D8-BBD7-CCE9431645EC}">
              <a14:shadowObscured xmlns:a14="http://schemas.microsoft.com/office/drawing/2010/main"/>
            </a:ext>
          </a:extLst>
        </p:spPr>
      </p:pic>
      <p:pic>
        <p:nvPicPr>
          <p:cNvPr id="6" name="Image 5">
            <a:extLst>
              <a:ext uri="{FF2B5EF4-FFF2-40B4-BE49-F238E27FC236}">
                <a16:creationId xmlns:a16="http://schemas.microsoft.com/office/drawing/2014/main" id="{D99110DF-4885-96A9-4144-B977E16F67B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7967" y="4085948"/>
            <a:ext cx="2291080" cy="2479675"/>
          </a:xfrm>
          <a:prstGeom prst="rect">
            <a:avLst/>
          </a:prstGeom>
        </p:spPr>
      </p:pic>
      <p:pic>
        <p:nvPicPr>
          <p:cNvPr id="7" name="Image 6">
            <a:extLst>
              <a:ext uri="{FF2B5EF4-FFF2-40B4-BE49-F238E27FC236}">
                <a16:creationId xmlns:a16="http://schemas.microsoft.com/office/drawing/2014/main" id="{C752415F-D6C8-2AAF-D4B6-B78C7A0E8C0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8310" y="4312960"/>
            <a:ext cx="2952750" cy="2025650"/>
          </a:xfrm>
          <a:prstGeom prst="rect">
            <a:avLst/>
          </a:prstGeom>
        </p:spPr>
      </p:pic>
      <p:sp>
        <p:nvSpPr>
          <p:cNvPr id="8" name="Titre 1">
            <a:extLst>
              <a:ext uri="{FF2B5EF4-FFF2-40B4-BE49-F238E27FC236}">
                <a16:creationId xmlns:a16="http://schemas.microsoft.com/office/drawing/2014/main" id="{711977FE-73BE-CD49-5B09-4A67F00FC505}"/>
              </a:ext>
            </a:extLst>
          </p:cNvPr>
          <p:cNvSpPr>
            <a:spLocks noGrp="1"/>
          </p:cNvSpPr>
          <p:nvPr>
            <p:ph type="title"/>
          </p:nvPr>
        </p:nvSpPr>
        <p:spPr>
          <a:xfrm>
            <a:off x="1359976" y="125211"/>
            <a:ext cx="8596668" cy="1245834"/>
          </a:xfrm>
        </p:spPr>
        <p:txBody>
          <a:bodyPr>
            <a:noAutofit/>
          </a:bodyPr>
          <a:lstStyle/>
          <a:p>
            <a:r>
              <a:rPr lang="fr-CM" dirty="0"/>
              <a:t>➢ Technologie utilisé </a:t>
            </a:r>
          </a:p>
        </p:txBody>
      </p:sp>
    </p:spTree>
    <p:extLst>
      <p:ext uri="{BB962C8B-B14F-4D97-AF65-F5344CB8AC3E}">
        <p14:creationId xmlns:p14="http://schemas.microsoft.com/office/powerpoint/2010/main" val="2206239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6953C3-B569-3AB1-4106-73EAB0197DEB}"/>
              </a:ext>
            </a:extLst>
          </p:cNvPr>
          <p:cNvSpPr>
            <a:spLocks noGrp="1"/>
          </p:cNvSpPr>
          <p:nvPr>
            <p:ph type="title"/>
          </p:nvPr>
        </p:nvSpPr>
        <p:spPr/>
        <p:txBody>
          <a:bodyPr/>
          <a:lstStyle/>
          <a:p>
            <a:r>
              <a:rPr lang="fr-CM" dirty="0"/>
              <a:t>➢ Logiciel utilisé </a:t>
            </a:r>
          </a:p>
        </p:txBody>
      </p:sp>
      <p:pic>
        <p:nvPicPr>
          <p:cNvPr id="4" name="Graphique 18">
            <a:extLst>
              <a:ext uri="{FF2B5EF4-FFF2-40B4-BE49-F238E27FC236}">
                <a16:creationId xmlns:a16="http://schemas.microsoft.com/office/drawing/2014/main" id="{BFBF9B30-4440-7123-54E2-18B29E1839C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65044" y="1816785"/>
            <a:ext cx="1965102" cy="1965102"/>
          </a:xfrm>
          <a:prstGeom prst="rect">
            <a:avLst/>
          </a:prstGeom>
        </p:spPr>
      </p:pic>
      <p:pic>
        <p:nvPicPr>
          <p:cNvPr id="5" name="Image 4">
            <a:extLst>
              <a:ext uri="{FF2B5EF4-FFF2-40B4-BE49-F238E27FC236}">
                <a16:creationId xmlns:a16="http://schemas.microsoft.com/office/drawing/2014/main" id="{81BEA173-6F4F-8DAA-EC1B-CEB39F3A739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26188" y="1580444"/>
            <a:ext cx="1993900" cy="1993900"/>
          </a:xfrm>
          <a:prstGeom prst="rect">
            <a:avLst/>
          </a:prstGeom>
        </p:spPr>
      </p:pic>
      <p:pic>
        <p:nvPicPr>
          <p:cNvPr id="6" name="Image 5">
            <a:extLst>
              <a:ext uri="{FF2B5EF4-FFF2-40B4-BE49-F238E27FC236}">
                <a16:creationId xmlns:a16="http://schemas.microsoft.com/office/drawing/2014/main" id="{05DA21AF-2A4A-3E4C-D48D-B7D419408D53}"/>
              </a:ext>
            </a:extLst>
          </p:cNvPr>
          <p:cNvPicPr>
            <a:picLocks noChangeAspect="1"/>
          </p:cNvPicPr>
          <p:nvPr/>
        </p:nvPicPr>
        <p:blipFill rotWithShape="1">
          <a:blip r:embed="rId5">
            <a:extLst>
              <a:ext uri="{28A0092B-C50C-407E-A947-70E740481C1C}">
                <a14:useLocalDpi xmlns:a14="http://schemas.microsoft.com/office/drawing/2010/main" val="0"/>
              </a:ext>
            </a:extLst>
          </a:blip>
          <a:srcRect l="14276" t="13857" r="12319" b="14824"/>
          <a:stretch/>
        </p:blipFill>
        <p:spPr bwMode="auto">
          <a:xfrm>
            <a:off x="8136209" y="1580444"/>
            <a:ext cx="1687195" cy="1628775"/>
          </a:xfrm>
          <a:prstGeom prst="rect">
            <a:avLst/>
          </a:prstGeom>
          <a:ln>
            <a:noFill/>
          </a:ln>
          <a:extLst>
            <a:ext uri="{53640926-AAD7-44D8-BBD7-CCE9431645EC}">
              <a14:shadowObscured xmlns:a14="http://schemas.microsoft.com/office/drawing/2010/main"/>
            </a:ext>
          </a:extLst>
        </p:spPr>
      </p:pic>
      <p:pic>
        <p:nvPicPr>
          <p:cNvPr id="7" name="Image 6">
            <a:extLst>
              <a:ext uri="{FF2B5EF4-FFF2-40B4-BE49-F238E27FC236}">
                <a16:creationId xmlns:a16="http://schemas.microsoft.com/office/drawing/2014/main" id="{1171AADC-EF69-D64F-CCD1-859FFFF0B36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018" y="4668243"/>
            <a:ext cx="1778000" cy="1778000"/>
          </a:xfrm>
          <a:prstGeom prst="rect">
            <a:avLst/>
          </a:prstGeom>
        </p:spPr>
      </p:pic>
      <p:pic>
        <p:nvPicPr>
          <p:cNvPr id="8" name="Image 7">
            <a:extLst>
              <a:ext uri="{FF2B5EF4-FFF2-40B4-BE49-F238E27FC236}">
                <a16:creationId xmlns:a16="http://schemas.microsoft.com/office/drawing/2014/main" id="{71442A83-2C46-09CB-8AA3-1C5BE14B0D9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6188" y="4439643"/>
            <a:ext cx="1764665" cy="2006600"/>
          </a:xfrm>
          <a:prstGeom prst="rect">
            <a:avLst/>
          </a:prstGeom>
        </p:spPr>
      </p:pic>
      <p:pic>
        <p:nvPicPr>
          <p:cNvPr id="9" name="Image 8">
            <a:extLst>
              <a:ext uri="{FF2B5EF4-FFF2-40B4-BE49-F238E27FC236}">
                <a16:creationId xmlns:a16="http://schemas.microsoft.com/office/drawing/2014/main" id="{6DF5056E-705F-F445-2FCB-A8CA499392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1568" y="4368137"/>
            <a:ext cx="2276475" cy="2276475"/>
          </a:xfrm>
          <a:prstGeom prst="rect">
            <a:avLst/>
          </a:prstGeom>
        </p:spPr>
      </p:pic>
    </p:spTree>
    <p:extLst>
      <p:ext uri="{BB962C8B-B14F-4D97-AF65-F5344CB8AC3E}">
        <p14:creationId xmlns:p14="http://schemas.microsoft.com/office/powerpoint/2010/main" val="1633296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FFBB2D-F175-48CF-3524-17CC70AEE34A}"/>
              </a:ext>
            </a:extLst>
          </p:cNvPr>
          <p:cNvSpPr>
            <a:spLocks noGrp="1"/>
          </p:cNvSpPr>
          <p:nvPr>
            <p:ph type="title"/>
          </p:nvPr>
        </p:nvSpPr>
        <p:spPr>
          <a:xfrm>
            <a:off x="641823" y="1474433"/>
            <a:ext cx="8596668" cy="3909134"/>
          </a:xfrm>
        </p:spPr>
        <p:txBody>
          <a:bodyPr>
            <a:noAutofit/>
          </a:bodyPr>
          <a:lstStyle/>
          <a:p>
            <a:r>
              <a:rPr lang="fr-FR" sz="8000" dirty="0"/>
              <a:t>3.1.2. Quelques implémentations du code </a:t>
            </a:r>
            <a:endParaRPr lang="fr-CM" sz="8000" dirty="0"/>
          </a:p>
        </p:txBody>
      </p:sp>
    </p:spTree>
    <p:extLst>
      <p:ext uri="{BB962C8B-B14F-4D97-AF65-F5344CB8AC3E}">
        <p14:creationId xmlns:p14="http://schemas.microsoft.com/office/powerpoint/2010/main" val="12286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81E324-9008-61A9-0919-64F3DAF8D4E8}"/>
              </a:ext>
            </a:extLst>
          </p:cNvPr>
          <p:cNvSpPr>
            <a:spLocks noGrp="1"/>
          </p:cNvSpPr>
          <p:nvPr>
            <p:ph type="title"/>
          </p:nvPr>
        </p:nvSpPr>
        <p:spPr/>
        <p:txBody>
          <a:bodyPr/>
          <a:lstStyle/>
          <a:p>
            <a:r>
              <a:rPr lang="fr-CM" dirty="0"/>
              <a:t>code pour envoi d’email </a:t>
            </a:r>
          </a:p>
        </p:txBody>
      </p:sp>
      <p:pic>
        <p:nvPicPr>
          <p:cNvPr id="4" name="Espace réservé du contenu 3">
            <a:extLst>
              <a:ext uri="{FF2B5EF4-FFF2-40B4-BE49-F238E27FC236}">
                <a16:creationId xmlns:a16="http://schemas.microsoft.com/office/drawing/2014/main" id="{54304676-6242-B03E-E070-F235B92DE0EE}"/>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77334" y="1270000"/>
            <a:ext cx="8658351" cy="5326602"/>
          </a:xfrm>
          <a:prstGeom prst="rect">
            <a:avLst/>
          </a:prstGeom>
          <a:ln w="9525">
            <a:solidFill>
              <a:schemeClr val="tx1"/>
            </a:solidFill>
          </a:ln>
        </p:spPr>
      </p:pic>
    </p:spTree>
    <p:extLst>
      <p:ext uri="{BB962C8B-B14F-4D97-AF65-F5344CB8AC3E}">
        <p14:creationId xmlns:p14="http://schemas.microsoft.com/office/powerpoint/2010/main" val="424329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69198A08-69CA-C991-CF72-4AE20B36034C}"/>
              </a:ext>
            </a:extLst>
          </p:cNvPr>
          <p:cNvSpPr txBox="1">
            <a:spLocks noGrp="1"/>
          </p:cNvSpPr>
          <p:nvPr>
            <p:ph type="title"/>
          </p:nvPr>
        </p:nvSpPr>
        <p:spPr>
          <a:xfrm>
            <a:off x="-300940" y="1815135"/>
            <a:ext cx="10751544" cy="431574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fr-CM" sz="6600" b="1" u="sng" kern="100" dirty="0">
                <a:solidFill>
                  <a:srgbClr val="0070C0"/>
                </a:solidFill>
                <a:effectLst/>
                <a:ea typeface="Times New Roman" panose="02020603050405020304" pitchFamily="18" charset="0"/>
                <a:cs typeface="Times New Roman" panose="02020603050405020304" pitchFamily="18" charset="0"/>
              </a:rPr>
              <a:t>Chapitre 1</a:t>
            </a:r>
            <a:r>
              <a:rPr lang="fr-CM" sz="6600" b="1" kern="100" dirty="0">
                <a:solidFill>
                  <a:srgbClr val="0070C0"/>
                </a:solidFill>
                <a:effectLst/>
                <a:ea typeface="Times New Roman" panose="02020603050405020304" pitchFamily="18" charset="0"/>
                <a:cs typeface="Times New Roman" panose="02020603050405020304" pitchFamily="18" charset="0"/>
              </a:rPr>
              <a:t>: présentation de l’entreprise et déroulement du stage</a:t>
            </a:r>
          </a:p>
        </p:txBody>
      </p:sp>
    </p:spTree>
    <p:extLst>
      <p:ext uri="{BB962C8B-B14F-4D97-AF65-F5344CB8AC3E}">
        <p14:creationId xmlns:p14="http://schemas.microsoft.com/office/powerpoint/2010/main" val="2743657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ACBA61-0106-53D3-1F86-85B76EEF656F}"/>
              </a:ext>
            </a:extLst>
          </p:cNvPr>
          <p:cNvSpPr>
            <a:spLocks noGrp="1"/>
          </p:cNvSpPr>
          <p:nvPr>
            <p:ph type="title"/>
          </p:nvPr>
        </p:nvSpPr>
        <p:spPr>
          <a:xfrm>
            <a:off x="659579" y="281126"/>
            <a:ext cx="8596668" cy="1320800"/>
          </a:xfrm>
        </p:spPr>
        <p:txBody>
          <a:bodyPr/>
          <a:lstStyle/>
          <a:p>
            <a:r>
              <a:rPr lang="fr-FR" dirty="0"/>
              <a:t>Code de modification de la photo de profil </a:t>
            </a:r>
            <a:endParaRPr lang="fr-CM" dirty="0"/>
          </a:p>
        </p:txBody>
      </p:sp>
      <p:pic>
        <p:nvPicPr>
          <p:cNvPr id="4" name="Espace réservé du contenu 3">
            <a:extLst>
              <a:ext uri="{FF2B5EF4-FFF2-40B4-BE49-F238E27FC236}">
                <a16:creationId xmlns:a16="http://schemas.microsoft.com/office/drawing/2014/main" id="{A0DFF1C5-D17A-D049-38D2-DEE640776E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013" y="1572441"/>
            <a:ext cx="8243192" cy="5076933"/>
          </a:xfrm>
          <a:prstGeom prst="rect">
            <a:avLst/>
          </a:prstGeom>
          <a:ln w="9525">
            <a:solidFill>
              <a:schemeClr val="tx1"/>
            </a:solidFill>
          </a:ln>
        </p:spPr>
      </p:pic>
    </p:spTree>
    <p:extLst>
      <p:ext uri="{BB962C8B-B14F-4D97-AF65-F5344CB8AC3E}">
        <p14:creationId xmlns:p14="http://schemas.microsoft.com/office/powerpoint/2010/main" val="53452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748FC-A15C-719E-AA45-D72C7F8CF36B}"/>
              </a:ext>
            </a:extLst>
          </p:cNvPr>
          <p:cNvSpPr>
            <a:spLocks noGrp="1"/>
          </p:cNvSpPr>
          <p:nvPr>
            <p:ph type="title"/>
          </p:nvPr>
        </p:nvSpPr>
        <p:spPr/>
        <p:txBody>
          <a:bodyPr/>
          <a:lstStyle/>
          <a:p>
            <a:r>
              <a:rPr lang="fr-FR" dirty="0"/>
              <a:t>Formulaire de connexion et d’inscription </a:t>
            </a:r>
            <a:endParaRPr lang="fr-CM" dirty="0"/>
          </a:p>
        </p:txBody>
      </p:sp>
      <p:grpSp>
        <p:nvGrpSpPr>
          <p:cNvPr id="4" name="Groupe 3">
            <a:extLst>
              <a:ext uri="{FF2B5EF4-FFF2-40B4-BE49-F238E27FC236}">
                <a16:creationId xmlns:a16="http://schemas.microsoft.com/office/drawing/2014/main" id="{FE4A4596-AAF8-90EF-9874-0894AE7637FB}"/>
              </a:ext>
            </a:extLst>
          </p:cNvPr>
          <p:cNvGrpSpPr/>
          <p:nvPr/>
        </p:nvGrpSpPr>
        <p:grpSpPr>
          <a:xfrm>
            <a:off x="532660" y="1421447"/>
            <a:ext cx="8696746" cy="5316704"/>
            <a:chOff x="0" y="0"/>
            <a:chExt cx="6267424" cy="4015105"/>
          </a:xfrm>
        </p:grpSpPr>
        <p:pic>
          <p:nvPicPr>
            <p:cNvPr id="5" name="Image 4">
              <a:extLst>
                <a:ext uri="{FF2B5EF4-FFF2-40B4-BE49-F238E27FC236}">
                  <a16:creationId xmlns:a16="http://schemas.microsoft.com/office/drawing/2014/main" id="{45CE320A-A56D-B70C-CF16-E2B43F04E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969895" cy="4000500"/>
            </a:xfrm>
            <a:prstGeom prst="rect">
              <a:avLst/>
            </a:prstGeom>
          </p:spPr>
        </p:pic>
        <p:pic>
          <p:nvPicPr>
            <p:cNvPr id="6" name="Image 5">
              <a:extLst>
                <a:ext uri="{FF2B5EF4-FFF2-40B4-BE49-F238E27FC236}">
                  <a16:creationId xmlns:a16="http://schemas.microsoft.com/office/drawing/2014/main" id="{A8AA060A-8AEF-5A2F-6ABF-186A4A6B29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7209" y="0"/>
              <a:ext cx="2990215" cy="4015105"/>
            </a:xfrm>
            <a:prstGeom prst="rect">
              <a:avLst/>
            </a:prstGeom>
          </p:spPr>
        </p:pic>
      </p:grpSp>
    </p:spTree>
    <p:extLst>
      <p:ext uri="{BB962C8B-B14F-4D97-AF65-F5344CB8AC3E}">
        <p14:creationId xmlns:p14="http://schemas.microsoft.com/office/powerpoint/2010/main" val="21138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AF7C72-B1A9-1260-2EB1-965FBFD683DA}"/>
              </a:ext>
            </a:extLst>
          </p:cNvPr>
          <p:cNvSpPr>
            <a:spLocks noGrp="1"/>
          </p:cNvSpPr>
          <p:nvPr>
            <p:ph type="title"/>
          </p:nvPr>
        </p:nvSpPr>
        <p:spPr/>
        <p:txBody>
          <a:bodyPr/>
          <a:lstStyle/>
          <a:p>
            <a:r>
              <a:rPr lang="fr-CM" dirty="0"/>
              <a:t>Interface employeur </a:t>
            </a:r>
          </a:p>
        </p:txBody>
      </p:sp>
      <p:pic>
        <p:nvPicPr>
          <p:cNvPr id="4" name="Espace réservé du contenu 3">
            <a:extLst>
              <a:ext uri="{FF2B5EF4-FFF2-40B4-BE49-F238E27FC236}">
                <a16:creationId xmlns:a16="http://schemas.microsoft.com/office/drawing/2014/main" id="{C3296820-F1B5-A7E9-2BE4-07ABD51F2E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3916" y="1429305"/>
            <a:ext cx="8208119" cy="5472079"/>
          </a:xfrm>
          <a:prstGeom prst="rect">
            <a:avLst/>
          </a:prstGeom>
        </p:spPr>
      </p:pic>
    </p:spTree>
    <p:extLst>
      <p:ext uri="{BB962C8B-B14F-4D97-AF65-F5344CB8AC3E}">
        <p14:creationId xmlns:p14="http://schemas.microsoft.com/office/powerpoint/2010/main" val="2846537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663DF9-176F-83AD-03CB-A1ED9C081F9A}"/>
              </a:ext>
            </a:extLst>
          </p:cNvPr>
          <p:cNvSpPr>
            <a:spLocks noGrp="1"/>
          </p:cNvSpPr>
          <p:nvPr>
            <p:ph type="title"/>
          </p:nvPr>
        </p:nvSpPr>
        <p:spPr/>
        <p:txBody>
          <a:bodyPr/>
          <a:lstStyle/>
          <a:p>
            <a:r>
              <a:rPr lang="fr-CM" dirty="0"/>
              <a:t>Conclusion </a:t>
            </a:r>
          </a:p>
        </p:txBody>
      </p:sp>
      <p:sp>
        <p:nvSpPr>
          <p:cNvPr id="3" name="Espace réservé du contenu 2">
            <a:extLst>
              <a:ext uri="{FF2B5EF4-FFF2-40B4-BE49-F238E27FC236}">
                <a16:creationId xmlns:a16="http://schemas.microsoft.com/office/drawing/2014/main" id="{7345B538-3C56-8A08-1411-C310B8CD854D}"/>
              </a:ext>
            </a:extLst>
          </p:cNvPr>
          <p:cNvSpPr>
            <a:spLocks noGrp="1"/>
          </p:cNvSpPr>
          <p:nvPr>
            <p:ph idx="1"/>
          </p:nvPr>
        </p:nvSpPr>
        <p:spPr>
          <a:xfrm>
            <a:off x="606313" y="1488613"/>
            <a:ext cx="8596668" cy="5054230"/>
          </a:xfrm>
        </p:spPr>
        <p:txBody>
          <a:bodyPr>
            <a:noAutofit/>
          </a:bodyPr>
          <a:lstStyle/>
          <a:p>
            <a:pPr algn="just"/>
            <a:r>
              <a:rPr lang="fr-FR" sz="2000" dirty="0"/>
              <a:t> 		En résumé ce stage a été une opportunité exceptionnelle de mettre en pratique mes compétences théoriques et d'en acquérir de nouvelles, notamment à travers ce travail de conception et du développement d'un site de recherche d'emploi. Au fil des différentes étapes du projet, de l'analyse des besoins à l'implémentation technique, j'ai pu mieux comprendre les défis et les solutions nécessaires pour créer une plateforme fonctionnelle et conviviale, adaptée aux attentes des utilisateurs. De plus cette expérience m'a permis de renforcer mes connaissances en modélisation, programmation et gestion de projet. En outre, l'usage du modèle en V a démontré l'importance d'une approche méthodique et rigoureuse dans tout cycle de développement logiciel. Je suis convaincu que ces apprentissages constitueront une base solide pour mes projets professionnels futurs et m'aideront à relever avec succès les défis dans ce domaine dynamique et en constante évolution.</a:t>
            </a:r>
            <a:endParaRPr lang="fr-CM" sz="2000" dirty="0"/>
          </a:p>
        </p:txBody>
      </p:sp>
    </p:spTree>
    <p:extLst>
      <p:ext uri="{BB962C8B-B14F-4D97-AF65-F5344CB8AC3E}">
        <p14:creationId xmlns:p14="http://schemas.microsoft.com/office/powerpoint/2010/main" val="3244239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2F854-D052-2A07-E1C8-683CFD12CE71}"/>
              </a:ext>
            </a:extLst>
          </p:cNvPr>
          <p:cNvSpPr>
            <a:spLocks noGrp="1"/>
          </p:cNvSpPr>
          <p:nvPr>
            <p:ph type="title"/>
          </p:nvPr>
        </p:nvSpPr>
        <p:spPr>
          <a:xfrm>
            <a:off x="695089" y="218981"/>
            <a:ext cx="8596668" cy="6155185"/>
          </a:xfrm>
        </p:spPr>
        <p:txBody>
          <a:bodyPr>
            <a:normAutofit fontScale="90000"/>
          </a:bodyPr>
          <a:lstStyle/>
          <a:p>
            <a:r>
              <a:rPr lang="fr-CM" sz="4000" dirty="0">
                <a:solidFill>
                  <a:schemeClr val="tx1"/>
                </a:solidFill>
              </a:rPr>
              <a:t>Merci pour votre merveilleuse attention</a:t>
            </a:r>
            <a:br>
              <a:rPr lang="fr-CM" sz="6700" dirty="0"/>
            </a:br>
            <a:r>
              <a:rPr lang="fr-CM" sz="6700" dirty="0"/>
              <a:t>C’étais l’étudiant KAFACK Lolys de GL2</a:t>
            </a:r>
            <a:br>
              <a:rPr lang="fr-CM" sz="8000" dirty="0"/>
            </a:br>
            <a:br>
              <a:rPr lang="fr-CM" dirty="0"/>
            </a:br>
            <a:r>
              <a:rPr lang="fr-CM" dirty="0">
                <a:solidFill>
                  <a:schemeClr val="tx1"/>
                </a:solidFill>
              </a:rPr>
              <a:t>Dont le thème est « </a:t>
            </a:r>
            <a:r>
              <a:rPr lang="fr-FR" i="1" dirty="0">
                <a:solidFill>
                  <a:schemeClr val="tx1"/>
                </a:solidFill>
              </a:rPr>
              <a:t>CONCEPTION ET RÉALISATION D’UN SITE DE RECHERCHE D’EMPLOI (JOBRADAR) </a:t>
            </a:r>
            <a:r>
              <a:rPr lang="fr-FR" dirty="0">
                <a:solidFill>
                  <a:schemeClr val="tx1"/>
                </a:solidFill>
              </a:rPr>
              <a:t>»</a:t>
            </a:r>
            <a:br>
              <a:rPr lang="fr-FR" dirty="0">
                <a:solidFill>
                  <a:schemeClr val="tx1"/>
                </a:solidFill>
              </a:rPr>
            </a:br>
            <a:br>
              <a:rPr lang="fr-FR" dirty="0">
                <a:solidFill>
                  <a:schemeClr val="tx1"/>
                </a:solidFill>
              </a:rPr>
            </a:br>
            <a:r>
              <a:rPr lang="fr-FR" dirty="0">
                <a:solidFill>
                  <a:schemeClr val="tx1"/>
                </a:solidFill>
              </a:rPr>
              <a:t>à présent je m’en remets à vos différentes appréciations</a:t>
            </a:r>
            <a:endParaRPr lang="fr-CM" dirty="0">
              <a:solidFill>
                <a:schemeClr val="tx1"/>
              </a:solidFill>
            </a:endParaRPr>
          </a:p>
        </p:txBody>
      </p:sp>
    </p:spTree>
    <p:extLst>
      <p:ext uri="{BB962C8B-B14F-4D97-AF65-F5344CB8AC3E}">
        <p14:creationId xmlns:p14="http://schemas.microsoft.com/office/powerpoint/2010/main" val="111217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0724F36-71C3-0705-DC7F-F911FC6E11A0}"/>
              </a:ext>
            </a:extLst>
          </p:cNvPr>
          <p:cNvSpPr>
            <a:spLocks noGrp="1"/>
          </p:cNvSpPr>
          <p:nvPr>
            <p:ph idx="1"/>
          </p:nvPr>
        </p:nvSpPr>
        <p:spPr>
          <a:xfrm>
            <a:off x="677334" y="790113"/>
            <a:ext cx="8596668" cy="5575176"/>
          </a:xfrm>
        </p:spPr>
        <p:txBody>
          <a:bodyPr>
            <a:normAutofit/>
          </a:bodyPr>
          <a:lstStyle/>
          <a:p>
            <a:pPr indent="228600" algn="just">
              <a:lnSpc>
                <a:spcPct val="120000"/>
              </a:lnSpc>
              <a:spcAft>
                <a:spcPts val="800"/>
              </a:spcAft>
              <a:buNone/>
            </a:pPr>
            <a:r>
              <a:rPr lang="fr-CM" sz="1900" kern="100" dirty="0">
                <a:effectLst/>
                <a:ea typeface="Calibri" panose="020F0502020204030204" pitchFamily="34" charset="0"/>
                <a:cs typeface="Times New Roman" panose="02020603050405020304" pitchFamily="18" charset="0"/>
              </a:rPr>
              <a:t>Créée par l’association italo-suisse Uni2grow, Uni2grow Cameroun SARL est une entreprise de développement logiciel qui entend apporter une expertise solide en matière de création et de développement logiciel pour les entreprises. Dirigée par une équipe jeune, dynamique, expérimentée et compétente disposant des aptitudes dans le domaine, fruits d’expériences fortes, l’entreprise Uni2grow propose une gamme de solutions sur mesure destinée à vous faire gagner en efficacité dans l’exploitation de votre entreprise telle que : </a:t>
            </a:r>
          </a:p>
          <a:p>
            <a:pPr marL="342900" lvl="0" indent="-342900" algn="just">
              <a:lnSpc>
                <a:spcPct val="120000"/>
              </a:lnSpc>
              <a:buSzPts val="1200"/>
              <a:buFont typeface="Times New Roman" panose="02020603050405020304" pitchFamily="18" charset="0"/>
              <a:buChar char="-"/>
            </a:pPr>
            <a:r>
              <a:rPr lang="fr-CM" sz="1900" kern="100" dirty="0">
                <a:effectLst/>
                <a:ea typeface="Calibri" panose="020F0502020204030204" pitchFamily="34" charset="0"/>
                <a:cs typeface="Times New Roman" panose="02020603050405020304" pitchFamily="18" charset="0"/>
              </a:rPr>
              <a:t>le développement des applications web,</a:t>
            </a:r>
          </a:p>
          <a:p>
            <a:pPr marL="342900" lvl="0" indent="-342900" algn="just">
              <a:lnSpc>
                <a:spcPct val="120000"/>
              </a:lnSpc>
              <a:buSzPts val="1200"/>
              <a:buFont typeface="Times New Roman" panose="02020603050405020304" pitchFamily="18" charset="0"/>
              <a:buChar char="-"/>
            </a:pPr>
            <a:r>
              <a:rPr lang="fr-CM" sz="1900" kern="100" dirty="0">
                <a:effectLst/>
                <a:ea typeface="Calibri" panose="020F0502020204030204" pitchFamily="34" charset="0"/>
                <a:cs typeface="Times New Roman" panose="02020603050405020304" pitchFamily="18" charset="0"/>
              </a:rPr>
              <a:t>Desktop et Mobile, </a:t>
            </a:r>
          </a:p>
          <a:p>
            <a:pPr marL="342900" lvl="0" indent="-342900" algn="just">
              <a:lnSpc>
                <a:spcPct val="120000"/>
              </a:lnSpc>
              <a:buSzPts val="1200"/>
              <a:buFont typeface="Times New Roman" panose="02020603050405020304" pitchFamily="18" charset="0"/>
              <a:buChar char="-"/>
            </a:pPr>
            <a:r>
              <a:rPr lang="fr-CM" sz="1900" kern="100" dirty="0">
                <a:effectLst/>
                <a:ea typeface="Calibri" panose="020F0502020204030204" pitchFamily="34" charset="0"/>
                <a:cs typeface="Times New Roman" panose="02020603050405020304" pitchFamily="18" charset="0"/>
              </a:rPr>
              <a:t>le </a:t>
            </a:r>
            <a:r>
              <a:rPr lang="fr-CM" sz="1900" kern="100" dirty="0" err="1">
                <a:effectLst/>
                <a:ea typeface="Calibri" panose="020F0502020204030204" pitchFamily="34" charset="0"/>
                <a:cs typeface="Times New Roman" panose="02020603050405020304" pitchFamily="18" charset="0"/>
              </a:rPr>
              <a:t>webmastering</a:t>
            </a:r>
            <a:r>
              <a:rPr lang="fr-CM" sz="1900" kern="100" dirty="0">
                <a:effectLst/>
                <a:ea typeface="Calibri" panose="020F0502020204030204" pitchFamily="34" charset="0"/>
                <a:cs typeface="Times New Roman" panose="02020603050405020304" pitchFamily="18" charset="0"/>
              </a:rPr>
              <a:t>, </a:t>
            </a:r>
          </a:p>
          <a:p>
            <a:pPr marL="342900" lvl="0" indent="-342900" algn="just">
              <a:lnSpc>
                <a:spcPct val="120000"/>
              </a:lnSpc>
              <a:buSzPts val="1200"/>
              <a:buFont typeface="Times New Roman" panose="02020603050405020304" pitchFamily="18" charset="0"/>
              <a:buChar char="-"/>
            </a:pPr>
            <a:r>
              <a:rPr lang="fr-CM" sz="1900" kern="100" dirty="0">
                <a:effectLst/>
                <a:ea typeface="Calibri" panose="020F0502020204030204" pitchFamily="34" charset="0"/>
                <a:cs typeface="Times New Roman" panose="02020603050405020304" pitchFamily="18" charset="0"/>
              </a:rPr>
              <a:t>l’outsourcing, </a:t>
            </a:r>
          </a:p>
          <a:p>
            <a:pPr marL="342900" lvl="0" indent="-342900" algn="just">
              <a:lnSpc>
                <a:spcPct val="120000"/>
              </a:lnSpc>
              <a:spcAft>
                <a:spcPts val="800"/>
              </a:spcAft>
              <a:buSzPts val="1200"/>
              <a:buFont typeface="Times New Roman" panose="02020603050405020304" pitchFamily="18" charset="0"/>
              <a:buChar char="-"/>
            </a:pPr>
            <a:r>
              <a:rPr lang="fr-CM" sz="1900" kern="100" dirty="0">
                <a:effectLst/>
                <a:ea typeface="Calibri" panose="020F0502020204030204" pitchFamily="34" charset="0"/>
                <a:cs typeface="Times New Roman" panose="02020603050405020304" pitchFamily="18" charset="0"/>
              </a:rPr>
              <a:t>l’intégration de solution</a:t>
            </a:r>
          </a:p>
          <a:p>
            <a:endParaRPr lang="fr-CM" dirty="0"/>
          </a:p>
        </p:txBody>
      </p:sp>
    </p:spTree>
    <p:extLst>
      <p:ext uri="{BB962C8B-B14F-4D97-AF65-F5344CB8AC3E}">
        <p14:creationId xmlns:p14="http://schemas.microsoft.com/office/powerpoint/2010/main" val="1504885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7B6EE8-DDFD-65A4-0C37-C5AA9BE62A84}"/>
              </a:ext>
            </a:extLst>
          </p:cNvPr>
          <p:cNvSpPr>
            <a:spLocks noGrp="1"/>
          </p:cNvSpPr>
          <p:nvPr>
            <p:ph type="title"/>
          </p:nvPr>
        </p:nvSpPr>
        <p:spPr/>
        <p:txBody>
          <a:bodyPr/>
          <a:lstStyle/>
          <a:p>
            <a:r>
              <a:rPr lang="fr-FR" dirty="0"/>
              <a:t>1.1.2. Situation géographique de l’entreprise </a:t>
            </a:r>
            <a:endParaRPr lang="fr-CM" dirty="0"/>
          </a:p>
        </p:txBody>
      </p:sp>
      <p:pic>
        <p:nvPicPr>
          <p:cNvPr id="5" name="Espace réservé du contenu 4">
            <a:extLst>
              <a:ext uri="{FF2B5EF4-FFF2-40B4-BE49-F238E27FC236}">
                <a16:creationId xmlns:a16="http://schemas.microsoft.com/office/drawing/2014/main" id="{48CABD3B-4B14-E2D9-0F9A-BB0A0FBC7F89}"/>
              </a:ext>
            </a:extLst>
          </p:cNvPr>
          <p:cNvPicPr>
            <a:picLocks noGrp="1" noChangeAspect="1"/>
          </p:cNvPicPr>
          <p:nvPr>
            <p:ph idx="1"/>
          </p:nvPr>
        </p:nvPicPr>
        <p:blipFill>
          <a:blip r:embed="rId2"/>
          <a:stretch>
            <a:fillRect/>
          </a:stretch>
        </p:blipFill>
        <p:spPr>
          <a:xfrm>
            <a:off x="677334" y="1997377"/>
            <a:ext cx="8785324" cy="4575797"/>
          </a:xfrm>
        </p:spPr>
      </p:pic>
      <p:sp>
        <p:nvSpPr>
          <p:cNvPr id="3" name="Titre 1">
            <a:extLst>
              <a:ext uri="{FF2B5EF4-FFF2-40B4-BE49-F238E27FC236}">
                <a16:creationId xmlns:a16="http://schemas.microsoft.com/office/drawing/2014/main" id="{4F1BA18A-C8EF-E161-1238-47287C44AE54}"/>
              </a:ext>
            </a:extLst>
          </p:cNvPr>
          <p:cNvSpPr txBox="1">
            <a:spLocks/>
          </p:cNvSpPr>
          <p:nvPr/>
        </p:nvSpPr>
        <p:spPr>
          <a:xfrm>
            <a:off x="677334" y="-17311"/>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a:t>1.1. Présentation de l’entreprise </a:t>
            </a:r>
            <a:endParaRPr lang="fr-CM" dirty="0"/>
          </a:p>
        </p:txBody>
      </p:sp>
    </p:spTree>
    <p:extLst>
      <p:ext uri="{BB962C8B-B14F-4D97-AF65-F5344CB8AC3E}">
        <p14:creationId xmlns:p14="http://schemas.microsoft.com/office/powerpoint/2010/main" val="311242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ECFF9A-B9BC-4D4E-FC04-CC9A41E88562}"/>
              </a:ext>
            </a:extLst>
          </p:cNvPr>
          <p:cNvSpPr>
            <a:spLocks noGrp="1"/>
          </p:cNvSpPr>
          <p:nvPr>
            <p:ph type="title"/>
          </p:nvPr>
        </p:nvSpPr>
        <p:spPr/>
        <p:txBody>
          <a:bodyPr/>
          <a:lstStyle/>
          <a:p>
            <a:r>
              <a:rPr lang="fr-CM" dirty="0"/>
              <a:t>1.1.3. Organisation de l’entreprise </a:t>
            </a:r>
          </a:p>
        </p:txBody>
      </p:sp>
      <p:pic>
        <p:nvPicPr>
          <p:cNvPr id="5" name="Espace réservé du contenu 4">
            <a:extLst>
              <a:ext uri="{FF2B5EF4-FFF2-40B4-BE49-F238E27FC236}">
                <a16:creationId xmlns:a16="http://schemas.microsoft.com/office/drawing/2014/main" id="{7518DFE2-C5B3-0E22-A6DD-0FE600E40473}"/>
              </a:ext>
            </a:extLst>
          </p:cNvPr>
          <p:cNvPicPr>
            <a:picLocks noGrp="1" noChangeAspect="1"/>
          </p:cNvPicPr>
          <p:nvPr>
            <p:ph idx="1"/>
          </p:nvPr>
        </p:nvPicPr>
        <p:blipFill>
          <a:blip r:embed="rId2"/>
          <a:stretch>
            <a:fillRect/>
          </a:stretch>
        </p:blipFill>
        <p:spPr>
          <a:xfrm>
            <a:off x="361834" y="1423687"/>
            <a:ext cx="10517234" cy="5254906"/>
          </a:xfrm>
        </p:spPr>
      </p:pic>
      <p:cxnSp>
        <p:nvCxnSpPr>
          <p:cNvPr id="4" name="Connecteur droit 3">
            <a:extLst>
              <a:ext uri="{FF2B5EF4-FFF2-40B4-BE49-F238E27FC236}">
                <a16:creationId xmlns:a16="http://schemas.microsoft.com/office/drawing/2014/main" id="{C0044A46-3A0E-8D73-D619-BF563A4C1BA4}"/>
              </a:ext>
            </a:extLst>
          </p:cNvPr>
          <p:cNvCxnSpPr/>
          <p:nvPr/>
        </p:nvCxnSpPr>
        <p:spPr>
          <a:xfrm>
            <a:off x="5299969" y="4065973"/>
            <a:ext cx="0" cy="621437"/>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890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55277-9CF4-D763-CB10-7337D2E0696D}"/>
              </a:ext>
            </a:extLst>
          </p:cNvPr>
          <p:cNvSpPr>
            <a:spLocks noGrp="1"/>
          </p:cNvSpPr>
          <p:nvPr>
            <p:ph type="title"/>
          </p:nvPr>
        </p:nvSpPr>
        <p:spPr/>
        <p:txBody>
          <a:bodyPr/>
          <a:lstStyle/>
          <a:p>
            <a:r>
              <a:rPr lang="fr-FR" dirty="0"/>
              <a:t>1.1.4. Ressources matérielles et logicielles </a:t>
            </a:r>
            <a:endParaRPr lang="fr-CM" dirty="0"/>
          </a:p>
        </p:txBody>
      </p:sp>
      <p:sp>
        <p:nvSpPr>
          <p:cNvPr id="3" name="Espace réservé du contenu 2">
            <a:extLst>
              <a:ext uri="{FF2B5EF4-FFF2-40B4-BE49-F238E27FC236}">
                <a16:creationId xmlns:a16="http://schemas.microsoft.com/office/drawing/2014/main" id="{0C9829BE-D9C7-662D-DC3F-6B2323A6B48F}"/>
              </a:ext>
            </a:extLst>
          </p:cNvPr>
          <p:cNvSpPr>
            <a:spLocks noGrp="1"/>
          </p:cNvSpPr>
          <p:nvPr>
            <p:ph idx="1"/>
          </p:nvPr>
        </p:nvSpPr>
        <p:spPr>
          <a:xfrm>
            <a:off x="677334" y="1828800"/>
            <a:ext cx="8596668" cy="4419599"/>
          </a:xfrm>
        </p:spPr>
        <p:txBody>
          <a:bodyPr>
            <a:normAutofit fontScale="25000" lnSpcReduction="20000"/>
          </a:bodyPr>
          <a:lstStyle/>
          <a:p>
            <a:pPr marL="342900" lvl="0" indent="-342900" algn="just">
              <a:lnSpc>
                <a:spcPct val="120000"/>
              </a:lnSpc>
              <a:spcAft>
                <a:spcPts val="800"/>
              </a:spcAft>
              <a:buFont typeface="Wingdings" panose="05000000000000000000" pitchFamily="2" charset="2"/>
              <a:buChar char=""/>
            </a:pPr>
            <a:r>
              <a:rPr lang="fr-CM" sz="7200" b="1" kern="100" dirty="0">
                <a:solidFill>
                  <a:schemeClr val="tx1">
                    <a:lumMod val="95000"/>
                    <a:lumOff val="5000"/>
                  </a:schemeClr>
                </a:solidFill>
                <a:effectLst/>
                <a:ea typeface="Calibri" panose="020F0502020204030204" pitchFamily="34" charset="0"/>
                <a:cs typeface="Times New Roman" panose="02020603050405020304" pitchFamily="18" charset="0"/>
              </a:rPr>
              <a:t>Ressources matérielles</a:t>
            </a:r>
            <a:endPar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03 bureaux équipés de tables et chaises et ordinateurs,</a:t>
            </a: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01 salle de réunion,</a:t>
            </a: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Un groupe d’alimentation en cas de coupure,</a:t>
            </a: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Une imprimante, De multiples rallonges.</a:t>
            </a:r>
          </a:p>
          <a:p>
            <a:pPr marL="342900" lvl="0" indent="-342900" algn="just">
              <a:lnSpc>
                <a:spcPct val="120000"/>
              </a:lnSpc>
              <a:spcAft>
                <a:spcPts val="800"/>
              </a:spcAft>
              <a:buFont typeface="Wingdings" panose="05000000000000000000" pitchFamily="2" charset="2"/>
              <a:buChar char=""/>
            </a:pPr>
            <a:r>
              <a:rPr lang="fr-CM" sz="7200" b="1" kern="100" dirty="0">
                <a:solidFill>
                  <a:schemeClr val="tx1">
                    <a:lumMod val="95000"/>
                    <a:lumOff val="5000"/>
                  </a:schemeClr>
                </a:solidFill>
                <a:effectLst/>
                <a:ea typeface="Calibri" panose="020F0502020204030204" pitchFamily="34" charset="0"/>
                <a:cs typeface="Times New Roman" panose="02020603050405020304" pitchFamily="18" charset="0"/>
              </a:rPr>
              <a:t>Ressources logicielles</a:t>
            </a:r>
            <a:endPar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endParaRP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Les systèmes d’exploitation tels que Windows 10 et 11, Ubuntu,</a:t>
            </a:r>
          </a:p>
          <a:p>
            <a:pPr marL="342900" lvl="0" indent="-342900" algn="just">
              <a:lnSpc>
                <a:spcPct val="120000"/>
              </a:lnSpc>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 Les IDE pour le développement logiciel tel que NetBeans ; </a:t>
            </a:r>
            <a:r>
              <a:rPr lang="fr-CM" sz="7200" kern="100" dirty="0" err="1">
                <a:solidFill>
                  <a:schemeClr val="tx1">
                    <a:lumMod val="95000"/>
                    <a:lumOff val="5000"/>
                  </a:schemeClr>
                </a:solidFill>
                <a:effectLst/>
                <a:ea typeface="Calibri" panose="020F0502020204030204" pitchFamily="34" charset="0"/>
                <a:cs typeface="Times New Roman" panose="02020603050405020304" pitchFamily="18" charset="0"/>
              </a:rPr>
              <a:t>IntelliJ</a:t>
            </a: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 IDEA Community ; Eclipse ; Spring Tool suite ; Le SGBD MySQL.</a:t>
            </a:r>
          </a:p>
          <a:p>
            <a:pPr marL="342900" lvl="0" indent="-342900" algn="just">
              <a:lnSpc>
                <a:spcPct val="120000"/>
              </a:lnSpc>
              <a:spcAft>
                <a:spcPts val="800"/>
              </a:spcAft>
              <a:buSzPts val="1200"/>
              <a:buFont typeface="Times New Roman" panose="02020603050405020304" pitchFamily="18" charset="0"/>
              <a:buChar char="-"/>
            </a:pPr>
            <a:r>
              <a:rPr lang="fr-CM" sz="7200" kern="100" dirty="0">
                <a:solidFill>
                  <a:schemeClr val="tx1">
                    <a:lumMod val="95000"/>
                    <a:lumOff val="5000"/>
                  </a:schemeClr>
                </a:solidFill>
                <a:effectLst/>
                <a:ea typeface="Calibri" panose="020F0502020204030204" pitchFamily="34" charset="0"/>
                <a:cs typeface="Times New Roman" panose="02020603050405020304" pitchFamily="18" charset="0"/>
              </a:rPr>
              <a:t>Et plusieurs autre logiciel pour participé à la réalisation de certaine tâche précise.</a:t>
            </a:r>
          </a:p>
          <a:p>
            <a:pPr marL="0" indent="0">
              <a:buNone/>
            </a:pPr>
            <a:endParaRPr lang="fr-CM" dirty="0"/>
          </a:p>
        </p:txBody>
      </p:sp>
    </p:spTree>
    <p:extLst>
      <p:ext uri="{BB962C8B-B14F-4D97-AF65-F5344CB8AC3E}">
        <p14:creationId xmlns:p14="http://schemas.microsoft.com/office/powerpoint/2010/main" val="94009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EE6670-8718-3E20-4C3A-7319B1AC086B}"/>
              </a:ext>
            </a:extLst>
          </p:cNvPr>
          <p:cNvSpPr>
            <a:spLocks noGrp="1"/>
          </p:cNvSpPr>
          <p:nvPr>
            <p:ph type="title"/>
          </p:nvPr>
        </p:nvSpPr>
        <p:spPr/>
        <p:txBody>
          <a:bodyPr/>
          <a:lstStyle/>
          <a:p>
            <a:r>
              <a:rPr lang="fr-CM" dirty="0"/>
              <a:t>1.2. Déroulement du stage </a:t>
            </a:r>
          </a:p>
        </p:txBody>
      </p:sp>
      <p:graphicFrame>
        <p:nvGraphicFramePr>
          <p:cNvPr id="4" name="Espace réservé du contenu 3">
            <a:extLst>
              <a:ext uri="{FF2B5EF4-FFF2-40B4-BE49-F238E27FC236}">
                <a16:creationId xmlns:a16="http://schemas.microsoft.com/office/drawing/2014/main" id="{21A6019D-FFED-EA19-75DA-915CF38304CE}"/>
              </a:ext>
            </a:extLst>
          </p:cNvPr>
          <p:cNvGraphicFramePr>
            <a:graphicFrameLocks noGrp="1"/>
          </p:cNvGraphicFramePr>
          <p:nvPr>
            <p:ph idx="1"/>
            <p:extLst>
              <p:ext uri="{D42A27DB-BD31-4B8C-83A1-F6EECF244321}">
                <p14:modId xmlns:p14="http://schemas.microsoft.com/office/powerpoint/2010/main" val="1035420988"/>
              </p:ext>
            </p:extLst>
          </p:nvPr>
        </p:nvGraphicFramePr>
        <p:xfrm>
          <a:off x="1435261" y="1250065"/>
          <a:ext cx="7153153" cy="5231755"/>
        </p:xfrm>
        <a:graphic>
          <a:graphicData uri="http://schemas.openxmlformats.org/drawingml/2006/table">
            <a:tbl>
              <a:tblPr firstRow="1" firstCol="1" bandRow="1">
                <a:tableStyleId>{5C22544A-7EE6-4342-B048-85BDC9FD1C3A}</a:tableStyleId>
              </a:tblPr>
              <a:tblGrid>
                <a:gridCol w="1705213">
                  <a:extLst>
                    <a:ext uri="{9D8B030D-6E8A-4147-A177-3AD203B41FA5}">
                      <a16:colId xmlns:a16="http://schemas.microsoft.com/office/drawing/2014/main" val="1752367075"/>
                    </a:ext>
                  </a:extLst>
                </a:gridCol>
                <a:gridCol w="5447940">
                  <a:extLst>
                    <a:ext uri="{9D8B030D-6E8A-4147-A177-3AD203B41FA5}">
                      <a16:colId xmlns:a16="http://schemas.microsoft.com/office/drawing/2014/main" val="3305440039"/>
                    </a:ext>
                  </a:extLst>
                </a:gridCol>
              </a:tblGrid>
              <a:tr h="292816">
                <a:tc>
                  <a:txBody>
                    <a:bodyPr/>
                    <a:lstStyle/>
                    <a:p>
                      <a:pPr algn="just">
                        <a:lnSpc>
                          <a:spcPct val="150000"/>
                        </a:lnSpc>
                        <a:spcAft>
                          <a:spcPts val="800"/>
                        </a:spcAft>
                        <a:buNone/>
                      </a:pPr>
                      <a:r>
                        <a:rPr lang="fr-CM" sz="1100" kern="100">
                          <a:effectLst/>
                        </a:rPr>
                        <a:t>Semaine</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algn="just">
                        <a:lnSpc>
                          <a:spcPct val="150000"/>
                        </a:lnSpc>
                        <a:spcAft>
                          <a:spcPts val="800"/>
                        </a:spcAft>
                        <a:buNone/>
                      </a:pPr>
                      <a:r>
                        <a:rPr lang="fr-CM" sz="1100" kern="100">
                          <a:effectLst/>
                        </a:rPr>
                        <a:t>Activités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3713715501"/>
                  </a:ext>
                </a:extLst>
              </a:tr>
              <a:tr h="620836">
                <a:tc>
                  <a:txBody>
                    <a:bodyPr/>
                    <a:lstStyle/>
                    <a:p>
                      <a:pPr algn="just">
                        <a:lnSpc>
                          <a:spcPct val="150000"/>
                        </a:lnSpc>
                        <a:spcAft>
                          <a:spcPts val="800"/>
                        </a:spcAft>
                        <a:buNone/>
                      </a:pPr>
                      <a:r>
                        <a:rPr lang="fr-CM" sz="1100" kern="100">
                          <a:effectLst/>
                        </a:rPr>
                        <a:t>Semaine 1</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buSzPts val="1200"/>
                        <a:buFont typeface="Times New Roman" panose="02020603050405020304" pitchFamily="18" charset="0"/>
                        <a:buChar char="-"/>
                      </a:pPr>
                      <a:r>
                        <a:rPr lang="fr-CM" sz="1100" kern="100">
                          <a:effectLst/>
                        </a:rPr>
                        <a:t>Prise de contact</a:t>
                      </a:r>
                      <a:endParaRPr lang="fr-CM" sz="1000" kern="100">
                        <a:effectLst/>
                      </a:endParaRPr>
                    </a:p>
                    <a:p>
                      <a:pPr marL="342900" lvl="0" indent="-342900" algn="just">
                        <a:lnSpc>
                          <a:spcPct val="150000"/>
                        </a:lnSpc>
                        <a:spcAft>
                          <a:spcPts val="800"/>
                        </a:spcAft>
                        <a:buSzPts val="1200"/>
                        <a:buFont typeface="Times New Roman" panose="02020603050405020304" pitchFamily="18" charset="0"/>
                        <a:buChar char="-"/>
                      </a:pPr>
                      <a:r>
                        <a:rPr lang="fr-CM" sz="1100" kern="100">
                          <a:effectLst/>
                        </a:rPr>
                        <a:t>Choix du projet de soutenance </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4010803162"/>
                  </a:ext>
                </a:extLst>
              </a:tr>
              <a:tr h="292816">
                <a:tc>
                  <a:txBody>
                    <a:bodyPr/>
                    <a:lstStyle/>
                    <a:p>
                      <a:pPr algn="just">
                        <a:lnSpc>
                          <a:spcPct val="150000"/>
                        </a:lnSpc>
                        <a:spcAft>
                          <a:spcPts val="800"/>
                        </a:spcAft>
                        <a:buNone/>
                      </a:pPr>
                      <a:r>
                        <a:rPr lang="fr-CM" sz="1100" kern="100">
                          <a:effectLst/>
                        </a:rPr>
                        <a:t>Semaine 2</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spcAft>
                          <a:spcPts val="800"/>
                        </a:spcAft>
                        <a:buSzPts val="1200"/>
                        <a:buFont typeface="Times New Roman" panose="02020603050405020304" pitchFamily="18" charset="0"/>
                        <a:buChar char="-"/>
                      </a:pPr>
                      <a:r>
                        <a:rPr lang="fr-CM" sz="1100" kern="100">
                          <a:effectLst/>
                        </a:rPr>
                        <a:t>Elaboration du cahier des charges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234950699"/>
                  </a:ext>
                </a:extLst>
              </a:tr>
              <a:tr h="620836">
                <a:tc>
                  <a:txBody>
                    <a:bodyPr/>
                    <a:lstStyle/>
                    <a:p>
                      <a:pPr algn="just">
                        <a:lnSpc>
                          <a:spcPct val="150000"/>
                        </a:lnSpc>
                        <a:spcAft>
                          <a:spcPts val="800"/>
                        </a:spcAft>
                        <a:buNone/>
                      </a:pPr>
                      <a:r>
                        <a:rPr lang="fr-CM" sz="1100" kern="100">
                          <a:effectLst/>
                        </a:rPr>
                        <a:t>Semaine 3</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buSzPts val="1200"/>
                        <a:buFont typeface="Times New Roman" panose="02020603050405020304" pitchFamily="18" charset="0"/>
                        <a:buChar char="-"/>
                      </a:pPr>
                      <a:r>
                        <a:rPr lang="fr-CM" sz="1100" kern="100">
                          <a:effectLst/>
                        </a:rPr>
                        <a:t>Introduction sur l’utilisation des API</a:t>
                      </a:r>
                      <a:endParaRPr lang="fr-CM" sz="1000" kern="100">
                        <a:effectLst/>
                      </a:endParaRPr>
                    </a:p>
                    <a:p>
                      <a:pPr marL="342900" lvl="0" indent="-342900" algn="just">
                        <a:lnSpc>
                          <a:spcPct val="150000"/>
                        </a:lnSpc>
                        <a:spcAft>
                          <a:spcPts val="800"/>
                        </a:spcAft>
                        <a:buSzPts val="1200"/>
                        <a:buFont typeface="Times New Roman" panose="02020603050405020304" pitchFamily="18" charset="0"/>
                        <a:buChar char="-"/>
                      </a:pPr>
                      <a:r>
                        <a:rPr lang="fr-CM" sz="1100" kern="100">
                          <a:effectLst/>
                        </a:rPr>
                        <a:t>Apprentissage du Javascript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4286198380"/>
                  </a:ext>
                </a:extLst>
              </a:tr>
              <a:tr h="948856">
                <a:tc>
                  <a:txBody>
                    <a:bodyPr/>
                    <a:lstStyle/>
                    <a:p>
                      <a:pPr algn="just">
                        <a:lnSpc>
                          <a:spcPct val="150000"/>
                        </a:lnSpc>
                        <a:spcAft>
                          <a:spcPts val="800"/>
                        </a:spcAft>
                        <a:buNone/>
                      </a:pPr>
                      <a:r>
                        <a:rPr lang="fr-CM" sz="1100" kern="100">
                          <a:effectLst/>
                        </a:rPr>
                        <a:t>Semaine 4</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buSzPts val="1200"/>
                        <a:buFont typeface="Times New Roman" panose="02020603050405020304" pitchFamily="18" charset="0"/>
                        <a:buChar char="-"/>
                      </a:pPr>
                      <a:r>
                        <a:rPr lang="fr-CM" sz="1100" kern="100">
                          <a:effectLst/>
                        </a:rPr>
                        <a:t>Création d’une API de récupération des données en base de données en PHP</a:t>
                      </a:r>
                      <a:endParaRPr lang="fr-CM" sz="1000" kern="100">
                        <a:effectLst/>
                      </a:endParaRPr>
                    </a:p>
                    <a:p>
                      <a:pPr marL="342900" lvl="0" indent="-342900" algn="just">
                        <a:lnSpc>
                          <a:spcPct val="150000"/>
                        </a:lnSpc>
                        <a:spcAft>
                          <a:spcPts val="800"/>
                        </a:spcAft>
                        <a:buSzPts val="1200"/>
                        <a:buFont typeface="Times New Roman" panose="02020603050405020304" pitchFamily="18" charset="0"/>
                        <a:buChar char="-"/>
                      </a:pPr>
                      <a:r>
                        <a:rPr lang="fr-CM" sz="1100" kern="100">
                          <a:effectLst/>
                        </a:rPr>
                        <a:t>Apprentissage de l’utilisation de Framework React JS</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2497331907"/>
                  </a:ext>
                </a:extLst>
              </a:tr>
              <a:tr h="292816">
                <a:tc>
                  <a:txBody>
                    <a:bodyPr/>
                    <a:lstStyle/>
                    <a:p>
                      <a:pPr algn="just">
                        <a:lnSpc>
                          <a:spcPct val="150000"/>
                        </a:lnSpc>
                        <a:spcAft>
                          <a:spcPts val="800"/>
                        </a:spcAft>
                        <a:buNone/>
                      </a:pPr>
                      <a:r>
                        <a:rPr lang="fr-CM" sz="1100" kern="100">
                          <a:effectLst/>
                        </a:rPr>
                        <a:t>Semaine 5</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spcAft>
                          <a:spcPts val="800"/>
                        </a:spcAft>
                        <a:buSzPts val="1200"/>
                        <a:buFont typeface="Times New Roman" panose="02020603050405020304" pitchFamily="18" charset="0"/>
                        <a:buChar char="-"/>
                      </a:pPr>
                      <a:r>
                        <a:rPr lang="fr-CM" sz="1100" kern="100">
                          <a:effectLst/>
                        </a:rPr>
                        <a:t>Début du développement du site web proprement dit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933798154"/>
                  </a:ext>
                </a:extLst>
              </a:tr>
              <a:tr h="1213923">
                <a:tc>
                  <a:txBody>
                    <a:bodyPr/>
                    <a:lstStyle/>
                    <a:p>
                      <a:pPr algn="just">
                        <a:lnSpc>
                          <a:spcPct val="150000"/>
                        </a:lnSpc>
                        <a:spcAft>
                          <a:spcPts val="800"/>
                        </a:spcAft>
                        <a:buNone/>
                      </a:pPr>
                      <a:r>
                        <a:rPr lang="fr-CM" sz="1100" kern="100">
                          <a:effectLst/>
                        </a:rPr>
                        <a:t>Semaine 6</a:t>
                      </a:r>
                      <a:endParaRPr lang="fr-CM" sz="1000" kern="100">
                        <a:effectLst/>
                      </a:endParaRPr>
                    </a:p>
                    <a:p>
                      <a:pPr algn="just">
                        <a:lnSpc>
                          <a:spcPct val="150000"/>
                        </a:lnSpc>
                        <a:spcAft>
                          <a:spcPts val="800"/>
                        </a:spcAft>
                        <a:buNone/>
                      </a:pPr>
                      <a:r>
                        <a:rPr lang="fr-CM" sz="1100" kern="100">
                          <a:effectLst/>
                        </a:rPr>
                        <a:t>et</a:t>
                      </a:r>
                      <a:endParaRPr lang="fr-CM" sz="1000" kern="100">
                        <a:effectLst/>
                      </a:endParaRPr>
                    </a:p>
                    <a:p>
                      <a:pPr algn="just">
                        <a:lnSpc>
                          <a:spcPct val="150000"/>
                        </a:lnSpc>
                        <a:spcAft>
                          <a:spcPts val="800"/>
                        </a:spcAft>
                        <a:buNone/>
                      </a:pPr>
                      <a:r>
                        <a:rPr lang="fr-CM" sz="1100" kern="100">
                          <a:effectLst/>
                        </a:rPr>
                        <a:t>Semaine 7</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spcAft>
                          <a:spcPts val="800"/>
                        </a:spcAft>
                        <a:buSzPts val="1200"/>
                        <a:buFont typeface="Times New Roman" panose="02020603050405020304" pitchFamily="18" charset="0"/>
                        <a:buChar char="-"/>
                      </a:pPr>
                      <a:r>
                        <a:rPr lang="fr-CM" sz="1100" kern="100">
                          <a:effectLst/>
                        </a:rPr>
                        <a:t>Développement du projet</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214411733"/>
                  </a:ext>
                </a:extLst>
              </a:tr>
              <a:tr h="948856">
                <a:tc>
                  <a:txBody>
                    <a:bodyPr/>
                    <a:lstStyle/>
                    <a:p>
                      <a:pPr algn="just">
                        <a:lnSpc>
                          <a:spcPct val="150000"/>
                        </a:lnSpc>
                        <a:spcAft>
                          <a:spcPts val="800"/>
                        </a:spcAft>
                        <a:buNone/>
                      </a:pPr>
                      <a:r>
                        <a:rPr lang="fr-CM" sz="1100" kern="100">
                          <a:effectLst/>
                        </a:rPr>
                        <a:t>Semaine 8</a:t>
                      </a:r>
                      <a:endParaRPr lang="fr-CM"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tc>
                  <a:txBody>
                    <a:bodyPr/>
                    <a:lstStyle/>
                    <a:p>
                      <a:pPr marL="342900" lvl="0" indent="-342900" algn="just">
                        <a:lnSpc>
                          <a:spcPct val="150000"/>
                        </a:lnSpc>
                        <a:buSzPts val="1200"/>
                        <a:buFont typeface="Times New Roman" panose="02020603050405020304" pitchFamily="18" charset="0"/>
                        <a:buChar char="-"/>
                      </a:pPr>
                      <a:r>
                        <a:rPr lang="fr-CM" sz="1100" kern="100" dirty="0">
                          <a:effectLst/>
                        </a:rPr>
                        <a:t>Développement du projet</a:t>
                      </a:r>
                      <a:endParaRPr lang="fr-CM" sz="1000" kern="100" dirty="0">
                        <a:effectLst/>
                      </a:endParaRPr>
                    </a:p>
                    <a:p>
                      <a:pPr marL="342900" lvl="0" indent="-342900" algn="just">
                        <a:lnSpc>
                          <a:spcPct val="150000"/>
                        </a:lnSpc>
                        <a:spcAft>
                          <a:spcPts val="800"/>
                        </a:spcAft>
                        <a:buSzPts val="1200"/>
                        <a:buFont typeface="Times New Roman" panose="02020603050405020304" pitchFamily="18" charset="0"/>
                        <a:buChar char="-"/>
                      </a:pPr>
                      <a:r>
                        <a:rPr lang="fr-CM" sz="1100" kern="100" dirty="0">
                          <a:effectLst/>
                        </a:rPr>
                        <a:t>Présentation de l’avancement du projet aux membre de UNI2GROW</a:t>
                      </a:r>
                      <a:endParaRPr lang="fr-CM"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1079" marR="61079" marT="0" marB="0"/>
                </a:tc>
                <a:extLst>
                  <a:ext uri="{0D108BD9-81ED-4DB2-BD59-A6C34878D82A}">
                    <a16:rowId xmlns:a16="http://schemas.microsoft.com/office/drawing/2014/main" val="277661756"/>
                  </a:ext>
                </a:extLst>
              </a:tr>
            </a:tbl>
          </a:graphicData>
        </a:graphic>
      </p:graphicFrame>
    </p:spTree>
    <p:extLst>
      <p:ext uri="{BB962C8B-B14F-4D97-AF65-F5344CB8AC3E}">
        <p14:creationId xmlns:p14="http://schemas.microsoft.com/office/powerpoint/2010/main" val="1721869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te">
  <a:themeElements>
    <a:clrScheme name="Bleu">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629</TotalTime>
  <Words>2121</Words>
  <Application>Microsoft Office PowerPoint</Application>
  <PresentationFormat>Grand écran</PresentationFormat>
  <Paragraphs>301</Paragraphs>
  <Slides>44</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44</vt:i4>
      </vt:variant>
    </vt:vector>
  </HeadingPairs>
  <TitlesOfParts>
    <vt:vector size="52" baseType="lpstr">
      <vt:lpstr>Arial</vt:lpstr>
      <vt:lpstr>Calibri</vt:lpstr>
      <vt:lpstr>Symbol</vt:lpstr>
      <vt:lpstr>Times New Roman</vt:lpstr>
      <vt:lpstr>Trebuchet MS</vt:lpstr>
      <vt:lpstr>Wingdings</vt:lpstr>
      <vt:lpstr>Wingdings 3</vt:lpstr>
      <vt:lpstr>Facette</vt:lpstr>
      <vt:lpstr>    Bonsoir à tous Je suis ravi d'être ici aujourd'hui pour vous présenter mon rapport de stage, intitulé  «CONCEPTION ET RÉALISATION D’UN SITE DE RECHERCHE D’EMPLOI»  Ce travail a été réalisé dans le cadre de l’obtention de mon BTS et vise à explorer le plus acquis pendant la période de stage</vt:lpstr>
      <vt:lpstr>Plan de présentation</vt:lpstr>
      <vt:lpstr>Introduction</vt:lpstr>
      <vt:lpstr>Chapitre 1: présentation de l’entreprise et déroulement du stage</vt:lpstr>
      <vt:lpstr>Présentation PowerPoint</vt:lpstr>
      <vt:lpstr>1.1.2. Situation géographique de l’entreprise </vt:lpstr>
      <vt:lpstr>1.1.3. Organisation de l’entreprise </vt:lpstr>
      <vt:lpstr>1.1.4. Ressources matérielles et logicielles </vt:lpstr>
      <vt:lpstr>1.2. Déroulement du stage </vt:lpstr>
      <vt:lpstr>Chapitre 2: Analyse et conception </vt:lpstr>
      <vt:lpstr>2.2.1. Etude de l’existant </vt:lpstr>
      <vt:lpstr>2.2.1.2. critique sur le système existant </vt:lpstr>
      <vt:lpstr>2.2.1.3. solutions proposées </vt:lpstr>
      <vt:lpstr>2.2. Conception de la solution </vt:lpstr>
      <vt:lpstr>2.2.1. cahier des Charges </vt:lpstr>
      <vt:lpstr>2.2.1.4. Contraintes  a. Coûts</vt:lpstr>
      <vt:lpstr>➢ Ressources matérielles</vt:lpstr>
      <vt:lpstr>➢ Ressources logicielles</vt:lpstr>
      <vt:lpstr>➢ Estimation de la charge de travail</vt:lpstr>
      <vt:lpstr>Présentation PowerPoint</vt:lpstr>
      <vt:lpstr>➢ Bilan</vt:lpstr>
      <vt:lpstr>2.2.1.5. Planification</vt:lpstr>
      <vt:lpstr>Présentation PowerPoint</vt:lpstr>
      <vt:lpstr>2.3. Choix du cycle de vie logicielle (Modèle en V)</vt:lpstr>
      <vt:lpstr>2.4. Modélisation</vt:lpstr>
      <vt:lpstr>2.4.2. Présentation de quelques diagrammes</vt:lpstr>
      <vt:lpstr>➢ Diagramme de classe</vt:lpstr>
      <vt:lpstr>➢ Diagramme de cas d’utilisation</vt:lpstr>
      <vt:lpstr>➢ Diagramme de séquence (Inscription)</vt:lpstr>
      <vt:lpstr>➢ Diagramme de séquence (authentification)</vt:lpstr>
      <vt:lpstr>2.4.3. Présentation de la conception graphique de quelques interfaces </vt:lpstr>
      <vt:lpstr>Présentation PowerPoint</vt:lpstr>
      <vt:lpstr>Chapitre 3: Implémentation et résultat</vt:lpstr>
      <vt:lpstr>3.1. Implémentation technique   3.1.1. architecture technique</vt:lpstr>
      <vt:lpstr>SGBD</vt:lpstr>
      <vt:lpstr>➢ Technologie utilisé </vt:lpstr>
      <vt:lpstr>➢ Logiciel utilisé </vt:lpstr>
      <vt:lpstr>3.1.2. Quelques implémentations du code </vt:lpstr>
      <vt:lpstr>code pour envoi d’email </vt:lpstr>
      <vt:lpstr>Code de modification de la photo de profil </vt:lpstr>
      <vt:lpstr>Formulaire de connexion et d’inscription </vt:lpstr>
      <vt:lpstr>Interface employeur </vt:lpstr>
      <vt:lpstr>Conclusion </vt:lpstr>
      <vt:lpstr>Merci pour votre merveilleuse attention C’étais l’étudiant KAFACK Lolys de GL2  Dont le thème est « CONCEPTION ET RÉALISATION D’UN SITE DE RECHERCHE D’EMPLOI (JOBRADAR) »  à présent je m’en remets à vos différentes appréciations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Lolys</dc:creator>
  <cp:lastModifiedBy>Lolys</cp:lastModifiedBy>
  <cp:revision>43</cp:revision>
  <dcterms:created xsi:type="dcterms:W3CDTF">2025-03-23T14:56:40Z</dcterms:created>
  <dcterms:modified xsi:type="dcterms:W3CDTF">2025-03-24T16:07:33Z</dcterms:modified>
</cp:coreProperties>
</file>