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9"/>
  </p:notesMasterIdLst>
  <p:sldIdLst>
    <p:sldId id="256" r:id="rId2"/>
    <p:sldId id="266" r:id="rId3"/>
    <p:sldId id="267" r:id="rId4"/>
    <p:sldId id="268" r:id="rId5"/>
    <p:sldId id="269" r:id="rId6"/>
    <p:sldId id="258" r:id="rId7"/>
    <p:sldId id="265" r:id="rId8"/>
    <p:sldId id="260" r:id="rId9"/>
    <p:sldId id="264" r:id="rId10"/>
    <p:sldId id="261" r:id="rId11"/>
    <p:sldId id="263" r:id="rId12"/>
    <p:sldId id="271" r:id="rId13"/>
    <p:sldId id="274" r:id="rId14"/>
    <p:sldId id="273" r:id="rId15"/>
    <p:sldId id="272" r:id="rId16"/>
    <p:sldId id="270"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DB59D-CE4A-4433-8360-F9058BF797F8}"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2B577-3B0B-46E3-843D-51C8120677F9}" type="slidenum">
              <a:rPr lang="en-US" smtClean="0"/>
              <a:t>‹#›</a:t>
            </a:fld>
            <a:endParaRPr lang="en-US"/>
          </a:p>
        </p:txBody>
      </p:sp>
    </p:spTree>
    <p:extLst>
      <p:ext uri="{BB962C8B-B14F-4D97-AF65-F5344CB8AC3E}">
        <p14:creationId xmlns:p14="http://schemas.microsoft.com/office/powerpoint/2010/main" val="2320963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F248F-0E7D-47B5-96FE-6AFC9CC1F8AC}" type="datetime1">
              <a:rPr lang="en-US" smtClean="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61424" y="5666154"/>
            <a:ext cx="683339" cy="365125"/>
          </a:xfrm>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32069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23ACCE-B1F8-414E-B5CD-7102CB055123}" type="datetime1">
              <a:rPr lang="en-US" smtClean="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368079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31EF16-D385-4F51-8979-916CA8692C29}" type="datetime1">
              <a:rPr lang="en-US" smtClean="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49C404-B174-4355-90E8-45FDFB45B107}"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6564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42D159-C11D-4F87-8879-84C77EE42FC8}" type="datetime1">
              <a:rPr lang="en-US" smtClean="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4254116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535BCB-329B-48B9-B114-5C3D89BF92CC}" type="datetime1">
              <a:rPr lang="en-US" smtClean="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49C404-B174-4355-90E8-45FDFB45B107}"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9250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3C1BAE-6581-452A-8EAE-DCF1B58A395E}" type="datetime1">
              <a:rPr lang="en-US" smtClean="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2884246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3756B-ED2B-46B0-A02A-BB2BD506E41A}" type="datetime1">
              <a:rPr lang="en-US" smtClean="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3339766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98E03-4DE5-494A-B758-34D34FDD394F}" type="datetime1">
              <a:rPr lang="en-US" smtClean="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114590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29058" y="6041362"/>
            <a:ext cx="911939" cy="365125"/>
          </a:xfrm>
        </p:spPr>
        <p:txBody>
          <a:bodyPr/>
          <a:lstStyle/>
          <a:p>
            <a:fld id="{0EE3EEE6-6263-47A4-9214-0C4737B1998D}" type="datetime1">
              <a:rPr lang="en-US" smtClean="0"/>
              <a:t>12/25/2020</a:t>
            </a:fld>
            <a:endParaRPr lang="en-US" dirty="0"/>
          </a:p>
        </p:txBody>
      </p:sp>
      <p:sp>
        <p:nvSpPr>
          <p:cNvPr id="5" name="Footer Placeholder 4"/>
          <p:cNvSpPr>
            <a:spLocks noGrp="1"/>
          </p:cNvSpPr>
          <p:nvPr>
            <p:ph type="ftr" sz="quarter" idx="11"/>
          </p:nvPr>
        </p:nvSpPr>
        <p:spPr>
          <a:xfrm>
            <a:off x="1509181" y="6065837"/>
            <a:ext cx="6297612" cy="365125"/>
          </a:xfrm>
        </p:spPr>
        <p:txBody>
          <a:bodyPr/>
          <a:lstStyle/>
          <a:p>
            <a:endParaRPr lang="en-US" dirty="0"/>
          </a:p>
        </p:txBody>
      </p:sp>
      <p:sp>
        <p:nvSpPr>
          <p:cNvPr id="6" name="Slide Number Placeholder 5"/>
          <p:cNvSpPr>
            <a:spLocks noGrp="1"/>
          </p:cNvSpPr>
          <p:nvPr>
            <p:ph type="sldNum" sz="quarter" idx="12"/>
          </p:nvPr>
        </p:nvSpPr>
        <p:spPr>
          <a:xfrm>
            <a:off x="751588" y="6041362"/>
            <a:ext cx="683339" cy="365125"/>
          </a:xfrm>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802215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DE8DA4-BA2B-4361-B95E-D86BAAA7D12E}" type="datetime1">
              <a:rPr lang="en-US" smtClean="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403934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47712-1EAA-48E6-A31B-60DAB7A1383E}" type="datetime1">
              <a:rPr lang="en-US" smtClean="0"/>
              <a:t>12/25/2020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143389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EE1B8-7F80-4A73-9012-DC91AB2021B2}" type="datetime1">
              <a:rPr lang="en-US" smtClean="0"/>
              <a:t>12/25/2020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214974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EC5298-68FD-477F-B3D4-805A96BAF7A8}" type="datetime1">
              <a:rPr lang="en-US" smtClean="0"/>
              <a:t>12/25/2020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175595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5F228-0BFC-4D80-8338-9E99D1E60BD6}" type="datetime1">
              <a:rPr lang="en-US" smtClean="0"/>
              <a:t>12/25/2020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1237257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9DE0F5-7D4E-4EA3-89EB-BB085CF78AE8}" type="datetime1">
              <a:rPr lang="en-US" smtClean="0"/>
              <a:t>12/25/2020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4276994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E3D5CA-A25F-423F-914A-88980002B6EE}" type="datetime1">
              <a:rPr lang="en-US" smtClean="0"/>
              <a:t>12/25/2020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49C404-B174-4355-90E8-45FDFB45B107}" type="slidenum">
              <a:rPr lang="en-US" smtClean="0"/>
              <a:t>‹#›</a:t>
            </a:fld>
            <a:endParaRPr lang="en-US" dirty="0"/>
          </a:p>
        </p:txBody>
      </p:sp>
    </p:spTree>
    <p:extLst>
      <p:ext uri="{BB962C8B-B14F-4D97-AF65-F5344CB8AC3E}">
        <p14:creationId xmlns:p14="http://schemas.microsoft.com/office/powerpoint/2010/main" val="261114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FF3E46-ADF6-416E-AD0B-5A7D98B5FFE0}" type="datetime1">
              <a:rPr lang="en-US" smtClean="0"/>
              <a:t>12/25/2020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49C404-B174-4355-90E8-45FDFB45B107}" type="slidenum">
              <a:rPr lang="en-US" smtClean="0"/>
              <a:t>‹#›</a:t>
            </a:fld>
            <a:endParaRPr lang="en-US" dirty="0"/>
          </a:p>
        </p:txBody>
      </p:sp>
    </p:spTree>
    <p:extLst>
      <p:ext uri="{BB962C8B-B14F-4D97-AF65-F5344CB8AC3E}">
        <p14:creationId xmlns:p14="http://schemas.microsoft.com/office/powerpoint/2010/main" val="115946133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2807-A975-4C2E-B0B8-8353764EC2BF}"/>
              </a:ext>
            </a:extLst>
          </p:cNvPr>
          <p:cNvSpPr>
            <a:spLocks noGrp="1"/>
          </p:cNvSpPr>
          <p:nvPr>
            <p:ph type="ctrTitle"/>
          </p:nvPr>
        </p:nvSpPr>
        <p:spPr>
          <a:xfrm>
            <a:off x="589280" y="4395891"/>
            <a:ext cx="11236960" cy="1646302"/>
          </a:xfrm>
        </p:spPr>
        <p:txBody>
          <a:bodyPr/>
          <a:lstStyle/>
          <a:p>
            <a:pPr algn="ctr"/>
            <a:r>
              <a:rPr lang="en-US" sz="4800" dirty="0">
                <a:latin typeface="+mn-lt"/>
              </a:rPr>
              <a:t>Finance Minister Budget Speech Analysis</a:t>
            </a:r>
          </a:p>
        </p:txBody>
      </p:sp>
      <p:sp>
        <p:nvSpPr>
          <p:cNvPr id="3" name="Subtitle 2">
            <a:extLst>
              <a:ext uri="{FF2B5EF4-FFF2-40B4-BE49-F238E27FC236}">
                <a16:creationId xmlns:a16="http://schemas.microsoft.com/office/drawing/2014/main" id="{30F5977A-A193-4C6E-9254-EFCA85664518}"/>
              </a:ext>
            </a:extLst>
          </p:cNvPr>
          <p:cNvSpPr>
            <a:spLocks noGrp="1"/>
          </p:cNvSpPr>
          <p:nvPr>
            <p:ph type="subTitle" idx="1"/>
          </p:nvPr>
        </p:nvSpPr>
        <p:spPr>
          <a:xfrm>
            <a:off x="3569547" y="5920273"/>
            <a:ext cx="7766936" cy="1096899"/>
          </a:xfrm>
        </p:spPr>
        <p:txBody>
          <a:bodyPr>
            <a:normAutofit/>
          </a:bodyPr>
          <a:lstStyle/>
          <a:p>
            <a:r>
              <a:rPr lang="en-US" sz="2400" dirty="0"/>
              <a:t>Presented by – Group 3</a:t>
            </a:r>
          </a:p>
        </p:txBody>
      </p:sp>
      <p:pic>
        <p:nvPicPr>
          <p:cNvPr id="5" name="Picture 4">
            <a:extLst>
              <a:ext uri="{FF2B5EF4-FFF2-40B4-BE49-F238E27FC236}">
                <a16:creationId xmlns:a16="http://schemas.microsoft.com/office/drawing/2014/main" id="{AE21C6E6-76CC-47B3-A8EE-A28020731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791" y="211001"/>
            <a:ext cx="5486400" cy="4109504"/>
          </a:xfrm>
          <a:prstGeom prst="rect">
            <a:avLst/>
          </a:prstGeom>
        </p:spPr>
      </p:pic>
      <p:sp>
        <p:nvSpPr>
          <p:cNvPr id="7" name="Slide Number Placeholder 6">
            <a:extLst>
              <a:ext uri="{FF2B5EF4-FFF2-40B4-BE49-F238E27FC236}">
                <a16:creationId xmlns:a16="http://schemas.microsoft.com/office/drawing/2014/main" id="{42856EDC-28C9-4B3B-9E84-54D7F7BAAA1C}"/>
              </a:ext>
            </a:extLst>
          </p:cNvPr>
          <p:cNvSpPr>
            <a:spLocks noGrp="1"/>
          </p:cNvSpPr>
          <p:nvPr>
            <p:ph type="sldNum" sz="quarter" idx="12"/>
          </p:nvPr>
        </p:nvSpPr>
        <p:spPr/>
        <p:txBody>
          <a:bodyPr/>
          <a:lstStyle/>
          <a:p>
            <a:fld id="{9449C404-B174-4355-90E8-45FDFB45B107}" type="slidenum">
              <a:rPr lang="en-US" smtClean="0"/>
              <a:t>1</a:t>
            </a:fld>
            <a:endParaRPr lang="en-US" dirty="0"/>
          </a:p>
        </p:txBody>
      </p:sp>
    </p:spTree>
    <p:extLst>
      <p:ext uri="{BB962C8B-B14F-4D97-AF65-F5344CB8AC3E}">
        <p14:creationId xmlns:p14="http://schemas.microsoft.com/office/powerpoint/2010/main" val="224077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C131-236C-412E-B4C6-C3DC04B0B6A9}"/>
              </a:ext>
            </a:extLst>
          </p:cNvPr>
          <p:cNvSpPr>
            <a:spLocks noGrp="1"/>
          </p:cNvSpPr>
          <p:nvPr>
            <p:ph type="title"/>
          </p:nvPr>
        </p:nvSpPr>
        <p:spPr>
          <a:xfrm>
            <a:off x="489556" y="355661"/>
            <a:ext cx="9720072" cy="976298"/>
          </a:xfrm>
        </p:spPr>
        <p:txBody>
          <a:bodyPr>
            <a:normAutofit fontScale="90000"/>
          </a:bodyPr>
          <a:lstStyle/>
          <a:p>
            <a:r>
              <a:rPr lang="en-US" dirty="0"/>
              <a:t>Finance minister: N. Sitharaman (2019 – Present)</a:t>
            </a:r>
          </a:p>
        </p:txBody>
      </p:sp>
      <p:sp>
        <p:nvSpPr>
          <p:cNvPr id="10" name="TextBox 9">
            <a:extLst>
              <a:ext uri="{FF2B5EF4-FFF2-40B4-BE49-F238E27FC236}">
                <a16:creationId xmlns:a16="http://schemas.microsoft.com/office/drawing/2014/main" id="{CE98023B-3FEB-4F2A-9F5B-258FBC0F3D02}"/>
              </a:ext>
            </a:extLst>
          </p:cNvPr>
          <p:cNvSpPr txBox="1"/>
          <p:nvPr/>
        </p:nvSpPr>
        <p:spPr>
          <a:xfrm>
            <a:off x="48176" y="1219180"/>
            <a:ext cx="6624320" cy="4247317"/>
          </a:xfrm>
          <a:prstGeom prst="rect">
            <a:avLst/>
          </a:prstGeom>
          <a:noFill/>
        </p:spPr>
        <p:txBody>
          <a:bodyPr wrap="square" rtlCol="0">
            <a:spAutoFit/>
          </a:bodyPr>
          <a:lstStyle/>
          <a:p>
            <a:r>
              <a:rPr lang="en-US" dirty="0"/>
              <a:t>Comparison of N. Sitharaman’s speech with the estimated data:</a:t>
            </a:r>
          </a:p>
          <a:p>
            <a:pPr marL="342900" indent="-342900">
              <a:buAutoNum type="arabicPeriod"/>
            </a:pPr>
            <a:r>
              <a:rPr lang="en-US" dirty="0"/>
              <a:t>Estimated data shows that huge amount of money was financial, real estate sectors, trade, hotels, transport and communication.</a:t>
            </a:r>
          </a:p>
          <a:p>
            <a:pPr marL="342900" indent="-342900">
              <a:buAutoNum type="arabicPeriod"/>
            </a:pPr>
            <a:r>
              <a:rPr lang="en-US" dirty="0"/>
              <a:t>Almost everything is in line with the most frequently used words in the word cloud. Government introduced  new tax schemes.</a:t>
            </a:r>
          </a:p>
          <a:p>
            <a:pPr marL="342900" indent="-342900">
              <a:buAutoNum type="arabicPeriod"/>
            </a:pPr>
            <a:r>
              <a:rPr lang="en-US" dirty="0"/>
              <a:t>Speech focused on higher education, and the ‘Khelo India’ programme.</a:t>
            </a:r>
          </a:p>
          <a:p>
            <a:pPr marL="342900" indent="-342900">
              <a:buAutoNum type="arabicPeriod"/>
            </a:pPr>
            <a:r>
              <a:rPr lang="en-US" dirty="0"/>
              <a:t>Proposed new digital India schemes. Estimated data shows that the government was focused on the development of the country and delivered what they promised. </a:t>
            </a:r>
          </a:p>
          <a:p>
            <a:pPr marL="342900" indent="-342900">
              <a:buAutoNum type="arabicPeriod"/>
            </a:pPr>
            <a:r>
              <a:rPr lang="en-US" dirty="0"/>
              <a:t>This speech also has similarities with Arun Jaitley’s speech.</a:t>
            </a:r>
          </a:p>
          <a:p>
            <a:pPr marL="342900" indent="-342900">
              <a:buAutoNum type="arabicPeriod"/>
            </a:pPr>
            <a:endParaRPr lang="en-US" dirty="0"/>
          </a:p>
        </p:txBody>
      </p:sp>
      <p:pic>
        <p:nvPicPr>
          <p:cNvPr id="7" name="Picture 6">
            <a:extLst>
              <a:ext uri="{FF2B5EF4-FFF2-40B4-BE49-F238E27FC236}">
                <a16:creationId xmlns:a16="http://schemas.microsoft.com/office/drawing/2014/main" id="{9A0C6418-3E4A-442B-9B39-C93D67433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496" y="3502821"/>
            <a:ext cx="5558972" cy="3355179"/>
          </a:xfrm>
          <a:prstGeom prst="rect">
            <a:avLst/>
          </a:prstGeom>
        </p:spPr>
      </p:pic>
      <p:pic>
        <p:nvPicPr>
          <p:cNvPr id="9" name="Picture 8" descr="Chart, bar chart&#10;&#10;Description automatically generated">
            <a:extLst>
              <a:ext uri="{FF2B5EF4-FFF2-40B4-BE49-F238E27FC236}">
                <a16:creationId xmlns:a16="http://schemas.microsoft.com/office/drawing/2014/main" id="{9BF28DAD-B0B2-4DD1-8D6C-3138DA7FC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864130"/>
            <a:ext cx="5100320" cy="2659011"/>
          </a:xfrm>
          <a:prstGeom prst="rect">
            <a:avLst/>
          </a:prstGeom>
        </p:spPr>
      </p:pic>
      <p:sp>
        <p:nvSpPr>
          <p:cNvPr id="4" name="Slide Number Placeholder 3">
            <a:extLst>
              <a:ext uri="{FF2B5EF4-FFF2-40B4-BE49-F238E27FC236}">
                <a16:creationId xmlns:a16="http://schemas.microsoft.com/office/drawing/2014/main" id="{C7CDF3C0-C55D-4869-A29A-D184869E1FA3}"/>
              </a:ext>
            </a:extLst>
          </p:cNvPr>
          <p:cNvSpPr>
            <a:spLocks noGrp="1"/>
          </p:cNvSpPr>
          <p:nvPr>
            <p:ph type="sldNum" sz="quarter" idx="12"/>
          </p:nvPr>
        </p:nvSpPr>
        <p:spPr/>
        <p:txBody>
          <a:bodyPr/>
          <a:lstStyle/>
          <a:p>
            <a:fld id="{9449C404-B174-4355-90E8-45FDFB45B107}" type="slidenum">
              <a:rPr lang="en-US" smtClean="0"/>
              <a:t>10</a:t>
            </a:fld>
            <a:endParaRPr lang="en-US" dirty="0"/>
          </a:p>
        </p:txBody>
      </p:sp>
    </p:spTree>
    <p:extLst>
      <p:ext uri="{BB962C8B-B14F-4D97-AF65-F5344CB8AC3E}">
        <p14:creationId xmlns:p14="http://schemas.microsoft.com/office/powerpoint/2010/main" val="3790902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C131-236C-412E-B4C6-C3DC04B0B6A9}"/>
              </a:ext>
            </a:extLst>
          </p:cNvPr>
          <p:cNvSpPr>
            <a:spLocks noGrp="1"/>
          </p:cNvSpPr>
          <p:nvPr>
            <p:ph type="title"/>
          </p:nvPr>
        </p:nvSpPr>
        <p:spPr>
          <a:xfrm>
            <a:off x="489556" y="355661"/>
            <a:ext cx="9720072" cy="976298"/>
          </a:xfrm>
        </p:spPr>
        <p:txBody>
          <a:bodyPr>
            <a:normAutofit/>
          </a:bodyPr>
          <a:lstStyle/>
          <a:p>
            <a:r>
              <a:rPr lang="en-US" dirty="0"/>
              <a:t>Similarities between AJ’s, NS’s &amp; PG’s speech</a:t>
            </a:r>
          </a:p>
        </p:txBody>
      </p:sp>
      <p:sp>
        <p:nvSpPr>
          <p:cNvPr id="10" name="TextBox 9">
            <a:extLst>
              <a:ext uri="{FF2B5EF4-FFF2-40B4-BE49-F238E27FC236}">
                <a16:creationId xmlns:a16="http://schemas.microsoft.com/office/drawing/2014/main" id="{CE98023B-3FEB-4F2A-9F5B-258FBC0F3D02}"/>
              </a:ext>
            </a:extLst>
          </p:cNvPr>
          <p:cNvSpPr txBox="1"/>
          <p:nvPr/>
        </p:nvSpPr>
        <p:spPr>
          <a:xfrm>
            <a:off x="168448" y="1189719"/>
            <a:ext cx="6000751" cy="4196020"/>
          </a:xfrm>
          <a:prstGeom prst="rect">
            <a:avLst/>
          </a:prstGeom>
          <a:noFill/>
        </p:spPr>
        <p:txBody>
          <a:bodyPr wrap="square" rtlCol="0">
            <a:spAutoFit/>
          </a:bodyPr>
          <a:lstStyle/>
          <a:p>
            <a:pPr marL="342900" indent="-342900">
              <a:lnSpc>
                <a:spcPct val="150000"/>
              </a:lnSpc>
              <a:buAutoNum type="arabicPeriod"/>
            </a:pPr>
            <a:r>
              <a:rPr lang="en-US" dirty="0"/>
              <a:t>We can see that Arun Jaitley, Piyush Goyal and N. Sitharaman spent more on the financial, real estate and professional services.</a:t>
            </a:r>
          </a:p>
          <a:p>
            <a:pPr marL="342900" indent="-342900">
              <a:lnSpc>
                <a:spcPct val="150000"/>
              </a:lnSpc>
              <a:buAutoNum type="arabicPeriod"/>
            </a:pPr>
            <a:r>
              <a:rPr lang="en-US" dirty="0"/>
              <a:t>This government also worked on transport and communication where they launched many new projects.</a:t>
            </a:r>
          </a:p>
          <a:p>
            <a:pPr marL="342900" indent="-342900">
              <a:lnSpc>
                <a:spcPct val="150000"/>
              </a:lnSpc>
              <a:buAutoNum type="arabicPeriod"/>
            </a:pPr>
            <a:r>
              <a:rPr lang="en-US" dirty="0"/>
              <a:t>Planned to provide new infrastructure for the country.</a:t>
            </a:r>
          </a:p>
          <a:p>
            <a:pPr marL="342900" indent="-342900">
              <a:lnSpc>
                <a:spcPct val="150000"/>
              </a:lnSpc>
              <a:buAutoNum type="arabicPeriod"/>
            </a:pPr>
            <a:r>
              <a:rPr lang="en-US" dirty="0"/>
              <a:t>Planned new tax schemes which would benefit middle class of the country.</a:t>
            </a:r>
          </a:p>
          <a:p>
            <a:pPr marL="342900" indent="-342900">
              <a:lnSpc>
                <a:spcPct val="150000"/>
              </a:lnSpc>
              <a:buAutoNum type="arabicPeriod"/>
            </a:pPr>
            <a:r>
              <a:rPr lang="en-US" dirty="0"/>
              <a:t>Launched new agricultural reforms for the farmers.</a:t>
            </a:r>
          </a:p>
        </p:txBody>
      </p:sp>
      <p:pic>
        <p:nvPicPr>
          <p:cNvPr id="4" name="Picture 3">
            <a:extLst>
              <a:ext uri="{FF2B5EF4-FFF2-40B4-BE49-F238E27FC236}">
                <a16:creationId xmlns:a16="http://schemas.microsoft.com/office/drawing/2014/main" id="{71609EEF-2892-48B7-B63F-522AC61CE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9232" y="3658491"/>
            <a:ext cx="5522768" cy="3134360"/>
          </a:xfrm>
          <a:prstGeom prst="rect">
            <a:avLst/>
          </a:prstGeom>
        </p:spPr>
      </p:pic>
      <p:pic>
        <p:nvPicPr>
          <p:cNvPr id="5" name="Content Placeholder 4">
            <a:extLst>
              <a:ext uri="{FF2B5EF4-FFF2-40B4-BE49-F238E27FC236}">
                <a16:creationId xmlns:a16="http://schemas.microsoft.com/office/drawing/2014/main" id="{61C1DFB7-24EE-450A-8A81-BCA0C772D28D}"/>
              </a:ext>
            </a:extLst>
          </p:cNvPr>
          <p:cNvPicPr>
            <a:picLocks noGrp="1" noChangeAspect="1"/>
          </p:cNvPicPr>
          <p:nvPr>
            <p:ph idx="1"/>
          </p:nvPr>
        </p:nvPicPr>
        <p:blipFill>
          <a:blip r:embed="rId3"/>
          <a:stretch>
            <a:fillRect/>
          </a:stretch>
        </p:blipFill>
        <p:spPr>
          <a:xfrm>
            <a:off x="6705600" y="885449"/>
            <a:ext cx="5486400" cy="2773042"/>
          </a:xfrm>
        </p:spPr>
      </p:pic>
      <p:sp>
        <p:nvSpPr>
          <p:cNvPr id="6" name="Slide Number Placeholder 5">
            <a:extLst>
              <a:ext uri="{FF2B5EF4-FFF2-40B4-BE49-F238E27FC236}">
                <a16:creationId xmlns:a16="http://schemas.microsoft.com/office/drawing/2014/main" id="{1BEEC354-1811-4B83-9CC0-EB43355050C0}"/>
              </a:ext>
            </a:extLst>
          </p:cNvPr>
          <p:cNvSpPr>
            <a:spLocks noGrp="1"/>
          </p:cNvSpPr>
          <p:nvPr>
            <p:ph type="sldNum" sz="quarter" idx="12"/>
          </p:nvPr>
        </p:nvSpPr>
        <p:spPr/>
        <p:txBody>
          <a:bodyPr/>
          <a:lstStyle/>
          <a:p>
            <a:fld id="{9449C404-B174-4355-90E8-45FDFB45B107}" type="slidenum">
              <a:rPr lang="en-US" smtClean="0"/>
              <a:t>11</a:t>
            </a:fld>
            <a:endParaRPr lang="en-US" dirty="0"/>
          </a:p>
        </p:txBody>
      </p:sp>
    </p:spTree>
    <p:extLst>
      <p:ext uri="{BB962C8B-B14F-4D97-AF65-F5344CB8AC3E}">
        <p14:creationId xmlns:p14="http://schemas.microsoft.com/office/powerpoint/2010/main" val="261986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2CF4-37BB-4012-804C-BE6A578FD785}"/>
              </a:ext>
            </a:extLst>
          </p:cNvPr>
          <p:cNvSpPr>
            <a:spLocks noGrp="1"/>
          </p:cNvSpPr>
          <p:nvPr>
            <p:ph type="title"/>
          </p:nvPr>
        </p:nvSpPr>
        <p:spPr>
          <a:xfrm>
            <a:off x="677334" y="609600"/>
            <a:ext cx="9929706" cy="1320800"/>
          </a:xfrm>
        </p:spPr>
        <p:txBody>
          <a:bodyPr>
            <a:normAutofit/>
          </a:bodyPr>
          <a:lstStyle/>
          <a:p>
            <a:r>
              <a:rPr lang="en-US" dirty="0"/>
              <a:t>EDA, common words spoken by different ministers</a:t>
            </a:r>
          </a:p>
        </p:txBody>
      </p:sp>
      <p:sp>
        <p:nvSpPr>
          <p:cNvPr id="6" name="Content Placeholder 5">
            <a:extLst>
              <a:ext uri="{FF2B5EF4-FFF2-40B4-BE49-F238E27FC236}">
                <a16:creationId xmlns:a16="http://schemas.microsoft.com/office/drawing/2014/main" id="{9E8E98B8-38E6-4AF8-94E1-9CCA2B50F457}"/>
              </a:ext>
            </a:extLst>
          </p:cNvPr>
          <p:cNvSpPr>
            <a:spLocks noGrp="1"/>
          </p:cNvSpPr>
          <p:nvPr>
            <p:ph idx="1"/>
          </p:nvPr>
        </p:nvSpPr>
        <p:spPr>
          <a:xfrm>
            <a:off x="677334" y="1845629"/>
            <a:ext cx="8596668" cy="3880773"/>
          </a:xfrm>
        </p:spPr>
        <p:txBody>
          <a:bodyPr/>
          <a:lstStyle/>
          <a:p>
            <a:r>
              <a:rPr lang="en-US" dirty="0"/>
              <a:t>The common words are:</a:t>
            </a:r>
          </a:p>
          <a:p>
            <a:pPr lvl="1"/>
            <a:r>
              <a:rPr lang="en-US" dirty="0"/>
              <a:t>Govern</a:t>
            </a:r>
          </a:p>
          <a:p>
            <a:pPr lvl="1"/>
            <a:r>
              <a:rPr lang="en-US" dirty="0"/>
              <a:t>Schemes</a:t>
            </a:r>
          </a:p>
          <a:p>
            <a:pPr lvl="1"/>
            <a:r>
              <a:rPr lang="en-US" dirty="0"/>
              <a:t>Tax</a:t>
            </a:r>
          </a:p>
          <a:p>
            <a:pPr lvl="1"/>
            <a:r>
              <a:rPr lang="en-US" dirty="0"/>
              <a:t>Development</a:t>
            </a:r>
          </a:p>
          <a:p>
            <a:pPr lvl="1"/>
            <a:r>
              <a:rPr lang="en-US" dirty="0"/>
              <a:t>Funds</a:t>
            </a:r>
          </a:p>
          <a:p>
            <a:pPr lvl="1"/>
            <a:r>
              <a:rPr lang="en-US" dirty="0"/>
              <a:t>Growth</a:t>
            </a:r>
          </a:p>
          <a:p>
            <a:endParaRPr lang="en-US" dirty="0"/>
          </a:p>
        </p:txBody>
      </p:sp>
      <p:sp>
        <p:nvSpPr>
          <p:cNvPr id="8" name="Slide Number Placeholder 7">
            <a:extLst>
              <a:ext uri="{FF2B5EF4-FFF2-40B4-BE49-F238E27FC236}">
                <a16:creationId xmlns:a16="http://schemas.microsoft.com/office/drawing/2014/main" id="{5C3F2D60-5B16-47B3-BD0E-95E4D993C984}"/>
              </a:ext>
            </a:extLst>
          </p:cNvPr>
          <p:cNvSpPr>
            <a:spLocks noGrp="1"/>
          </p:cNvSpPr>
          <p:nvPr>
            <p:ph type="sldNum" sz="quarter" idx="12"/>
          </p:nvPr>
        </p:nvSpPr>
        <p:spPr/>
        <p:txBody>
          <a:bodyPr/>
          <a:lstStyle/>
          <a:p>
            <a:fld id="{9449C404-B174-4355-90E8-45FDFB45B107}" type="slidenum">
              <a:rPr lang="en-US" smtClean="0"/>
              <a:t>12</a:t>
            </a:fld>
            <a:endParaRPr lang="en-US" dirty="0"/>
          </a:p>
        </p:txBody>
      </p:sp>
      <p:sp>
        <p:nvSpPr>
          <p:cNvPr id="3" name="TextBox 2">
            <a:extLst>
              <a:ext uri="{FF2B5EF4-FFF2-40B4-BE49-F238E27FC236}">
                <a16:creationId xmlns:a16="http://schemas.microsoft.com/office/drawing/2014/main" id="{5696470D-D51E-423F-AC24-B928EA566B23}"/>
              </a:ext>
            </a:extLst>
          </p:cNvPr>
          <p:cNvSpPr txBox="1"/>
          <p:nvPr/>
        </p:nvSpPr>
        <p:spPr>
          <a:xfrm>
            <a:off x="5760720" y="1930400"/>
            <a:ext cx="4358640" cy="3970318"/>
          </a:xfrm>
          <a:prstGeom prst="rect">
            <a:avLst/>
          </a:prstGeom>
          <a:noFill/>
          <a:ln w="38100" cmpd="sng">
            <a:solidFill>
              <a:schemeClr val="accent1"/>
            </a:solidFill>
            <a:prstDash val="lgDash"/>
            <a:miter lim="800000"/>
          </a:ln>
        </p:spPr>
        <p:txBody>
          <a:bodyPr wrap="square" rtlCol="0">
            <a:spAutoFit/>
          </a:bodyPr>
          <a:lstStyle/>
          <a:p>
            <a:r>
              <a:rPr lang="en-US" dirty="0"/>
              <a:t>This implies that:</a:t>
            </a:r>
          </a:p>
          <a:p>
            <a:endParaRPr lang="en-US" dirty="0"/>
          </a:p>
          <a:p>
            <a:pPr marL="342900" indent="-342900">
              <a:buFont typeface="Wingdings" panose="05000000000000000000" pitchFamily="2" charset="2"/>
              <a:buChar char="§"/>
            </a:pPr>
            <a:r>
              <a:rPr lang="en-US" dirty="0"/>
              <a:t>Every minister focused on good governance</a:t>
            </a:r>
          </a:p>
          <a:p>
            <a:pPr marL="342900" indent="-342900">
              <a:buFont typeface="Wingdings" panose="05000000000000000000" pitchFamily="2" charset="2"/>
              <a:buChar char="§"/>
            </a:pPr>
            <a:r>
              <a:rPr lang="en-US" dirty="0"/>
              <a:t>They also launched new schemes in different sectors</a:t>
            </a:r>
          </a:p>
          <a:p>
            <a:pPr marL="342900" indent="-342900">
              <a:buFont typeface="Wingdings" panose="05000000000000000000" pitchFamily="2" charset="2"/>
              <a:buChar char="§"/>
            </a:pPr>
            <a:r>
              <a:rPr lang="en-US" dirty="0"/>
              <a:t>Primary focus was to improve the tax slabs for middle class and launch new schemes</a:t>
            </a:r>
          </a:p>
          <a:p>
            <a:pPr marL="342900" indent="-342900">
              <a:buFont typeface="Wingdings" panose="05000000000000000000" pitchFamily="2" charset="2"/>
              <a:buChar char="§"/>
            </a:pPr>
            <a:r>
              <a:rPr lang="en-US" dirty="0"/>
              <a:t>Concerned about the growth &amp; development of the country</a:t>
            </a:r>
          </a:p>
          <a:p>
            <a:pPr marL="342900" indent="-342900">
              <a:buFont typeface="Wingdings" panose="05000000000000000000" pitchFamily="2" charset="2"/>
              <a:buChar char="§"/>
            </a:pPr>
            <a:r>
              <a:rPr lang="en-US" dirty="0"/>
              <a:t>Allocated huge amount of funds every year for different projects</a:t>
            </a:r>
          </a:p>
          <a:p>
            <a:pPr marL="342900" indent="-342900">
              <a:buAutoNum type="arabicPeriod"/>
            </a:pPr>
            <a:endParaRPr lang="en-US" dirty="0"/>
          </a:p>
        </p:txBody>
      </p:sp>
      <p:sp>
        <p:nvSpPr>
          <p:cNvPr id="4" name="Arrow: Right 3">
            <a:extLst>
              <a:ext uri="{FF2B5EF4-FFF2-40B4-BE49-F238E27FC236}">
                <a16:creationId xmlns:a16="http://schemas.microsoft.com/office/drawing/2014/main" id="{CCF3C2E0-E42B-4218-A1F2-C37ED98D91CD}"/>
              </a:ext>
            </a:extLst>
          </p:cNvPr>
          <p:cNvSpPr/>
          <p:nvPr/>
        </p:nvSpPr>
        <p:spPr>
          <a:xfrm>
            <a:off x="3108960" y="3108960"/>
            <a:ext cx="2590800" cy="436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58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2CF4-37BB-4012-804C-BE6A578FD785}"/>
              </a:ext>
            </a:extLst>
          </p:cNvPr>
          <p:cNvSpPr>
            <a:spLocks noGrp="1"/>
          </p:cNvSpPr>
          <p:nvPr>
            <p:ph type="title"/>
          </p:nvPr>
        </p:nvSpPr>
        <p:spPr>
          <a:xfrm>
            <a:off x="677334" y="447040"/>
            <a:ext cx="9929706" cy="701040"/>
          </a:xfrm>
        </p:spPr>
        <p:txBody>
          <a:bodyPr>
            <a:normAutofit/>
          </a:bodyPr>
          <a:lstStyle/>
          <a:p>
            <a:r>
              <a:rPr lang="en-US" dirty="0"/>
              <a:t>Top 10 topics created using NMF</a:t>
            </a:r>
          </a:p>
        </p:txBody>
      </p:sp>
      <p:sp>
        <p:nvSpPr>
          <p:cNvPr id="8" name="Slide Number Placeholder 7">
            <a:extLst>
              <a:ext uri="{FF2B5EF4-FFF2-40B4-BE49-F238E27FC236}">
                <a16:creationId xmlns:a16="http://schemas.microsoft.com/office/drawing/2014/main" id="{5C3F2D60-5B16-47B3-BD0E-95E4D993C984}"/>
              </a:ext>
            </a:extLst>
          </p:cNvPr>
          <p:cNvSpPr>
            <a:spLocks noGrp="1"/>
          </p:cNvSpPr>
          <p:nvPr>
            <p:ph type="sldNum" sz="quarter" idx="12"/>
          </p:nvPr>
        </p:nvSpPr>
        <p:spPr/>
        <p:txBody>
          <a:bodyPr/>
          <a:lstStyle/>
          <a:p>
            <a:fld id="{9449C404-B174-4355-90E8-45FDFB45B107}" type="slidenum">
              <a:rPr lang="en-US" smtClean="0"/>
              <a:t>13</a:t>
            </a:fld>
            <a:endParaRPr lang="en-US" dirty="0"/>
          </a:p>
        </p:txBody>
      </p:sp>
      <p:pic>
        <p:nvPicPr>
          <p:cNvPr id="7" name="slide2" descr="Dashboard 1">
            <a:extLst>
              <a:ext uri="{FF2B5EF4-FFF2-40B4-BE49-F238E27FC236}">
                <a16:creationId xmlns:a16="http://schemas.microsoft.com/office/drawing/2014/main" id="{19A9F4B0-1C3E-4CEE-80AE-942CE1CE3F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3476"/>
          <a:stretch/>
        </p:blipFill>
        <p:spPr>
          <a:xfrm>
            <a:off x="496888" y="1219200"/>
            <a:ext cx="9144000" cy="3421661"/>
          </a:xfrm>
          <a:prstGeom prst="rect">
            <a:avLst/>
          </a:prstGeom>
          <a:noFill/>
          <a:ln w="76200" cmpd="sng">
            <a:solidFill>
              <a:srgbClr val="92D050"/>
            </a:solidFill>
            <a:prstDash val="solid"/>
          </a:ln>
          <a:effectLst>
            <a:softEdge rad="76200"/>
          </a:effectLst>
        </p:spPr>
      </p:pic>
      <p:sp>
        <p:nvSpPr>
          <p:cNvPr id="5" name="TextBox 4">
            <a:extLst>
              <a:ext uri="{FF2B5EF4-FFF2-40B4-BE49-F238E27FC236}">
                <a16:creationId xmlns:a16="http://schemas.microsoft.com/office/drawing/2014/main" id="{70092454-D5C2-4C10-AEDB-F449663EBF9C}"/>
              </a:ext>
            </a:extLst>
          </p:cNvPr>
          <p:cNvSpPr txBox="1"/>
          <p:nvPr/>
        </p:nvSpPr>
        <p:spPr>
          <a:xfrm>
            <a:off x="466408" y="4765040"/>
            <a:ext cx="9541192" cy="2031325"/>
          </a:xfrm>
          <a:prstGeom prst="rect">
            <a:avLst/>
          </a:prstGeom>
          <a:noFill/>
        </p:spPr>
        <p:txBody>
          <a:bodyPr wrap="square" rtlCol="0">
            <a:spAutoFit/>
          </a:bodyPr>
          <a:lstStyle/>
          <a:p>
            <a:pPr marL="342900" indent="-342900">
              <a:buAutoNum type="arabicPeriod"/>
            </a:pPr>
            <a:r>
              <a:rPr lang="en-US" dirty="0"/>
              <a:t>All top 10 topics derived from NMF had fluctuating trend and most of them had a peak in 2014</a:t>
            </a:r>
          </a:p>
          <a:p>
            <a:pPr marL="342900" indent="-342900">
              <a:buAutoNum type="arabicPeriod"/>
            </a:pPr>
            <a:r>
              <a:rPr lang="en-US" dirty="0"/>
              <a:t>Every minister focused on growth of the country (Growth in terms of economy, GDP, agriculture sector)</a:t>
            </a:r>
          </a:p>
          <a:p>
            <a:pPr marL="342900" indent="-342900">
              <a:buAutoNum type="arabicPeriod"/>
            </a:pPr>
            <a:r>
              <a:rPr lang="en-US" dirty="0"/>
              <a:t>‘Custom’ topic had a constant trend and ‘invest’ topic which includes bond, investors, fund, infrastructure was at the last</a:t>
            </a:r>
          </a:p>
          <a:p>
            <a:pPr marL="342900" indent="-342900">
              <a:buAutoNum type="arabicPeriod"/>
            </a:pPr>
            <a:endParaRPr lang="en-US" dirty="0"/>
          </a:p>
        </p:txBody>
      </p:sp>
    </p:spTree>
    <p:extLst>
      <p:ext uri="{BB962C8B-B14F-4D97-AF65-F5344CB8AC3E}">
        <p14:creationId xmlns:p14="http://schemas.microsoft.com/office/powerpoint/2010/main" val="115365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2CF4-37BB-4012-804C-BE6A578FD785}"/>
              </a:ext>
            </a:extLst>
          </p:cNvPr>
          <p:cNvSpPr>
            <a:spLocks noGrp="1"/>
          </p:cNvSpPr>
          <p:nvPr>
            <p:ph type="title"/>
          </p:nvPr>
        </p:nvSpPr>
        <p:spPr/>
        <p:txBody>
          <a:bodyPr>
            <a:normAutofit/>
          </a:bodyPr>
          <a:lstStyle/>
          <a:p>
            <a:r>
              <a:rPr lang="en-US" dirty="0"/>
              <a:t>Sectors that need special attention but haven’t been given</a:t>
            </a:r>
          </a:p>
        </p:txBody>
      </p:sp>
      <p:sp>
        <p:nvSpPr>
          <p:cNvPr id="6" name="Content Placeholder 5">
            <a:extLst>
              <a:ext uri="{FF2B5EF4-FFF2-40B4-BE49-F238E27FC236}">
                <a16:creationId xmlns:a16="http://schemas.microsoft.com/office/drawing/2014/main" id="{9E8E98B8-38E6-4AF8-94E1-9CCA2B50F457}"/>
              </a:ext>
            </a:extLst>
          </p:cNvPr>
          <p:cNvSpPr>
            <a:spLocks noGrp="1"/>
          </p:cNvSpPr>
          <p:nvPr>
            <p:ph idx="1"/>
          </p:nvPr>
        </p:nvSpPr>
        <p:spPr>
          <a:xfrm>
            <a:off x="677334" y="1845629"/>
            <a:ext cx="8596668" cy="3880773"/>
          </a:xfrm>
        </p:spPr>
        <p:txBody>
          <a:bodyPr/>
          <a:lstStyle/>
          <a:p>
            <a:r>
              <a:rPr lang="en-US" dirty="0"/>
              <a:t>Basic necessities like Electricity and Water Supply.</a:t>
            </a:r>
          </a:p>
          <a:p>
            <a:r>
              <a:rPr lang="en-US" dirty="0"/>
              <a:t>Major Constructions such as roads, flyovers, hospitals, etc.</a:t>
            </a:r>
          </a:p>
          <a:p>
            <a:r>
              <a:rPr lang="en-US" dirty="0"/>
              <a:t>Sectors such as Defense which should be given utmost priority have been given relatively lesser funds.   </a:t>
            </a:r>
          </a:p>
          <a:p>
            <a:endParaRPr lang="en-US" dirty="0"/>
          </a:p>
        </p:txBody>
      </p:sp>
      <p:sp>
        <p:nvSpPr>
          <p:cNvPr id="8" name="Slide Number Placeholder 7">
            <a:extLst>
              <a:ext uri="{FF2B5EF4-FFF2-40B4-BE49-F238E27FC236}">
                <a16:creationId xmlns:a16="http://schemas.microsoft.com/office/drawing/2014/main" id="{5C3F2D60-5B16-47B3-BD0E-95E4D993C984}"/>
              </a:ext>
            </a:extLst>
          </p:cNvPr>
          <p:cNvSpPr>
            <a:spLocks noGrp="1"/>
          </p:cNvSpPr>
          <p:nvPr>
            <p:ph type="sldNum" sz="quarter" idx="12"/>
          </p:nvPr>
        </p:nvSpPr>
        <p:spPr/>
        <p:txBody>
          <a:bodyPr/>
          <a:lstStyle/>
          <a:p>
            <a:fld id="{9449C404-B174-4355-90E8-45FDFB45B107}" type="slidenum">
              <a:rPr lang="en-US" smtClean="0"/>
              <a:t>14</a:t>
            </a:fld>
            <a:endParaRPr lang="en-US" dirty="0"/>
          </a:p>
        </p:txBody>
      </p:sp>
    </p:spTree>
    <p:extLst>
      <p:ext uri="{BB962C8B-B14F-4D97-AF65-F5344CB8AC3E}">
        <p14:creationId xmlns:p14="http://schemas.microsoft.com/office/powerpoint/2010/main" val="316933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A529-9BCE-46A0-B19F-C06ADB36601C}"/>
              </a:ext>
            </a:extLst>
          </p:cNvPr>
          <p:cNvSpPr>
            <a:spLocks noGrp="1"/>
          </p:cNvSpPr>
          <p:nvPr>
            <p:ph type="title"/>
          </p:nvPr>
        </p:nvSpPr>
        <p:spPr/>
        <p:txBody>
          <a:bodyPr/>
          <a:lstStyle/>
          <a:p>
            <a:r>
              <a:rPr lang="en-US" dirty="0"/>
              <a:t>Features required by someone to run the Ministry of Finance effectively</a:t>
            </a:r>
          </a:p>
        </p:txBody>
      </p:sp>
      <p:sp>
        <p:nvSpPr>
          <p:cNvPr id="3" name="Content Placeholder 2">
            <a:extLst>
              <a:ext uri="{FF2B5EF4-FFF2-40B4-BE49-F238E27FC236}">
                <a16:creationId xmlns:a16="http://schemas.microsoft.com/office/drawing/2014/main" id="{766F5345-B075-4604-9C7C-B142C9C2869F}"/>
              </a:ext>
            </a:extLst>
          </p:cNvPr>
          <p:cNvSpPr>
            <a:spLocks noGrp="1"/>
          </p:cNvSpPr>
          <p:nvPr>
            <p:ph idx="1"/>
          </p:nvPr>
        </p:nvSpPr>
        <p:spPr/>
        <p:txBody>
          <a:bodyPr/>
          <a:lstStyle/>
          <a:p>
            <a:r>
              <a:rPr lang="en-IN" dirty="0">
                <a:solidFill>
                  <a:srgbClr val="202124"/>
                </a:solidFill>
                <a:latin typeface="arial" panose="020B0604020202020204" pitchFamily="34" charset="0"/>
              </a:rPr>
              <a:t>Strong agenda-setting power.</a:t>
            </a:r>
          </a:p>
          <a:p>
            <a:r>
              <a:rPr lang="en-IN" dirty="0">
                <a:solidFill>
                  <a:srgbClr val="202124"/>
                </a:solidFill>
                <a:latin typeface="arial" panose="020B0604020202020204" pitchFamily="34" charset="0"/>
              </a:rPr>
              <a:t>Strong monitoring power.</a:t>
            </a:r>
          </a:p>
          <a:p>
            <a:r>
              <a:rPr lang="en-IN" dirty="0">
                <a:solidFill>
                  <a:srgbClr val="202124"/>
                </a:solidFill>
                <a:latin typeface="arial" panose="020B0604020202020204" pitchFamily="34" charset="0"/>
              </a:rPr>
              <a:t>Excellent communicator.</a:t>
            </a:r>
          </a:p>
          <a:p>
            <a:r>
              <a:rPr lang="en-IN" u="sng" dirty="0">
                <a:solidFill>
                  <a:srgbClr val="202124"/>
                </a:solidFill>
                <a:latin typeface="arial" panose="020B0604020202020204" pitchFamily="34" charset="0"/>
              </a:rPr>
              <a:t>Strong Vision</a:t>
            </a:r>
            <a:r>
              <a:rPr lang="en-IN" dirty="0">
                <a:solidFill>
                  <a:srgbClr val="202124"/>
                </a:solidFill>
                <a:latin typeface="arial" panose="020B0604020202020204" pitchFamily="34" charset="0"/>
              </a:rPr>
              <a:t>: They must always have one eye on the future. </a:t>
            </a:r>
          </a:p>
          <a:p>
            <a:r>
              <a:rPr lang="en-IN" u="sng" dirty="0">
                <a:solidFill>
                  <a:srgbClr val="202124"/>
                </a:solidFill>
                <a:latin typeface="arial" panose="020B0604020202020204" pitchFamily="34" charset="0"/>
              </a:rPr>
              <a:t>Results Driven</a:t>
            </a:r>
            <a:r>
              <a:rPr lang="en-IN" dirty="0">
                <a:solidFill>
                  <a:srgbClr val="202124"/>
                </a:solidFill>
                <a:latin typeface="arial" panose="020B0604020202020204" pitchFamily="34" charset="0"/>
              </a:rPr>
              <a:t>: </a:t>
            </a:r>
            <a:r>
              <a:rPr lang="en-US" dirty="0">
                <a:solidFill>
                  <a:srgbClr val="202124"/>
                </a:solidFill>
                <a:latin typeface="arial" panose="020B0604020202020204" pitchFamily="34" charset="0"/>
              </a:rPr>
              <a:t>Finance Ministers should be apt at both setting targets and meeting them.</a:t>
            </a:r>
            <a:endParaRPr lang="en-IN" dirty="0">
              <a:solidFill>
                <a:srgbClr val="202124"/>
              </a:solidFill>
              <a:latin typeface="arial" panose="020B0604020202020204" pitchFamily="34" charset="0"/>
            </a:endParaRPr>
          </a:p>
          <a:p>
            <a:r>
              <a:rPr lang="en-IN" u="sng" dirty="0">
                <a:solidFill>
                  <a:srgbClr val="202124"/>
                </a:solidFill>
                <a:latin typeface="arial" panose="020B0604020202020204" pitchFamily="34" charset="0"/>
              </a:rPr>
              <a:t>Numerate</a:t>
            </a:r>
            <a:r>
              <a:rPr lang="en-IN" dirty="0">
                <a:solidFill>
                  <a:srgbClr val="202124"/>
                </a:solidFill>
                <a:latin typeface="arial" panose="020B0604020202020204" pitchFamily="34" charset="0"/>
              </a:rPr>
              <a:t>: They must be comfortable with </a:t>
            </a:r>
            <a:r>
              <a:rPr lang="en-US" dirty="0">
                <a:solidFill>
                  <a:srgbClr val="202124"/>
                </a:solidFill>
                <a:latin typeface="arial" panose="020B0604020202020204" pitchFamily="34" charset="0"/>
              </a:rPr>
              <a:t>numbers and be able to leverage important insights from them. </a:t>
            </a:r>
            <a:r>
              <a:rPr lang="en-IN" dirty="0">
                <a:solidFill>
                  <a:srgbClr val="202124"/>
                </a:solidFill>
                <a:latin typeface="arial" panose="020B0604020202020204" pitchFamily="34" charset="0"/>
              </a:rPr>
              <a:t>  </a:t>
            </a:r>
          </a:p>
        </p:txBody>
      </p:sp>
      <p:sp>
        <p:nvSpPr>
          <p:cNvPr id="5" name="Slide Number Placeholder 4">
            <a:extLst>
              <a:ext uri="{FF2B5EF4-FFF2-40B4-BE49-F238E27FC236}">
                <a16:creationId xmlns:a16="http://schemas.microsoft.com/office/drawing/2014/main" id="{1BEEC695-4B5A-41E5-BB54-ECAB646B37CD}"/>
              </a:ext>
            </a:extLst>
          </p:cNvPr>
          <p:cNvSpPr>
            <a:spLocks noGrp="1"/>
          </p:cNvSpPr>
          <p:nvPr>
            <p:ph type="sldNum" sz="quarter" idx="12"/>
          </p:nvPr>
        </p:nvSpPr>
        <p:spPr/>
        <p:txBody>
          <a:bodyPr/>
          <a:lstStyle/>
          <a:p>
            <a:fld id="{9449C404-B174-4355-90E8-45FDFB45B107}" type="slidenum">
              <a:rPr lang="en-US" smtClean="0"/>
              <a:t>15</a:t>
            </a:fld>
            <a:endParaRPr lang="en-US" dirty="0"/>
          </a:p>
        </p:txBody>
      </p:sp>
    </p:spTree>
    <p:extLst>
      <p:ext uri="{BB962C8B-B14F-4D97-AF65-F5344CB8AC3E}">
        <p14:creationId xmlns:p14="http://schemas.microsoft.com/office/powerpoint/2010/main" val="49567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5416-3DE8-4F7B-868B-A54231D29E8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FFE3B7F-F02F-483D-A3D4-BEAA6DD93E11}"/>
              </a:ext>
            </a:extLst>
          </p:cNvPr>
          <p:cNvSpPr>
            <a:spLocks noGrp="1"/>
          </p:cNvSpPr>
          <p:nvPr>
            <p:ph idx="1"/>
          </p:nvPr>
        </p:nvSpPr>
        <p:spPr>
          <a:xfrm>
            <a:off x="677334" y="1510349"/>
            <a:ext cx="8596668" cy="3880773"/>
          </a:xfrm>
          <a:solidFill>
            <a:schemeClr val="bg1"/>
          </a:solidFill>
          <a:ln w="28575">
            <a:solidFill>
              <a:schemeClr val="accent2"/>
            </a:solidFill>
            <a:prstDash val="dashDot"/>
          </a:ln>
        </p:spPr>
        <p:txBody>
          <a:bodyPr>
            <a:normAutofit fontScale="92500" lnSpcReduction="10000"/>
          </a:bodyPr>
          <a:lstStyle/>
          <a:p>
            <a:r>
              <a:rPr lang="en-US" dirty="0"/>
              <a:t>Each finance minister’s initial focus was on improving banking, real estate and professional services.</a:t>
            </a:r>
          </a:p>
          <a:p>
            <a:r>
              <a:rPr lang="en-US" dirty="0"/>
              <a:t>However, some of them spent more on the manufacturing than agricultural and forest sectors.</a:t>
            </a:r>
          </a:p>
          <a:p>
            <a:r>
              <a:rPr lang="en-US" dirty="0"/>
              <a:t>Some of the finance ministers made fake commitments as they talked about building country’s infrastructure but the estimated data showed different trends.</a:t>
            </a:r>
          </a:p>
          <a:p>
            <a:r>
              <a:rPr lang="en-US" dirty="0"/>
              <a:t>Yes, there were similarities between the speeches of Arun Jaitley, Piyush Goyal and N. Sitharaman.</a:t>
            </a:r>
          </a:p>
          <a:p>
            <a:r>
              <a:rPr lang="en-US" dirty="0"/>
              <a:t>Yes, the sentiment attached with each sentence of the speech had some impact on the final outcome of the speech.</a:t>
            </a:r>
          </a:p>
          <a:p>
            <a:r>
              <a:rPr lang="en-US" dirty="0"/>
              <a:t>Sectors that needs special attention – Refer slide 12</a:t>
            </a:r>
          </a:p>
          <a:p>
            <a:r>
              <a:rPr lang="en-US" dirty="0"/>
              <a:t>Features required for someone to run a finance ministry effectively – Refer slide 13</a:t>
            </a:r>
          </a:p>
          <a:p>
            <a:endParaRPr lang="en-US" dirty="0"/>
          </a:p>
          <a:p>
            <a:endParaRPr lang="en-US" dirty="0"/>
          </a:p>
        </p:txBody>
      </p:sp>
      <p:sp>
        <p:nvSpPr>
          <p:cNvPr id="5" name="Slide Number Placeholder 4">
            <a:extLst>
              <a:ext uri="{FF2B5EF4-FFF2-40B4-BE49-F238E27FC236}">
                <a16:creationId xmlns:a16="http://schemas.microsoft.com/office/drawing/2014/main" id="{8C81C598-F1D5-4B81-B398-8E9DEE23EF02}"/>
              </a:ext>
            </a:extLst>
          </p:cNvPr>
          <p:cNvSpPr>
            <a:spLocks noGrp="1"/>
          </p:cNvSpPr>
          <p:nvPr>
            <p:ph type="sldNum" sz="quarter" idx="12"/>
          </p:nvPr>
        </p:nvSpPr>
        <p:spPr/>
        <p:txBody>
          <a:bodyPr/>
          <a:lstStyle/>
          <a:p>
            <a:fld id="{9449C404-B174-4355-90E8-45FDFB45B107}" type="slidenum">
              <a:rPr lang="en-US" smtClean="0"/>
              <a:t>16</a:t>
            </a:fld>
            <a:endParaRPr lang="en-US" dirty="0"/>
          </a:p>
        </p:txBody>
      </p:sp>
    </p:spTree>
    <p:extLst>
      <p:ext uri="{BB962C8B-B14F-4D97-AF65-F5344CB8AC3E}">
        <p14:creationId xmlns:p14="http://schemas.microsoft.com/office/powerpoint/2010/main" val="3568761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FBB3B-4023-40E7-903E-4BE1B103F5BC}"/>
              </a:ext>
            </a:extLst>
          </p:cNvPr>
          <p:cNvSpPr>
            <a:spLocks noGrp="1"/>
          </p:cNvSpPr>
          <p:nvPr>
            <p:ph idx="1"/>
          </p:nvPr>
        </p:nvSpPr>
        <p:spPr/>
        <p:txBody>
          <a:bodyPr>
            <a:normAutofit/>
          </a:bodyPr>
          <a:lstStyle/>
          <a:p>
            <a:pPr algn="ctr"/>
            <a:r>
              <a:rPr lang="en-US" sz="4800" dirty="0"/>
              <a:t>THANK YOU</a:t>
            </a:r>
          </a:p>
        </p:txBody>
      </p:sp>
      <p:sp>
        <p:nvSpPr>
          <p:cNvPr id="4" name="Slide Number Placeholder 3">
            <a:extLst>
              <a:ext uri="{FF2B5EF4-FFF2-40B4-BE49-F238E27FC236}">
                <a16:creationId xmlns:a16="http://schemas.microsoft.com/office/drawing/2014/main" id="{84A1CCA3-678F-4FBC-95E5-7FEDD0EBE8F4}"/>
              </a:ext>
            </a:extLst>
          </p:cNvPr>
          <p:cNvSpPr>
            <a:spLocks noGrp="1"/>
          </p:cNvSpPr>
          <p:nvPr>
            <p:ph type="sldNum" sz="quarter" idx="12"/>
          </p:nvPr>
        </p:nvSpPr>
        <p:spPr/>
        <p:txBody>
          <a:bodyPr/>
          <a:lstStyle/>
          <a:p>
            <a:fld id="{9449C404-B174-4355-90E8-45FDFB45B107}" type="slidenum">
              <a:rPr lang="en-US" smtClean="0"/>
              <a:t>17</a:t>
            </a:fld>
            <a:endParaRPr lang="en-US" dirty="0"/>
          </a:p>
        </p:txBody>
      </p:sp>
    </p:spTree>
    <p:extLst>
      <p:ext uri="{BB962C8B-B14F-4D97-AF65-F5344CB8AC3E}">
        <p14:creationId xmlns:p14="http://schemas.microsoft.com/office/powerpoint/2010/main" val="147135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6763-7070-4C62-8B95-20C5EAFB01FB}"/>
              </a:ext>
            </a:extLst>
          </p:cNvPr>
          <p:cNvSpPr>
            <a:spLocks noGrp="1"/>
          </p:cNvSpPr>
          <p:nvPr>
            <p:ph type="title"/>
          </p:nvPr>
        </p:nvSpPr>
        <p:spPr>
          <a:xfrm>
            <a:off x="677334" y="609600"/>
            <a:ext cx="8596668" cy="650240"/>
          </a:xfrm>
        </p:spPr>
        <p:txBody>
          <a:bodyPr/>
          <a:lstStyle/>
          <a:p>
            <a:r>
              <a:rPr lang="en-US" dirty="0"/>
              <a:t>Contents</a:t>
            </a:r>
          </a:p>
        </p:txBody>
      </p:sp>
      <p:sp>
        <p:nvSpPr>
          <p:cNvPr id="3" name="Content Placeholder 2">
            <a:extLst>
              <a:ext uri="{FF2B5EF4-FFF2-40B4-BE49-F238E27FC236}">
                <a16:creationId xmlns:a16="http://schemas.microsoft.com/office/drawing/2014/main" id="{2F9220F1-A5E4-44A4-8B37-E58851B63670}"/>
              </a:ext>
            </a:extLst>
          </p:cNvPr>
          <p:cNvSpPr>
            <a:spLocks noGrp="1"/>
          </p:cNvSpPr>
          <p:nvPr>
            <p:ph idx="1"/>
          </p:nvPr>
        </p:nvSpPr>
        <p:spPr>
          <a:xfrm>
            <a:off x="677334" y="1347789"/>
            <a:ext cx="8596668" cy="3880773"/>
          </a:xfrm>
        </p:spPr>
        <p:txBody>
          <a:bodyPr>
            <a:normAutofit lnSpcReduction="10000"/>
          </a:bodyPr>
          <a:lstStyle/>
          <a:p>
            <a:r>
              <a:rPr lang="en-US" dirty="0"/>
              <a:t>Business Problem</a:t>
            </a:r>
          </a:p>
          <a:p>
            <a:r>
              <a:rPr lang="en-US" dirty="0"/>
              <a:t>Objective</a:t>
            </a:r>
          </a:p>
          <a:p>
            <a:r>
              <a:rPr lang="en-US" dirty="0"/>
              <a:t>Approach and methodology</a:t>
            </a:r>
          </a:p>
          <a:p>
            <a:r>
              <a:rPr lang="en-US" dirty="0"/>
              <a:t>Each finance minister’s speech comparison with the estimated data</a:t>
            </a:r>
          </a:p>
          <a:p>
            <a:r>
              <a:rPr lang="en-US" dirty="0"/>
              <a:t>Similarities between the speech’s</a:t>
            </a:r>
          </a:p>
          <a:p>
            <a:r>
              <a:rPr lang="en-US" dirty="0"/>
              <a:t>Common words spoken by each minister</a:t>
            </a:r>
          </a:p>
          <a:p>
            <a:r>
              <a:rPr lang="en-US" dirty="0"/>
              <a:t>Top 10 topics created using NMF</a:t>
            </a:r>
          </a:p>
          <a:p>
            <a:r>
              <a:rPr lang="en-US" dirty="0"/>
              <a:t>Sectors that need special attention</a:t>
            </a:r>
          </a:p>
          <a:p>
            <a:r>
              <a:rPr lang="en-US" dirty="0"/>
              <a:t>Features required to run the finance ministry</a:t>
            </a:r>
          </a:p>
          <a:p>
            <a:r>
              <a:rPr lang="en-US" dirty="0"/>
              <a:t>Conclusion</a:t>
            </a:r>
          </a:p>
          <a:p>
            <a:endParaRPr lang="en-US" dirty="0"/>
          </a:p>
        </p:txBody>
      </p:sp>
      <p:sp>
        <p:nvSpPr>
          <p:cNvPr id="5" name="Slide Number Placeholder 4">
            <a:extLst>
              <a:ext uri="{FF2B5EF4-FFF2-40B4-BE49-F238E27FC236}">
                <a16:creationId xmlns:a16="http://schemas.microsoft.com/office/drawing/2014/main" id="{41F9398A-0AAA-440D-B674-88FA2BE6AC17}"/>
              </a:ext>
            </a:extLst>
          </p:cNvPr>
          <p:cNvSpPr>
            <a:spLocks noGrp="1"/>
          </p:cNvSpPr>
          <p:nvPr>
            <p:ph type="sldNum" sz="quarter" idx="12"/>
          </p:nvPr>
        </p:nvSpPr>
        <p:spPr/>
        <p:txBody>
          <a:bodyPr/>
          <a:lstStyle/>
          <a:p>
            <a:fld id="{9449C404-B174-4355-90E8-45FDFB45B107}" type="slidenum">
              <a:rPr lang="en-US" smtClean="0"/>
              <a:t>2</a:t>
            </a:fld>
            <a:endParaRPr lang="en-US" dirty="0"/>
          </a:p>
        </p:txBody>
      </p:sp>
    </p:spTree>
    <p:extLst>
      <p:ext uri="{BB962C8B-B14F-4D97-AF65-F5344CB8AC3E}">
        <p14:creationId xmlns:p14="http://schemas.microsoft.com/office/powerpoint/2010/main" val="409573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2683-263A-4BDD-8E9D-AF6752B480C0}"/>
              </a:ext>
            </a:extLst>
          </p:cNvPr>
          <p:cNvSpPr>
            <a:spLocks noGrp="1"/>
          </p:cNvSpPr>
          <p:nvPr>
            <p:ph type="title"/>
          </p:nvPr>
        </p:nvSpPr>
        <p:spPr>
          <a:xfrm>
            <a:off x="677334" y="609600"/>
            <a:ext cx="8596668" cy="629920"/>
          </a:xfrm>
        </p:spPr>
        <p:txBody>
          <a:bodyPr>
            <a:noAutofit/>
          </a:bodyPr>
          <a:lstStyle/>
          <a:p>
            <a:r>
              <a:rPr lang="en-US" dirty="0"/>
              <a:t>Business Problem</a:t>
            </a:r>
          </a:p>
        </p:txBody>
      </p:sp>
      <p:sp>
        <p:nvSpPr>
          <p:cNvPr id="3" name="Content Placeholder 2">
            <a:extLst>
              <a:ext uri="{FF2B5EF4-FFF2-40B4-BE49-F238E27FC236}">
                <a16:creationId xmlns:a16="http://schemas.microsoft.com/office/drawing/2014/main" id="{574E6F18-E351-46C1-9D41-B3B2999904AF}"/>
              </a:ext>
            </a:extLst>
          </p:cNvPr>
          <p:cNvSpPr>
            <a:spLocks noGrp="1"/>
          </p:cNvSpPr>
          <p:nvPr>
            <p:ph idx="1"/>
          </p:nvPr>
        </p:nvSpPr>
        <p:spPr>
          <a:xfrm>
            <a:off x="677334" y="1378269"/>
            <a:ext cx="8596668" cy="3880773"/>
          </a:xfrm>
        </p:spPr>
        <p:txBody>
          <a:bodyPr>
            <a:normAutofit fontScale="85000" lnSpcReduction="20000"/>
          </a:bodyPr>
          <a:lstStyle/>
          <a:p>
            <a:pPr marL="0" lvl="0" indent="0">
              <a:lnSpc>
                <a:spcPct val="107000"/>
              </a:lnSpc>
              <a:spcAft>
                <a:spcPts val="800"/>
              </a:spcAft>
              <a:buSzPts val="1000"/>
              <a:buNone/>
              <a:tabLst>
                <a:tab pos="457200" algn="l"/>
              </a:tabLs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1) What was each minister’s financial focus? Was there a significant change in those sectors in the following year?</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2) To find out to what extent a finance minister makes fake commitment in the speech?</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3) To find similarities between the speeches from different ministers and hence find out persistent economical issues Ministry of Finance has been trying to solve in the last Decade?</a:t>
            </a:r>
          </a:p>
          <a:p>
            <a:pPr marL="0" indent="0">
              <a:lnSpc>
                <a:spcPct val="107000"/>
              </a:lnSpc>
              <a:spcAft>
                <a:spcPts val="800"/>
              </a:spcAft>
              <a:buSzPts val="1000"/>
              <a:buNone/>
              <a:tabLst>
                <a:tab pos="457200" algn="l"/>
              </a:tabLs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4) Does the tone of the budget speech (Using information like Phrases used, sentiment, length, etc.) has a correlation with its possible outcome?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SzPts val="1000"/>
              <a:buNone/>
              <a:tabLst>
                <a:tab pos="457200" algn="l"/>
              </a:tabLs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5) Score each finance minister based on their effectiveness?</a:t>
            </a:r>
          </a:p>
          <a:p>
            <a:pPr marL="0" indent="0">
              <a:lnSpc>
                <a:spcPct val="107000"/>
              </a:lnSpc>
              <a:spcAft>
                <a:spcPts val="800"/>
              </a:spcAft>
              <a:buSzPts val="1000"/>
              <a:buNone/>
              <a:tabLst>
                <a:tab pos="457200" algn="l"/>
              </a:tabLs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6) To find the sectors that needs special attention but hasn’t been getting any?</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SzPts val="1000"/>
              <a:buNone/>
              <a:tabLst>
                <a:tab pos="457200" algn="l"/>
              </a:tabLs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7) From the speeches, list down features required for someone to run a Ministry of Finance effectively?</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E27DE636-9426-4546-9357-9084999F9739}"/>
              </a:ext>
            </a:extLst>
          </p:cNvPr>
          <p:cNvSpPr>
            <a:spLocks noGrp="1"/>
          </p:cNvSpPr>
          <p:nvPr>
            <p:ph type="sldNum" sz="quarter" idx="12"/>
          </p:nvPr>
        </p:nvSpPr>
        <p:spPr/>
        <p:txBody>
          <a:bodyPr/>
          <a:lstStyle/>
          <a:p>
            <a:fld id="{9449C404-B174-4355-90E8-45FDFB45B107}" type="slidenum">
              <a:rPr lang="en-US" smtClean="0"/>
              <a:t>3</a:t>
            </a:fld>
            <a:endParaRPr lang="en-US" dirty="0"/>
          </a:p>
        </p:txBody>
      </p:sp>
    </p:spTree>
    <p:extLst>
      <p:ext uri="{BB962C8B-B14F-4D97-AF65-F5344CB8AC3E}">
        <p14:creationId xmlns:p14="http://schemas.microsoft.com/office/powerpoint/2010/main" val="309561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6588-5FAD-468C-A0B4-CF4D8EE5CFF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B30DA5B9-6494-4CA9-A8B6-AF6A90367B61}"/>
              </a:ext>
            </a:extLst>
          </p:cNvPr>
          <p:cNvSpPr>
            <a:spLocks noGrp="1"/>
          </p:cNvSpPr>
          <p:nvPr>
            <p:ph idx="1"/>
          </p:nvPr>
        </p:nvSpPr>
        <p:spPr>
          <a:xfrm>
            <a:off x="677334" y="1500189"/>
            <a:ext cx="8596668" cy="3880773"/>
          </a:xfrm>
        </p:spPr>
        <p:txBody>
          <a:bodyPr/>
          <a:lstStyle/>
          <a:p>
            <a:pPr>
              <a:lnSpc>
                <a:spcPct val="200000"/>
              </a:lnSpc>
            </a:pPr>
            <a:r>
              <a:rPr lang="en-US" dirty="0"/>
              <a:t>To analyze each finance minister’s speech</a:t>
            </a:r>
          </a:p>
          <a:p>
            <a:pPr>
              <a:lnSpc>
                <a:spcPct val="200000"/>
              </a:lnSpc>
            </a:pPr>
            <a:r>
              <a:rPr lang="en-US" dirty="0"/>
              <a:t>To find out similarities between the speeches</a:t>
            </a:r>
          </a:p>
          <a:p>
            <a:pPr>
              <a:lnSpc>
                <a:spcPct val="200000"/>
              </a:lnSpc>
            </a:pPr>
            <a:r>
              <a:rPr lang="en-US" dirty="0"/>
              <a:t>To find out sectors that need special attention</a:t>
            </a:r>
          </a:p>
          <a:p>
            <a:pPr>
              <a:lnSpc>
                <a:spcPct val="200000"/>
              </a:lnSpc>
            </a:pPr>
            <a:r>
              <a:rPr lang="en-US" dirty="0"/>
              <a:t>To find out the features to run the finance ministry</a:t>
            </a:r>
          </a:p>
        </p:txBody>
      </p:sp>
      <p:sp>
        <p:nvSpPr>
          <p:cNvPr id="5" name="Slide Number Placeholder 4">
            <a:extLst>
              <a:ext uri="{FF2B5EF4-FFF2-40B4-BE49-F238E27FC236}">
                <a16:creationId xmlns:a16="http://schemas.microsoft.com/office/drawing/2014/main" id="{5C6EB588-74A0-4333-B162-679DDB3E8928}"/>
              </a:ext>
            </a:extLst>
          </p:cNvPr>
          <p:cNvSpPr>
            <a:spLocks noGrp="1"/>
          </p:cNvSpPr>
          <p:nvPr>
            <p:ph type="sldNum" sz="quarter" idx="12"/>
          </p:nvPr>
        </p:nvSpPr>
        <p:spPr/>
        <p:txBody>
          <a:bodyPr/>
          <a:lstStyle/>
          <a:p>
            <a:fld id="{9449C404-B174-4355-90E8-45FDFB45B107}" type="slidenum">
              <a:rPr lang="en-US" smtClean="0"/>
              <a:t>4</a:t>
            </a:fld>
            <a:endParaRPr lang="en-US" dirty="0"/>
          </a:p>
        </p:txBody>
      </p:sp>
    </p:spTree>
    <p:extLst>
      <p:ext uri="{BB962C8B-B14F-4D97-AF65-F5344CB8AC3E}">
        <p14:creationId xmlns:p14="http://schemas.microsoft.com/office/powerpoint/2010/main" val="107737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27BD-CB8B-40EB-9700-FA578D8C4470}"/>
              </a:ext>
            </a:extLst>
          </p:cNvPr>
          <p:cNvSpPr>
            <a:spLocks noGrp="1"/>
          </p:cNvSpPr>
          <p:nvPr>
            <p:ph type="title"/>
          </p:nvPr>
        </p:nvSpPr>
        <p:spPr/>
        <p:txBody>
          <a:bodyPr/>
          <a:lstStyle/>
          <a:p>
            <a:r>
              <a:rPr lang="en-US" dirty="0"/>
              <a:t>Approach &amp; Methodology</a:t>
            </a:r>
          </a:p>
        </p:txBody>
      </p:sp>
      <p:sp>
        <p:nvSpPr>
          <p:cNvPr id="3" name="Content Placeholder 2">
            <a:extLst>
              <a:ext uri="{FF2B5EF4-FFF2-40B4-BE49-F238E27FC236}">
                <a16:creationId xmlns:a16="http://schemas.microsoft.com/office/drawing/2014/main" id="{87E8AF93-4AFD-4F42-9C88-6C18CD847083}"/>
              </a:ext>
            </a:extLst>
          </p:cNvPr>
          <p:cNvSpPr>
            <a:spLocks noGrp="1"/>
          </p:cNvSpPr>
          <p:nvPr>
            <p:ph idx="1"/>
          </p:nvPr>
        </p:nvSpPr>
        <p:spPr>
          <a:xfrm>
            <a:off x="677334" y="1530669"/>
            <a:ext cx="8596668" cy="3880773"/>
          </a:xfrm>
        </p:spPr>
        <p:txBody>
          <a:bodyPr/>
          <a:lstStyle/>
          <a:p>
            <a:r>
              <a:rPr lang="en-US" dirty="0"/>
              <a:t>Data reading and cleaning</a:t>
            </a:r>
          </a:p>
          <a:p>
            <a:r>
              <a:rPr lang="en-US" dirty="0"/>
              <a:t>Exploratory Data Analysis, Feature engineering and Data Visualization– Mine features, summarize the speeches, visualize etc.</a:t>
            </a:r>
          </a:p>
          <a:p>
            <a:r>
              <a:rPr lang="en-US" dirty="0"/>
              <a:t>Split the text into sentences and create data frames</a:t>
            </a:r>
          </a:p>
          <a:p>
            <a:r>
              <a:rPr lang="en-US" dirty="0"/>
              <a:t>Add sentiment for each sentence</a:t>
            </a:r>
          </a:p>
          <a:p>
            <a:r>
              <a:rPr lang="en-US" dirty="0"/>
              <a:t>Do a sector mapping</a:t>
            </a:r>
          </a:p>
          <a:p>
            <a:r>
              <a:rPr lang="en-US" dirty="0"/>
              <a:t>Understanding NMF</a:t>
            </a:r>
          </a:p>
          <a:p>
            <a:r>
              <a:rPr lang="en-US" dirty="0"/>
              <a:t>Create Topics</a:t>
            </a:r>
          </a:p>
          <a:p>
            <a:r>
              <a:rPr lang="en-US" dirty="0"/>
              <a:t>EDA using word clouds, bar charts</a:t>
            </a:r>
          </a:p>
        </p:txBody>
      </p:sp>
      <p:sp>
        <p:nvSpPr>
          <p:cNvPr id="5" name="Slide Number Placeholder 4">
            <a:extLst>
              <a:ext uri="{FF2B5EF4-FFF2-40B4-BE49-F238E27FC236}">
                <a16:creationId xmlns:a16="http://schemas.microsoft.com/office/drawing/2014/main" id="{7C63CB32-CCD6-4A37-B741-55CBD8F25276}"/>
              </a:ext>
            </a:extLst>
          </p:cNvPr>
          <p:cNvSpPr>
            <a:spLocks noGrp="1"/>
          </p:cNvSpPr>
          <p:nvPr>
            <p:ph type="sldNum" sz="quarter" idx="12"/>
          </p:nvPr>
        </p:nvSpPr>
        <p:spPr/>
        <p:txBody>
          <a:bodyPr/>
          <a:lstStyle/>
          <a:p>
            <a:fld id="{9449C404-B174-4355-90E8-45FDFB45B107}" type="slidenum">
              <a:rPr lang="en-US" smtClean="0"/>
              <a:t>5</a:t>
            </a:fld>
            <a:endParaRPr lang="en-US" dirty="0"/>
          </a:p>
        </p:txBody>
      </p:sp>
    </p:spTree>
    <p:extLst>
      <p:ext uri="{BB962C8B-B14F-4D97-AF65-F5344CB8AC3E}">
        <p14:creationId xmlns:p14="http://schemas.microsoft.com/office/powerpoint/2010/main" val="98096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C131-236C-412E-B4C6-C3DC04B0B6A9}"/>
              </a:ext>
            </a:extLst>
          </p:cNvPr>
          <p:cNvSpPr>
            <a:spLocks noGrp="1"/>
          </p:cNvSpPr>
          <p:nvPr>
            <p:ph type="title"/>
          </p:nvPr>
        </p:nvSpPr>
        <p:spPr>
          <a:xfrm>
            <a:off x="351692" y="350888"/>
            <a:ext cx="9720072" cy="976298"/>
          </a:xfrm>
        </p:spPr>
        <p:txBody>
          <a:bodyPr>
            <a:normAutofit fontScale="90000"/>
          </a:bodyPr>
          <a:lstStyle/>
          <a:p>
            <a:r>
              <a:rPr lang="en-US" dirty="0"/>
              <a:t>Finance minister: Pranab Mukherjee (2010-2013)</a:t>
            </a:r>
          </a:p>
        </p:txBody>
      </p:sp>
      <p:sp>
        <p:nvSpPr>
          <p:cNvPr id="12" name="TextBox 11">
            <a:extLst>
              <a:ext uri="{FF2B5EF4-FFF2-40B4-BE49-F238E27FC236}">
                <a16:creationId xmlns:a16="http://schemas.microsoft.com/office/drawing/2014/main" id="{048C05BF-9469-4D4C-A848-91CA710FB8BD}"/>
              </a:ext>
            </a:extLst>
          </p:cNvPr>
          <p:cNvSpPr txBox="1"/>
          <p:nvPr/>
        </p:nvSpPr>
        <p:spPr>
          <a:xfrm>
            <a:off x="0" y="1008966"/>
            <a:ext cx="6888480" cy="5078313"/>
          </a:xfrm>
          <a:prstGeom prst="rect">
            <a:avLst/>
          </a:prstGeom>
          <a:noFill/>
        </p:spPr>
        <p:txBody>
          <a:bodyPr wrap="square" rtlCol="0">
            <a:spAutoFit/>
          </a:bodyPr>
          <a:lstStyle/>
          <a:p>
            <a:r>
              <a:rPr lang="en-US" dirty="0"/>
              <a:t>Comparison of PM’s speech with the estimated 2010-2013 data:</a:t>
            </a:r>
          </a:p>
          <a:p>
            <a:endParaRPr lang="en-US" dirty="0"/>
          </a:p>
          <a:p>
            <a:pPr marL="342900" indent="-342900">
              <a:lnSpc>
                <a:spcPct val="150000"/>
              </a:lnSpc>
              <a:buAutoNum type="arabicPeriod"/>
            </a:pPr>
            <a:r>
              <a:rPr lang="en-US" dirty="0"/>
              <a:t>As the estimated data shows, most of the money was spent on trade and commerce, transport &amp; communication. </a:t>
            </a:r>
          </a:p>
          <a:p>
            <a:pPr marL="342900" indent="-342900">
              <a:lnSpc>
                <a:spcPct val="150000"/>
              </a:lnSpc>
              <a:buFontTx/>
              <a:buAutoNum type="arabicPeriod"/>
            </a:pPr>
            <a:r>
              <a:rPr lang="en-US" dirty="0"/>
              <a:t>FM focused on building the country’s infrastructure, “proposing” new tax schemes and overall growth and development of the country.</a:t>
            </a:r>
          </a:p>
          <a:p>
            <a:pPr marL="342900" indent="-342900">
              <a:lnSpc>
                <a:spcPct val="150000"/>
              </a:lnSpc>
              <a:buAutoNum type="arabicPeriod"/>
            </a:pPr>
            <a:r>
              <a:rPr lang="en-US" dirty="0"/>
              <a:t>Mentioned about infrastructure, development plans but the estimated data was different. Less money was put into Constructions and basic necessities such as Electricity, Gas, Water Supply were completely ignored</a:t>
            </a:r>
          </a:p>
          <a:p>
            <a:pPr marL="342900" indent="-342900">
              <a:lnSpc>
                <a:spcPct val="150000"/>
              </a:lnSpc>
              <a:buAutoNum type="arabicPeriod"/>
            </a:pPr>
            <a:r>
              <a:rPr lang="en-US" dirty="0"/>
              <a:t>Hence, many false promises were made.</a:t>
            </a:r>
          </a:p>
          <a:p>
            <a:pPr marL="342900" indent="-342900">
              <a:buAutoNum type="arabicPeriod"/>
            </a:pPr>
            <a:endParaRPr lang="en-US" dirty="0"/>
          </a:p>
        </p:txBody>
      </p:sp>
      <p:pic>
        <p:nvPicPr>
          <p:cNvPr id="13" name="Picture 12">
            <a:extLst>
              <a:ext uri="{FF2B5EF4-FFF2-40B4-BE49-F238E27FC236}">
                <a16:creationId xmlns:a16="http://schemas.microsoft.com/office/drawing/2014/main" id="{F809E6CA-8F1F-4A80-AA72-ADB43EC8B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583" y="3652334"/>
            <a:ext cx="5531417" cy="3266626"/>
          </a:xfrm>
          <a:prstGeom prst="rect">
            <a:avLst/>
          </a:prstGeom>
        </p:spPr>
      </p:pic>
      <p:pic>
        <p:nvPicPr>
          <p:cNvPr id="6" name="Picture 5">
            <a:extLst>
              <a:ext uri="{FF2B5EF4-FFF2-40B4-BE49-F238E27FC236}">
                <a16:creationId xmlns:a16="http://schemas.microsoft.com/office/drawing/2014/main" id="{B77589C6-EC2A-4911-AF38-42A7BF7451DB}"/>
              </a:ext>
            </a:extLst>
          </p:cNvPr>
          <p:cNvPicPr>
            <a:picLocks noChangeAspect="1"/>
          </p:cNvPicPr>
          <p:nvPr/>
        </p:nvPicPr>
        <p:blipFill>
          <a:blip r:embed="rId3"/>
          <a:stretch>
            <a:fillRect/>
          </a:stretch>
        </p:blipFill>
        <p:spPr>
          <a:xfrm>
            <a:off x="7012275" y="842860"/>
            <a:ext cx="5134708" cy="2860274"/>
          </a:xfrm>
          <a:prstGeom prst="rect">
            <a:avLst/>
          </a:prstGeom>
        </p:spPr>
      </p:pic>
      <p:sp>
        <p:nvSpPr>
          <p:cNvPr id="4" name="Slide Number Placeholder 3">
            <a:extLst>
              <a:ext uri="{FF2B5EF4-FFF2-40B4-BE49-F238E27FC236}">
                <a16:creationId xmlns:a16="http://schemas.microsoft.com/office/drawing/2014/main" id="{F92288A7-8380-4A58-932D-CC31A903A453}"/>
              </a:ext>
            </a:extLst>
          </p:cNvPr>
          <p:cNvSpPr>
            <a:spLocks noGrp="1"/>
          </p:cNvSpPr>
          <p:nvPr>
            <p:ph type="sldNum" sz="quarter" idx="12"/>
          </p:nvPr>
        </p:nvSpPr>
        <p:spPr/>
        <p:txBody>
          <a:bodyPr/>
          <a:lstStyle/>
          <a:p>
            <a:fld id="{9449C404-B174-4355-90E8-45FDFB45B107}" type="slidenum">
              <a:rPr lang="en-US" smtClean="0"/>
              <a:t>6</a:t>
            </a:fld>
            <a:endParaRPr lang="en-US" dirty="0"/>
          </a:p>
        </p:txBody>
      </p:sp>
    </p:spTree>
    <p:extLst>
      <p:ext uri="{BB962C8B-B14F-4D97-AF65-F5344CB8AC3E}">
        <p14:creationId xmlns:p14="http://schemas.microsoft.com/office/powerpoint/2010/main" val="3395782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C131-236C-412E-B4C6-C3DC04B0B6A9}"/>
              </a:ext>
            </a:extLst>
          </p:cNvPr>
          <p:cNvSpPr>
            <a:spLocks noGrp="1"/>
          </p:cNvSpPr>
          <p:nvPr>
            <p:ph type="title"/>
          </p:nvPr>
        </p:nvSpPr>
        <p:spPr>
          <a:xfrm>
            <a:off x="351692" y="350888"/>
            <a:ext cx="9720072" cy="976298"/>
          </a:xfrm>
        </p:spPr>
        <p:txBody>
          <a:bodyPr>
            <a:normAutofit fontScale="90000"/>
          </a:bodyPr>
          <a:lstStyle/>
          <a:p>
            <a:r>
              <a:rPr lang="en-US" dirty="0"/>
              <a:t>Finance minister: P. Chidambaram (2013-2014)</a:t>
            </a:r>
          </a:p>
        </p:txBody>
      </p:sp>
      <p:sp>
        <p:nvSpPr>
          <p:cNvPr id="12" name="TextBox 11">
            <a:extLst>
              <a:ext uri="{FF2B5EF4-FFF2-40B4-BE49-F238E27FC236}">
                <a16:creationId xmlns:a16="http://schemas.microsoft.com/office/drawing/2014/main" id="{048C05BF-9469-4D4C-A848-91CA710FB8BD}"/>
              </a:ext>
            </a:extLst>
          </p:cNvPr>
          <p:cNvSpPr txBox="1"/>
          <p:nvPr/>
        </p:nvSpPr>
        <p:spPr>
          <a:xfrm>
            <a:off x="121133" y="1085432"/>
            <a:ext cx="6299987" cy="4750468"/>
          </a:xfrm>
          <a:prstGeom prst="rect">
            <a:avLst/>
          </a:prstGeom>
          <a:noFill/>
        </p:spPr>
        <p:txBody>
          <a:bodyPr wrap="square" rtlCol="0">
            <a:spAutoFit/>
          </a:bodyPr>
          <a:lstStyle/>
          <a:p>
            <a:r>
              <a:rPr lang="en-US" dirty="0"/>
              <a:t>Comparison of PC’s speech with the estimated 2013-2014 data:</a:t>
            </a:r>
          </a:p>
          <a:p>
            <a:pPr marL="342900" indent="-342900">
              <a:lnSpc>
                <a:spcPct val="150000"/>
              </a:lnSpc>
              <a:buAutoNum type="arabicPeriod"/>
            </a:pPr>
            <a:r>
              <a:rPr lang="en-US" dirty="0"/>
              <a:t>As the estimated data shows, huge amount of money was spent on Banking, Real Estate, Trade, Transport, Manufacturing and even on Agriculture.</a:t>
            </a:r>
          </a:p>
          <a:p>
            <a:pPr marL="342900" indent="-342900">
              <a:lnSpc>
                <a:spcPct val="150000"/>
              </a:lnSpc>
              <a:buAutoNum type="arabicPeriod"/>
            </a:pPr>
            <a:r>
              <a:rPr lang="en-US" dirty="0"/>
              <a:t>FM promised to spend Crores of rupees on new tax schemes.</a:t>
            </a:r>
          </a:p>
          <a:p>
            <a:pPr marL="342900" indent="-342900">
              <a:lnSpc>
                <a:spcPct val="150000"/>
              </a:lnSpc>
              <a:buAutoNum type="arabicPeriod"/>
            </a:pPr>
            <a:r>
              <a:rPr lang="en-US" dirty="0"/>
              <a:t>Major talking points were the Banking and Agricultural Sector. Proposed large Funds for the overall development of India.</a:t>
            </a:r>
          </a:p>
          <a:p>
            <a:pPr marL="342900" indent="-342900">
              <a:lnSpc>
                <a:spcPct val="150000"/>
              </a:lnSpc>
              <a:buAutoNum type="arabicPeriod"/>
            </a:pPr>
            <a:r>
              <a:rPr lang="en-US" dirty="0"/>
              <a:t>Hence, it can be concluded that to some extent P. Chidambram did keep most of his promises.</a:t>
            </a:r>
          </a:p>
        </p:txBody>
      </p:sp>
      <p:pic>
        <p:nvPicPr>
          <p:cNvPr id="11" name="Picture 10">
            <a:extLst>
              <a:ext uri="{FF2B5EF4-FFF2-40B4-BE49-F238E27FC236}">
                <a16:creationId xmlns:a16="http://schemas.microsoft.com/office/drawing/2014/main" id="{038B40C8-1BEA-4A97-B7D6-7D0D2823B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560" y="3596640"/>
            <a:ext cx="5894756" cy="3359968"/>
          </a:xfrm>
          <a:prstGeom prst="rect">
            <a:avLst/>
          </a:prstGeom>
        </p:spPr>
      </p:pic>
      <p:pic>
        <p:nvPicPr>
          <p:cNvPr id="6" name="Picture 5">
            <a:extLst>
              <a:ext uri="{FF2B5EF4-FFF2-40B4-BE49-F238E27FC236}">
                <a16:creationId xmlns:a16="http://schemas.microsoft.com/office/drawing/2014/main" id="{B015C05D-91F4-4203-BAD6-C9ED345D76C1}"/>
              </a:ext>
            </a:extLst>
          </p:cNvPr>
          <p:cNvPicPr>
            <a:picLocks noChangeAspect="1"/>
          </p:cNvPicPr>
          <p:nvPr/>
        </p:nvPicPr>
        <p:blipFill>
          <a:blip r:embed="rId3"/>
          <a:stretch>
            <a:fillRect/>
          </a:stretch>
        </p:blipFill>
        <p:spPr>
          <a:xfrm>
            <a:off x="6544018" y="847546"/>
            <a:ext cx="5486400" cy="2804974"/>
          </a:xfrm>
          <a:prstGeom prst="rect">
            <a:avLst/>
          </a:prstGeom>
        </p:spPr>
      </p:pic>
      <p:sp>
        <p:nvSpPr>
          <p:cNvPr id="4" name="Slide Number Placeholder 3">
            <a:extLst>
              <a:ext uri="{FF2B5EF4-FFF2-40B4-BE49-F238E27FC236}">
                <a16:creationId xmlns:a16="http://schemas.microsoft.com/office/drawing/2014/main" id="{7FA953D9-0E4E-4F05-B819-0CCE6D18B434}"/>
              </a:ext>
            </a:extLst>
          </p:cNvPr>
          <p:cNvSpPr>
            <a:spLocks noGrp="1"/>
          </p:cNvSpPr>
          <p:nvPr>
            <p:ph type="sldNum" sz="quarter" idx="12"/>
          </p:nvPr>
        </p:nvSpPr>
        <p:spPr/>
        <p:txBody>
          <a:bodyPr/>
          <a:lstStyle/>
          <a:p>
            <a:fld id="{9449C404-B174-4355-90E8-45FDFB45B107}" type="slidenum">
              <a:rPr lang="en-US" smtClean="0"/>
              <a:t>7</a:t>
            </a:fld>
            <a:endParaRPr lang="en-US" dirty="0"/>
          </a:p>
        </p:txBody>
      </p:sp>
    </p:spTree>
    <p:extLst>
      <p:ext uri="{BB962C8B-B14F-4D97-AF65-F5344CB8AC3E}">
        <p14:creationId xmlns:p14="http://schemas.microsoft.com/office/powerpoint/2010/main" val="582845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C131-236C-412E-B4C6-C3DC04B0B6A9}"/>
              </a:ext>
            </a:extLst>
          </p:cNvPr>
          <p:cNvSpPr>
            <a:spLocks noGrp="1"/>
          </p:cNvSpPr>
          <p:nvPr>
            <p:ph type="title"/>
          </p:nvPr>
        </p:nvSpPr>
        <p:spPr>
          <a:xfrm>
            <a:off x="419217" y="478304"/>
            <a:ext cx="9720072" cy="976298"/>
          </a:xfrm>
        </p:spPr>
        <p:txBody>
          <a:bodyPr/>
          <a:lstStyle/>
          <a:p>
            <a:r>
              <a:rPr lang="en-US" dirty="0"/>
              <a:t>Finance minister: Arun Jaitley (2014-2019)</a:t>
            </a:r>
          </a:p>
        </p:txBody>
      </p:sp>
      <p:sp>
        <p:nvSpPr>
          <p:cNvPr id="14" name="TextBox 13">
            <a:extLst>
              <a:ext uri="{FF2B5EF4-FFF2-40B4-BE49-F238E27FC236}">
                <a16:creationId xmlns:a16="http://schemas.microsoft.com/office/drawing/2014/main" id="{690A9D87-9E84-4697-8780-F3E0E61135FB}"/>
              </a:ext>
            </a:extLst>
          </p:cNvPr>
          <p:cNvSpPr txBox="1"/>
          <p:nvPr/>
        </p:nvSpPr>
        <p:spPr>
          <a:xfrm>
            <a:off x="71244" y="1249456"/>
            <a:ext cx="6268596" cy="4524315"/>
          </a:xfrm>
          <a:prstGeom prst="rect">
            <a:avLst/>
          </a:prstGeom>
          <a:noFill/>
        </p:spPr>
        <p:txBody>
          <a:bodyPr wrap="square" rtlCol="0">
            <a:spAutoFit/>
          </a:bodyPr>
          <a:lstStyle/>
          <a:p>
            <a:r>
              <a:rPr lang="en-US" dirty="0"/>
              <a:t>Comparison Arun Jaitley’s speech with the estimated data:</a:t>
            </a:r>
          </a:p>
          <a:p>
            <a:pPr marL="342900" indent="-342900">
              <a:buAutoNum type="arabicPeriod"/>
            </a:pPr>
            <a:r>
              <a:rPr lang="en-US" dirty="0"/>
              <a:t>Each year, FM’s focus was on providing good governance. Mentioned about exempting people from different tax slabs. </a:t>
            </a:r>
          </a:p>
          <a:p>
            <a:pPr marL="342900" indent="-342900">
              <a:buAutoNum type="arabicPeriod"/>
            </a:pPr>
            <a:r>
              <a:rPr lang="en-US" dirty="0"/>
              <a:t>Stressed on excise duty. Speech revolved around increasing Manufacturing in the country and major focus was on “Nation First”.</a:t>
            </a:r>
          </a:p>
          <a:p>
            <a:pPr marL="342900" indent="-342900">
              <a:buFontTx/>
              <a:buAutoNum type="arabicPeriod"/>
            </a:pPr>
            <a:r>
              <a:rPr lang="en-US" dirty="0"/>
              <a:t>Estimated data shows that huge amount of money was spent on financial services, real estate and professional services which is in line with FM’s speech. </a:t>
            </a:r>
          </a:p>
          <a:p>
            <a:pPr marL="342900" indent="-342900">
              <a:buFontTx/>
              <a:buAutoNum type="arabicPeriod"/>
            </a:pPr>
            <a:r>
              <a:rPr lang="en-US" dirty="0"/>
              <a:t>Mentioned about new tax schemes, building new infrastructure, new development plans for the country.</a:t>
            </a:r>
          </a:p>
          <a:p>
            <a:pPr marL="342900" indent="-342900">
              <a:buAutoNum type="arabicPeriod"/>
            </a:pPr>
            <a:r>
              <a:rPr lang="en-US" dirty="0"/>
              <a:t>AJ also talked about farming and agriculture and which is in line with the spending in Agriculture, forestry and fishing sector. </a:t>
            </a:r>
          </a:p>
          <a:p>
            <a:pPr marL="342900" indent="-342900">
              <a:buAutoNum type="arabicPeriod"/>
            </a:pPr>
            <a:r>
              <a:rPr lang="en-US" dirty="0"/>
              <a:t>Hence, Mr. Arun Jaitley did keep his promises.</a:t>
            </a:r>
          </a:p>
        </p:txBody>
      </p:sp>
      <p:pic>
        <p:nvPicPr>
          <p:cNvPr id="8" name="Picture 7">
            <a:extLst>
              <a:ext uri="{FF2B5EF4-FFF2-40B4-BE49-F238E27FC236}">
                <a16:creationId xmlns:a16="http://schemas.microsoft.com/office/drawing/2014/main" id="{1DCB8629-BD8D-47E9-ACBA-E9325FD24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925" y="3757871"/>
            <a:ext cx="6033875" cy="3139205"/>
          </a:xfrm>
          <a:prstGeom prst="rect">
            <a:avLst/>
          </a:prstGeom>
        </p:spPr>
      </p:pic>
      <p:pic>
        <p:nvPicPr>
          <p:cNvPr id="6" name="Picture 5">
            <a:extLst>
              <a:ext uri="{FF2B5EF4-FFF2-40B4-BE49-F238E27FC236}">
                <a16:creationId xmlns:a16="http://schemas.microsoft.com/office/drawing/2014/main" id="{C83888E4-8B94-415F-BFBD-F0D1F290C9E4}"/>
              </a:ext>
            </a:extLst>
          </p:cNvPr>
          <p:cNvPicPr>
            <a:picLocks noChangeAspect="1"/>
          </p:cNvPicPr>
          <p:nvPr/>
        </p:nvPicPr>
        <p:blipFill>
          <a:blip r:embed="rId3"/>
          <a:stretch>
            <a:fillRect/>
          </a:stretch>
        </p:blipFill>
        <p:spPr>
          <a:xfrm>
            <a:off x="6634356" y="996933"/>
            <a:ext cx="5486400" cy="2809439"/>
          </a:xfrm>
          <a:prstGeom prst="rect">
            <a:avLst/>
          </a:prstGeom>
        </p:spPr>
      </p:pic>
      <p:sp>
        <p:nvSpPr>
          <p:cNvPr id="4" name="Slide Number Placeholder 3">
            <a:extLst>
              <a:ext uri="{FF2B5EF4-FFF2-40B4-BE49-F238E27FC236}">
                <a16:creationId xmlns:a16="http://schemas.microsoft.com/office/drawing/2014/main" id="{6AEA769E-BD84-44BF-9B74-148A34C473D9}"/>
              </a:ext>
            </a:extLst>
          </p:cNvPr>
          <p:cNvSpPr>
            <a:spLocks noGrp="1"/>
          </p:cNvSpPr>
          <p:nvPr>
            <p:ph type="sldNum" sz="quarter" idx="12"/>
          </p:nvPr>
        </p:nvSpPr>
        <p:spPr/>
        <p:txBody>
          <a:bodyPr/>
          <a:lstStyle/>
          <a:p>
            <a:fld id="{9449C404-B174-4355-90E8-45FDFB45B107}" type="slidenum">
              <a:rPr lang="en-US" smtClean="0"/>
              <a:t>8</a:t>
            </a:fld>
            <a:endParaRPr lang="en-US" dirty="0"/>
          </a:p>
        </p:txBody>
      </p:sp>
    </p:spTree>
    <p:extLst>
      <p:ext uri="{BB962C8B-B14F-4D97-AF65-F5344CB8AC3E}">
        <p14:creationId xmlns:p14="http://schemas.microsoft.com/office/powerpoint/2010/main" val="134949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C131-236C-412E-B4C6-C3DC04B0B6A9}"/>
              </a:ext>
            </a:extLst>
          </p:cNvPr>
          <p:cNvSpPr>
            <a:spLocks noGrp="1"/>
          </p:cNvSpPr>
          <p:nvPr>
            <p:ph type="title"/>
          </p:nvPr>
        </p:nvSpPr>
        <p:spPr>
          <a:xfrm>
            <a:off x="250092" y="132114"/>
            <a:ext cx="11565988" cy="976298"/>
          </a:xfrm>
        </p:spPr>
        <p:txBody>
          <a:bodyPr>
            <a:normAutofit/>
          </a:bodyPr>
          <a:lstStyle/>
          <a:p>
            <a:r>
              <a:rPr lang="en-US" dirty="0"/>
              <a:t>Finance minister: PIYUSH GOYAL (Jan 2020 – Feb 20)</a:t>
            </a:r>
          </a:p>
        </p:txBody>
      </p:sp>
      <p:sp>
        <p:nvSpPr>
          <p:cNvPr id="12" name="TextBox 11">
            <a:extLst>
              <a:ext uri="{FF2B5EF4-FFF2-40B4-BE49-F238E27FC236}">
                <a16:creationId xmlns:a16="http://schemas.microsoft.com/office/drawing/2014/main" id="{048C05BF-9469-4D4C-A848-91CA710FB8BD}"/>
              </a:ext>
            </a:extLst>
          </p:cNvPr>
          <p:cNvSpPr txBox="1"/>
          <p:nvPr/>
        </p:nvSpPr>
        <p:spPr>
          <a:xfrm>
            <a:off x="-71907" y="948274"/>
            <a:ext cx="6482867" cy="4801314"/>
          </a:xfrm>
          <a:prstGeom prst="rect">
            <a:avLst/>
          </a:prstGeom>
          <a:noFill/>
        </p:spPr>
        <p:txBody>
          <a:bodyPr wrap="square" rtlCol="0">
            <a:spAutoFit/>
          </a:bodyPr>
          <a:lstStyle/>
          <a:p>
            <a:r>
              <a:rPr lang="en-US" dirty="0"/>
              <a:t>Comparison of Piyush Goyal’s speech with the estimated data:</a:t>
            </a:r>
          </a:p>
          <a:p>
            <a:pPr marL="342900" indent="-342900">
              <a:buAutoNum type="arabicPeriod"/>
            </a:pPr>
            <a:r>
              <a:rPr lang="en-US" dirty="0"/>
              <a:t>Estimated data shows that huge money was spent in 2018-2019 on public administration, defense, financial, real estate and other services. Piyush Goyal served two weeks in office and his focus was more on the tax benefits to the people, new schemes for farmers and other development plans.</a:t>
            </a:r>
          </a:p>
          <a:p>
            <a:pPr marL="342900" indent="-342900">
              <a:buAutoNum type="arabicPeriod"/>
            </a:pPr>
            <a:r>
              <a:rPr lang="en-US" dirty="0"/>
              <a:t>Digital India, large-scale employment, energy security, electric vehicles were some of the highlights mentioned in the speech.</a:t>
            </a:r>
          </a:p>
          <a:p>
            <a:pPr marL="342900" indent="-342900">
              <a:buAutoNum type="arabicPeriod"/>
            </a:pPr>
            <a:r>
              <a:rPr lang="en-US" dirty="0"/>
              <a:t>Government planned to provide 24X7 reliable electricity, the clean energy push, Ujjwal DISCOM Assurance Yojana (UDAY), to revive debt-ridden power distribution companies, to improving India’s energy access through the Deen Dayal Upadhyaya Gram Jyoti Yojana (DDUGJY).</a:t>
            </a:r>
          </a:p>
          <a:p>
            <a:pPr marL="342900" indent="-342900">
              <a:buAutoNum type="arabicPeriod"/>
            </a:pPr>
            <a:r>
              <a:rPr lang="en-US" dirty="0"/>
              <a:t>Hence, promises were kept.</a:t>
            </a:r>
          </a:p>
        </p:txBody>
      </p:sp>
      <p:pic>
        <p:nvPicPr>
          <p:cNvPr id="4" name="Picture 3">
            <a:extLst>
              <a:ext uri="{FF2B5EF4-FFF2-40B4-BE49-F238E27FC236}">
                <a16:creationId xmlns:a16="http://schemas.microsoft.com/office/drawing/2014/main" id="{83FA4C2C-A998-4823-BA59-089E91F8F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291" y="3497511"/>
            <a:ext cx="5920157" cy="3469898"/>
          </a:xfrm>
          <a:prstGeom prst="rect">
            <a:avLst/>
          </a:prstGeom>
        </p:spPr>
      </p:pic>
      <p:pic>
        <p:nvPicPr>
          <p:cNvPr id="6" name="Picture 5" descr="Chart, bar chart&#10;&#10;Description automatically generated">
            <a:extLst>
              <a:ext uri="{FF2B5EF4-FFF2-40B4-BE49-F238E27FC236}">
                <a16:creationId xmlns:a16="http://schemas.microsoft.com/office/drawing/2014/main" id="{3A625BAF-91DA-4C68-B4FD-0FCC4D754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160" y="948274"/>
            <a:ext cx="5577840" cy="2585323"/>
          </a:xfrm>
          <a:prstGeom prst="rect">
            <a:avLst/>
          </a:prstGeom>
        </p:spPr>
      </p:pic>
      <p:sp>
        <p:nvSpPr>
          <p:cNvPr id="5" name="Slide Number Placeholder 4">
            <a:extLst>
              <a:ext uri="{FF2B5EF4-FFF2-40B4-BE49-F238E27FC236}">
                <a16:creationId xmlns:a16="http://schemas.microsoft.com/office/drawing/2014/main" id="{A32F56B0-E2D2-4A12-B090-EBB9AE506FFD}"/>
              </a:ext>
            </a:extLst>
          </p:cNvPr>
          <p:cNvSpPr>
            <a:spLocks noGrp="1"/>
          </p:cNvSpPr>
          <p:nvPr>
            <p:ph type="sldNum" sz="quarter" idx="12"/>
          </p:nvPr>
        </p:nvSpPr>
        <p:spPr/>
        <p:txBody>
          <a:bodyPr/>
          <a:lstStyle/>
          <a:p>
            <a:fld id="{9449C404-B174-4355-90E8-45FDFB45B107}" type="slidenum">
              <a:rPr lang="en-US" smtClean="0"/>
              <a:t>9</a:t>
            </a:fld>
            <a:endParaRPr lang="en-US" dirty="0"/>
          </a:p>
        </p:txBody>
      </p:sp>
    </p:spTree>
    <p:extLst>
      <p:ext uri="{BB962C8B-B14F-4D97-AF65-F5344CB8AC3E}">
        <p14:creationId xmlns:p14="http://schemas.microsoft.com/office/powerpoint/2010/main" val="21553814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1352</TotalTime>
  <Words>1368</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Calibri</vt:lpstr>
      <vt:lpstr>Helvetica</vt:lpstr>
      <vt:lpstr>Wingdings</vt:lpstr>
      <vt:lpstr>Wingdings 3</vt:lpstr>
      <vt:lpstr>Facet</vt:lpstr>
      <vt:lpstr>Finance Minister Budget Speech Analysis</vt:lpstr>
      <vt:lpstr>Contents</vt:lpstr>
      <vt:lpstr>Business Problem</vt:lpstr>
      <vt:lpstr>Objective</vt:lpstr>
      <vt:lpstr>Approach &amp; Methodology</vt:lpstr>
      <vt:lpstr>Finance minister: Pranab Mukherjee (2010-2013)</vt:lpstr>
      <vt:lpstr>Finance minister: P. Chidambaram (2013-2014)</vt:lpstr>
      <vt:lpstr>Finance minister: Arun Jaitley (2014-2019)</vt:lpstr>
      <vt:lpstr>Finance minister: PIYUSH GOYAL (Jan 2020 – Feb 20)</vt:lpstr>
      <vt:lpstr>Finance minister: N. Sitharaman (2019 – Present)</vt:lpstr>
      <vt:lpstr>Similarities between AJ’s, NS’s &amp; PG’s speech</vt:lpstr>
      <vt:lpstr>EDA, common words spoken by different ministers</vt:lpstr>
      <vt:lpstr>Top 10 topics created using NMF</vt:lpstr>
      <vt:lpstr>Sectors that need special attention but haven’t been given</vt:lpstr>
      <vt:lpstr>Features required by someone to run the Ministry of Finance effectively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Gulati, Shefali</dc:creator>
  <cp:lastModifiedBy>Chopra, Amit</cp:lastModifiedBy>
  <cp:revision>193</cp:revision>
  <dcterms:created xsi:type="dcterms:W3CDTF">2020-11-05T09:10:58Z</dcterms:created>
  <dcterms:modified xsi:type="dcterms:W3CDTF">2020-12-25T14:55:40Z</dcterms:modified>
</cp:coreProperties>
</file>