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Cormorant Garamond Bold Italics" charset="1" panose="00000800000000000000"/>
      <p:regular r:id="rId13"/>
    </p:embeddedFont>
    <p:embeddedFont>
      <p:font typeface="Quicksand" charset="1" panose="00000000000000000000"/>
      <p:regular r:id="rId14"/>
    </p:embeddedFont>
    <p:embeddedFont>
      <p:font typeface="Quicksand Bold" charset="1" panose="00000000000000000000"/>
      <p:regular r:id="rId15"/>
    </p:embeddedFont>
    <p:embeddedFont>
      <p:font typeface="Canva Sans" charset="1" panose="020B05030305010401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jmir.org/2021/2/e20537/PDF"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mdpi.com/2227-7102/10/11/333#B10-education-10-00333"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1850349"/>
            <a:ext cx="16229942" cy="3888730"/>
          </a:xfrm>
          <a:prstGeom prst="rect">
            <a:avLst/>
          </a:prstGeom>
        </p:spPr>
        <p:txBody>
          <a:bodyPr anchor="t" rtlCol="false" tIns="0" lIns="0" bIns="0" rIns="0">
            <a:spAutoFit/>
          </a:bodyPr>
          <a:lstStyle/>
          <a:p>
            <a:pPr algn="ctr" marL="0" indent="0" lvl="0">
              <a:lnSpc>
                <a:spcPts val="10360"/>
              </a:lnSpc>
              <a:spcBef>
                <a:spcPct val="0"/>
              </a:spcBef>
            </a:pPr>
            <a:r>
              <a:rPr lang="en-US" b="true" sz="7400" i="true">
                <a:solidFill>
                  <a:srgbClr val="0F4662"/>
                </a:solidFill>
                <a:latin typeface="Cormorant Garamond Bold Italics"/>
                <a:ea typeface="Cormorant Garamond Bold Italics"/>
                <a:cs typeface="Cormorant Garamond Bold Italics"/>
                <a:sym typeface="Cormorant Garamond Bold Italics"/>
              </a:rPr>
              <a:t>Optimalisasi Media Game Edukasi Meningkatkan Kesadaran Bela Negara, Etika, dan Moral di Kalangan Mahasiswa</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752274" y="6386779"/>
            <a:ext cx="12812922" cy="1659255"/>
          </a:xfrm>
          <a:prstGeom prst="rect">
            <a:avLst/>
          </a:prstGeom>
        </p:spPr>
        <p:txBody>
          <a:bodyPr anchor="t" rtlCol="false" tIns="0" lIns="0" bIns="0" rIns="0">
            <a:spAutoFit/>
          </a:bodyPr>
          <a:lstStyle/>
          <a:p>
            <a:pPr algn="ctr">
              <a:lnSpc>
                <a:spcPts val="6719"/>
              </a:lnSpc>
            </a:pPr>
            <a:r>
              <a:rPr lang="en-US" sz="4800">
                <a:solidFill>
                  <a:srgbClr val="0F4662"/>
                </a:solidFill>
                <a:latin typeface="Quicksand"/>
                <a:ea typeface="Quicksand"/>
                <a:cs typeface="Quicksand"/>
                <a:sym typeface="Quicksand"/>
              </a:rPr>
              <a:t>21081010312</a:t>
            </a:r>
          </a:p>
          <a:p>
            <a:pPr algn="ctr" marL="0" indent="0" lvl="0">
              <a:lnSpc>
                <a:spcPts val="6719"/>
              </a:lnSpc>
              <a:spcBef>
                <a:spcPct val="0"/>
              </a:spcBef>
            </a:pPr>
            <a:r>
              <a:rPr lang="en-US" sz="4800">
                <a:solidFill>
                  <a:srgbClr val="0F4662"/>
                </a:solidFill>
                <a:latin typeface="Quicksand"/>
                <a:ea typeface="Quicksand"/>
                <a:cs typeface="Quicksand"/>
                <a:sym typeface="Quicksand"/>
              </a:rPr>
              <a:t>ALIF WILDAN AZZAHRAN</a:t>
            </a:r>
          </a:p>
        </p:txBody>
      </p:sp>
      <p:sp>
        <p:nvSpPr>
          <p:cNvPr name="Freeform 7" id="7"/>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4163754" y="1462288"/>
            <a:ext cx="9960491" cy="7667627"/>
          </a:xfrm>
          <a:prstGeom prst="rect">
            <a:avLst/>
          </a:prstGeom>
        </p:spPr>
        <p:txBody>
          <a:bodyPr anchor="t" rtlCol="false" tIns="0" lIns="0" bIns="0" rIns="0">
            <a:spAutoFit/>
          </a:bodyPr>
          <a:lstStyle/>
          <a:p>
            <a:pPr algn="just" marL="0" indent="0" lvl="0">
              <a:lnSpc>
                <a:spcPts val="6119"/>
              </a:lnSpc>
            </a:pPr>
            <a:r>
              <a:rPr lang="en-US" b="true" sz="3599">
                <a:solidFill>
                  <a:srgbClr val="0F4662"/>
                </a:solidFill>
                <a:latin typeface="Quicksand Bold"/>
                <a:ea typeface="Quicksand Bold"/>
                <a:cs typeface="Quicksand Bold"/>
                <a:sym typeface="Quicksand Bold"/>
              </a:rPr>
              <a:t>Penelitian ini bertujuan untuk mengembangkan permainan edukatif yang tidak hanya menanamkan, tetapi juga memberikan pemahaman yang mendalam tentang nilai-nilai bela negara, etika, dan moral kepada mahasiswa. Melalui inovasi ini, diharapkan mahasiswa tidak hanya mengenali pentingnya nilai-nilai tersebut, tetapi juga mampu menginternalisasikannya dalam kehidupan sehari-hari. </a:t>
            </a:r>
          </a:p>
        </p:txBody>
      </p:sp>
      <p:sp>
        <p:nvSpPr>
          <p:cNvPr name="AutoShape 3" id="3"/>
          <p:cNvSpPr/>
          <p:nvPr/>
        </p:nvSpPr>
        <p:spPr>
          <a:xfrm>
            <a:off x="0" y="1476058"/>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11795760" y="9296400"/>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236864" y="1264978"/>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39673" y="428942"/>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Latar Belakang</a:t>
            </a:r>
          </a:p>
        </p:txBody>
      </p:sp>
      <p:sp>
        <p:nvSpPr>
          <p:cNvPr name="Freeform 7" id="7"/>
          <p:cNvSpPr/>
          <p:nvPr/>
        </p:nvSpPr>
        <p:spPr>
          <a:xfrm flipH="false" flipV="false" rot="0">
            <a:off x="8304001" y="9382530"/>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7038622" y="4099272"/>
            <a:ext cx="4210757" cy="3273864"/>
          </a:xfrm>
          <a:custGeom>
            <a:avLst/>
            <a:gdLst/>
            <a:ahLst/>
            <a:cxnLst/>
            <a:rect r="r" b="b" t="t" l="l"/>
            <a:pathLst>
              <a:path h="3273864" w="4210757">
                <a:moveTo>
                  <a:pt x="0" y="0"/>
                </a:moveTo>
                <a:lnTo>
                  <a:pt x="4210756" y="0"/>
                </a:lnTo>
                <a:lnTo>
                  <a:pt x="4210756"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2036482" y="6015928"/>
            <a:ext cx="4344915" cy="0"/>
          </a:xfrm>
          <a:prstGeom prst="line">
            <a:avLst/>
          </a:prstGeom>
          <a:ln cap="flat" w="57150">
            <a:solidFill>
              <a:srgbClr val="7994A0"/>
            </a:solidFill>
            <a:prstDash val="solid"/>
            <a:headEnd type="none" len="sm" w="sm"/>
            <a:tailEnd type="none" len="sm" w="sm"/>
          </a:ln>
        </p:spPr>
      </p:sp>
      <p:sp>
        <p:nvSpPr>
          <p:cNvPr name="AutoShape 4" id="4"/>
          <p:cNvSpPr/>
          <p:nvPr/>
        </p:nvSpPr>
        <p:spPr>
          <a:xfrm>
            <a:off x="11915385" y="9357069"/>
            <a:ext cx="5343762" cy="28575"/>
          </a:xfrm>
          <a:prstGeom prst="line">
            <a:avLst/>
          </a:prstGeom>
          <a:ln cap="flat" w="57150">
            <a:solidFill>
              <a:srgbClr val="7994A0"/>
            </a:solidFill>
            <a:prstDash val="solid"/>
            <a:headEnd type="none" len="sm" w="sm"/>
            <a:tailEnd type="none" len="sm" w="sm"/>
          </a:ln>
        </p:spPr>
      </p:sp>
      <p:sp>
        <p:nvSpPr>
          <p:cNvPr name="AutoShape 5" id="5"/>
          <p:cNvSpPr/>
          <p:nvPr/>
        </p:nvSpPr>
        <p:spPr>
          <a:xfrm flipV="true">
            <a:off x="1669323" y="9328494"/>
            <a:ext cx="4716390" cy="0"/>
          </a:xfrm>
          <a:prstGeom prst="line">
            <a:avLst/>
          </a:prstGeom>
          <a:ln cap="flat" w="57150">
            <a:solidFill>
              <a:srgbClr val="7994A0"/>
            </a:solidFill>
            <a:prstDash val="solid"/>
            <a:headEnd type="none" len="sm" w="sm"/>
            <a:tailEnd type="none" len="sm" w="sm"/>
          </a:ln>
        </p:spPr>
      </p:sp>
      <p:sp>
        <p:nvSpPr>
          <p:cNvPr name="TextBox 6" id="6"/>
          <p:cNvSpPr txBox="true"/>
          <p:nvPr/>
        </p:nvSpPr>
        <p:spPr>
          <a:xfrm rot="0">
            <a:off x="1024384" y="599709"/>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Pendahuluan</a:t>
            </a:r>
          </a:p>
        </p:txBody>
      </p:sp>
      <p:sp>
        <p:nvSpPr>
          <p:cNvPr name="TextBox 7" id="7"/>
          <p:cNvSpPr txBox="true"/>
          <p:nvPr/>
        </p:nvSpPr>
        <p:spPr>
          <a:xfrm rot="0">
            <a:off x="1033167" y="3385974"/>
            <a:ext cx="5348229" cy="2510790"/>
          </a:xfrm>
          <a:prstGeom prst="rect">
            <a:avLst/>
          </a:prstGeom>
        </p:spPr>
        <p:txBody>
          <a:bodyPr anchor="t" rtlCol="false" tIns="0" lIns="0" bIns="0" rIns="0">
            <a:spAutoFit/>
          </a:bodyPr>
          <a:lstStyle/>
          <a:p>
            <a:pPr algn="r" marL="0" indent="0" lvl="0">
              <a:lnSpc>
                <a:spcPts val="3359"/>
              </a:lnSpc>
              <a:spcBef>
                <a:spcPct val="0"/>
              </a:spcBef>
            </a:pPr>
            <a:r>
              <a:rPr lang="en-US" sz="2400">
                <a:solidFill>
                  <a:srgbClr val="0F4662"/>
                </a:solidFill>
                <a:latin typeface="Quicksand"/>
                <a:ea typeface="Quicksand"/>
                <a:cs typeface="Quicksand"/>
                <a:sym typeface="Quicksand"/>
              </a:rPr>
              <a:t>Bagaimana efektivitas game edukasi sebagai media pembelajaran interaktif dalam menanamkan nilai-nilai bela negara dan pendidikan moral pada pelajar tingkat menengah?</a:t>
            </a:r>
          </a:p>
        </p:txBody>
      </p:sp>
      <p:sp>
        <p:nvSpPr>
          <p:cNvPr name="TextBox 8" id="8"/>
          <p:cNvSpPr txBox="true"/>
          <p:nvPr/>
        </p:nvSpPr>
        <p:spPr>
          <a:xfrm rot="0">
            <a:off x="1028700" y="2952269"/>
            <a:ext cx="5348229" cy="490855"/>
          </a:xfrm>
          <a:prstGeom prst="rect">
            <a:avLst/>
          </a:prstGeom>
        </p:spPr>
        <p:txBody>
          <a:bodyPr anchor="t" rtlCol="false" tIns="0" lIns="0" bIns="0" rIns="0">
            <a:spAutoFit/>
          </a:bodyPr>
          <a:lstStyle/>
          <a:p>
            <a:pPr algn="r" marL="0" indent="0" lvl="0">
              <a:lnSpc>
                <a:spcPts val="3919"/>
              </a:lnSpc>
              <a:spcBef>
                <a:spcPct val="0"/>
              </a:spcBef>
            </a:pPr>
            <a:r>
              <a:rPr lang="en-US" b="true" sz="2799">
                <a:solidFill>
                  <a:srgbClr val="0F4662"/>
                </a:solidFill>
                <a:latin typeface="Quicksand Bold"/>
                <a:ea typeface="Quicksand Bold"/>
                <a:cs typeface="Quicksand Bold"/>
                <a:sym typeface="Quicksand Bold"/>
              </a:rPr>
              <a:t>Rumusan Masalah</a:t>
            </a:r>
          </a:p>
        </p:txBody>
      </p:sp>
      <p:sp>
        <p:nvSpPr>
          <p:cNvPr name="TextBox 9" id="9"/>
          <p:cNvSpPr txBox="true"/>
          <p:nvPr/>
        </p:nvSpPr>
        <p:spPr>
          <a:xfrm rot="0">
            <a:off x="11906603" y="3385974"/>
            <a:ext cx="5348229" cy="5863590"/>
          </a:xfrm>
          <a:prstGeom prst="rect">
            <a:avLst/>
          </a:prstGeom>
        </p:spPr>
        <p:txBody>
          <a:bodyPr anchor="t" rtlCol="false" tIns="0" lIns="0" bIns="0" rIns="0">
            <a:spAutoFit/>
          </a:bodyPr>
          <a:lstStyle/>
          <a:p>
            <a:pPr algn="just" marL="518160" indent="-259080" lvl="1">
              <a:lnSpc>
                <a:spcPts val="3359"/>
              </a:lnSpc>
              <a:buAutoNum type="arabicPeriod" startAt="1"/>
            </a:pPr>
            <a:r>
              <a:rPr lang="en-US" sz="2400">
                <a:solidFill>
                  <a:srgbClr val="0F4662"/>
                </a:solidFill>
                <a:latin typeface="Quicksand"/>
                <a:ea typeface="Quicksand"/>
                <a:cs typeface="Quicksand"/>
                <a:sym typeface="Quicksand"/>
              </a:rPr>
              <a:t>Mengembangkan sebuah game edukasi yang mengajarkan nilai – nilai bela negara dan pendidikan moral.</a:t>
            </a:r>
          </a:p>
          <a:p>
            <a:pPr algn="just" marL="518160" indent="-259080" lvl="1">
              <a:lnSpc>
                <a:spcPts val="3359"/>
              </a:lnSpc>
              <a:buAutoNum type="arabicPeriod" startAt="1"/>
            </a:pPr>
            <a:r>
              <a:rPr lang="en-US" sz="2400">
                <a:solidFill>
                  <a:srgbClr val="0F4662"/>
                </a:solidFill>
                <a:latin typeface="Quicksand"/>
                <a:ea typeface="Quicksand"/>
                <a:cs typeface="Quicksand"/>
                <a:sym typeface="Quicksand"/>
              </a:rPr>
              <a:t>Mengukur seberapa efektif game edukasi dalam menanamkan nilai – nilai bela negara dan pendidikan moral kepada para pelajar tingkat tinggi.</a:t>
            </a:r>
          </a:p>
          <a:p>
            <a:pPr algn="just" marL="518160" indent="-259080" lvl="1">
              <a:lnSpc>
                <a:spcPts val="3359"/>
              </a:lnSpc>
              <a:buAutoNum type="arabicPeriod" startAt="1"/>
            </a:pPr>
            <a:r>
              <a:rPr lang="en-US" sz="2400">
                <a:solidFill>
                  <a:srgbClr val="0F4662"/>
                </a:solidFill>
                <a:latin typeface="Quicksand"/>
                <a:ea typeface="Quicksand"/>
                <a:cs typeface="Quicksand"/>
                <a:sym typeface="Quicksand"/>
              </a:rPr>
              <a:t>Menyediakan alternatif pembelajaran moral yang interaktif bagi pelajar tingkat tinggi.</a:t>
            </a:r>
          </a:p>
          <a:p>
            <a:pPr algn="just" marL="0" indent="0" lvl="0">
              <a:lnSpc>
                <a:spcPts val="3359"/>
              </a:lnSpc>
              <a:spcBef>
                <a:spcPct val="0"/>
              </a:spcBef>
            </a:pPr>
          </a:p>
        </p:txBody>
      </p:sp>
      <p:sp>
        <p:nvSpPr>
          <p:cNvPr name="TextBox 10" id="10"/>
          <p:cNvSpPr txBox="true"/>
          <p:nvPr/>
        </p:nvSpPr>
        <p:spPr>
          <a:xfrm rot="0">
            <a:off x="11915385" y="2952269"/>
            <a:ext cx="534822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Manfaat Penelitian</a:t>
            </a:r>
          </a:p>
        </p:txBody>
      </p:sp>
      <p:sp>
        <p:nvSpPr>
          <p:cNvPr name="TextBox 11" id="11"/>
          <p:cNvSpPr txBox="true"/>
          <p:nvPr/>
        </p:nvSpPr>
        <p:spPr>
          <a:xfrm rot="0">
            <a:off x="1024384" y="6642444"/>
            <a:ext cx="5352545" cy="2929890"/>
          </a:xfrm>
          <a:prstGeom prst="rect">
            <a:avLst/>
          </a:prstGeom>
        </p:spPr>
        <p:txBody>
          <a:bodyPr anchor="t" rtlCol="false" tIns="0" lIns="0" bIns="0" rIns="0">
            <a:spAutoFit/>
          </a:bodyPr>
          <a:lstStyle/>
          <a:p>
            <a:pPr algn="r">
              <a:lnSpc>
                <a:spcPts val="3359"/>
              </a:lnSpc>
            </a:pPr>
            <a:r>
              <a:rPr lang="en-US" sz="2400">
                <a:solidFill>
                  <a:srgbClr val="0F4662"/>
                </a:solidFill>
                <a:latin typeface="Quicksand"/>
                <a:ea typeface="Quicksand"/>
                <a:cs typeface="Quicksand"/>
                <a:sym typeface="Quicksand"/>
              </a:rPr>
              <a:t>membuat game edukasi untuk menanamkan serta memberikan pemahaman tentang nilai – nilai bela negara dan moral demi mencetak penerus bangsa yang berkualitas dan memiliki jiwa nasionalisme.</a:t>
            </a:r>
          </a:p>
          <a:p>
            <a:pPr algn="r" marL="0" indent="0" lvl="0">
              <a:lnSpc>
                <a:spcPts val="3359"/>
              </a:lnSpc>
              <a:spcBef>
                <a:spcPct val="0"/>
              </a:spcBef>
            </a:pPr>
          </a:p>
        </p:txBody>
      </p:sp>
      <p:sp>
        <p:nvSpPr>
          <p:cNvPr name="TextBox 12" id="12"/>
          <p:cNvSpPr txBox="true"/>
          <p:nvPr/>
        </p:nvSpPr>
        <p:spPr>
          <a:xfrm rot="0">
            <a:off x="1033167" y="6094439"/>
            <a:ext cx="5352545" cy="490855"/>
          </a:xfrm>
          <a:prstGeom prst="rect">
            <a:avLst/>
          </a:prstGeom>
        </p:spPr>
        <p:txBody>
          <a:bodyPr anchor="t" rtlCol="false" tIns="0" lIns="0" bIns="0" rIns="0">
            <a:spAutoFit/>
          </a:bodyPr>
          <a:lstStyle/>
          <a:p>
            <a:pPr algn="r" marL="0" indent="0" lvl="0">
              <a:lnSpc>
                <a:spcPts val="3919"/>
              </a:lnSpc>
              <a:spcBef>
                <a:spcPct val="0"/>
              </a:spcBef>
            </a:pPr>
            <a:r>
              <a:rPr lang="en-US" b="true" sz="2799">
                <a:solidFill>
                  <a:srgbClr val="0F4662"/>
                </a:solidFill>
                <a:latin typeface="Quicksand Bold"/>
                <a:ea typeface="Quicksand Bold"/>
                <a:cs typeface="Quicksand Bold"/>
                <a:sym typeface="Quicksand Bold"/>
              </a:rPr>
              <a:t>Tujuan Penelitian</a:t>
            </a:r>
          </a:p>
        </p:txBody>
      </p:sp>
      <p:sp>
        <p:nvSpPr>
          <p:cNvPr name="Freeform 13" id="13"/>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57028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Methodology</a:t>
            </a:r>
          </a:p>
        </p:txBody>
      </p:sp>
      <p:sp>
        <p:nvSpPr>
          <p:cNvPr name="TextBox 3" id="3"/>
          <p:cNvSpPr txBox="true"/>
          <p:nvPr/>
        </p:nvSpPr>
        <p:spPr>
          <a:xfrm rot="0">
            <a:off x="1028700" y="2604229"/>
            <a:ext cx="11315777" cy="4945191"/>
          </a:xfrm>
          <a:prstGeom prst="rect">
            <a:avLst/>
          </a:prstGeom>
        </p:spPr>
        <p:txBody>
          <a:bodyPr anchor="t" rtlCol="false" tIns="0" lIns="0" bIns="0" rIns="0">
            <a:spAutoFit/>
          </a:bodyPr>
          <a:lstStyle/>
          <a:p>
            <a:pPr algn="just">
              <a:lnSpc>
                <a:spcPts val="4933"/>
              </a:lnSpc>
            </a:pPr>
            <a:r>
              <a:rPr lang="en-US" sz="2902" b="true">
                <a:solidFill>
                  <a:srgbClr val="0F4662"/>
                </a:solidFill>
                <a:latin typeface="Quicksand Bold"/>
                <a:ea typeface="Quicksand Bold"/>
                <a:cs typeface="Quicksand Bold"/>
                <a:sym typeface="Quicksand Bold"/>
              </a:rPr>
              <a:t>Metodologi Agile dalam pengembangan game adalah pendekatan yang fleksibel dan iteratif yang menekankan kolaborasi, umpan balik pelanggan, dan pengiriman cepat perangkat lunak fungsional. Metode ini memungkinkan tim pengembangan game untuk beradaptasi dengan perubahan kebutuhan dan meningkatkan kualitas produk akhir melalui perbaikan berkelanjutan. </a:t>
            </a:r>
          </a:p>
          <a:p>
            <a:pPr algn="l">
              <a:lnSpc>
                <a:spcPts val="4933"/>
              </a:lnSpc>
            </a:pPr>
          </a:p>
        </p:txBody>
      </p:sp>
      <p:sp>
        <p:nvSpPr>
          <p:cNvPr name="TextBox 4" id="4"/>
          <p:cNvSpPr txBox="true"/>
          <p:nvPr/>
        </p:nvSpPr>
        <p:spPr>
          <a:xfrm rot="0">
            <a:off x="1028700" y="1842733"/>
            <a:ext cx="1052775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Agile Method</a:t>
            </a:r>
          </a:p>
        </p:txBody>
      </p:sp>
      <p:grpSp>
        <p:nvGrpSpPr>
          <p:cNvPr name="Group 5" id="5"/>
          <p:cNvGrpSpPr/>
          <p:nvPr/>
        </p:nvGrpSpPr>
        <p:grpSpPr>
          <a:xfrm rot="0">
            <a:off x="13347195" y="0"/>
            <a:ext cx="4940805" cy="10287000"/>
            <a:chOff x="0" y="0"/>
            <a:chExt cx="6587740" cy="13716000"/>
          </a:xfrm>
        </p:grpSpPr>
        <p:grpSp>
          <p:nvGrpSpPr>
            <p:cNvPr name="Group 6" id="6"/>
            <p:cNvGrpSpPr/>
            <p:nvPr/>
          </p:nvGrpSpPr>
          <p:grpSpPr>
            <a:xfrm rot="0">
              <a:off x="0" y="0"/>
              <a:ext cx="6587740" cy="13716000"/>
              <a:chOff x="0" y="0"/>
              <a:chExt cx="1301282" cy="2709333"/>
            </a:xfrm>
          </p:grpSpPr>
          <p:sp>
            <p:nvSpPr>
              <p:cNvPr name="Freeform 7" id="7"/>
              <p:cNvSpPr/>
              <p:nvPr/>
            </p:nvSpPr>
            <p:spPr>
              <a:xfrm flipH="false" flipV="false" rot="0">
                <a:off x="0" y="0"/>
                <a:ext cx="1301282" cy="2709333"/>
              </a:xfrm>
              <a:custGeom>
                <a:avLst/>
                <a:gdLst/>
                <a:ahLst/>
                <a:cxnLst/>
                <a:rect r="r" b="b" t="t" l="l"/>
                <a:pathLst>
                  <a:path h="2709333" w="1301282">
                    <a:moveTo>
                      <a:pt x="0" y="0"/>
                    </a:moveTo>
                    <a:lnTo>
                      <a:pt x="1301282" y="0"/>
                    </a:lnTo>
                    <a:lnTo>
                      <a:pt x="1301282" y="2709333"/>
                    </a:lnTo>
                    <a:lnTo>
                      <a:pt x="0" y="2709333"/>
                    </a:lnTo>
                    <a:close/>
                  </a:path>
                </a:pathLst>
              </a:custGeom>
              <a:solidFill>
                <a:srgbClr val="0F4662"/>
              </a:solidFill>
            </p:spPr>
          </p:sp>
          <p:sp>
            <p:nvSpPr>
              <p:cNvPr name="TextBox 8" id="8"/>
              <p:cNvSpPr txBox="true"/>
              <p:nvPr/>
            </p:nvSpPr>
            <p:spPr>
              <a:xfrm>
                <a:off x="0" y="-123825"/>
                <a:ext cx="1301282" cy="2833158"/>
              </a:xfrm>
              <a:prstGeom prst="rect">
                <a:avLst/>
              </a:prstGeom>
            </p:spPr>
            <p:txBody>
              <a:bodyPr anchor="ctr" rtlCol="false" tIns="50800" lIns="50800" bIns="50800" rIns="50800"/>
              <a:lstStyle/>
              <a:p>
                <a:pPr algn="ctr">
                  <a:lnSpc>
                    <a:spcPts val="4079"/>
                  </a:lnSpc>
                </a:pPr>
              </a:p>
            </p:txBody>
          </p:sp>
        </p:grpSp>
        <p:sp>
          <p:nvSpPr>
            <p:cNvPr name="TextBox 9" id="9"/>
            <p:cNvSpPr txBox="true"/>
            <p:nvPr/>
          </p:nvSpPr>
          <p:spPr>
            <a:xfrm rot="0">
              <a:off x="1740080" y="2419513"/>
              <a:ext cx="3525520" cy="751628"/>
            </a:xfrm>
            <a:prstGeom prst="rect">
              <a:avLst/>
            </a:prstGeom>
          </p:spPr>
          <p:txBody>
            <a:bodyPr anchor="t" rtlCol="false" tIns="0" lIns="0" bIns="0" rIns="0">
              <a:spAutoFit/>
            </a:bodyPr>
            <a:lstStyle/>
            <a:p>
              <a:pPr algn="ctr">
                <a:lnSpc>
                  <a:spcPts val="4759"/>
                </a:lnSpc>
              </a:pPr>
              <a:r>
                <a:rPr lang="en-US" sz="3399">
                  <a:solidFill>
                    <a:srgbClr val="F8F8F8"/>
                  </a:solidFill>
                  <a:latin typeface="Canva Sans"/>
                  <a:ea typeface="Canva Sans"/>
                  <a:cs typeface="Canva Sans"/>
                  <a:sym typeface="Canva Sans"/>
                </a:rPr>
                <a:t>REFERENSI : </a:t>
              </a:r>
            </a:p>
          </p:txBody>
        </p:sp>
        <p:sp>
          <p:nvSpPr>
            <p:cNvPr name="TextBox 10" id="10"/>
            <p:cNvSpPr txBox="true"/>
            <p:nvPr/>
          </p:nvSpPr>
          <p:spPr>
            <a:xfrm rot="0">
              <a:off x="208970" y="3548381"/>
              <a:ext cx="6169799" cy="3309619"/>
            </a:xfrm>
            <a:prstGeom prst="rect">
              <a:avLst/>
            </a:prstGeom>
          </p:spPr>
          <p:txBody>
            <a:bodyPr anchor="t" rtlCol="false" tIns="0" lIns="0" bIns="0" rIns="0">
              <a:spAutoFit/>
            </a:bodyPr>
            <a:lstStyle/>
            <a:p>
              <a:pPr algn="just">
                <a:lnSpc>
                  <a:spcPts val="3360"/>
                </a:lnSpc>
              </a:pPr>
              <a:r>
                <a:rPr lang="en-US" sz="2400" u="sng">
                  <a:solidFill>
                    <a:srgbClr val="F8F8F8"/>
                  </a:solidFill>
                  <a:latin typeface="Canva Sans"/>
                  <a:ea typeface="Canva Sans"/>
                  <a:cs typeface="Canva Sans"/>
                  <a:sym typeface="Canva Sans"/>
                  <a:hlinkClick r:id="rId2" tooltip="https://www.jmir.org/2021/2/e20537/PDF"/>
                </a:rPr>
                <a:t>Defining Digital Game-Based Learning for Science, Technology, Engineering, and Mathematics: A New Perspective on Design and Developmental Research</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57028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Methodology</a:t>
            </a:r>
          </a:p>
        </p:txBody>
      </p:sp>
      <p:sp>
        <p:nvSpPr>
          <p:cNvPr name="TextBox 3" id="3"/>
          <p:cNvSpPr txBox="true"/>
          <p:nvPr/>
        </p:nvSpPr>
        <p:spPr>
          <a:xfrm rot="0">
            <a:off x="1028700" y="1842733"/>
            <a:ext cx="1052775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Key Principles in Agile Method</a:t>
            </a:r>
          </a:p>
        </p:txBody>
      </p:sp>
      <p:sp>
        <p:nvSpPr>
          <p:cNvPr name="TextBox 4" id="4"/>
          <p:cNvSpPr txBox="true"/>
          <p:nvPr/>
        </p:nvSpPr>
        <p:spPr>
          <a:xfrm rot="0">
            <a:off x="715857" y="3425825"/>
            <a:ext cx="12031372" cy="5832475"/>
          </a:xfrm>
          <a:prstGeom prst="rect">
            <a:avLst/>
          </a:prstGeom>
        </p:spPr>
        <p:txBody>
          <a:bodyPr anchor="t" rtlCol="false" tIns="0" lIns="0" bIns="0" rIns="0">
            <a:spAutoFit/>
          </a:bodyPr>
          <a:lstStyle/>
          <a:p>
            <a:pPr algn="just" marL="539749" indent="-269875" lvl="1">
              <a:lnSpc>
                <a:spcPts val="4249"/>
              </a:lnSpc>
              <a:buFont typeface="Arial"/>
              <a:buChar char="•"/>
            </a:pPr>
            <a:r>
              <a:rPr lang="en-US" b="true" sz="2499">
                <a:solidFill>
                  <a:srgbClr val="0F4662"/>
                </a:solidFill>
                <a:latin typeface="Quicksand Bold"/>
                <a:ea typeface="Quicksand Bold"/>
                <a:cs typeface="Quicksand Bold"/>
                <a:sym typeface="Quicksand Bold"/>
              </a:rPr>
              <a:t>Pengembangan Iteratif : Agile mendorong pemecahan proses pengembangan game menjadi unit-unit kecil yang lebih mudah dikelola yang disebut iterasi atau sprint.</a:t>
            </a:r>
          </a:p>
          <a:p>
            <a:pPr algn="just" marL="539749" indent="-269875" lvl="1">
              <a:lnSpc>
                <a:spcPts val="4249"/>
              </a:lnSpc>
              <a:buFont typeface="Arial"/>
              <a:buChar char="•"/>
            </a:pPr>
            <a:r>
              <a:rPr lang="en-US" b="true" sz="2499">
                <a:solidFill>
                  <a:srgbClr val="0F4662"/>
                </a:solidFill>
                <a:latin typeface="Quicksand Bold"/>
                <a:ea typeface="Quicksand Bold"/>
                <a:cs typeface="Quicksand Bold"/>
                <a:sym typeface="Quicksand Bold"/>
              </a:rPr>
              <a:t>Kolaborasi : Agile mendorong kolaborasi erat di antara anggota tim, termasuk programmer, desainer, dan stakeholder. </a:t>
            </a:r>
          </a:p>
          <a:p>
            <a:pPr algn="just" marL="539749" indent="-269875" lvl="1">
              <a:lnSpc>
                <a:spcPts val="4249"/>
              </a:lnSpc>
              <a:buFont typeface="Arial"/>
              <a:buChar char="•"/>
            </a:pPr>
            <a:r>
              <a:rPr lang="en-US" b="true" sz="2499">
                <a:solidFill>
                  <a:srgbClr val="0F4662"/>
                </a:solidFill>
                <a:latin typeface="Quicksand Bold"/>
                <a:ea typeface="Quicksand Bold"/>
                <a:cs typeface="Quicksand Bold"/>
                <a:sym typeface="Quicksand Bold"/>
              </a:rPr>
              <a:t>Umpan Balik : Umpan balik reguler dari pemain atau pemangku kepentingan sangat penting dalam proses Agile. </a:t>
            </a:r>
          </a:p>
          <a:p>
            <a:pPr algn="just" marL="539749" indent="-269875" lvl="1">
              <a:lnSpc>
                <a:spcPts val="4249"/>
              </a:lnSpc>
              <a:buFont typeface="Arial"/>
              <a:buChar char="•"/>
            </a:pPr>
            <a:r>
              <a:rPr lang="en-US" b="true" sz="2499">
                <a:solidFill>
                  <a:srgbClr val="0F4662"/>
                </a:solidFill>
                <a:latin typeface="Quicksand Bold"/>
                <a:ea typeface="Quicksand Bold"/>
                <a:cs typeface="Quicksand Bold"/>
                <a:sym typeface="Quicksand Bold"/>
              </a:rPr>
              <a:t>Perencanaan Adaptif: Agile memungkinkan perubahan dalam ruang lingkup atau arah proyek berdasarkan umpan balik dan hasil pengujian. </a:t>
            </a:r>
          </a:p>
          <a:p>
            <a:pPr algn="just" marL="539749" indent="-269875" lvl="1">
              <a:lnSpc>
                <a:spcPts val="4249"/>
              </a:lnSpc>
              <a:buFont typeface="Arial"/>
              <a:buChar char="•"/>
            </a:pPr>
            <a:r>
              <a:rPr lang="en-US" b="true" sz="2499">
                <a:solidFill>
                  <a:srgbClr val="0F4662"/>
                </a:solidFill>
                <a:latin typeface="Quicksand Bold"/>
                <a:ea typeface="Quicksand Bold"/>
                <a:cs typeface="Quicksand Bold"/>
                <a:sym typeface="Quicksand Bold"/>
              </a:rPr>
              <a:t>Fokus pada Perangkat Lunak yang Berfungsi: Ukuran utama kemajuan dalam Agile adalah perangkat lunak yang berfungsi. </a:t>
            </a:r>
          </a:p>
        </p:txBody>
      </p:sp>
      <p:grpSp>
        <p:nvGrpSpPr>
          <p:cNvPr name="Group 5" id="5"/>
          <p:cNvGrpSpPr/>
          <p:nvPr/>
        </p:nvGrpSpPr>
        <p:grpSpPr>
          <a:xfrm rot="0">
            <a:off x="13347195" y="0"/>
            <a:ext cx="4940805" cy="9029700"/>
            <a:chOff x="0" y="0"/>
            <a:chExt cx="6587740" cy="12039600"/>
          </a:xfrm>
        </p:grpSpPr>
        <p:grpSp>
          <p:nvGrpSpPr>
            <p:cNvPr name="Group 6" id="6"/>
            <p:cNvGrpSpPr/>
            <p:nvPr/>
          </p:nvGrpSpPr>
          <p:grpSpPr>
            <a:xfrm rot="0">
              <a:off x="0" y="0"/>
              <a:ext cx="6587740" cy="12039600"/>
              <a:chOff x="0" y="0"/>
              <a:chExt cx="1301282" cy="2378193"/>
            </a:xfrm>
          </p:grpSpPr>
          <p:sp>
            <p:nvSpPr>
              <p:cNvPr name="Freeform 7" id="7"/>
              <p:cNvSpPr/>
              <p:nvPr/>
            </p:nvSpPr>
            <p:spPr>
              <a:xfrm flipH="false" flipV="false" rot="0">
                <a:off x="0" y="0"/>
                <a:ext cx="1301282" cy="2378193"/>
              </a:xfrm>
              <a:custGeom>
                <a:avLst/>
                <a:gdLst/>
                <a:ahLst/>
                <a:cxnLst/>
                <a:rect r="r" b="b" t="t" l="l"/>
                <a:pathLst>
                  <a:path h="2378193" w="1301282">
                    <a:moveTo>
                      <a:pt x="0" y="0"/>
                    </a:moveTo>
                    <a:lnTo>
                      <a:pt x="1301282" y="0"/>
                    </a:lnTo>
                    <a:lnTo>
                      <a:pt x="1301282" y="2378193"/>
                    </a:lnTo>
                    <a:lnTo>
                      <a:pt x="0" y="2378193"/>
                    </a:lnTo>
                    <a:close/>
                  </a:path>
                </a:pathLst>
              </a:custGeom>
              <a:solidFill>
                <a:srgbClr val="0F4662"/>
              </a:solidFill>
            </p:spPr>
          </p:sp>
          <p:sp>
            <p:nvSpPr>
              <p:cNvPr name="TextBox 8" id="8"/>
              <p:cNvSpPr txBox="true"/>
              <p:nvPr/>
            </p:nvSpPr>
            <p:spPr>
              <a:xfrm>
                <a:off x="0" y="-123825"/>
                <a:ext cx="1301282" cy="2502018"/>
              </a:xfrm>
              <a:prstGeom prst="rect">
                <a:avLst/>
              </a:prstGeom>
            </p:spPr>
            <p:txBody>
              <a:bodyPr anchor="ctr" rtlCol="false" tIns="50800" lIns="50800" bIns="50800" rIns="50800"/>
              <a:lstStyle/>
              <a:p>
                <a:pPr algn="ctr">
                  <a:lnSpc>
                    <a:spcPts val="4079"/>
                  </a:lnSpc>
                </a:pPr>
              </a:p>
            </p:txBody>
          </p:sp>
        </p:grpSp>
        <p:sp>
          <p:nvSpPr>
            <p:cNvPr name="TextBox 9" id="9"/>
            <p:cNvSpPr txBox="true"/>
            <p:nvPr/>
          </p:nvSpPr>
          <p:spPr>
            <a:xfrm rot="0">
              <a:off x="1740080" y="2419513"/>
              <a:ext cx="3525520" cy="751628"/>
            </a:xfrm>
            <a:prstGeom prst="rect">
              <a:avLst/>
            </a:prstGeom>
          </p:spPr>
          <p:txBody>
            <a:bodyPr anchor="t" rtlCol="false" tIns="0" lIns="0" bIns="0" rIns="0">
              <a:spAutoFit/>
            </a:bodyPr>
            <a:lstStyle/>
            <a:p>
              <a:pPr algn="ctr">
                <a:lnSpc>
                  <a:spcPts val="4759"/>
                </a:lnSpc>
              </a:pPr>
              <a:r>
                <a:rPr lang="en-US" sz="3399">
                  <a:solidFill>
                    <a:srgbClr val="F8F8F8"/>
                  </a:solidFill>
                  <a:latin typeface="Canva Sans"/>
                  <a:ea typeface="Canva Sans"/>
                  <a:cs typeface="Canva Sans"/>
                  <a:sym typeface="Canva Sans"/>
                </a:rPr>
                <a:t>REFERENSI : </a:t>
              </a:r>
            </a:p>
          </p:txBody>
        </p:sp>
        <p:sp>
          <p:nvSpPr>
            <p:cNvPr name="TextBox 10" id="10"/>
            <p:cNvSpPr txBox="true"/>
            <p:nvPr/>
          </p:nvSpPr>
          <p:spPr>
            <a:xfrm rot="0">
              <a:off x="208970" y="3548381"/>
              <a:ext cx="6169799" cy="1633219"/>
            </a:xfrm>
            <a:prstGeom prst="rect">
              <a:avLst/>
            </a:prstGeom>
          </p:spPr>
          <p:txBody>
            <a:bodyPr anchor="t" rtlCol="false" tIns="0" lIns="0" bIns="0" rIns="0">
              <a:spAutoFit/>
            </a:bodyPr>
            <a:lstStyle/>
            <a:p>
              <a:pPr algn="just">
                <a:lnSpc>
                  <a:spcPts val="3360"/>
                </a:lnSpc>
              </a:pPr>
              <a:r>
                <a:rPr lang="en-US" sz="2400" u="sng">
                  <a:solidFill>
                    <a:srgbClr val="F8F8F8"/>
                  </a:solidFill>
                  <a:latin typeface="Canva Sans"/>
                  <a:ea typeface="Canva Sans"/>
                  <a:cs typeface="Canva Sans"/>
                  <a:sym typeface="Canva Sans"/>
                  <a:hlinkClick r:id="rId2" tooltip="https://www.mdpi.com/2227-7102/10/11/333#B10-education-10-00333"/>
                </a:rPr>
                <a:t>Implementation of Agile Methodologies in an Engineering Course</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11915385" y="9357069"/>
            <a:ext cx="5343762" cy="28575"/>
          </a:xfrm>
          <a:prstGeom prst="line">
            <a:avLst/>
          </a:prstGeom>
          <a:ln cap="flat" w="57150">
            <a:solidFill>
              <a:srgbClr val="7994A0"/>
            </a:solidFill>
            <a:prstDash val="solid"/>
            <a:headEnd type="none" len="sm" w="sm"/>
            <a:tailEnd type="none" len="sm" w="sm"/>
          </a:ln>
        </p:spPr>
      </p:sp>
      <p:sp>
        <p:nvSpPr>
          <p:cNvPr name="AutoShape 3" id="3"/>
          <p:cNvSpPr/>
          <p:nvPr/>
        </p:nvSpPr>
        <p:spPr>
          <a:xfrm flipV="true">
            <a:off x="1669323" y="9328494"/>
            <a:ext cx="4716390" cy="0"/>
          </a:xfrm>
          <a:prstGeom prst="line">
            <a:avLst/>
          </a:prstGeom>
          <a:ln cap="flat" w="57150">
            <a:solidFill>
              <a:srgbClr val="7994A0"/>
            </a:solidFill>
            <a:prstDash val="solid"/>
            <a:headEnd type="none" len="sm" w="sm"/>
            <a:tailEnd type="none" len="sm" w="sm"/>
          </a:ln>
        </p:spPr>
      </p:sp>
      <p:sp>
        <p:nvSpPr>
          <p:cNvPr name="Freeform 4" id="4"/>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853" y="2340507"/>
            <a:ext cx="16230447" cy="5582813"/>
          </a:xfrm>
          <a:custGeom>
            <a:avLst/>
            <a:gdLst/>
            <a:ahLst/>
            <a:cxnLst/>
            <a:rect r="r" b="b" t="t" l="l"/>
            <a:pathLst>
              <a:path h="5582813" w="16230447">
                <a:moveTo>
                  <a:pt x="0" y="0"/>
                </a:moveTo>
                <a:lnTo>
                  <a:pt x="16230447" y="0"/>
                </a:lnTo>
                <a:lnTo>
                  <a:pt x="16230447" y="5582814"/>
                </a:lnTo>
                <a:lnTo>
                  <a:pt x="0" y="5582814"/>
                </a:lnTo>
                <a:lnTo>
                  <a:pt x="0" y="0"/>
                </a:lnTo>
                <a:close/>
              </a:path>
            </a:pathLst>
          </a:custGeom>
          <a:blipFill>
            <a:blip r:embed="rId4"/>
            <a:stretch>
              <a:fillRect l="0" t="0" r="0" b="0"/>
            </a:stretch>
          </a:blipFill>
        </p:spPr>
      </p:sp>
      <p:sp>
        <p:nvSpPr>
          <p:cNvPr name="TextBox 7" id="7"/>
          <p:cNvSpPr txBox="true"/>
          <p:nvPr/>
        </p:nvSpPr>
        <p:spPr>
          <a:xfrm rot="0">
            <a:off x="1024384" y="599709"/>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Methodology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DAGYEEbpq3w</dc:identifier>
  <dcterms:modified xsi:type="dcterms:W3CDTF">2011-08-01T06:04:30Z</dcterms:modified>
  <cp:revision>1</cp:revision>
  <dc:title>Optimalisasi Media Game Edukasi Meningkatkan Kesadaran Bela Negara, Etika, dan Moral di Kalangan Mahasiswa</dc:title>
</cp:coreProperties>
</file>