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2047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54466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108932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633987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2178648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272331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326797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3812637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435729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D7EECD"/>
          </a:solidFill>
        </a:fill>
      </a:tcStyle>
    </a:wholeTbl>
    <a:band2H>
      <a:tcTxStyle b="def" i="def"/>
      <a:tcStyle>
        <a:tcBdr/>
        <a:fill>
          <a:solidFill>
            <a:srgbClr val="ECF7E7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FE6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BE4DF"/>
          </a:solidFill>
        </a:fill>
      </a:tcStyle>
    </a:wholeTbl>
    <a:band2H>
      <a:tcTxStyle b="def" i="def"/>
      <a:tcStyle>
        <a:tcBdr/>
        <a:fill>
          <a:solidFill>
            <a:srgbClr val="E7F2E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CE8C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第一版 讲师 罗韵 （WeChat：LaurenLuoYun）"/>
          <p:cNvSpPr/>
          <p:nvPr/>
        </p:nvSpPr>
        <p:spPr>
          <a:xfrm>
            <a:off x="239598" y="6447879"/>
            <a:ext cx="4228872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grpSp>
        <p:nvGrpSpPr>
          <p:cNvPr id="23" name="Group"/>
          <p:cNvGrpSpPr/>
          <p:nvPr/>
        </p:nvGrpSpPr>
        <p:grpSpPr>
          <a:xfrm>
            <a:off x="-1" y="6215653"/>
            <a:ext cx="12204701" cy="320041"/>
            <a:chOff x="0" y="-12700"/>
            <a:chExt cx="12204699" cy="320040"/>
          </a:xfrm>
        </p:grpSpPr>
        <p:sp>
          <p:nvSpPr>
            <p:cNvPr id="20" name="Line"/>
            <p:cNvSpPr/>
            <p:nvPr/>
          </p:nvSpPr>
          <p:spPr>
            <a:xfrm flipV="1">
              <a:off x="-1" y="147321"/>
              <a:ext cx="437235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" name="Line"/>
            <p:cNvSpPr/>
            <p:nvPr/>
          </p:nvSpPr>
          <p:spPr>
            <a:xfrm>
              <a:off x="7777351" y="147320"/>
              <a:ext cx="442734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" name="DATAGURU专业数据分析社区"/>
            <p:cNvSpPr/>
            <p:nvPr/>
          </p:nvSpPr>
          <p:spPr>
            <a:xfrm>
              <a:off x="4372357" y="-12701"/>
              <a:ext cx="340499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</p:grpSp>
      <p:sp>
        <p:nvSpPr>
          <p:cNvPr id="24" name="Title Text"/>
          <p:cNvSpPr/>
          <p:nvPr>
            <p:ph type="title"/>
          </p:nvPr>
        </p:nvSpPr>
        <p:spPr>
          <a:xfrm>
            <a:off x="915353" y="2915324"/>
            <a:ext cx="10373995" cy="9574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/>
          <p:nvPr>
            <p:ph type="body" sz="half" idx="1"/>
          </p:nvPr>
        </p:nvSpPr>
        <p:spPr>
          <a:xfrm>
            <a:off x="915353" y="3872811"/>
            <a:ext cx="8543291" cy="236050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None/>
              <a:defRPr b="1" sz="2000">
                <a:solidFill>
                  <a:srgbClr val="888888"/>
                </a:solidFill>
              </a:defRPr>
            </a:lvl1pPr>
            <a:lvl2pPr marL="0" indent="544662">
              <a:buClrTx/>
              <a:buSzTx/>
              <a:buNone/>
              <a:defRPr b="1" sz="1700">
                <a:solidFill>
                  <a:srgbClr val="888888"/>
                </a:solidFill>
              </a:defRPr>
            </a:lvl2pPr>
            <a:lvl3pPr marL="0" indent="1089324">
              <a:buClrTx/>
              <a:buSzTx/>
              <a:buNone/>
              <a:defRPr b="1" sz="1700">
                <a:solidFill>
                  <a:srgbClr val="888888"/>
                </a:solidFill>
              </a:defRPr>
            </a:lvl3pPr>
            <a:lvl4pPr marL="0" indent="1633987">
              <a:buClrTx/>
              <a:buSzTx/>
              <a:buNone/>
              <a:defRPr b="1" sz="1700">
                <a:solidFill>
                  <a:srgbClr val="888888"/>
                </a:solidFill>
              </a:defRPr>
            </a:lvl4pPr>
            <a:lvl5pPr marL="0" indent="2178648">
              <a:buClrTx/>
              <a:buSzTx/>
              <a:buNone/>
              <a:defRPr b="1" sz="17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6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741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/>
          <p:nvPr>
            <p:ph type="title"/>
          </p:nvPr>
        </p:nvSpPr>
        <p:spPr>
          <a:xfrm>
            <a:off x="629741" y="189435"/>
            <a:ext cx="8279326" cy="100811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</p:spPr>
        <p:txBody>
          <a:bodyPr/>
          <a:lstStyle>
            <a:lvl1pPr>
              <a:buChar char="■"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/>
          <p:nvPr>
            <p:ph type="title"/>
          </p:nvPr>
        </p:nvSpPr>
        <p:spPr>
          <a:xfrm>
            <a:off x="629741" y="189434"/>
            <a:ext cx="8279326" cy="100811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</p:spPr>
        <p:txBody>
          <a:bodyPr/>
          <a:lstStyle>
            <a:lvl1pPr>
              <a:buChar char="■"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xfrm>
            <a:off x="629741" y="0"/>
            <a:ext cx="8279326" cy="13869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"/>
          <p:cNvSpPr/>
          <p:nvPr/>
        </p:nvSpPr>
        <p:spPr>
          <a:xfrm>
            <a:off x="0" y="3669563"/>
            <a:ext cx="12204700" cy="601803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68" name="Rectangle"/>
          <p:cNvSpPr/>
          <p:nvPr/>
        </p:nvSpPr>
        <p:spPr>
          <a:xfrm>
            <a:off x="1129363" y="1703783"/>
            <a:ext cx="652509" cy="611331"/>
          </a:xfrm>
          <a:prstGeom prst="rect">
            <a:avLst/>
          </a:prstGeom>
          <a:solidFill>
            <a:srgbClr val="00576E">
              <a:alpha val="3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69" name="DATAGURU专业数据分析网站"/>
          <p:cNvSpPr/>
          <p:nvPr/>
        </p:nvSpPr>
        <p:spPr>
          <a:xfrm>
            <a:off x="610234" y="6447879"/>
            <a:ext cx="4443276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DATAGURU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专业数据分析网站</a:t>
            </a:r>
          </a:p>
        </p:txBody>
      </p:sp>
      <p:sp>
        <p:nvSpPr>
          <p:cNvPr id="70" name="Rectangle"/>
          <p:cNvSpPr/>
          <p:nvPr/>
        </p:nvSpPr>
        <p:spPr>
          <a:xfrm>
            <a:off x="557733" y="1197545"/>
            <a:ext cx="864097" cy="828869"/>
          </a:xfrm>
          <a:prstGeom prst="rect">
            <a:avLst/>
          </a:prstGeom>
          <a:solidFill>
            <a:srgbClr val="00576E">
              <a:alpha val="5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71" name="Thanks"/>
          <p:cNvSpPr/>
          <p:nvPr/>
        </p:nvSpPr>
        <p:spPr>
          <a:xfrm>
            <a:off x="1892152" y="2107102"/>
            <a:ext cx="5339557" cy="1531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>
            <a:spAutoFit/>
          </a:bodyPr>
          <a:lstStyle>
            <a:lvl1pPr>
              <a:def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>
              <a:defRPr b="0" sz="180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Thanks</a:t>
            </a:r>
          </a:p>
        </p:txBody>
      </p:sp>
      <p:sp>
        <p:nvSpPr>
          <p:cNvPr id="72" name="FAQ时间"/>
          <p:cNvSpPr/>
          <p:nvPr/>
        </p:nvSpPr>
        <p:spPr>
          <a:xfrm>
            <a:off x="9300277" y="3523514"/>
            <a:ext cx="2395894" cy="88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466" tIns="54466" rIns="54466" bIns="54466" anchor="ctr">
            <a:spAutoFit/>
          </a:bodyPr>
          <a:lstStyle/>
          <a:p>
            <a:pPr algn="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4300">
                <a:solidFill>
                  <a:srgbClr val="CCE8CF"/>
                </a:solidFill>
                <a:latin typeface="Arial Black"/>
                <a:ea typeface="Arial Black"/>
                <a:cs typeface="Arial Black"/>
                <a:sym typeface="Arial Black"/>
              </a:rPr>
              <a:t>FAQ</a:t>
            </a:r>
            <a:r>
              <a:rPr sz="4300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rPr>
              <a:t>时间</a:t>
            </a:r>
          </a:p>
        </p:txBody>
      </p:sp>
      <p:pic>
        <p:nvPicPr>
          <p:cNvPr id="73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6686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13718" y="1053529"/>
            <a:ext cx="11251209" cy="1589"/>
          </a:xfrm>
          <a:prstGeom prst="line">
            <a:avLst/>
          </a:prstGeom>
          <a:ln w="12700">
            <a:solidFill>
              <a:srgbClr val="00576E"/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第一版 讲师 罗韵 （WeChat：LaurenLuoYun）"/>
          <p:cNvSpPr/>
          <p:nvPr/>
        </p:nvSpPr>
        <p:spPr>
          <a:xfrm>
            <a:off x="239598" y="6447879"/>
            <a:ext cx="4324981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sp>
        <p:nvSpPr>
          <p:cNvPr id="4" name="Rectangle"/>
          <p:cNvSpPr/>
          <p:nvPr/>
        </p:nvSpPr>
        <p:spPr>
          <a:xfrm>
            <a:off x="485726" y="405458"/>
            <a:ext cx="118691" cy="499071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grpSp>
        <p:nvGrpSpPr>
          <p:cNvPr id="8" name="Group"/>
          <p:cNvGrpSpPr/>
          <p:nvPr/>
        </p:nvGrpSpPr>
        <p:grpSpPr>
          <a:xfrm>
            <a:off x="0" y="6222785"/>
            <a:ext cx="12204700" cy="320041"/>
            <a:chOff x="0" y="-12699"/>
            <a:chExt cx="12204699" cy="320040"/>
          </a:xfrm>
        </p:grpSpPr>
        <p:sp>
          <p:nvSpPr>
            <p:cNvPr id="5" name="Line"/>
            <p:cNvSpPr/>
            <p:nvPr/>
          </p:nvSpPr>
          <p:spPr>
            <a:xfrm>
              <a:off x="0" y="147320"/>
              <a:ext cx="4468468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" name="DATAGURU专业数据分析社区"/>
            <p:cNvSpPr/>
            <p:nvPr/>
          </p:nvSpPr>
          <p:spPr>
            <a:xfrm>
              <a:off x="4468468" y="-12700"/>
              <a:ext cx="326776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  <p:sp>
          <p:nvSpPr>
            <p:cNvPr id="7" name="Line"/>
            <p:cNvSpPr/>
            <p:nvPr/>
          </p:nvSpPr>
          <p:spPr>
            <a:xfrm>
              <a:off x="7736231" y="147320"/>
              <a:ext cx="4468469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pic>
        <p:nvPicPr>
          <p:cNvPr id="9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8694" y="117425"/>
            <a:ext cx="2400301" cy="102870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le Text"/>
          <p:cNvSpPr/>
          <p:nvPr>
            <p:ph type="title"/>
          </p:nvPr>
        </p:nvSpPr>
        <p:spPr>
          <a:xfrm>
            <a:off x="610234" y="92074"/>
            <a:ext cx="10984232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/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/>
          <p:nvPr>
            <p:ph type="body" idx="1"/>
          </p:nvPr>
        </p:nvSpPr>
        <p:spPr>
          <a:xfrm>
            <a:off x="610234" y="1600200"/>
            <a:ext cx="10984232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/>
          <p:nvPr>
            <p:ph type="sldNum" sz="quarter" idx="2"/>
          </p:nvPr>
        </p:nvSpPr>
        <p:spPr>
          <a:xfrm>
            <a:off x="8746701" y="6172200"/>
            <a:ext cx="2847765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5446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108932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163398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217864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408497" marR="0" indent="-408497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◆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925124" marR="0" indent="-38046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–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458917" marR="0" indent="-36959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2032009" marR="0" indent="-39802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–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576672" marR="0" indent="-39802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»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938907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483569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4028232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4572894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544662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089324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633987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178648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723312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3267974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812637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4357299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u.dataguru.cn/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PU并行计算与CUDA编程 第10课"/>
          <p:cNvSpPr/>
          <p:nvPr>
            <p:ph type="ctrTitle"/>
          </p:nvPr>
        </p:nvSpPr>
        <p:spPr>
          <a:xfrm>
            <a:off x="768207" y="5302436"/>
            <a:ext cx="10668286" cy="8443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defRPr sz="3800"/>
            </a:pPr>
            <a:r>
              <a:t>GPU并行计算与CUDA编程</a:t>
            </a:r>
            <a:r>
              <a:t> 第</a:t>
            </a:r>
            <a:r>
              <a:t>10</a:t>
            </a:r>
            <a:r>
              <a:t>课</a:t>
            </a:r>
          </a:p>
        </p:txBody>
      </p:sp>
      <p:pic>
        <p:nvPicPr>
          <p:cNvPr id="84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3380" y="1367150"/>
            <a:ext cx="6837940" cy="3858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混合编程：步骤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混合编程：步骤</a:t>
            </a:r>
          </a:p>
        </p:txBody>
      </p:sp>
      <p:sp>
        <p:nvSpPr>
          <p:cNvPr id="114" name="(5)用CUDA登记缓冲区。登记可以使用cuGLRegisterBufferObject或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(5)用CUDA登记缓冲区。登记可以使用cuGLRegisterBufferObject或</a:t>
            </a: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cudaGLRegisterBufferObject，该命令告诉OpenGL和CUDA 驱动程序该缓冲区为二者共同使用。</a:t>
            </a: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(6)将OpenGL缓冲区映射到CUDA内存。可以使用cuGLMapBufferObject或cudaGLMapBufferObject，它实际是将CUDA内存的指针指向OpenGL的缓冲区，这样如果只有一个GPU，就不需要数据传递。当映射完成后，OpenGL不能再使用该缓冲区。</a:t>
            </a: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(7)使用CUDA往该映射的内存写图像数据。前面的准备工作在这里真正发挥作用了，此时可以调用CUDA的kernel，像使用全局内存一样使用映射了的缓冲区，向其中写数据。</a:t>
            </a: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(8)取消OpenGL缓冲区映射。要等前面CUDA的活动完成以后，使用cuGLUnmapBufferObject或cudaGLUnmapBufferObject函数取消映射。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(9)前面的步骤完成以后就可以真正开始绘图了， OpenGL的PBO和VBO的绘图方式不同，分别为以下两个过程。"/>
          <p:cNvSpPr/>
          <p:nvPr>
            <p:ph type="body" sz="quarter" idx="1"/>
          </p:nvPr>
        </p:nvSpPr>
        <p:spPr>
          <a:xfrm>
            <a:off x="610234" y="1197545"/>
            <a:ext cx="10984232" cy="499072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(9)前面的步骤完成以后就可以真正开始绘图了， OpenGL的PBO和VBO的绘图方式不同，分别为以下两个过程。</a:t>
            </a:r>
          </a:p>
        </p:txBody>
      </p:sp>
      <p:sp>
        <p:nvSpPr>
          <p:cNvPr id="118" name="①如果只是绘制平面图形，需要使用OpenGL的PBO及纹理。…"/>
          <p:cNvSpPr/>
          <p:nvPr/>
        </p:nvSpPr>
        <p:spPr>
          <a:xfrm>
            <a:off x="845499" y="1613228"/>
            <a:ext cx="4950078" cy="466344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①如果只是绘制平面图形，需要使用OpenGL的PBO及纹理。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glEnable(GL_TEXTURE_2D)； //使纹理可用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glGenTextures(1，&amp;textureID)； //生成一个textureID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glBindTexture(GL_TEXTURE_2D，textureID)；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//使该纹理成为当前可用纹理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glTexImage2D(GL_TEXTURE_2D，0，GL_RGBA8，Width， Height，0，GL_BGRA，GL_UNSIGNED_BYTE，NULL)；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//分配纹理内存。最后的参数设置数据来源，这里设置为NULL，表示数据来自PBO，不是来自主机内存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glTexParameteri(GL_TEXTURE_2D，GL_TEXTURE_MIN _FILTER，GL_LINEAR)；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glTexParameteri(GL_TEXTURE_2D，GL_TEXTURE_MAG_ FILTER，GL_LINEAR)；//必须设置滤波模式，GL_LINEAR允许图形伸缩时线性差值。如果不需要线性差值，可以用GL_TEXTURE_RECTANGLE_ARB代替GL_TEXTURE_2D以提高性能，同时在glTexParameteri()调用里使用GL_NEAREST替换GL_LINEAR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然后就可以指定4个角的纹理坐标，绘制长方形了。</a:t>
            </a:r>
          </a:p>
        </p:txBody>
      </p:sp>
      <p:sp>
        <p:nvSpPr>
          <p:cNvPr id="119" name="②绘制3D场景，需要使用VBO。…"/>
          <p:cNvSpPr/>
          <p:nvPr/>
        </p:nvSpPr>
        <p:spPr>
          <a:xfrm>
            <a:off x="6132794" y="1616921"/>
            <a:ext cx="5314930" cy="352044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②绘制3D场景，需要使用VBO。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glEnableClientState(GL_VERTEX_ARRAY)；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//使顶点和颜色数组可用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glEnableClientState(GL_COLOR_ARRAY)；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glVertexPointer(3，GL_FLOAT，16，0)；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//设置顶点和颜色指针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glColorPointer(4，GL_UNSIGNED_BYTE，16，12)；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glDrawArrays(GL_POINTS，0，numVerticies)；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//根据顶点数据绘图，参数可以使用GL_LINES， GL_LINE_STRIP， GL_LINE_LOOP， GL_TRIANGLES，GL_TRIANGLE_STRIP， GL_TRIANGLE_FAN， GL_QUADS，GL_QUAD_STRIP，GL_POLYGON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(10)前后缓存区来回切换，实现动画显示效果。调用SwapBuffers()，缓冲区切换通常会在垂直刷新间隙来处理，因此，可以在控制面板上关掉垂直同步，使得缓冲区切换立刻进行。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代码例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代码例程</a:t>
            </a:r>
          </a:p>
        </p:txBody>
      </p:sp>
      <p:sp>
        <p:nvSpPr>
          <p:cNvPr id="122" name="simpleGL.cu （356-394行）：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simpleGL.cu （356-394行）：</a:t>
            </a:r>
          </a:p>
        </p:txBody>
      </p:sp>
      <p:pic>
        <p:nvPicPr>
          <p:cNvPr id="123" name="Snip20170605_4.png" descr="Snip20170605_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622" y="1802519"/>
            <a:ext cx="5541146" cy="4450508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sp>
        <p:nvSpPr>
          <p:cNvPr id="124" name="Rectangle"/>
          <p:cNvSpPr/>
          <p:nvPr/>
        </p:nvSpPr>
        <p:spPr>
          <a:xfrm>
            <a:off x="1874241" y="1981760"/>
            <a:ext cx="1270001" cy="181607"/>
          </a:xfrm>
          <a:prstGeom prst="rect">
            <a:avLst/>
          </a:prstGeom>
          <a:ln w="25400">
            <a:solidFill>
              <a:srgbClr val="FF2600"/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25" name="Rectangle"/>
          <p:cNvSpPr/>
          <p:nvPr/>
        </p:nvSpPr>
        <p:spPr>
          <a:xfrm>
            <a:off x="1303423" y="3672031"/>
            <a:ext cx="2792640" cy="216085"/>
          </a:xfrm>
          <a:prstGeom prst="rect">
            <a:avLst/>
          </a:prstGeom>
          <a:ln w="25400">
            <a:solidFill>
              <a:srgbClr val="FF2600"/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26" name="Rectangle"/>
          <p:cNvSpPr/>
          <p:nvPr/>
        </p:nvSpPr>
        <p:spPr>
          <a:xfrm>
            <a:off x="1061323" y="5270305"/>
            <a:ext cx="4299582" cy="312133"/>
          </a:xfrm>
          <a:prstGeom prst="rect">
            <a:avLst/>
          </a:prstGeom>
          <a:ln w="25400">
            <a:solidFill>
              <a:schemeClr val="accent2">
                <a:lumOff val="12500"/>
              </a:schemeClr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30" name="Group"/>
          <p:cNvGrpSpPr/>
          <p:nvPr/>
        </p:nvGrpSpPr>
        <p:grpSpPr>
          <a:xfrm>
            <a:off x="6260701" y="4054102"/>
            <a:ext cx="4098352" cy="2184836"/>
            <a:chOff x="0" y="0"/>
            <a:chExt cx="4098351" cy="2184835"/>
          </a:xfrm>
        </p:grpSpPr>
        <p:pic>
          <p:nvPicPr>
            <p:cNvPr id="127" name="Snip20170605_5.png" descr="Snip20170605_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098352" cy="2184836"/>
            </a:xfrm>
            <a:prstGeom prst="rect">
              <a:avLst/>
            </a:prstGeom>
            <a:ln w="25400" cap="flat">
              <a:solidFill>
                <a:srgbClr val="DDDDDD"/>
              </a:solidFill>
              <a:prstDash val="solid"/>
              <a:miter lim="400000"/>
            </a:ln>
            <a:effectLst/>
          </p:spPr>
        </p:pic>
        <p:sp>
          <p:nvSpPr>
            <p:cNvPr id="128" name="Rectangle"/>
            <p:cNvSpPr/>
            <p:nvPr/>
          </p:nvSpPr>
          <p:spPr>
            <a:xfrm>
              <a:off x="946792" y="629348"/>
              <a:ext cx="2116622" cy="15909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9" name="Rectangle"/>
            <p:cNvSpPr/>
            <p:nvPr/>
          </p:nvSpPr>
          <p:spPr>
            <a:xfrm>
              <a:off x="946792" y="1941653"/>
              <a:ext cx="2204767" cy="15909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bevel/>
            </a:ln>
            <a:effectLst>
              <a:outerShdw sx="100000" sy="100000" kx="0" ky="0" algn="b" rotWithShape="0" blurRad="50800" dist="20000" dir="5400000">
                <a:srgbClr val="000000">
                  <a:alpha val="4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31" name="Rectangle"/>
          <p:cNvSpPr/>
          <p:nvPr/>
        </p:nvSpPr>
        <p:spPr>
          <a:xfrm>
            <a:off x="1061323" y="5656979"/>
            <a:ext cx="4299582" cy="312133"/>
          </a:xfrm>
          <a:prstGeom prst="rect">
            <a:avLst/>
          </a:prstGeom>
          <a:ln w="25400">
            <a:solidFill>
              <a:schemeClr val="accent2">
                <a:lumOff val="12500"/>
              </a:schemeClr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132" name="Snip20170605_6.png" descr="Snip20170605_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0681" y="1817326"/>
            <a:ext cx="3998391" cy="2184837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sp>
        <p:nvSpPr>
          <p:cNvPr id="133" name="Rectangle"/>
          <p:cNvSpPr/>
          <p:nvPr/>
        </p:nvSpPr>
        <p:spPr>
          <a:xfrm>
            <a:off x="6479190" y="2520729"/>
            <a:ext cx="3661373" cy="903501"/>
          </a:xfrm>
          <a:prstGeom prst="rect">
            <a:avLst/>
          </a:prstGeom>
          <a:ln w="25400">
            <a:solidFill>
              <a:srgbClr val="FF2600"/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4" name="Rectangle"/>
          <p:cNvSpPr/>
          <p:nvPr/>
        </p:nvSpPr>
        <p:spPr>
          <a:xfrm>
            <a:off x="6479190" y="3461953"/>
            <a:ext cx="3661373" cy="294641"/>
          </a:xfrm>
          <a:prstGeom prst="rect">
            <a:avLst/>
          </a:prstGeom>
          <a:ln w="25400">
            <a:solidFill>
              <a:srgbClr val="FF2600"/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5" name="Rectangle"/>
          <p:cNvSpPr/>
          <p:nvPr/>
        </p:nvSpPr>
        <p:spPr>
          <a:xfrm>
            <a:off x="6335695" y="5696515"/>
            <a:ext cx="3661374" cy="181607"/>
          </a:xfrm>
          <a:prstGeom prst="rect">
            <a:avLst/>
          </a:prstGeom>
          <a:ln w="25400">
            <a:solidFill>
              <a:srgbClr val="FF2600"/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6" name="1、2"/>
          <p:cNvSpPr/>
          <p:nvPr/>
        </p:nvSpPr>
        <p:spPr>
          <a:xfrm>
            <a:off x="3200631" y="1868093"/>
            <a:ext cx="5870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1、2</a:t>
            </a:r>
          </a:p>
        </p:txBody>
      </p:sp>
      <p:sp>
        <p:nvSpPr>
          <p:cNvPr id="137" name="3"/>
          <p:cNvSpPr/>
          <p:nvPr/>
        </p:nvSpPr>
        <p:spPr>
          <a:xfrm>
            <a:off x="4149934" y="3569253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8" name="4"/>
          <p:cNvSpPr/>
          <p:nvPr/>
        </p:nvSpPr>
        <p:spPr>
          <a:xfrm>
            <a:off x="9805836" y="2508029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9" name="5"/>
          <p:cNvSpPr/>
          <p:nvPr/>
        </p:nvSpPr>
        <p:spPr>
          <a:xfrm>
            <a:off x="10170871" y="3423853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0" name="6"/>
          <p:cNvSpPr/>
          <p:nvPr/>
        </p:nvSpPr>
        <p:spPr>
          <a:xfrm>
            <a:off x="9413487" y="4541134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1" name="7"/>
          <p:cNvSpPr/>
          <p:nvPr/>
        </p:nvSpPr>
        <p:spPr>
          <a:xfrm>
            <a:off x="10041034" y="5601898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2" name="8"/>
          <p:cNvSpPr/>
          <p:nvPr/>
        </p:nvSpPr>
        <p:spPr>
          <a:xfrm>
            <a:off x="9562126" y="5888942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5050825" y="2246328"/>
            <a:ext cx="1276478" cy="3011626"/>
          </a:xfrm>
          <a:prstGeom prst="line">
            <a:avLst/>
          </a:prstGeom>
          <a:ln w="25400">
            <a:solidFill>
              <a:schemeClr val="accent2">
                <a:lumOff val="12500"/>
              </a:schemeClr>
            </a:solidFill>
            <a:bevel/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4" name="Line"/>
          <p:cNvSpPr/>
          <p:nvPr/>
        </p:nvSpPr>
        <p:spPr>
          <a:xfrm flipV="1">
            <a:off x="5402014" y="4550536"/>
            <a:ext cx="840877" cy="1184972"/>
          </a:xfrm>
          <a:prstGeom prst="line">
            <a:avLst/>
          </a:prstGeom>
          <a:ln w="25400">
            <a:solidFill>
              <a:schemeClr val="accent2">
                <a:lumOff val="12500"/>
              </a:schemeClr>
            </a:solidFill>
            <a:bevel/>
            <a:tailEnd type="triangle"/>
          </a:ln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代码例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代码例程</a:t>
            </a:r>
          </a:p>
        </p:txBody>
      </p:sp>
      <p:pic>
        <p:nvPicPr>
          <p:cNvPr id="147" name="Snip20170605_7.png" descr="Snip20170605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833" y="1166574"/>
            <a:ext cx="6117328" cy="5176200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sp>
        <p:nvSpPr>
          <p:cNvPr id="148" name="Rectangle"/>
          <p:cNvSpPr/>
          <p:nvPr/>
        </p:nvSpPr>
        <p:spPr>
          <a:xfrm>
            <a:off x="896643" y="3887883"/>
            <a:ext cx="4135227" cy="1337190"/>
          </a:xfrm>
          <a:prstGeom prst="rect">
            <a:avLst/>
          </a:prstGeom>
          <a:ln w="25400">
            <a:solidFill>
              <a:srgbClr val="FF2600"/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49" name="9"/>
          <p:cNvSpPr/>
          <p:nvPr/>
        </p:nvSpPr>
        <p:spPr>
          <a:xfrm>
            <a:off x="5175299" y="4371057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本周作业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本周作业</a:t>
            </a:r>
          </a:p>
        </p:txBody>
      </p:sp>
      <p:sp>
        <p:nvSpPr>
          <p:cNvPr id="152" name="“代码/test_openGL_cuda.cu”是一个简单版的使用CUDA计算出一条sin曲线各点的函数值, 存入数组, 然后用OpenGL显示，请把该程序功能改为一个使用VBO显示的3D效果。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“代码/test_openGL_cuda.cu”是一个简单版的使用CUDA计算出一条sin曲线各点的函数值, 存入数组, 然后用OpenGL显示，请把该程序功能改为一个使用VBO显示的3D效果。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法律声明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sz="2581"/>
            </a:lvl1pPr>
          </a:lstStyle>
          <a:p>
            <a:pPr/>
            <a:r>
              <a:t>法律声明</a:t>
            </a:r>
          </a:p>
        </p:txBody>
      </p:sp>
      <p:sp>
        <p:nvSpPr>
          <p:cNvPr id="155" name="【声明】本视频和幻灯片为炼数成金网络课程的教学资料，所有资料只能在课程内使用，不得在课程以外范围散播，违者将可能被追究法律和经济责任。…"/>
          <p:cNvSpPr/>
          <p:nvPr>
            <p:ph type="body" idx="1"/>
          </p:nvPr>
        </p:nvSpPr>
        <p:spPr>
          <a:xfrm>
            <a:off x="610234" y="1429080"/>
            <a:ext cx="10970426" cy="480965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>
                <a:solidFill>
                  <a:srgbClr val="FF0000"/>
                </a:solidFill>
              </a:rPr>
              <a:t>【</a:t>
            </a:r>
            <a:r>
              <a:rPr b="1" sz="3300">
                <a:solidFill>
                  <a:srgbClr val="FF0000"/>
                </a:solidFill>
              </a:rPr>
              <a:t>声明</a:t>
            </a:r>
            <a:r>
              <a:rPr b="1" sz="3300">
                <a:solidFill>
                  <a:srgbClr val="FF0000"/>
                </a:solidFill>
              </a:rPr>
              <a:t>】</a:t>
            </a:r>
            <a:r>
              <a:rPr b="1" sz="3300"/>
              <a:t>本视频和幻灯片为炼数成金网络课程的教学资料，所有资料只能在课程内使用，不得在课程以外范围散播，违者将可能被追究法律和经济责任。</a:t>
            </a:r>
            <a:endParaRPr b="1" sz="3300"/>
          </a:p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>
                <a:solidFill>
                  <a:srgbClr val="003399"/>
                </a:solidFill>
              </a:rPr>
              <a:t>课程详情访问炼数成金培训网站</a:t>
            </a:r>
            <a:endParaRPr b="1" sz="3300">
              <a:solidFill>
                <a:srgbClr val="003399"/>
              </a:solidFill>
            </a:endParaRPr>
          </a:p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rId2" invalidUrl="" action="" tgtFrame="" tooltip="" history="1" highlightClick="0" endSnd="0"/>
              </a:rPr>
              <a:t>http://edu.dataguru.cn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炼数成金逆向收费式网络课程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sz="2581"/>
            </a:lvl1pPr>
          </a:lstStyle>
          <a:p>
            <a:pPr/>
            <a:r>
              <a:t>炼数成金逆向收费式网络课程</a:t>
            </a:r>
          </a:p>
        </p:txBody>
      </p:sp>
      <p:sp>
        <p:nvSpPr>
          <p:cNvPr id="158" name="Dataguru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…"/>
          <p:cNvSpPr/>
          <p:nvPr>
            <p:ph type="body" idx="1"/>
          </p:nvPr>
        </p:nvSpPr>
        <p:spPr>
          <a:xfrm>
            <a:off x="610234" y="1197545"/>
            <a:ext cx="10984232" cy="50411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rPr b="1">
                <a:solidFill>
                  <a:srgbClr val="003399"/>
                </a:solidFill>
              </a:rPr>
              <a:t>Dataguru</a:t>
            </a:r>
            <a:r>
              <a:rPr b="1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b="1">
              <a:solidFill>
                <a:srgbClr val="003399"/>
              </a:solidFill>
            </a:endParaRPr>
          </a:p>
          <a:p>
            <a:pPr/>
            <a:r>
              <a:rPr b="1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b="1">
                <a:solidFill>
                  <a:srgbClr val="003399"/>
                </a:solidFill>
              </a:rPr>
              <a:t>http://edu.dataguru.cn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/>
          <p:nvPr>
            <p:ph type="sldNum" sz="quarter" idx="4294967295"/>
          </p:nvPr>
        </p:nvSpPr>
        <p:spPr>
          <a:xfrm>
            <a:off x="8746701" y="6432453"/>
            <a:ext cx="2847764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本周介绍内容"/>
          <p:cNvSpPr/>
          <p:nvPr>
            <p:ph type="title"/>
          </p:nvPr>
        </p:nvSpPr>
        <p:spPr>
          <a:xfrm>
            <a:off x="629741" y="150937"/>
            <a:ext cx="8279326" cy="1008112"/>
          </a:xfrm>
          <a:prstGeom prst="rect">
            <a:avLst/>
          </a:prstGeom>
        </p:spPr>
        <p:txBody>
          <a:bodyPr/>
          <a:lstStyle/>
          <a:p>
            <a:pPr/>
            <a:r>
              <a:t>本周介绍内容</a:t>
            </a:r>
          </a:p>
        </p:txBody>
      </p:sp>
      <p:sp>
        <p:nvSpPr>
          <p:cNvPr id="87" name="CUDA与OpenGL混合编程做图形渲染…"/>
          <p:cNvSpPr/>
          <p:nvPr>
            <p:ph type="body" idx="1"/>
          </p:nvPr>
        </p:nvSpPr>
        <p:spPr>
          <a:xfrm>
            <a:off x="610234" y="1197545"/>
            <a:ext cx="10984232" cy="5114257"/>
          </a:xfrm>
          <a:prstGeom prst="rect">
            <a:avLst/>
          </a:prstGeom>
        </p:spPr>
        <p:txBody>
          <a:bodyPr/>
          <a:lstStyle/>
          <a:p>
            <a:pPr marL="408496" indent="-408496">
              <a:defRPr b="1"/>
            </a:pPr>
            <a:r>
              <a:t>CUDA与OpenGL混合编程做图形渲染</a:t>
            </a:r>
          </a:p>
          <a:p>
            <a:pPr lvl="1" marL="953158" indent="-408496">
              <a:buChar char="■"/>
              <a:defRPr b="1"/>
            </a:pPr>
            <a:r>
              <a:t>OpenGL介绍</a:t>
            </a:r>
          </a:p>
          <a:p>
            <a:pPr lvl="1" marL="953158" indent="-408496">
              <a:buChar char="■"/>
              <a:defRPr b="1"/>
            </a:pPr>
            <a:r>
              <a:t>OpenGL安装</a:t>
            </a:r>
          </a:p>
          <a:p>
            <a:pPr lvl="1" marL="953158" indent="-408496">
              <a:buChar char="■"/>
              <a:defRPr b="1"/>
            </a:pPr>
            <a:r>
              <a:t>CUDA混合编程</a:t>
            </a:r>
          </a:p>
          <a:p>
            <a:pPr lvl="1" marL="953158" indent="-408496">
              <a:buChar char="■"/>
              <a:defRPr b="1"/>
            </a:pPr>
            <a:r>
              <a:t>代码例程：simpleGL.cu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penGL介绍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OpenGL介绍</a:t>
            </a:r>
          </a:p>
        </p:txBody>
      </p:sp>
      <p:sp>
        <p:nvSpPr>
          <p:cNvPr id="90" name="无论是对于游戏软件还是高性能计算，OpenGL是可视化程序最通用的编程接口。作为一种标准化接口，开发者可以使用OpenGL制作出运行在任何支持OpenGL硬件和操作系统的图形和特效，使得3D游戏软件可以移植到多种平台上。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无论是对于游戏软件还是高性能计算，OpenGL是可视化程序最通用的编程接口。作为一种标准化接口，开发者可以使用OpenGL制作出运行在任何支持OpenGL硬件和操作系统的图形和特效，使得3D游戏软件可以移植到多种平台上。</a:t>
            </a:r>
          </a:p>
        </p:txBody>
      </p:sp>
      <p:sp>
        <p:nvSpPr>
          <p:cNvPr id="91" name="参考《Whate Every CUDA Programmer Should Know about OpenGL》:“参考资料/1055_gtc09.pdf”"/>
          <p:cNvSpPr/>
          <p:nvPr/>
        </p:nvSpPr>
        <p:spPr>
          <a:xfrm>
            <a:off x="1056816" y="2708797"/>
            <a:ext cx="102815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>
              <a:lnSpc>
                <a:spcPct val="150000"/>
              </a:lnSpc>
              <a:spcBef>
                <a:spcPts val="400"/>
              </a:spcBef>
              <a:buSzPct val="100000"/>
              <a:buChar char="•"/>
              <a:defRPr b="1" sz="1700">
                <a:solidFill>
                  <a:srgbClr val="888888"/>
                </a:solidFill>
              </a:defRPr>
            </a:lvl1pPr>
          </a:lstStyle>
          <a:p>
            <a:pPr/>
            <a:r>
              <a:t>参考《Whate Every CUDA Programmer Should Know about OpenGL》:“参考资料/1055_gtc09.pdf”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penGL介绍-CUDA和OpenGL的分离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OpenGL介绍-CUDA和OpenGL的分离</a:t>
            </a:r>
          </a:p>
        </p:txBody>
      </p:sp>
      <p:sp>
        <p:nvSpPr>
          <p:cNvPr id="94" name="从编程角度 当OpenGL将内存映射入CUDA内存空间之前，OpenGL的专家可以尽量地利用旧式程序和他们的专业知识，以及所有强大的工具，如GLSL（OpenGL Shading Language）和Cg。当缓冲区映射入CUDA内存空间之后，CUDA编程者则可以展现他们的计算才能。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从编程角度</a:t>
            </a:r>
            <a:br/>
            <a:r>
              <a:rPr b="0"/>
              <a:t>当OpenGL将内存映射入CUDA内存空间之前，OpenGL的专家可以尽量地利用旧式程序和他们的专业知识，以及所有强大的工具，如GLSL（OpenGL Shading Language）和Cg。当缓冲区映射入CUDA内存空间之后，CUDA编程者则可以展现他们的计算才能。</a:t>
            </a:r>
          </a:p>
          <a:p>
            <a:pPr>
              <a:defRPr b="1"/>
            </a:pPr>
            <a:r>
              <a:t>从开发投入的角度</a:t>
            </a:r>
            <a:br/>
            <a:r>
              <a:rPr b="0"/>
              <a:t>该映射方式可有效利用现有的传统OpenGL软件。从本质上说，通过将缓冲区映射到CUDA存储空间，DUDA代码可以逐步加入到现有的传统支持库与应用程序中。该特性使得一些组织可以在较低风险下测试CUDA代码，从这种编程方法中获得了性能和编程效率上的好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penGL介绍：GLU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OpenGL介绍：GLUT</a:t>
            </a:r>
          </a:p>
        </p:txBody>
      </p:sp>
      <p:sp>
        <p:nvSpPr>
          <p:cNvPr id="97" name="OpenGL实用工具(OpenGL Utility Toolkit,GLUT)是用于编写独立于窗口系统的OpenGL程序的编程接口。使用GLUT编写的程序可以在多种平台上编译。NVIDIA在CUDA SDK示例中也是用了GLUT。 功能： 1. 进行OpenGL渲染的窗口 2.处理毁掉驱动事件 3.鼠标和键盘输入设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OpenGL实用工具(OpenGL Utility Toolkit,GLUT)是用于编写独立于窗口系统的OpenGL程序的编程接口。使用GLUT编写的程序可以在多种平台上编译。NVIDIA在CUDA SDK示例中也是用了GLUT。</a:t>
            </a:r>
            <a:br/>
            <a:r>
              <a:t>功能：</a:t>
            </a:r>
            <a:br/>
            <a:r>
              <a:t>1. 进行OpenGL渲染的窗口</a:t>
            </a:r>
            <a:br/>
            <a:r>
              <a:t>2.处理毁掉驱动事件</a:t>
            </a:r>
            <a:br/>
            <a:r>
              <a:t>3.鼠标和键盘输入设备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penGL安装：Ubuntu下安装OpenGL图形库"/>
          <p:cNvSpPr/>
          <p:nvPr>
            <p:ph type="title"/>
          </p:nvPr>
        </p:nvSpPr>
        <p:spPr>
          <a:xfrm>
            <a:off x="629741" y="144370"/>
            <a:ext cx="8279326" cy="878754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6900"/>
              </a:lnSpc>
              <a:spcBef>
                <a:spcPts val="1400"/>
              </a:spcBef>
              <a:defRPr b="0" sz="288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OpenGL安装：Ubuntu下安装OpenGL图形库</a:t>
            </a:r>
          </a:p>
        </p:txBody>
      </p:sp>
      <p:sp>
        <p:nvSpPr>
          <p:cNvPr id="100" name="1. 安装OpenGL Library…"/>
          <p:cNvSpPr/>
          <p:nvPr>
            <p:ph type="body" idx="1"/>
          </p:nvPr>
        </p:nvSpPr>
        <p:spPr>
          <a:xfrm>
            <a:off x="610234" y="1098223"/>
            <a:ext cx="10984231" cy="4850616"/>
          </a:xfrm>
          <a:prstGeom prst="rect">
            <a:avLst/>
          </a:prstGeom>
          <a:ln w="25400">
            <a:solidFill>
              <a:srgbClr val="000000"/>
            </a:solidFill>
            <a:bevel/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  <a:r>
              <a:t>1. 安装OpenGL Library</a:t>
            </a:r>
          </a:p>
          <a:p>
            <a:pPr lvl="1" marL="0" indent="5446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  <a:r>
              <a:rPr>
                <a:solidFill>
                  <a:srgbClr val="DE935F"/>
                </a:solidFill>
              </a:rPr>
              <a:t>sudo</a:t>
            </a:r>
            <a:r>
              <a:t> apt-get install libgl1-mesa-dev</a:t>
            </a:r>
          </a:p>
          <a:p>
            <a:pPr lvl="1" marL="0" indent="5446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  <a:r>
              <a:t>2. 安装OpenGL Utilities（OpenGL Utilities 是一组建构于OpenGL Library 之上的工具组，提供许多很方便的函式，使OpenGL 更强大且更容易使用。）</a:t>
            </a:r>
          </a:p>
          <a:p>
            <a:pPr lvl="1" marL="0" indent="5446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  <a:r>
              <a:rPr>
                <a:solidFill>
                  <a:srgbClr val="DE935F"/>
                </a:solidFill>
              </a:rPr>
              <a:t>sudo</a:t>
            </a:r>
            <a:r>
              <a:t> apt-get install libglu1-mesa-dev</a:t>
            </a:r>
          </a:p>
          <a:p>
            <a:pPr lvl="1" marL="0" indent="5446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  <a:r>
              <a:t>3. 安装OpenGL Utility Toolkit（OpenGL Utility Toolkit 是建立在 OpenGL Utilities 上面的工具箱，除了强化了 OpenGL Utilities 的不足之外，也增加了 OpenGL 对于视窗界面支援）</a:t>
            </a:r>
          </a:p>
          <a:p>
            <a:pPr lvl="1" marL="0" indent="5446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  <a:r>
              <a:rPr>
                <a:solidFill>
                  <a:srgbClr val="DE935F"/>
                </a:solidFill>
              </a:rPr>
              <a:t>sudo</a:t>
            </a:r>
            <a:r>
              <a:t> apt-get install freeglut3-dev</a:t>
            </a:r>
          </a:p>
          <a:p>
            <a:pPr lvl="1" marL="0" indent="5446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  <a:r>
              <a:t>4. 安装glew（glew是一个跨平台的C++库，是一个OpenGL图形接口扩展库）</a:t>
            </a:r>
          </a:p>
          <a:p>
            <a:pPr lvl="1" marL="0" indent="5446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  <a:r>
              <a:rPr>
                <a:solidFill>
                  <a:srgbClr val="DE935F"/>
                </a:solidFill>
              </a:rPr>
              <a:t>sudo</a:t>
            </a:r>
            <a:r>
              <a:t> apt-get install libglew-dev</a:t>
            </a:r>
          </a:p>
          <a:p>
            <a:pPr lvl="1" marL="0" indent="5446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  <a:r>
              <a:t>5. 安装glx（glx是linux下OpenGL的X Window System接口扩展库，它允许通过x调用OpenGL库）</a:t>
            </a:r>
          </a:p>
          <a:p>
            <a:pPr lvl="1" marL="0" indent="5446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/>
            </a:pPr>
            <a:r>
              <a:rPr>
                <a:solidFill>
                  <a:srgbClr val="DE935F"/>
                </a:solidFill>
              </a:rPr>
              <a:t>sudo</a:t>
            </a:r>
            <a:r>
              <a:t> apt-get install libgl1-mesa-glx</a:t>
            </a:r>
          </a:p>
        </p:txBody>
      </p:sp>
      <p:sp>
        <p:nvSpPr>
          <p:cNvPr id="101" name="OpenGL不同头文件及库的说明参考：“参考资料/OpenGL不同头文件及库的说明.pdf”"/>
          <p:cNvSpPr/>
          <p:nvPr/>
        </p:nvSpPr>
        <p:spPr>
          <a:xfrm>
            <a:off x="615339" y="5955789"/>
            <a:ext cx="85367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>
              <a:lnSpc>
                <a:spcPct val="150000"/>
              </a:lnSpc>
              <a:spcBef>
                <a:spcPts val="400"/>
              </a:spcBef>
              <a:buSzPct val="100000"/>
              <a:buChar char="•"/>
              <a:defRPr b="1" sz="1700">
                <a:solidFill>
                  <a:srgbClr val="888888"/>
                </a:solidFill>
              </a:defRPr>
            </a:lvl1pPr>
          </a:lstStyle>
          <a:p>
            <a:pPr/>
            <a:r>
              <a:t>OpenGL不同头文件及库的说明参考：“参考资料/OpenGL不同头文件及库的说明.pdf”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混合编程：通过OpenGL映射GPU内存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混合编程：通过OpenGL映射GPU内存</a:t>
            </a:r>
          </a:p>
        </p:txBody>
      </p:sp>
      <p:sp>
        <p:nvSpPr>
          <p:cNvPr id="104" name="从CUDA编程者角度看，OpenGL在GPU上创建并管理的通过缓冲的内存区域称为缓冲对象。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从CUDA编程者角度看，OpenGL在GPU上创建并管理的通过缓冲的内存区域称为缓冲对象。</a:t>
            </a:r>
          </a:p>
          <a:p>
            <a:pPr/>
            <a:r>
              <a:t>CUDA Kernel将一段缓冲映射如CUDA内存空间，可实现CUDA和OpenGL的互操作。当释放该缓冲或解除映射时，其控制权重回OpenGL。因为不需要进行内存拷贝，所以映射是一种处理速度很快的低开销操作，实现OpenGL和CUDA之间的高速互操作能力。</a:t>
            </a:r>
          </a:p>
          <a:p>
            <a:pPr/>
            <a:r>
              <a:t>与OpenGL进行互操作，需要在所有其他Runtime调用之前用</a:t>
            </a:r>
            <a:r>
              <a:rPr b="1"/>
              <a:t>cudaGLSetGLDevice()</a:t>
            </a:r>
            <a:r>
              <a:t>函数来指定CUDA设备。注意，</a:t>
            </a:r>
            <a:r>
              <a:rPr b="1"/>
              <a:t>cudaSetDevice()</a:t>
            </a:r>
            <a:r>
              <a:t>和</a:t>
            </a:r>
            <a:r>
              <a:rPr b="1"/>
              <a:t>cudaGLSetGLDevice()</a:t>
            </a:r>
            <a:r>
              <a:t>是互相排斥的。一旦对某个资源对CUDA进行了注册，便可以根据需要通过</a:t>
            </a:r>
            <a:r>
              <a:rPr b="1"/>
              <a:t>cudaGraphicsMapResources()</a:t>
            </a:r>
            <a:r>
              <a:t>和</a:t>
            </a:r>
            <a:r>
              <a:rPr b="1"/>
              <a:t>sourceSetMapFlags()</a:t>
            </a:r>
            <a:r>
              <a:t>方法可用于设备提示标识（例如，只读，只写等），以便CUDA驱动程序进行优化资源管理。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混合编程：CUDA使用的两种OpenGL内存对象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混合编程：CUDA使用的两种OpenGL内存对象</a:t>
            </a:r>
          </a:p>
        </p:txBody>
      </p:sp>
      <p:sp>
        <p:nvSpPr>
          <p:cNvPr id="107" name="像素缓冲对象（PBO）：OpenGL中用于存储像素的一段内存。2D图像是由多个像素和颜色点组成的。CUDA程序映射PBO，并逐个像素生成或修改图像，然后利用OpenGL进行显示。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像素缓冲对象（PBO）</a:t>
            </a:r>
            <a:r>
              <a:t>：OpenGL中用于存储像素的一段内存。2D图像是由多个像素和颜色点组成的。CUDA程序映射PBO，并逐个像素生成或修改图像，然后利用OpenGL进行显示。</a:t>
            </a:r>
          </a:p>
          <a:p>
            <a:pPr/>
            <a:r>
              <a:rPr b="1"/>
              <a:t>向量缓冲对象（VBO）</a:t>
            </a:r>
            <a:r>
              <a:t>：OpenGL中用于存储3D向量的一段内存。CUDA程序映射VBO，生成或修改3D位置信息，之后OpenGL将这些网格渲染成彩色表面、3D线框图像或3D点集。</a:t>
            </a:r>
            <a:br/>
            <a:r>
              <a:rPr b="1"/>
              <a:t>glBindBuffer()</a:t>
            </a:r>
            <a:br>
              <a:rPr b="1"/>
            </a:br>
            <a:r>
              <a:rPr b="1"/>
              <a:t>glBufferData()/glBufferSubData()/glGetBufferSubData()</a:t>
            </a:r>
            <a:br>
              <a:rPr b="1"/>
            </a:br>
            <a:r>
              <a:rPr b="1"/>
              <a:t>glMapBuffer()/glUnmapBuffer()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混合编程：步骤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混合编程：步骤</a:t>
            </a:r>
          </a:p>
        </p:txBody>
      </p:sp>
      <p:sp>
        <p:nvSpPr>
          <p:cNvPr id="110" name="CUDA和OpenGL互操作具体步骤如下：…"/>
          <p:cNvSpPr/>
          <p:nvPr>
            <p:ph type="body" idx="1"/>
          </p:nvPr>
        </p:nvSpPr>
        <p:spPr>
          <a:xfrm>
            <a:off x="610234" y="1197545"/>
            <a:ext cx="10984232" cy="497382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CUDA和OpenGL互操作具体步骤如下：</a:t>
            </a: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(1)创建窗口及OpenGL运行环境。</a:t>
            </a: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(2)设置OpenGL视口和坐标系。要根据绘制的图形是2D还是3D等具体情况设置。(1)和(2)是所有OpenGL程序必需的，这里也没什么特殊之处，需要注意的是，后面的一些功能需要OpenGL 2.0及以上版本支持，所以在这里需要进行版本检查。</a:t>
            </a: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(3)创建CUDA环境。可以使用cuGLCtxCreate或cudaGLSetGLDevice来设置CUDA环境。该设置一定要放在其他CUDA的API调用之前。</a:t>
            </a: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(4)产生一个或多个OpenGL缓冲区用以和CUDA共享。使用PBO和使用VBO差不多，只是有些函数调用参数不同。以下是具体过程。</a:t>
            </a: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ClrTx/>
              <a:buSzTx/>
              <a:buNone/>
              <a:defRPr sz="13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1" name="GLuint bufferID；…"/>
          <p:cNvSpPr/>
          <p:nvPr/>
        </p:nvSpPr>
        <p:spPr>
          <a:xfrm>
            <a:off x="831102" y="3654731"/>
            <a:ext cx="10650644" cy="171704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GLuint bufferID；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glGenBuffers(1，&amp;bufferID)；//产生一个buffer ID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glBindBuffer(parameter1，bufferID)；//将其设置为当前非压缩缓冲区，如果是PBO方式，parameter1设置为GL_PIXEL_UNPACK_BUFFER，如果是VBO方式，parameter1设置为GL_ARRAY_BUFFER</a:t>
            </a:r>
          </a:p>
          <a:p>
            <a:pPr defTabSz="457200">
              <a:lnSpc>
                <a:spcPts val="3100"/>
              </a:lnSpc>
              <a:defRPr sz="1300">
                <a:latin typeface="Verdana"/>
                <a:ea typeface="Verdana"/>
                <a:cs typeface="Verdana"/>
                <a:sym typeface="Verdana"/>
              </a:defRPr>
            </a:pPr>
            <a:r>
              <a:t>glBufferData(parameter1，parameter2，NULL，GL_DYNAMIC _COPY)；//给该缓冲区分配数据，PBO方式下，parameter1设置为GL_PIXEL_UNPACK_BUFFER，parameter2设置为图像的长度*宽度*4。VBO方式下，parameter1设置为GL_ARRAY_BUFFER，parameter2设置为顶点数*16，因为每个顶点包含3个浮点坐标(x，y，z)和4个颜色字节(RGBA)，这样一个顶点包含16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CE8C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