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2047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微软雅黑"/>
        <a:ea typeface="微软雅黑"/>
        <a:cs typeface="微软雅黑"/>
        <a:sym typeface="微软雅黑"/>
      </a:defRPr>
    </a:lvl1pPr>
    <a:lvl2pPr marL="0" marR="0" indent="544662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微软雅黑"/>
        <a:ea typeface="微软雅黑"/>
        <a:cs typeface="微软雅黑"/>
        <a:sym typeface="微软雅黑"/>
      </a:defRPr>
    </a:lvl2pPr>
    <a:lvl3pPr marL="0" marR="0" indent="1089324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微软雅黑"/>
        <a:ea typeface="微软雅黑"/>
        <a:cs typeface="微软雅黑"/>
        <a:sym typeface="微软雅黑"/>
      </a:defRPr>
    </a:lvl3pPr>
    <a:lvl4pPr marL="0" marR="0" indent="1633987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微软雅黑"/>
        <a:ea typeface="微软雅黑"/>
        <a:cs typeface="微软雅黑"/>
        <a:sym typeface="微软雅黑"/>
      </a:defRPr>
    </a:lvl4pPr>
    <a:lvl5pPr marL="0" marR="0" indent="2178648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微软雅黑"/>
        <a:ea typeface="微软雅黑"/>
        <a:cs typeface="微软雅黑"/>
        <a:sym typeface="微软雅黑"/>
      </a:defRPr>
    </a:lvl5pPr>
    <a:lvl6pPr marL="0" marR="0" indent="2723312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微软雅黑"/>
        <a:ea typeface="微软雅黑"/>
        <a:cs typeface="微软雅黑"/>
        <a:sym typeface="微软雅黑"/>
      </a:defRPr>
    </a:lvl6pPr>
    <a:lvl7pPr marL="0" marR="0" indent="3267974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微软雅黑"/>
        <a:ea typeface="微软雅黑"/>
        <a:cs typeface="微软雅黑"/>
        <a:sym typeface="微软雅黑"/>
      </a:defRPr>
    </a:lvl7pPr>
    <a:lvl8pPr marL="0" marR="0" indent="3812637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微软雅黑"/>
        <a:ea typeface="微软雅黑"/>
        <a:cs typeface="微软雅黑"/>
        <a:sym typeface="微软雅黑"/>
      </a:defRPr>
    </a:lvl8pPr>
    <a:lvl9pPr marL="0" marR="0" indent="4357299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微软雅黑"/>
        <a:ea typeface="微软雅黑"/>
        <a:cs typeface="微软雅黑"/>
        <a:sym typeface="微软雅黑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rgbClr val="D7EECD"/>
          </a:solidFill>
        </a:fill>
      </a:tcStyle>
    </a:wholeTbl>
    <a:band2H>
      <a:tcTxStyle b="def" i="def"/>
      <a:tcStyle>
        <a:tcBdr/>
        <a:fill>
          <a:solidFill>
            <a:srgbClr val="ECF7E7"/>
          </a:solidFill>
        </a:fill>
      </a:tcStyle>
    </a:band2H>
    <a:firstCol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381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381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rgbClr val="FFE6CA"/>
          </a:solidFill>
        </a:fill>
      </a:tcStyle>
    </a:wholeTbl>
    <a:band2H>
      <a:tcTxStyle b="def" i="def"/>
      <a:tcStyle>
        <a:tcBdr/>
        <a:fill>
          <a:solidFill>
            <a:srgbClr val="FFF3E6"/>
          </a:solidFill>
        </a:fill>
      </a:tcStyle>
    </a:band2H>
    <a:firstCol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381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381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rgbClr val="CBE4DF"/>
          </a:solidFill>
        </a:fill>
      </a:tcStyle>
    </a:wholeTbl>
    <a:band2H>
      <a:tcTxStyle b="def" i="def"/>
      <a:tcStyle>
        <a:tcBdr/>
        <a:fill>
          <a:solidFill>
            <a:srgbClr val="E7F2EF"/>
          </a:solidFill>
        </a:fill>
      </a:tcStyle>
    </a:band2H>
    <a:firstCol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381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381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CCE8CF"/>
          </a:solidFill>
        </a:fill>
      </a:tcStyle>
    </a:band2H>
    <a:firstCol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CE8CF"/>
          </a:solidFill>
        </a:fill>
      </a:tcStyle>
    </a:lastRow>
    <a:firstRow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38100" cap="flat">
              <a:solidFill>
                <a:srgbClr val="CCE8CF"/>
              </a:solidFill>
              <a:prstDash val="solid"/>
              <a:bevel/>
            </a:ln>
          </a:top>
          <a:bottom>
            <a:ln w="127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微软雅黑"/>
          <a:ea typeface="微软雅黑"/>
          <a:cs typeface="微软雅黑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bevel/>
            </a:ln>
          </a:left>
          <a:right>
            <a:ln w="12700" cap="flat">
              <a:solidFill>
                <a:srgbClr val="CCE8CF"/>
              </a:solidFill>
              <a:prstDash val="solid"/>
              <a:bevel/>
            </a:ln>
          </a:right>
          <a:top>
            <a:ln w="12700" cap="flat">
              <a:solidFill>
                <a:srgbClr val="CCE8CF"/>
              </a:solidFill>
              <a:prstDash val="solid"/>
              <a:bevel/>
            </a:ln>
          </a:top>
          <a:bottom>
            <a:ln w="38100" cap="flat">
              <a:solidFill>
                <a:srgbClr val="CCE8CF"/>
              </a:solidFill>
              <a:prstDash val="solid"/>
              <a:bevel/>
            </a:ln>
          </a:bottom>
          <a:insideH>
            <a:ln w="12700" cap="flat">
              <a:solidFill>
                <a:srgbClr val="CCE8CF"/>
              </a:solidFill>
              <a:prstDash val="solid"/>
              <a:bevel/>
            </a:ln>
          </a:insideH>
          <a:insideV>
            <a:ln w="12700" cap="flat">
              <a:solidFill>
                <a:srgbClr val="CCE8C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微软雅黑"/>
          <a:ea typeface="微软雅黑"/>
          <a:cs typeface="微软雅黑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1" name="Shape 8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第一版 讲师 罗韵 （WeChat：LaurenLuoYun）"/>
          <p:cNvSpPr txBox="1"/>
          <p:nvPr/>
        </p:nvSpPr>
        <p:spPr>
          <a:xfrm>
            <a:off x="239598" y="6447879"/>
            <a:ext cx="4228872" cy="337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466" tIns="54466" rIns="54466" bIns="54466" anchor="ctr">
            <a:spAutoFit/>
          </a:bodyPr>
          <a:lstStyle/>
          <a:p>
            <a:pPr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300">
                <a:latin typeface="Arial Unicode MS"/>
                <a:ea typeface="Arial Unicode MS"/>
                <a:cs typeface="Arial Unicode MS"/>
                <a:sym typeface="Arial Unicode MS"/>
              </a:rPr>
              <a:t>第一版 </a:t>
            </a:r>
            <a:r>
              <a:rPr sz="1300">
                <a:latin typeface="Arial Unicode MS"/>
                <a:ea typeface="Arial Unicode MS"/>
                <a:cs typeface="Arial Unicode MS"/>
                <a:sym typeface="Arial Unicode MS"/>
              </a:rPr>
              <a:t>讲师</a:t>
            </a:r>
            <a:r>
              <a:rPr sz="1300">
                <a:latin typeface="Arial Unicode MS"/>
                <a:ea typeface="Arial Unicode MS"/>
                <a:cs typeface="Arial Unicode MS"/>
                <a:sym typeface="Arial Unicode MS"/>
              </a:rPr>
              <a:t> </a:t>
            </a:r>
            <a:r>
              <a:rPr sz="1300">
                <a:latin typeface="Arial Unicode MS"/>
                <a:ea typeface="Arial Unicode MS"/>
                <a:cs typeface="Arial Unicode MS"/>
                <a:sym typeface="Arial Unicode MS"/>
              </a:rPr>
              <a:t>罗韵 （WeChat：LaurenLuoYun）</a:t>
            </a:r>
          </a:p>
        </p:txBody>
      </p:sp>
      <p:grpSp>
        <p:nvGrpSpPr>
          <p:cNvPr id="23" name="Group"/>
          <p:cNvGrpSpPr/>
          <p:nvPr/>
        </p:nvGrpSpPr>
        <p:grpSpPr>
          <a:xfrm>
            <a:off x="-1" y="6215653"/>
            <a:ext cx="12204701" cy="320041"/>
            <a:chOff x="0" y="-12700"/>
            <a:chExt cx="12204699" cy="320040"/>
          </a:xfrm>
        </p:grpSpPr>
        <p:sp>
          <p:nvSpPr>
            <p:cNvPr id="20" name="Line"/>
            <p:cNvSpPr/>
            <p:nvPr/>
          </p:nvSpPr>
          <p:spPr>
            <a:xfrm flipV="1">
              <a:off x="-1" y="147321"/>
              <a:ext cx="4372359" cy="7133"/>
            </a:xfrm>
            <a:prstGeom prst="line">
              <a:avLst/>
            </a:prstGeom>
            <a:noFill/>
            <a:ln w="12700" cap="flat">
              <a:solidFill>
                <a:srgbClr val="00576E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1" name="Line"/>
            <p:cNvSpPr/>
            <p:nvPr/>
          </p:nvSpPr>
          <p:spPr>
            <a:xfrm>
              <a:off x="7777351" y="147320"/>
              <a:ext cx="4427349" cy="7133"/>
            </a:xfrm>
            <a:prstGeom prst="line">
              <a:avLst/>
            </a:prstGeom>
            <a:noFill/>
            <a:ln w="12700" cap="flat">
              <a:solidFill>
                <a:srgbClr val="00576E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2" name="DATAGURU专业数据分析社区"/>
            <p:cNvSpPr txBox="1"/>
            <p:nvPr/>
          </p:nvSpPr>
          <p:spPr>
            <a:xfrm>
              <a:off x="4372357" y="-12701"/>
              <a:ext cx="3404994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r>
                <a:rPr b="1" sz="1300">
                  <a:solidFill>
                    <a:srgbClr val="00576E"/>
                  </a:solidFill>
                </a:rPr>
                <a:t>DATAGURU</a:t>
              </a:r>
              <a:r>
                <a:rPr b="1" sz="1300">
                  <a:solidFill>
                    <a:srgbClr val="00576E"/>
                  </a:solidFill>
                </a:rPr>
                <a:t>专业数据分析社区</a:t>
              </a:r>
            </a:p>
          </p:txBody>
        </p:sp>
      </p:grpSp>
      <p:sp>
        <p:nvSpPr>
          <p:cNvPr id="24" name="Title Text"/>
          <p:cNvSpPr txBox="1"/>
          <p:nvPr>
            <p:ph type="title"/>
          </p:nvPr>
        </p:nvSpPr>
        <p:spPr>
          <a:xfrm>
            <a:off x="915353" y="2915324"/>
            <a:ext cx="10373995" cy="95748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3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half" idx="1"/>
          </p:nvPr>
        </p:nvSpPr>
        <p:spPr>
          <a:xfrm>
            <a:off x="915353" y="3872811"/>
            <a:ext cx="8543291" cy="2360504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>
              <a:buClrTx/>
              <a:buSzTx/>
              <a:buNone/>
              <a:defRPr b="1" sz="2000">
                <a:solidFill>
                  <a:srgbClr val="888888"/>
                </a:solidFill>
              </a:defRPr>
            </a:lvl1pPr>
            <a:lvl2pPr marL="0" indent="544662">
              <a:buClrTx/>
              <a:buSzTx/>
              <a:buNone/>
              <a:defRPr b="1" sz="1700">
                <a:solidFill>
                  <a:srgbClr val="888888"/>
                </a:solidFill>
              </a:defRPr>
            </a:lvl2pPr>
            <a:lvl3pPr marL="0" indent="1089324">
              <a:buClrTx/>
              <a:buSzTx/>
              <a:buNone/>
              <a:defRPr b="1" sz="1700">
                <a:solidFill>
                  <a:srgbClr val="888888"/>
                </a:solidFill>
              </a:defRPr>
            </a:lvl3pPr>
            <a:lvl4pPr marL="0" indent="1633987">
              <a:buClrTx/>
              <a:buSzTx/>
              <a:buNone/>
              <a:defRPr b="1" sz="1700">
                <a:solidFill>
                  <a:srgbClr val="888888"/>
                </a:solidFill>
              </a:defRPr>
            </a:lvl4pPr>
            <a:lvl5pPr marL="0" indent="2178648">
              <a:buClrTx/>
              <a:buSzTx/>
              <a:buNone/>
              <a:defRPr b="1" sz="17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6" name="炼数成金" descr="炼数成金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9741" y="261442"/>
            <a:ext cx="2400301" cy="1028701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Text"/>
          <p:cNvSpPr txBox="1"/>
          <p:nvPr>
            <p:ph type="title"/>
          </p:nvPr>
        </p:nvSpPr>
        <p:spPr>
          <a:xfrm>
            <a:off x="629741" y="189435"/>
            <a:ext cx="8279326" cy="100811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idx="1"/>
          </p:nvPr>
        </p:nvSpPr>
        <p:spPr>
          <a:xfrm>
            <a:off x="610234" y="1197545"/>
            <a:ext cx="10984232" cy="5660456"/>
          </a:xfrm>
          <a:prstGeom prst="rect">
            <a:avLst/>
          </a:prstGeom>
        </p:spPr>
        <p:txBody>
          <a:bodyPr/>
          <a:lstStyle>
            <a:lvl1pPr>
              <a:buChar char="■"/>
            </a:lvl1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629741" y="189434"/>
            <a:ext cx="8279326" cy="100811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38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610234" y="1197545"/>
            <a:ext cx="10984232" cy="5660456"/>
          </a:xfrm>
          <a:prstGeom prst="rect">
            <a:avLst/>
          </a:prstGeom>
        </p:spPr>
        <p:txBody>
          <a:bodyPr/>
          <a:lstStyle>
            <a:lvl1pPr>
              <a:buChar char="■"/>
            </a:lvl1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/>
          <p:nvPr>
            <p:ph type="title"/>
          </p:nvPr>
        </p:nvSpPr>
        <p:spPr>
          <a:xfrm>
            <a:off x="629741" y="0"/>
            <a:ext cx="8279326" cy="138698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"/>
          <p:cNvSpPr/>
          <p:nvPr/>
        </p:nvSpPr>
        <p:spPr>
          <a:xfrm>
            <a:off x="0" y="3669563"/>
            <a:ext cx="12204700" cy="601803"/>
          </a:xfrm>
          <a:prstGeom prst="rect">
            <a:avLst/>
          </a:prstGeom>
          <a:solidFill>
            <a:srgbClr val="00576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CCE8CF"/>
                </a:solidFill>
              </a:defRPr>
            </a:pPr>
          </a:p>
        </p:txBody>
      </p:sp>
      <p:sp>
        <p:nvSpPr>
          <p:cNvPr id="68" name="Rectangle"/>
          <p:cNvSpPr/>
          <p:nvPr/>
        </p:nvSpPr>
        <p:spPr>
          <a:xfrm>
            <a:off x="1129363" y="1703783"/>
            <a:ext cx="652509" cy="611331"/>
          </a:xfrm>
          <a:prstGeom prst="rect">
            <a:avLst/>
          </a:prstGeom>
          <a:solidFill>
            <a:srgbClr val="00576E">
              <a:alpha val="38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CCE8CF"/>
                </a:solidFill>
              </a:defRPr>
            </a:pPr>
          </a:p>
        </p:txBody>
      </p:sp>
      <p:sp>
        <p:nvSpPr>
          <p:cNvPr id="69" name="DATAGURU专业数据分析网站"/>
          <p:cNvSpPr txBox="1"/>
          <p:nvPr/>
        </p:nvSpPr>
        <p:spPr>
          <a:xfrm>
            <a:off x="610234" y="6447879"/>
            <a:ext cx="4443276" cy="337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466" tIns="54466" rIns="54466" bIns="54466" anchor="ctr">
            <a:spAutoFit/>
          </a:bodyPr>
          <a:lstStyle/>
          <a:p>
            <a:pPr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300">
                <a:latin typeface="Arial Unicode MS"/>
                <a:ea typeface="Arial Unicode MS"/>
                <a:cs typeface="Arial Unicode MS"/>
                <a:sym typeface="Arial Unicode MS"/>
              </a:rPr>
              <a:t>DATAGURU</a:t>
            </a:r>
            <a:r>
              <a:rPr sz="1300">
                <a:latin typeface="Arial Unicode MS"/>
                <a:ea typeface="Arial Unicode MS"/>
                <a:cs typeface="Arial Unicode MS"/>
                <a:sym typeface="Arial Unicode MS"/>
              </a:rPr>
              <a:t>专业数据分析网站</a:t>
            </a:r>
          </a:p>
        </p:txBody>
      </p:sp>
      <p:sp>
        <p:nvSpPr>
          <p:cNvPr id="70" name="Rectangle"/>
          <p:cNvSpPr/>
          <p:nvPr/>
        </p:nvSpPr>
        <p:spPr>
          <a:xfrm>
            <a:off x="557733" y="1197545"/>
            <a:ext cx="864097" cy="828869"/>
          </a:xfrm>
          <a:prstGeom prst="rect">
            <a:avLst/>
          </a:prstGeom>
          <a:solidFill>
            <a:srgbClr val="00576E">
              <a:alpha val="5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CCE8CF"/>
                </a:solidFill>
              </a:defRPr>
            </a:pPr>
          </a:p>
        </p:txBody>
      </p:sp>
      <p:sp>
        <p:nvSpPr>
          <p:cNvPr id="71" name="Thanks"/>
          <p:cNvSpPr txBox="1"/>
          <p:nvPr/>
        </p:nvSpPr>
        <p:spPr>
          <a:xfrm>
            <a:off x="1892152" y="2107102"/>
            <a:ext cx="5339557" cy="1531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466" tIns="54466" rIns="54466" bIns="54466">
            <a:spAutoFit/>
          </a:bodyPr>
          <a:lstStyle>
            <a:lvl1pPr>
              <a:defRPr b="1" sz="9300">
                <a:ln w="18000">
                  <a:solidFill>
                    <a:srgbClr val="FF0079"/>
                  </a:solidFill>
                </a:ln>
                <a:solidFill>
                  <a:srgbClr val="00576E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>
              <a:defRPr b="0" sz="180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defRPr>
            </a:pPr>
            <a:r>
              <a:rPr b="1" sz="9300">
                <a:ln w="18000">
                  <a:solidFill>
                    <a:srgbClr val="FF0079"/>
                  </a:solidFill>
                </a:ln>
                <a:solidFill>
                  <a:srgbClr val="00576E"/>
                </a:solidFill>
                <a:effectLst>
                  <a:outerShdw sx="100000" sy="100000" kx="0" ky="0" algn="b" rotWithShape="0" blurRad="50800" dist="38100" dir="2700000">
                    <a:srgbClr val="000000">
                      <a:alpha val="40000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rPr>
              <a:t>Thanks</a:t>
            </a:r>
          </a:p>
        </p:txBody>
      </p:sp>
      <p:sp>
        <p:nvSpPr>
          <p:cNvPr id="72" name="FAQ时间"/>
          <p:cNvSpPr txBox="1"/>
          <p:nvPr/>
        </p:nvSpPr>
        <p:spPr>
          <a:xfrm>
            <a:off x="9300277" y="3523514"/>
            <a:ext cx="2395894" cy="887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466" tIns="54466" rIns="54466" bIns="54466" anchor="ctr">
            <a:spAutoFit/>
          </a:bodyPr>
          <a:lstStyle/>
          <a:p>
            <a:pPr algn="r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4300">
                <a:solidFill>
                  <a:srgbClr val="CCE8CF"/>
                </a:solidFill>
                <a:latin typeface="Arial Black"/>
                <a:ea typeface="Arial Black"/>
                <a:cs typeface="Arial Black"/>
                <a:sym typeface="Arial Black"/>
              </a:rPr>
              <a:t>FAQ</a:t>
            </a:r>
            <a:r>
              <a:rPr sz="4300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rPr>
              <a:t>时间</a:t>
            </a:r>
          </a:p>
        </p:txBody>
      </p:sp>
      <p:pic>
        <p:nvPicPr>
          <p:cNvPr id="73" name="炼数成金" descr="炼数成金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26686" y="261442"/>
            <a:ext cx="2400301" cy="1028701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413718" y="1053529"/>
            <a:ext cx="11251209" cy="1589"/>
          </a:xfrm>
          <a:prstGeom prst="line">
            <a:avLst/>
          </a:prstGeom>
          <a:ln w="12700">
            <a:solidFill>
              <a:srgbClr val="00576E"/>
            </a:solidFill>
            <a:bevel/>
          </a:ln>
          <a:effectLst>
            <a:outerShdw sx="100000" sy="100000" kx="0" ky="0" algn="b" rotWithShape="0" blurRad="50800" dist="20000" dir="5400000">
              <a:srgbClr val="000000">
                <a:alpha val="42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" name="第一版 讲师 罗韵 （WeChat：LaurenLuoYun）"/>
          <p:cNvSpPr txBox="1"/>
          <p:nvPr/>
        </p:nvSpPr>
        <p:spPr>
          <a:xfrm>
            <a:off x="239598" y="6447879"/>
            <a:ext cx="4324981" cy="337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466" tIns="54466" rIns="54466" bIns="54466" anchor="ctr">
            <a:spAutoFit/>
          </a:bodyPr>
          <a:lstStyle/>
          <a:p>
            <a:pPr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300">
                <a:latin typeface="Arial Unicode MS"/>
                <a:ea typeface="Arial Unicode MS"/>
                <a:cs typeface="Arial Unicode MS"/>
                <a:sym typeface="Arial Unicode MS"/>
              </a:rPr>
              <a:t>第一版 </a:t>
            </a:r>
            <a:r>
              <a:rPr sz="1300">
                <a:latin typeface="Arial Unicode MS"/>
                <a:ea typeface="Arial Unicode MS"/>
                <a:cs typeface="Arial Unicode MS"/>
                <a:sym typeface="Arial Unicode MS"/>
              </a:rPr>
              <a:t>讲师</a:t>
            </a:r>
            <a:r>
              <a:rPr sz="1300">
                <a:latin typeface="Arial Unicode MS"/>
                <a:ea typeface="Arial Unicode MS"/>
                <a:cs typeface="Arial Unicode MS"/>
                <a:sym typeface="Arial Unicode MS"/>
              </a:rPr>
              <a:t> </a:t>
            </a:r>
            <a:r>
              <a:rPr sz="1300">
                <a:latin typeface="Arial Unicode MS"/>
                <a:ea typeface="Arial Unicode MS"/>
                <a:cs typeface="Arial Unicode MS"/>
                <a:sym typeface="Arial Unicode MS"/>
              </a:rPr>
              <a:t>罗韵 （WeChat：LaurenLuoYun）</a:t>
            </a:r>
          </a:p>
        </p:txBody>
      </p:sp>
      <p:sp>
        <p:nvSpPr>
          <p:cNvPr id="4" name="Rectangle"/>
          <p:cNvSpPr/>
          <p:nvPr/>
        </p:nvSpPr>
        <p:spPr>
          <a:xfrm>
            <a:off x="485726" y="405458"/>
            <a:ext cx="118691" cy="499071"/>
          </a:xfrm>
          <a:prstGeom prst="rect">
            <a:avLst/>
          </a:prstGeom>
          <a:solidFill>
            <a:srgbClr val="00576E"/>
          </a:solidFill>
          <a:ln w="12700">
            <a:miter lim="400000"/>
          </a:ln>
          <a:effectLst>
            <a:outerShdw sx="100000" sy="100000" kx="0" ky="0" algn="b" rotWithShape="0" blurRad="63500" dist="0" dir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CCE8CF"/>
                </a:solidFill>
              </a:defRPr>
            </a:pPr>
          </a:p>
        </p:txBody>
      </p:sp>
      <p:grpSp>
        <p:nvGrpSpPr>
          <p:cNvPr id="8" name="Group"/>
          <p:cNvGrpSpPr/>
          <p:nvPr/>
        </p:nvGrpSpPr>
        <p:grpSpPr>
          <a:xfrm>
            <a:off x="0" y="6222785"/>
            <a:ext cx="12204700" cy="320041"/>
            <a:chOff x="0" y="-12699"/>
            <a:chExt cx="12204699" cy="320040"/>
          </a:xfrm>
        </p:grpSpPr>
        <p:sp>
          <p:nvSpPr>
            <p:cNvPr id="5" name="Line"/>
            <p:cNvSpPr/>
            <p:nvPr/>
          </p:nvSpPr>
          <p:spPr>
            <a:xfrm>
              <a:off x="0" y="147320"/>
              <a:ext cx="4468468" cy="1"/>
            </a:xfrm>
            <a:prstGeom prst="line">
              <a:avLst/>
            </a:prstGeom>
            <a:noFill/>
            <a:ln w="12700" cap="flat">
              <a:solidFill>
                <a:srgbClr val="00576E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6" name="DATAGURU专业数据分析社区"/>
            <p:cNvSpPr txBox="1"/>
            <p:nvPr/>
          </p:nvSpPr>
          <p:spPr>
            <a:xfrm>
              <a:off x="4468468" y="-12700"/>
              <a:ext cx="3267764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r>
                <a:rPr b="1" sz="1300">
                  <a:solidFill>
                    <a:srgbClr val="00576E"/>
                  </a:solidFill>
                </a:rPr>
                <a:t>DATAGURU</a:t>
              </a:r>
              <a:r>
                <a:rPr b="1" sz="1300">
                  <a:solidFill>
                    <a:srgbClr val="00576E"/>
                  </a:solidFill>
                </a:rPr>
                <a:t>专业数据分析社区</a:t>
              </a:r>
            </a:p>
          </p:txBody>
        </p:sp>
        <p:sp>
          <p:nvSpPr>
            <p:cNvPr id="7" name="Line"/>
            <p:cNvSpPr/>
            <p:nvPr/>
          </p:nvSpPr>
          <p:spPr>
            <a:xfrm>
              <a:off x="7736231" y="147320"/>
              <a:ext cx="4468469" cy="1"/>
            </a:xfrm>
            <a:prstGeom prst="line">
              <a:avLst/>
            </a:prstGeom>
            <a:noFill/>
            <a:ln w="12700" cap="flat">
              <a:solidFill>
                <a:srgbClr val="00576E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  <p:pic>
        <p:nvPicPr>
          <p:cNvPr id="9" name="炼数成金" descr="炼数成金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98694" y="117425"/>
            <a:ext cx="2400301" cy="1028702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Title Text"/>
          <p:cNvSpPr txBox="1"/>
          <p:nvPr>
            <p:ph type="title"/>
          </p:nvPr>
        </p:nvSpPr>
        <p:spPr>
          <a:xfrm>
            <a:off x="610234" y="92074"/>
            <a:ext cx="10984232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466" tIns="54466" rIns="54466" bIns="54466" anchor="ctr"/>
          <a:lstStyle/>
          <a:p>
            <a:pPr/>
            <a:r>
              <a:t>Title Text</a:t>
            </a:r>
          </a:p>
        </p:txBody>
      </p:sp>
      <p:sp>
        <p:nvSpPr>
          <p:cNvPr id="11" name="Body Level One…"/>
          <p:cNvSpPr txBox="1"/>
          <p:nvPr>
            <p:ph type="body" idx="1"/>
          </p:nvPr>
        </p:nvSpPr>
        <p:spPr>
          <a:xfrm>
            <a:off x="610234" y="1600200"/>
            <a:ext cx="10984232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466" tIns="54466" rIns="54466" bIns="54466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lide Number"/>
          <p:cNvSpPr txBox="1"/>
          <p:nvPr>
            <p:ph type="sldNum" sz="quarter" idx="2"/>
          </p:nvPr>
        </p:nvSpPr>
        <p:spPr>
          <a:xfrm>
            <a:off x="8746701" y="6172200"/>
            <a:ext cx="2847765" cy="36830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9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9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9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9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9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5pPr>
      <a:lvl6pPr marL="0" marR="0" indent="544662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9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6pPr>
      <a:lvl7pPr marL="0" marR="0" indent="1089324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9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7pPr>
      <a:lvl8pPr marL="0" marR="0" indent="1633987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9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8pPr>
      <a:lvl9pPr marL="0" marR="0" indent="2178648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9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9pPr>
    </p:titleStyle>
    <p:bodyStyle>
      <a:lvl1pPr marL="408497" marR="0" indent="-408497" algn="l" defTabSz="914400" rtl="0" latinLnBrk="0">
        <a:lnSpc>
          <a:spcPct val="150000"/>
        </a:lnSpc>
        <a:spcBef>
          <a:spcPts val="400"/>
        </a:spcBef>
        <a:spcAft>
          <a:spcPts val="0"/>
        </a:spcAft>
        <a:buClr>
          <a:srgbClr val="00576E"/>
        </a:buClr>
        <a:buSzPct val="100000"/>
        <a:buFontTx/>
        <a:buChar char="◆"/>
        <a:tabLst/>
        <a:defRPr b="0" baseline="0" cap="none" i="0" spc="0" strike="noStrike" sz="19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1pPr>
      <a:lvl2pPr marL="925124" marR="0" indent="-380462" algn="l" defTabSz="914400" rtl="0" latinLnBrk="0">
        <a:lnSpc>
          <a:spcPct val="150000"/>
        </a:lnSpc>
        <a:spcBef>
          <a:spcPts val="400"/>
        </a:spcBef>
        <a:spcAft>
          <a:spcPts val="0"/>
        </a:spcAft>
        <a:buClr>
          <a:srgbClr val="00576E"/>
        </a:buClr>
        <a:buSzPct val="100000"/>
        <a:buFontTx/>
        <a:buChar char="–"/>
        <a:tabLst/>
        <a:defRPr b="0" baseline="0" cap="none" i="0" spc="0" strike="noStrike" sz="19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2pPr>
      <a:lvl3pPr marL="1458917" marR="0" indent="-369592" algn="l" defTabSz="914400" rtl="0" latinLnBrk="0">
        <a:lnSpc>
          <a:spcPct val="150000"/>
        </a:lnSpc>
        <a:spcBef>
          <a:spcPts val="400"/>
        </a:spcBef>
        <a:spcAft>
          <a:spcPts val="0"/>
        </a:spcAft>
        <a:buClr>
          <a:srgbClr val="00576E"/>
        </a:buClr>
        <a:buSzPct val="100000"/>
        <a:buFontTx/>
        <a:buChar char="•"/>
        <a:tabLst/>
        <a:defRPr b="0" baseline="0" cap="none" i="0" spc="0" strike="noStrike" sz="19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3pPr>
      <a:lvl4pPr marL="2032009" marR="0" indent="-398022" algn="l" defTabSz="914400" rtl="0" latinLnBrk="0">
        <a:lnSpc>
          <a:spcPct val="150000"/>
        </a:lnSpc>
        <a:spcBef>
          <a:spcPts val="400"/>
        </a:spcBef>
        <a:spcAft>
          <a:spcPts val="0"/>
        </a:spcAft>
        <a:buClr>
          <a:srgbClr val="00576E"/>
        </a:buClr>
        <a:buSzPct val="100000"/>
        <a:buFontTx/>
        <a:buChar char="–"/>
        <a:tabLst/>
        <a:defRPr b="0" baseline="0" cap="none" i="0" spc="0" strike="noStrike" sz="19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4pPr>
      <a:lvl5pPr marL="2576672" marR="0" indent="-398022" algn="l" defTabSz="914400" rtl="0" latinLnBrk="0">
        <a:lnSpc>
          <a:spcPct val="150000"/>
        </a:lnSpc>
        <a:spcBef>
          <a:spcPts val="400"/>
        </a:spcBef>
        <a:spcAft>
          <a:spcPts val="0"/>
        </a:spcAft>
        <a:buClr>
          <a:srgbClr val="00576E"/>
        </a:buClr>
        <a:buSzPct val="100000"/>
        <a:buFontTx/>
        <a:buChar char="»"/>
        <a:tabLst/>
        <a:defRPr b="0" baseline="0" cap="none" i="0" spc="0" strike="noStrike" sz="19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5pPr>
      <a:lvl6pPr marL="2938907" marR="0" indent="-215595" algn="l" defTabSz="914400" rtl="0" latinLnBrk="0">
        <a:lnSpc>
          <a:spcPct val="150000"/>
        </a:lnSpc>
        <a:spcBef>
          <a:spcPts val="400"/>
        </a:spcBef>
        <a:spcAft>
          <a:spcPts val="0"/>
        </a:spcAft>
        <a:buClr>
          <a:srgbClr val="00576E"/>
        </a:buClr>
        <a:buSzPct val="100000"/>
        <a:buFontTx/>
        <a:buChar char="•"/>
        <a:tabLst/>
        <a:defRPr b="0" baseline="0" cap="none" i="0" spc="0" strike="noStrike" sz="19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6pPr>
      <a:lvl7pPr marL="3483569" marR="0" indent="-215595" algn="l" defTabSz="914400" rtl="0" latinLnBrk="0">
        <a:lnSpc>
          <a:spcPct val="150000"/>
        </a:lnSpc>
        <a:spcBef>
          <a:spcPts val="400"/>
        </a:spcBef>
        <a:spcAft>
          <a:spcPts val="0"/>
        </a:spcAft>
        <a:buClr>
          <a:srgbClr val="00576E"/>
        </a:buClr>
        <a:buSzPct val="100000"/>
        <a:buFontTx/>
        <a:buChar char="•"/>
        <a:tabLst/>
        <a:defRPr b="0" baseline="0" cap="none" i="0" spc="0" strike="noStrike" sz="19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7pPr>
      <a:lvl8pPr marL="4028232" marR="0" indent="-215595" algn="l" defTabSz="914400" rtl="0" latinLnBrk="0">
        <a:lnSpc>
          <a:spcPct val="150000"/>
        </a:lnSpc>
        <a:spcBef>
          <a:spcPts val="400"/>
        </a:spcBef>
        <a:spcAft>
          <a:spcPts val="0"/>
        </a:spcAft>
        <a:buClr>
          <a:srgbClr val="00576E"/>
        </a:buClr>
        <a:buSzPct val="100000"/>
        <a:buFontTx/>
        <a:buChar char="•"/>
        <a:tabLst/>
        <a:defRPr b="0" baseline="0" cap="none" i="0" spc="0" strike="noStrike" sz="19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8pPr>
      <a:lvl9pPr marL="4572894" marR="0" indent="-215595" algn="l" defTabSz="914400" rtl="0" latinLnBrk="0">
        <a:lnSpc>
          <a:spcPct val="150000"/>
        </a:lnSpc>
        <a:spcBef>
          <a:spcPts val="400"/>
        </a:spcBef>
        <a:spcAft>
          <a:spcPts val="0"/>
        </a:spcAft>
        <a:buClr>
          <a:srgbClr val="00576E"/>
        </a:buClr>
        <a:buSzPct val="100000"/>
        <a:buFontTx/>
        <a:buChar char="•"/>
        <a:tabLst/>
        <a:defRPr b="0" baseline="0" cap="none" i="0" spc="0" strike="noStrike" sz="1900" u="none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544662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1089324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633987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2178648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723312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3267974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812637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4357299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du.dataguru.cn/" TargetMode="Externa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PU并行计算与CUDA编程 第12课"/>
          <p:cNvSpPr txBox="1"/>
          <p:nvPr>
            <p:ph type="ctrTitle"/>
          </p:nvPr>
        </p:nvSpPr>
        <p:spPr>
          <a:xfrm>
            <a:off x="768207" y="5302436"/>
            <a:ext cx="10668286" cy="844325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50000"/>
              </a:lnSpc>
              <a:defRPr sz="3800"/>
            </a:pPr>
            <a:r>
              <a:t>GPU并行计算与CUDA编程</a:t>
            </a:r>
            <a:r>
              <a:t> 第</a:t>
            </a:r>
            <a:r>
              <a:t>12</a:t>
            </a:r>
            <a:r>
              <a:t>课</a:t>
            </a:r>
          </a:p>
        </p:txBody>
      </p:sp>
      <p:pic>
        <p:nvPicPr>
          <p:cNvPr id="84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20020" y="1137059"/>
            <a:ext cx="6164660" cy="40346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本周作业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本周作业</a:t>
            </a:r>
          </a:p>
        </p:txBody>
      </p:sp>
      <p:sp>
        <p:nvSpPr>
          <p:cNvPr id="114" name="最后一次课就不需要做作业了，大家在系统上提出自己对GPU学习到一些问题，如果没有问题，就提交没有问题就好。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最后一次课就不需要做作业了，大家在系统上提出自己对GPU学习到一些问题，如果没有问题，就提交没有问题就好。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法律声明"/>
          <p:cNvSpPr txBox="1"/>
          <p:nvPr>
            <p:ph type="title"/>
          </p:nvPr>
        </p:nvSpPr>
        <p:spPr>
          <a:xfrm>
            <a:off x="629742" y="405457"/>
            <a:ext cx="8279325" cy="576067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813816">
              <a:defRPr sz="2581"/>
            </a:lvl1pPr>
          </a:lstStyle>
          <a:p>
            <a:pPr/>
            <a:r>
              <a:t>法律声明</a:t>
            </a:r>
          </a:p>
        </p:txBody>
      </p:sp>
      <p:sp>
        <p:nvSpPr>
          <p:cNvPr id="117" name="【声明】本视频和幻灯片为炼数成金网络课程的教学资料，所有资料只能在课程内使用，不得在课程以外范围散播，违者将可能被追究法律和经济责任。…"/>
          <p:cNvSpPr txBox="1"/>
          <p:nvPr>
            <p:ph type="body" idx="1"/>
          </p:nvPr>
        </p:nvSpPr>
        <p:spPr>
          <a:xfrm>
            <a:off x="610234" y="1429080"/>
            <a:ext cx="10970426" cy="4809654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700"/>
              </a:spcBef>
              <a:buSzTx/>
              <a:buFont typeface="Wingdings"/>
              <a:buNone/>
            </a:pPr>
            <a:r>
              <a:rPr b="1" sz="3300">
                <a:solidFill>
                  <a:srgbClr val="FF0000"/>
                </a:solidFill>
              </a:rPr>
              <a:t>【</a:t>
            </a:r>
            <a:r>
              <a:rPr b="1" sz="3300">
                <a:solidFill>
                  <a:srgbClr val="FF0000"/>
                </a:solidFill>
              </a:rPr>
              <a:t>声明</a:t>
            </a:r>
            <a:r>
              <a:rPr b="1" sz="3300">
                <a:solidFill>
                  <a:srgbClr val="FF0000"/>
                </a:solidFill>
              </a:rPr>
              <a:t>】</a:t>
            </a:r>
            <a:r>
              <a:rPr b="1" sz="3300"/>
              <a:t>本视频和幻灯片为炼数成金网络课程的教学资料，所有资料只能在课程内使用，不得在课程以外范围散播，违者将可能被追究法律和经济责任。</a:t>
            </a:r>
            <a:endParaRPr b="1" sz="3300"/>
          </a:p>
          <a:p>
            <a:pPr>
              <a:spcBef>
                <a:spcPts val="700"/>
              </a:spcBef>
              <a:buSzTx/>
              <a:buFont typeface="Wingdings"/>
              <a:buNone/>
            </a:pPr>
            <a:r>
              <a:rPr b="1" sz="3300">
                <a:solidFill>
                  <a:srgbClr val="003399"/>
                </a:solidFill>
              </a:rPr>
              <a:t>课程详情访问炼数成金培训网站</a:t>
            </a:r>
            <a:endParaRPr b="1" sz="3300">
              <a:solidFill>
                <a:srgbClr val="003399"/>
              </a:solidFill>
            </a:endParaRPr>
          </a:p>
          <a:p>
            <a:pPr>
              <a:spcBef>
                <a:spcPts val="700"/>
              </a:spcBef>
              <a:buSzTx/>
              <a:buFont typeface="Wingdings"/>
              <a:buNone/>
            </a:pPr>
            <a:r>
              <a:rPr b="1" sz="3300" u="sng">
                <a:solidFill>
                  <a:srgbClr val="EB8803"/>
                </a:solidFill>
                <a:uFill>
                  <a:solidFill>
                    <a:srgbClr val="EB8803"/>
                  </a:solidFill>
                </a:uFill>
                <a:hlinkClick r:id="rId2" invalidUrl="" action="" tgtFrame="" tooltip="" history="1" highlightClick="0" endSnd="0"/>
              </a:rPr>
              <a:t>http://edu.dataguru.cn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炼数成金逆向收费式网络课程"/>
          <p:cNvSpPr txBox="1"/>
          <p:nvPr>
            <p:ph type="title"/>
          </p:nvPr>
        </p:nvSpPr>
        <p:spPr>
          <a:xfrm>
            <a:off x="629742" y="405457"/>
            <a:ext cx="8279325" cy="576067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813816">
              <a:defRPr sz="2581"/>
            </a:lvl1pPr>
          </a:lstStyle>
          <a:p>
            <a:pPr/>
            <a:r>
              <a:t>炼数成金逆向收费式网络课程</a:t>
            </a:r>
          </a:p>
        </p:txBody>
      </p:sp>
      <p:sp>
        <p:nvSpPr>
          <p:cNvPr id="120" name="Dataguru（炼数成金）是专业数据分析网站，提供教育，媒体，内容，社区，出版，数据分析业务等服务。我们的课程采用新兴的互联网教育形式，独创地发展了逆向收费式网络培训课程模式。既继承传统教育重学习氛围，重竞争压力的特点，同时又发挥互联网的威力打破时空限制，把天南地北志同道合的朋友组织在一起交流学习，使到原先孤立的学习个体组合成有组织的探索力量。并且把原先动辄成千上万的学习成本，直线下降至百元范围，造福大众。我们的目标是：低成本传播高价值知识，构架中国第一的网上知识流转阵地。…"/>
          <p:cNvSpPr txBox="1"/>
          <p:nvPr>
            <p:ph type="body" idx="1"/>
          </p:nvPr>
        </p:nvSpPr>
        <p:spPr>
          <a:xfrm>
            <a:off x="610234" y="1197545"/>
            <a:ext cx="10984232" cy="504118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rPr b="1">
                <a:solidFill>
                  <a:srgbClr val="003399"/>
                </a:solidFill>
              </a:rPr>
              <a:t>Dataguru</a:t>
            </a:r>
            <a:r>
              <a:rPr b="1">
                <a:solidFill>
                  <a:srgbClr val="003399"/>
                </a:solidFill>
              </a:rPr>
              <a:t>（炼数成金）是专业数据分析网站，提供教育，媒体，内容，社区，出版，数据分析业务等服务。我们的课程采用新兴的互联网教育形式，独创地发展了逆向收费式网络培训课程模式。既继承传统教育重学习氛围，重竞争压力的特点，同时又发挥互联网的威力打破时空限制，把天南地北志同道合的朋友组织在一起交流学习，使到原先孤立的学习个体组合成有组织的探索力量。并且把原先动辄成千上万的学习成本，直线下降至百元范围，造福大众。我们的目标是：低成本传播高价值知识，构架中国第一的网上知识流转阵地。</a:t>
            </a:r>
            <a:endParaRPr b="1">
              <a:solidFill>
                <a:srgbClr val="003399"/>
              </a:solidFill>
            </a:endParaRPr>
          </a:p>
          <a:p>
            <a:pPr/>
            <a:r>
              <a:rPr b="1">
                <a:solidFill>
                  <a:srgbClr val="003399"/>
                </a:solidFill>
              </a:rPr>
              <a:t>关于逆向收费式网络的详情，请看我们的培训网站 </a:t>
            </a:r>
            <a:r>
              <a:rPr b="1">
                <a:solidFill>
                  <a:srgbClr val="003399"/>
                </a:solidFill>
              </a:rPr>
              <a:t>http://edu.dataguru.cn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lide Number"/>
          <p:cNvSpPr txBox="1"/>
          <p:nvPr>
            <p:ph type="sldNum" sz="quarter" idx="4294967295"/>
          </p:nvPr>
        </p:nvSpPr>
        <p:spPr>
          <a:xfrm>
            <a:off x="8746701" y="6432453"/>
            <a:ext cx="2847764" cy="35066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>
            <a:normAutofit fontScale="100000" lnSpcReduction="0"/>
          </a:bodyPr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本周介绍内容"/>
          <p:cNvSpPr txBox="1"/>
          <p:nvPr>
            <p:ph type="title"/>
          </p:nvPr>
        </p:nvSpPr>
        <p:spPr>
          <a:xfrm>
            <a:off x="629741" y="150937"/>
            <a:ext cx="8279326" cy="1008112"/>
          </a:xfrm>
          <a:prstGeom prst="rect">
            <a:avLst/>
          </a:prstGeom>
        </p:spPr>
        <p:txBody>
          <a:bodyPr/>
          <a:lstStyle/>
          <a:p>
            <a:pPr/>
            <a:r>
              <a:t>本周介绍内容</a:t>
            </a:r>
          </a:p>
        </p:txBody>
      </p:sp>
      <p:sp>
        <p:nvSpPr>
          <p:cNvPr id="87" name="如何使用多GPU并行训练复杂的深度卷积神经网络"/>
          <p:cNvSpPr txBox="1"/>
          <p:nvPr>
            <p:ph type="body" idx="1"/>
          </p:nvPr>
        </p:nvSpPr>
        <p:spPr>
          <a:xfrm>
            <a:off x="610234" y="1197545"/>
            <a:ext cx="10984232" cy="5114257"/>
          </a:xfrm>
          <a:prstGeom prst="rect">
            <a:avLst/>
          </a:prstGeom>
        </p:spPr>
        <p:txBody>
          <a:bodyPr/>
          <a:lstStyle>
            <a:lvl1pPr marL="408496" indent="-408496">
              <a:defRPr b="1"/>
            </a:lvl1pPr>
          </a:lstStyle>
          <a:p>
            <a:pPr/>
            <a:r>
              <a:t>如何使用多GPU并行训练复杂的深度卷积神经网络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3717" y="1802241"/>
            <a:ext cx="11251211" cy="3522832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ImageNet深度卷积神经网络模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ImageNet深度卷积神经网络模型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现有的问题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现有的问题</a:t>
            </a:r>
          </a:p>
        </p:txBody>
      </p:sp>
      <p:sp>
        <p:nvSpPr>
          <p:cNvPr id="93" name="1. 受限于单个GPU的显存大小（例如：服务器采购的显卡Tesla K20c可用显存为4.8GB，ImageNet 2012论文[1]中用到的网络占用显存大约3.9GB）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 受限于单个GPU的显存大小（例如：服务器采购的显卡Tesla K20c可用显存为4.8GB，ImageNet 2012论文[1]中用到的网络占用显存大约3.9GB）。</a:t>
            </a:r>
          </a:p>
          <a:p>
            <a:pPr/>
            <a:r>
              <a:t>2. 随着训练数据集扩充、模型复杂度增加，即使采用GPU加速，在实验过程中也存在着严重的性能不足。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目标：模型拆分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目标：模型拆分</a:t>
            </a:r>
          </a:p>
        </p:txBody>
      </p:sp>
      <p:sp>
        <p:nvSpPr>
          <p:cNvPr id="96" name="充分利用Deep CNNs模型的可并行特点，结合SGD（Stochastic Gradient Descent，随机梯度下降）训练的数据并行特性，加速模型训练过程；突破显存大小限制，使得训练超过单GPU显存的模型成为可能，并预期通过训练更复杂的网络来获得更好的模型效果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充分利用Deep CNNs模型的可并行特点，结合SGD（Stochastic Gradient Descent，随机梯度下降）训练的数据并行特性，加速模型训练过程；突破显存大小限制，使得训练超过单GPU显存的模型成为可能，并预期通过训练更复杂的网络来获得更好的模型效果。</a:t>
            </a:r>
          </a:p>
          <a:p>
            <a:pPr/>
            <a:r>
              <a:t>目标：模型拆分到不同GPU上可减少对单GPU显存占用，适用于训练更深层次、更多参数的卷积神经网络。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如何模型并行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如何模型并行</a:t>
            </a:r>
          </a:p>
        </p:txBody>
      </p:sp>
      <p:sp>
        <p:nvSpPr>
          <p:cNvPr id="99" name="在使用单GPU训练的场景下，模型不进行拆分，GPU显存上存储整个模型；模型并行的场景下，将模型拆分到多个GPU上存储，因此在训练过程中每个GPU上实际只负责训练模型的一部分，通过执行引擎的调度在一个WorkerGroup内完成对整个模型的训练。"/>
          <p:cNvSpPr txBox="1"/>
          <p:nvPr>
            <p:ph type="body" sz="half" idx="1"/>
          </p:nvPr>
        </p:nvSpPr>
        <p:spPr>
          <a:xfrm>
            <a:off x="610234" y="1197545"/>
            <a:ext cx="5369463" cy="4889163"/>
          </a:xfrm>
          <a:prstGeom prst="rect">
            <a:avLst/>
          </a:prstGeom>
        </p:spPr>
        <p:txBody>
          <a:bodyPr/>
          <a:lstStyle/>
          <a:p>
            <a:pPr/>
            <a:r>
              <a:t> 在使用单GPU训练的场景下，模型不进行拆分，GPU显存上存储整个模型；模型并行的场景下，将模型拆分到多个GPU上存储，因此在训练过程中每个GPU上实际只负责训练模型的一部分，通过执行引擎的调度在一个WorkerGroup内完成对整个模型的训练。</a:t>
            </a:r>
          </a:p>
        </p:txBody>
      </p:sp>
      <p:pic>
        <p:nvPicPr>
          <p:cNvPr id="100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58435" y="1197545"/>
            <a:ext cx="5480365" cy="49738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PU模型并行系统框架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GPU模型并行系统框架</a:t>
            </a:r>
          </a:p>
        </p:txBody>
      </p:sp>
      <p:sp>
        <p:nvSpPr>
          <p:cNvPr id="103" name="多GPU并行系统从功能上划分为用于读取和分发数据的Training Data Dispatcher和用于做模型并行训练的GPU Worker，训练数据从磁盘文件读取到CPU主存再拷贝到GPU显存，故此设计在各Worker计算每batch数据时，由Training Data Dispatcher从文件中读取并分发下一batch数据，以达到用计算时间掩盖I/O时间的设计目标。"/>
          <p:cNvSpPr txBox="1"/>
          <p:nvPr>
            <p:ph type="body" sz="half" idx="1"/>
          </p:nvPr>
        </p:nvSpPr>
        <p:spPr>
          <a:xfrm>
            <a:off x="630047" y="1204118"/>
            <a:ext cx="5155662" cy="5660456"/>
          </a:xfrm>
          <a:prstGeom prst="rect">
            <a:avLst/>
          </a:prstGeom>
        </p:spPr>
        <p:txBody>
          <a:bodyPr/>
          <a:lstStyle/>
          <a:p>
            <a:pPr/>
            <a:r>
              <a:t>多GPU并行系统从功能上划分为用于读取和分发数据的Training Data Dispatcher和用于做模型并行训练的GPU Worker，训练数据从磁盘文件读取到CPU主存再拷贝到GPU显存，故此设计在各Worker计算每batch数据时，由Training Data Dispatcher从文件中读取并分发下一batch数据，以达到用计算时间掩盖I/O时间的设计目标。</a:t>
            </a:r>
          </a:p>
        </p:txBody>
      </p:sp>
      <p:pic>
        <p:nvPicPr>
          <p:cNvPr id="104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25856" y="1422605"/>
            <a:ext cx="5738845" cy="375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数据处理与计算流水线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数据处理与计算流水线</a:t>
            </a:r>
          </a:p>
        </p:txBody>
      </p:sp>
      <p:pic>
        <p:nvPicPr>
          <p:cNvPr id="107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7473" y="1204118"/>
            <a:ext cx="10949753" cy="48189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在实际生产环境中，安装多GPU服务器的硬件体系结构如图，示例中揭示了一个8 GPU节点服务器的硬件配置，每两个GPU Slot连接在一个GPU专用PCI槽位上再通过PCIe Switch将GPU Slot 0,1,2,3连接在一颗CPU上，GPU Slot 4,5,6,7连接在另一颗CPU上，两颗CPU通过IOH（Input Output Hub）连接。"/>
          <p:cNvSpPr txBox="1"/>
          <p:nvPr>
            <p:ph type="body" idx="1"/>
          </p:nvPr>
        </p:nvSpPr>
        <p:spPr>
          <a:xfrm>
            <a:off x="610234" y="1204118"/>
            <a:ext cx="6284398" cy="5660456"/>
          </a:xfrm>
          <a:prstGeom prst="rect">
            <a:avLst/>
          </a:prstGeom>
        </p:spPr>
        <p:txBody>
          <a:bodyPr/>
          <a:lstStyle/>
          <a:p>
            <a:pPr/>
            <a:r>
              <a:t> 在实际生产环境中，安装多GPU服务器的硬件体系结构如图，示例中揭示了一个8 GPU节点服务器的硬件配置，每两个GPU Slot连接在一个GPU专用PCI槽位上再通过PCIe Switch将GPU Slot 0,1,2,3连接在一颗CPU上，GPU Slot 4,5,6,7连接在另一颗CPU上，两颗CPU通过IOH（Input Output Hub）连接。</a:t>
            </a:r>
          </a:p>
        </p:txBody>
      </p:sp>
      <p:pic>
        <p:nvPicPr>
          <p:cNvPr id="111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54175" y="1204118"/>
            <a:ext cx="4411672" cy="53961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CCE8CF"/>
      </a:lt1>
      <a:dk2>
        <a:srgbClr val="A7A7A7"/>
      </a:dk2>
      <a:lt2>
        <a:srgbClr val="535353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0000" dir="5400000">
              <a:srgbClr val="000000">
                <a:alpha val="42000"/>
              </a:srgbClr>
            </a:outerShdw>
          </a:effectLst>
        </a:effectStyle>
        <a:effectStyle>
          <a:effectLst>
            <a:outerShdw sx="100000" sy="100000" kx="0" ky="0" algn="b" rotWithShape="0" blurRad="50800" dist="20000" dir="5400000">
              <a:srgbClr val="000000">
                <a:alpha val="42000"/>
              </a:srgbClr>
            </a:outerShdw>
          </a:effectLst>
        </a:effectStyle>
        <a:effectStyle>
          <a:effectLst>
            <a:outerShdw sx="100000" sy="100000" kx="0" ky="0" algn="b" rotWithShape="0" blurRad="50800" dist="25000" dir="5400000">
              <a:srgbClr val="000000">
                <a:alpha val="4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8CF"/>
        </a:solidFill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50800" dist="20000" dir="5400000">
            <a:srgbClr val="000000">
              <a:alpha val="42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微软雅黑"/>
            <a:ea typeface="微软雅黑"/>
            <a:cs typeface="微软雅黑"/>
            <a:sym typeface="微软雅黑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50800" dist="25000" dir="5400000">
            <a:srgbClr val="000000">
              <a:alpha val="4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微软雅黑"/>
            <a:ea typeface="微软雅黑"/>
            <a:cs typeface="微软雅黑"/>
            <a:sym typeface="微软雅黑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0000" dir="5400000">
              <a:srgbClr val="000000">
                <a:alpha val="42000"/>
              </a:srgbClr>
            </a:outerShdw>
          </a:effectLst>
        </a:effectStyle>
        <a:effectStyle>
          <a:effectLst>
            <a:outerShdw sx="100000" sy="100000" kx="0" ky="0" algn="b" rotWithShape="0" blurRad="50800" dist="20000" dir="5400000">
              <a:srgbClr val="000000">
                <a:alpha val="42000"/>
              </a:srgbClr>
            </a:outerShdw>
          </a:effectLst>
        </a:effectStyle>
        <a:effectStyle>
          <a:effectLst>
            <a:outerShdw sx="100000" sy="100000" kx="0" ky="0" algn="b" rotWithShape="0" blurRad="50800" dist="25000" dir="5400000">
              <a:srgbClr val="000000">
                <a:alpha val="4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8CF"/>
        </a:solidFill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50800" dist="20000" dir="5400000">
            <a:srgbClr val="000000">
              <a:alpha val="42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微软雅黑"/>
            <a:ea typeface="微软雅黑"/>
            <a:cs typeface="微软雅黑"/>
            <a:sym typeface="微软雅黑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50800" dist="25000" dir="5400000">
            <a:srgbClr val="000000">
              <a:alpha val="4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微软雅黑"/>
            <a:ea typeface="微软雅黑"/>
            <a:cs typeface="微软雅黑"/>
            <a:sym typeface="微软雅黑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