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2047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54466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108932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63398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217864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7233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326797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81263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435729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第一版 讲师 罗韵 （WeChat：LaurenLuoYun）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23" name="Group"/>
          <p:cNvGrpSpPr/>
          <p:nvPr/>
        </p:nvGrpSpPr>
        <p:grpSpPr>
          <a:xfrm>
            <a:off x="-1" y="6215653"/>
            <a:ext cx="12204701" cy="320041"/>
            <a:chOff x="0" y="-12700"/>
            <a:chExt cx="12204699" cy="320040"/>
          </a:xfrm>
        </p:grpSpPr>
        <p:sp>
          <p:nvSpPr>
            <p:cNvPr id="20" name="Line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" name="Line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" name="DATAGURU专业数据分析社区"/>
            <p:cNvSpPr/>
            <p:nvPr/>
          </p:nvSpPr>
          <p:spPr>
            <a:xfrm>
              <a:off x="4372357" y="-12701"/>
              <a:ext cx="340499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24" name="Title Text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half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8" name="Rectangle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9" name="DATAGURU专业数据分析网站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70" name="Rectangle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71" name="Thanks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b="0" sz="180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Thanks</a:t>
            </a:r>
          </a:p>
        </p:txBody>
      </p:sp>
      <p:sp>
        <p:nvSpPr>
          <p:cNvPr id="72" name="FAQ时间"/>
          <p:cNvSpPr/>
          <p:nvPr/>
        </p:nvSpPr>
        <p:spPr>
          <a:xfrm>
            <a:off x="9300277" y="3523514"/>
            <a:ext cx="2395894" cy="8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rPr>
              <a:t>时间</a:t>
            </a:r>
          </a:p>
        </p:txBody>
      </p:sp>
      <p:pic>
        <p:nvPicPr>
          <p:cNvPr id="73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第一版 讲师 罗韵 （WeChat：LaurenLuoYun）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Rectangle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"/>
          <p:cNvGrpSpPr/>
          <p:nvPr/>
        </p:nvGrpSpPr>
        <p:grpSpPr>
          <a:xfrm>
            <a:off x="0" y="6222785"/>
            <a:ext cx="12204700" cy="320041"/>
            <a:chOff x="0" y="-12699"/>
            <a:chExt cx="12204699" cy="320040"/>
          </a:xfrm>
        </p:grpSpPr>
        <p:sp>
          <p:nvSpPr>
            <p:cNvPr id="5" name="Line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DATAGURU专业数据分析社区"/>
            <p:cNvSpPr/>
            <p:nvPr/>
          </p:nvSpPr>
          <p:spPr>
            <a:xfrm>
              <a:off x="4468468" y="-12700"/>
              <a:ext cx="326776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Line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Text"/>
          <p:cNvSpPr/>
          <p:nvPr>
            <p:ph type="title"/>
          </p:nvPr>
        </p:nvSpPr>
        <p:spPr>
          <a:xfrm>
            <a:off x="610234" y="92074"/>
            <a:ext cx="10984232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/>
          <p:nvPr>
            <p:ph type="body" idx="1"/>
          </p:nvPr>
        </p:nvSpPr>
        <p:spPr>
          <a:xfrm>
            <a:off x="610234" y="1600200"/>
            <a:ext cx="1098423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/>
          <p:nvPr>
            <p:ph type="sldNum" sz="quarter" idx="2"/>
          </p:nvPr>
        </p:nvSpPr>
        <p:spPr>
          <a:xfrm>
            <a:off x="8746701" y="6172200"/>
            <a:ext cx="2847765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5446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108932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63398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217864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marR="0" indent="-408497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◆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925124" marR="0" indent="-38046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458917" marR="0" indent="-36959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2032009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576672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»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938907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483569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4028232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572894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54466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08932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63398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17864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72331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26797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81263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35729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PU并行计算与CUDA编程 第8课"/>
          <p:cNvSpPr/>
          <p:nvPr>
            <p:ph type="ctr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 sz="3800"/>
            </a:pPr>
            <a:r>
              <a:t>GPU并行计算与CUDA编程</a:t>
            </a:r>
            <a:r>
              <a:t> 第</a:t>
            </a:r>
            <a:r>
              <a:t>8</a:t>
            </a:r>
            <a:r>
              <a:t>课</a:t>
            </a:r>
          </a:p>
        </p:txBody>
      </p:sp>
      <p:pic>
        <p:nvPicPr>
          <p:cNvPr id="84" name="Snip20170416_1.png" descr="Snip20170416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156" y="1240088"/>
            <a:ext cx="8108644" cy="398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2. MPI+CUD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MPI+CUDA</a:t>
            </a:r>
          </a:p>
        </p:txBody>
      </p:sp>
      <p:pic>
        <p:nvPicPr>
          <p:cNvPr id="111" name="Snip20170426_49.png" descr="Snip20170426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907" y="1145883"/>
            <a:ext cx="9587167" cy="4992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4" name="Snip20170426_53.png" descr="Snip20170426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220" y="1204118"/>
            <a:ext cx="9046072" cy="5017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3. UVA统一虚拟寻址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UVA统一虚拟寻址</a:t>
            </a:r>
          </a:p>
        </p:txBody>
      </p:sp>
      <p:sp>
        <p:nvSpPr>
          <p:cNvPr id="117" name="左图：without UVA                                                         右图：with UVA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左图：without UVA                                                         右图：with UVA</a:t>
            </a:r>
          </a:p>
        </p:txBody>
      </p:sp>
      <p:pic>
        <p:nvPicPr>
          <p:cNvPr id="118" name="Snip20170426_50.png" descr="Snip20170426_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54" y="1826566"/>
            <a:ext cx="10351622" cy="440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nip20170426_52.png" descr="Snip20170426_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497" y="1819135"/>
            <a:ext cx="7782493" cy="400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nip20170426_54.png" descr="Snip20170426_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741" y="1204118"/>
            <a:ext cx="2911770" cy="138342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onnection Line"/>
          <p:cNvSpPr/>
          <p:nvPr/>
        </p:nvSpPr>
        <p:spPr>
          <a:xfrm>
            <a:off x="5047483" y="1147551"/>
            <a:ext cx="3329197" cy="56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5" fill="norm" stroke="1" extrusionOk="0">
                <a:moveTo>
                  <a:pt x="21600" y="9520"/>
                </a:moveTo>
                <a:cubicBezTo>
                  <a:pt x="15857" y="-5165"/>
                  <a:pt x="8657" y="-2860"/>
                  <a:pt x="0" y="16435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headEnd type="arrow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Snip20170501_146.png" descr="Snip20170501_1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374" y="1204118"/>
            <a:ext cx="8562861" cy="4592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4. Jacobi迭代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Jacobi迭代</a:t>
            </a:r>
          </a:p>
        </p:txBody>
      </p:sp>
      <p:sp>
        <p:nvSpPr>
          <p:cNvPr id="130" name="Jacobi迭代是一种比较常见的迭代方法 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Jacobi迭代是一种比较常见的迭代方法 。</a:t>
            </a:r>
          </a:p>
          <a:p>
            <a:pPr/>
            <a:r>
              <a:t>Jacobi迭代得到的新值是原来旧值点相邻数值点的平均 。</a:t>
            </a:r>
          </a:p>
          <a:p>
            <a:pPr/>
            <a:r>
              <a:t>Jacobi的局部性很好，可以取得很高的并行化，将参加迭代的数据按照块分割，各块之前除了相邻的元素需要通讯外，各块内部可以独立的并行化计算。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串行表示的Jacobi迭代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串行表示的Jacobi迭代</a:t>
            </a:r>
          </a:p>
        </p:txBody>
      </p:sp>
      <p:pic>
        <p:nvPicPr>
          <p:cNvPr id="134" name="Snip20170501_137.png" descr="Snip20170501_1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869" y="1602528"/>
            <a:ext cx="5366422" cy="3417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用MPI程序实现Jacobi迭代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用MPI程序实现Jacobi迭代</a:t>
            </a:r>
          </a:p>
        </p:txBody>
      </p:sp>
      <p:pic>
        <p:nvPicPr>
          <p:cNvPr id="138" name="Snip20170501_139.png" descr="Snip20170501_1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202" y="1940682"/>
            <a:ext cx="6102342" cy="3764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TOP/BOTTOM UPDATE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TOP/BOTTOM UPDATE</a:t>
            </a:r>
          </a:p>
        </p:txBody>
      </p:sp>
      <p:pic>
        <p:nvPicPr>
          <p:cNvPr id="142" name="Snip20170501_142.png" descr="Snip20170501_1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217" y="1744008"/>
            <a:ext cx="8279326" cy="4309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LEFT/RIGHT UPDATE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LEFT/RIGHT UPDATE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849775" y="1642369"/>
            <a:ext cx="7839259" cy="4546048"/>
            <a:chOff x="0" y="0"/>
            <a:chExt cx="7839257" cy="4546047"/>
          </a:xfrm>
        </p:grpSpPr>
        <p:pic>
          <p:nvPicPr>
            <p:cNvPr id="146" name="Snip20170501_143.png" descr="Snip20170501_14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24760"/>
              <a:ext cx="7839258" cy="43212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Rectangle"/>
            <p:cNvSpPr/>
            <p:nvPr/>
          </p:nvSpPr>
          <p:spPr>
            <a:xfrm>
              <a:off x="117358" y="0"/>
              <a:ext cx="1457973" cy="49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本周介绍内容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/>
            <a:r>
              <a:t>本周介绍内容</a:t>
            </a:r>
          </a:p>
        </p:txBody>
      </p:sp>
      <p:sp>
        <p:nvSpPr>
          <p:cNvPr id="87" name="1. MPI简介…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marL="408496" indent="-408496">
              <a:defRPr b="1"/>
            </a:pPr>
            <a:r>
              <a:t>1. MPI简介</a:t>
            </a:r>
          </a:p>
          <a:p>
            <a:pPr marL="408496" indent="-408496">
              <a:defRPr b="1"/>
            </a:pPr>
            <a:r>
              <a:t>2. MPI+CUDA</a:t>
            </a:r>
          </a:p>
          <a:p>
            <a:pPr marL="408496" indent="-408496">
              <a:defRPr b="1"/>
            </a:pPr>
            <a:r>
              <a:t>3. UVA统一虚拟寻址</a:t>
            </a:r>
          </a:p>
          <a:p>
            <a:pPr marL="408496" indent="-408496">
              <a:defRPr b="1"/>
            </a:pPr>
            <a:r>
              <a:t>4. 使用MPI+CUDA实现Jacobi迭代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CUDA_Normal_MPI.c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CUDA_Normal_MPI.c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CUDA_Aware_MPI.c</a:t>
            </a:r>
          </a:p>
        </p:txBody>
      </p:sp>
      <p:pic>
        <p:nvPicPr>
          <p:cNvPr id="152" name="Snip20170501_145.png" descr="Snip20170501_1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939" y="1706042"/>
            <a:ext cx="7422930" cy="2019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nip20170501_144.png" descr="Snip20170501_1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910" y="4143515"/>
            <a:ext cx="7329070" cy="1745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本周作业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本周作业</a:t>
            </a:r>
          </a:p>
        </p:txBody>
      </p:sp>
      <p:sp>
        <p:nvSpPr>
          <p:cNvPr id="156" name="使用MPI+CUDA实现矩阵向量乘（如图为矩阵与向量相乘原理），参考方法： 主进程将向量B广播给所有从进程，然后矩阵A的各行依次发送给从进程，从进程计算一行和B相乘的结果，然后将结果发送给主进程。从进程中，使用CUDA计算每个元素的相乘。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使用MPI+CUDA实现矩阵向量乘（如图为矩阵与向量相乘原理），参考方法：</a:t>
            </a:r>
            <a:br/>
            <a:r>
              <a:t>主进程将向量B广播给所有从进程，然后矩阵A的各行依次发送给从进程，从进程计算一行和B相乘的结果，然后将结果发送给主进程。从进程中，使用CUDA计算每个元素的相乘。</a:t>
            </a:r>
          </a:p>
        </p:txBody>
      </p:sp>
      <p:pic>
        <p:nvPicPr>
          <p:cNvPr id="157" name="Snip20170501_141.png" descr="Snip20170501_1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074" y="2574783"/>
            <a:ext cx="4436829" cy="170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法律声明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法律声明</a:t>
            </a:r>
          </a:p>
        </p:txBody>
      </p:sp>
      <p:sp>
        <p:nvSpPr>
          <p:cNvPr id="160" name="【声明】本视频和幻灯片为炼数成金网络课程的教学资料，所有资料只能在课程内使用，不得在课程以外范围散播，违者将可能被追究法律和经济责任。…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炼数成金逆向收费式网络课程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炼数成金逆向收费式网络课程</a:t>
            </a:r>
          </a:p>
        </p:txBody>
      </p:sp>
      <p:sp>
        <p:nvSpPr>
          <p:cNvPr id="163" name="Dataguru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…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 b="1">
                <a:solidFill>
                  <a:srgbClr val="003399"/>
                </a:solidFill>
              </a:rPr>
              <a:t>Dataguru</a:t>
            </a:r>
            <a:r>
              <a:rPr b="1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>
              <a:solidFill>
                <a:srgbClr val="003399"/>
              </a:solidFill>
            </a:endParaRPr>
          </a:p>
          <a:p>
            <a:pPr/>
            <a:r>
              <a:rPr b="1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. MPI简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MPI简介</a:t>
            </a:r>
          </a:p>
        </p:txBody>
      </p:sp>
      <p:sp>
        <p:nvSpPr>
          <p:cNvPr id="90" name="MPI(Message Passing Interface)是一个消息传递接口标准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MPI(Message Passing Interface)是一个消息传递接口标准</a:t>
            </a:r>
          </a:p>
          <a:p>
            <a:pPr/>
            <a:r>
              <a:t>MPI提供一个可移植、高效、灵活的消息传递接口库</a:t>
            </a:r>
          </a:p>
          <a:p>
            <a:pPr/>
            <a:r>
              <a:t>MPI以语言独立的形式存在，可运行在不同的操作系统和硬件平台上</a:t>
            </a:r>
          </a:p>
          <a:p>
            <a:pPr/>
            <a:r>
              <a:t>MPI提供与C/C++和Fortran语言的保定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MPI的版本…"/>
          <p:cNvSpPr/>
          <p:nvPr>
            <p:ph type="body" idx="1"/>
          </p:nvPr>
        </p:nvSpPr>
        <p:spPr>
          <a:xfrm>
            <a:off x="610234" y="1197545"/>
            <a:ext cx="10984232" cy="535805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7100"/>
              </a:lnSpc>
              <a:spcBef>
                <a:spcPts val="1200"/>
              </a:spcBef>
              <a:buClrTx/>
              <a:buSzTx/>
              <a:buNone/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MPI</a:t>
            </a:r>
            <a:r>
              <a:t>的版本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– MPICH</a:t>
            </a:r>
            <a:r>
              <a:rPr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:</a:t>
            </a:r>
            <a:r>
              <a:t>http://www- unix.mcs.anl.gov/mpi/mpich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– LAM (Local Area Multicomputer):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http://www.lam-mpi.org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– Open-MPI: </a:t>
            </a:r>
            <a:r>
              <a:t>http://www.open-mpi.org/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– CHIMP: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400"/>
              </a:lnSpc>
              <a:spcBef>
                <a:spcPts val="1200"/>
              </a:spcBef>
              <a:buClrTx/>
              <a:buSzTx/>
              <a:buNone/>
              <a:defRPr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ftp://ftp.epcc.ed.ac.uk/pub/chimp/release/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$ mpicc  -o myapp myapp.c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 mpicc  -o myapp myapp.c</a:t>
            </a:r>
          </a:p>
          <a:p>
            <a:pPr/>
            <a:r>
              <a:t>$ mpiexec -machinefile ./machinefile  ./myapp</a:t>
            </a:r>
          </a:p>
        </p:txBody>
      </p:sp>
      <p:pic>
        <p:nvPicPr>
          <p:cNvPr id="96" name="Snip20170425_48.png" descr="Snip20170425_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113" y="2119684"/>
            <a:ext cx="8279326" cy="381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6个基本函数组成的MPI子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6</a:t>
            </a:r>
            <a:r>
              <a:t>个基本函数组成的</a:t>
            </a:r>
            <a:r>
              <a:t>MPI</a:t>
            </a:r>
            <a:r>
              <a:t>子集 </a:t>
            </a:r>
            <a:endParaRPr sz="1200"/>
          </a:p>
        </p:txBody>
      </p:sp>
      <p:sp>
        <p:nvSpPr>
          <p:cNvPr id="99" name="#include &quot;mpi.h&quot; /*MPI头函数，提供了MPI函数和数据类型定义*/ int main( int argc, char** argv ) { int rank, size, tag=1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#include "mpi.h" /*MPI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头函数，提供了</a:t>
            </a:r>
            <a:r>
              <a:t>MPI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函数和数据类型定义</a:t>
            </a:r>
            <a:r>
              <a:t>*/ int main( int argc, char** argv )</a:t>
            </a:r>
            <a:br/>
            <a:r>
              <a:t>{</a:t>
            </a:r>
            <a:br/>
            <a:r>
              <a:t>int rank, size, tag=1;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int senddata,recvdata;</a:t>
            </a:r>
            <a:br/>
            <a:r>
              <a:t>MPI_Status status;</a:t>
            </a:r>
            <a:br/>
            <a:r>
              <a:t>MPI_Init(&amp;argc, &amp;argv); /*MPI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的初始化函数</a:t>
            </a:r>
            <a:r>
              <a:t>*/ MPI_Comm_rank(</a:t>
            </a:r>
            <a:r>
              <a:rPr>
                <a:solidFill>
                  <a:srgbClr val="009999"/>
                </a:solidFill>
              </a:rPr>
              <a:t>MPI_COMM_WORLD</a:t>
            </a:r>
            <a:r>
              <a:t>, &amp;rank); /*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该进程编号</a:t>
            </a:r>
            <a:r>
              <a:t>*/ MPI_Comm_size(</a:t>
            </a:r>
            <a:r>
              <a:rPr>
                <a:solidFill>
                  <a:srgbClr val="009999"/>
                </a:solidFill>
              </a:rPr>
              <a:t>MPI_COMM_WORLD</a:t>
            </a:r>
            <a:r>
              <a:t>, &amp;size); /*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总进程数目</a:t>
            </a:r>
            <a:r>
              <a:t>*/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if (rank==0)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if (rank==0){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senddata=9999;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MPI_Send( &amp;senddata, 1, MPI_INT, 1, tag, </a:t>
            </a:r>
            <a:r>
              <a:rPr>
                <a:solidFill>
                  <a:srgbClr val="009999"/>
                </a:solidFill>
              </a:rPr>
              <a:t>MPI_COMM_WORLD</a:t>
            </a:r>
            <a:r>
              <a:t>); /*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发 送数据到进程</a:t>
            </a:r>
            <a:r>
              <a:t>1*/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if (rank==1)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MPI_Recv(&amp;recvdata, 1, MPI_INT, 0, tag, </a:t>
            </a:r>
            <a:r>
              <a:rPr>
                <a:solidFill>
                  <a:srgbClr val="009999"/>
                </a:solidFill>
              </a:rPr>
              <a:t>MPI_COMM_WORLD</a:t>
            </a:r>
            <a:r>
              <a:t>, &amp;status);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6300"/>
              </a:lnSpc>
              <a:spcBef>
                <a:spcPts val="1200"/>
              </a:spcBef>
              <a:buClrTx/>
              <a:buSzTx/>
              <a:buNone/>
              <a:defRPr sz="2666">
                <a:latin typeface="Arial"/>
                <a:ea typeface="Arial"/>
                <a:cs typeface="Arial"/>
                <a:sym typeface="Arial"/>
              </a:defRPr>
            </a:pPr>
            <a:r>
              <a:t>/*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从进程</a:t>
            </a:r>
            <a:r>
              <a:t>0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接收数据</a:t>
            </a:r>
            <a:r>
              <a:t>*/ MPI_Finalize(); /*MPI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的结束函数</a:t>
            </a:r>
            <a:r>
              <a:t>*/ return (0);</a:t>
            </a:r>
            <a:br/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6个基本函数组成的MPI子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6</a:t>
            </a:r>
            <a:r>
              <a:t>个基本函数组成的</a:t>
            </a:r>
            <a:r>
              <a:t>MPI</a:t>
            </a:r>
            <a:r>
              <a:t>子集 </a:t>
            </a:r>
            <a:endParaRPr sz="1200"/>
          </a:p>
        </p:txBody>
      </p:sp>
      <p:sp>
        <p:nvSpPr>
          <p:cNvPr id="105" name="MPI初始化:通过MPI_Init函数进入MPI环  境并完成所有的初始化工作。 — int MPI_Init( int *argc, char * * * argv 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MPI</a:t>
            </a:r>
            <a:r>
              <a:t>初始化:通过</a:t>
            </a:r>
            <a:r>
              <a:t>MPI_Init</a:t>
            </a:r>
            <a:r>
              <a:t>函数进入</a:t>
            </a:r>
            <a:r>
              <a:t>MPI</a:t>
            </a:r>
            <a:r>
              <a:t>环 </a:t>
            </a:r>
            <a:br>
              <a:rPr sz="1200"/>
            </a:br>
            <a:r>
              <a:t>境并完成所有的初始化工作。</a:t>
            </a:r>
            <a:br/>
            <a:r>
              <a:t>— int MPI_Init( int *argc, char * * * argv )</a:t>
            </a:r>
          </a:p>
          <a:p>
            <a:pPr/>
            <a:r>
              <a:t> MPI</a:t>
            </a:r>
            <a:r>
              <a:t>结束:通过</a:t>
            </a:r>
            <a:r>
              <a:t>MPI_Finalize</a:t>
            </a:r>
            <a:r>
              <a:t>函数从</a:t>
            </a:r>
            <a:r>
              <a:t>MPI</a:t>
            </a:r>
            <a:r>
              <a:t>环 </a:t>
            </a:r>
            <a:r>
              <a:t>境中退出。 </a:t>
            </a:r>
            <a:br>
              <a:rPr sz="1200"/>
            </a:br>
            <a:r>
              <a:rPr sz="1200"/>
              <a:t> </a:t>
            </a:r>
            <a:r>
              <a:t>– int MPI_Finalize(void)</a:t>
            </a:r>
          </a:p>
          <a:p>
            <a:pPr/>
            <a:r>
              <a:t>获取进程的编号:调用</a:t>
            </a:r>
            <a:r>
              <a:t>MPI_Comm_rank</a:t>
            </a:r>
            <a:r>
              <a:t>函数获得当前进程在指定通信域中的编号，将自身与其他程序区分。</a:t>
            </a:r>
            <a:br/>
            <a:r>
              <a:t>– int MPI_Comm_rank(MPI_Comm comm, int *rank) </a:t>
            </a:r>
            <a:br>
              <a:rPr sz="12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6个基本函数组成的MPI子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t>6</a:t>
            </a:r>
            <a:r>
              <a:t>个基本函数组成的</a:t>
            </a:r>
            <a:r>
              <a:t>MPI</a:t>
            </a:r>
            <a:r>
              <a:t>子集 </a:t>
            </a:r>
            <a:endParaRPr sz="1200"/>
          </a:p>
        </p:txBody>
      </p:sp>
      <p:sp>
        <p:nvSpPr>
          <p:cNvPr id="108" name="获取指定通信域的进程数:调用MPI_Comm_size 函数获取指定通信域的进程个数，确定自身完成任务比例。 – int MPI_Comm_size(MPI_Comm comm, int *size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获取指定通信域的进程数:调用</a:t>
            </a:r>
            <a:r>
              <a:t>MPI_Comm_size </a:t>
            </a:r>
            <a:r>
              <a:t>函数获取指定通信域的进程个数，确定自身完成任务比例。</a:t>
            </a:r>
            <a:br/>
            <a:r>
              <a:t>– int MPI_Comm_size(MPI_Comm comm, int *size) </a:t>
            </a:r>
          </a:p>
          <a:p>
            <a:pPr/>
            <a:r>
              <a:t> 消息发送:</a:t>
            </a:r>
            <a:r>
              <a:t>MPI_Send</a:t>
            </a:r>
            <a:r>
              <a:t>函数用于发送一个消 息到目标进程。 </a:t>
            </a:r>
            <a:br>
              <a:rPr sz="1200"/>
            </a:br>
            <a:r>
              <a:rPr sz="1200"/>
              <a:t> </a:t>
            </a:r>
            <a:r>
              <a:t>– int MPI_Send(void *buf, int count, MPI_Datatype dataytpe, int dest, int tag, MPI_Comm comm)</a:t>
            </a:r>
          </a:p>
          <a:p>
            <a:pPr/>
            <a:r>
              <a:t> 消息接受</a:t>
            </a:r>
            <a:r>
              <a:t>:MPI_Recv</a:t>
            </a:r>
            <a:r>
              <a:t>函数用于从指定进程接 收一个消息</a:t>
            </a:r>
            <a:br/>
            <a:r>
              <a:t> – int MPI_Recv(void *buf, int count, MPI_Datatype datatyepe,int source, int tag, MPI_Comm comm, MPI_Status *status)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