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2047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54466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108932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63398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2178648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72331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326797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81263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435729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8C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二维空间中所有蓝色点构成集合R，红点是集合Q（只有一个元素），R中点到Q的欧式距离最近的三个点都包含在红点为圆心的圆中。 </a:t>
            </a:r>
          </a:p>
          <a:p>
            <a:pPr/>
            <a:r>
              <a:t>KNN算法的Brute-Force实现非常简单： </a:t>
            </a:r>
          </a:p>
          <a:p>
            <a:pPr/>
            <a:r>
              <a:t>选取Q集合中一点</a:t>
            </a:r>
          </a:p>
          <a:p>
            <a:pPr/>
            <a:r>
              <a:t>q</a:t>
            </a:r>
          </a:p>
          <a:p>
            <a:pPr/>
            <a:r>
              <a:t>i</a:t>
            </a:r>
          </a:p>
          <a:p>
            <a:pPr/>
            <a:r>
              <a:t> </a:t>
            </a:r>
          </a:p>
          <a:p>
            <a:pPr/>
            <a:r>
              <a:t>- 计算</a:t>
            </a:r>
          </a:p>
          <a:p>
            <a:pPr/>
            <a:r>
              <a:t>q</a:t>
            </a:r>
          </a:p>
          <a:p>
            <a:pPr/>
            <a:r>
              <a:t>i</a:t>
            </a:r>
          </a:p>
          <a:p>
            <a:pPr/>
            <a:r>
              <a:t>到</a:t>
            </a:r>
          </a:p>
          <a:p>
            <a:pPr/>
            <a:r>
              <a:t>r</a:t>
            </a:r>
          </a:p>
          <a:p>
            <a:pPr/>
            <a:r>
              <a:t>j</a:t>
            </a:r>
          </a:p>
          <a:p>
            <a:pPr/>
            <a:r>
              <a:t>的距离， </a:t>
            </a:r>
          </a:p>
          <a:p>
            <a:pPr/>
            <a:r>
              <a:t>j∈[1,m]</a:t>
            </a:r>
          </a:p>
          <a:p>
            <a:pPr/>
            <a:r>
              <a:t>。 </a:t>
            </a:r>
          </a:p>
          <a:p>
            <a:pPr/>
            <a:r>
              <a:t>- 对得到的距离排序。 </a:t>
            </a:r>
          </a:p>
          <a:p>
            <a:pPr/>
            <a:r>
              <a:t>- 选取到 </a:t>
            </a:r>
          </a:p>
          <a:p>
            <a:pPr/>
            <a:r>
              <a:t>q</a:t>
            </a:r>
          </a:p>
          <a:p>
            <a:pPr/>
            <a:r>
              <a:t>i</a:t>
            </a:r>
          </a:p>
          <a:p>
            <a:pPr/>
            <a:r>
              <a:t>距离最近的k个点。 </a:t>
            </a:r>
          </a:p>
          <a:p>
            <a:pPr/>
            <a:r>
              <a:t>- 对Q集合中所有点重复1-3的步骤。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1显示的是4000个点，4种方法计算耗时随着维度增加的变化情况。4种方法的耗时显著不同在于各自的斜率，BF-Matlab斜率是0.54，BF-C斜率是0.45，ANN-C++斜率是0.20，而BF-CUDA的斜率接近于0。BF-CUDA方法可以实时处理更高维度的信息。 </a:t>
            </a:r>
          </a:p>
          <a:p>
            <a:pPr/>
            <a:r>
              <a:t>图2展示了4种方法耗时随着点数增加的变化规律。在固定维度d=32，最近邻取k=20时，其余3种方法耗时随着点数成多项式级增长，而BF-CUDA方法耗时基本不变。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一点思考 </a:t>
            </a:r>
          </a:p>
          <a:p>
            <a:pPr/>
            <a:r>
              <a:t>- 本文是CVPRW08的一篇文章，随着硬件的大幅进步（包括CPU和GPU），有些结果可能已不再成立。但是，GPU通用计算无疑已深深影响当今世界的程序设计。某些很trival的算法在CPU上达不到好的性能，但是由于高度并行在GPU上却能获得几个数量级的性能提升。在实时性优化方面，除了考虑降低计算复杂度，如何提高问题的并行性也成为一条非常可行的路。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第一版 讲师 罗韵 （WeChat：LaurenLuoYun）"/>
          <p:cNvSpPr/>
          <p:nvPr/>
        </p:nvSpPr>
        <p:spPr>
          <a:xfrm>
            <a:off x="239598" y="6447879"/>
            <a:ext cx="4228872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grpSp>
        <p:nvGrpSpPr>
          <p:cNvPr id="23" name="Group"/>
          <p:cNvGrpSpPr/>
          <p:nvPr/>
        </p:nvGrpSpPr>
        <p:grpSpPr>
          <a:xfrm>
            <a:off x="-1" y="6215653"/>
            <a:ext cx="12204701" cy="320041"/>
            <a:chOff x="0" y="-12700"/>
            <a:chExt cx="12204699" cy="320040"/>
          </a:xfrm>
        </p:grpSpPr>
        <p:sp>
          <p:nvSpPr>
            <p:cNvPr id="20" name="Line"/>
            <p:cNvSpPr/>
            <p:nvPr/>
          </p:nvSpPr>
          <p:spPr>
            <a:xfrm flipV="1">
              <a:off x="-1" y="147321"/>
              <a:ext cx="437235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" name="Line"/>
            <p:cNvSpPr/>
            <p:nvPr/>
          </p:nvSpPr>
          <p:spPr>
            <a:xfrm>
              <a:off x="7777351" y="147320"/>
              <a:ext cx="442734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" name="DATAGURU专业数据分析社区"/>
            <p:cNvSpPr/>
            <p:nvPr/>
          </p:nvSpPr>
          <p:spPr>
            <a:xfrm>
              <a:off x="4372357" y="-12701"/>
              <a:ext cx="340499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</p:grpSp>
      <p:sp>
        <p:nvSpPr>
          <p:cNvPr id="24" name="Title Text"/>
          <p:cNvSpPr/>
          <p:nvPr>
            <p:ph type="title"/>
          </p:nvPr>
        </p:nvSpPr>
        <p:spPr>
          <a:xfrm>
            <a:off x="915353" y="2915324"/>
            <a:ext cx="10373995" cy="9574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sz="half" idx="1"/>
          </p:nvPr>
        </p:nvSpPr>
        <p:spPr>
          <a:xfrm>
            <a:off x="915353" y="3872811"/>
            <a:ext cx="8543291" cy="236050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None/>
              <a:defRPr b="1" sz="2000">
                <a:solidFill>
                  <a:srgbClr val="888888"/>
                </a:solidFill>
              </a:defRPr>
            </a:lvl1pPr>
            <a:lvl2pPr marL="0" indent="544662">
              <a:buClrTx/>
              <a:buSzTx/>
              <a:buNone/>
              <a:defRPr b="1" sz="1700">
                <a:solidFill>
                  <a:srgbClr val="888888"/>
                </a:solidFill>
              </a:defRPr>
            </a:lvl2pPr>
            <a:lvl3pPr marL="0" indent="1089324">
              <a:buClrTx/>
              <a:buSzTx/>
              <a:buNone/>
              <a:defRPr b="1" sz="1700">
                <a:solidFill>
                  <a:srgbClr val="888888"/>
                </a:solidFill>
              </a:defRPr>
            </a:lvl3pPr>
            <a:lvl4pPr marL="0" indent="1633987">
              <a:buClrTx/>
              <a:buSzTx/>
              <a:buNone/>
              <a:defRPr b="1" sz="1700">
                <a:solidFill>
                  <a:srgbClr val="888888"/>
                </a:solidFill>
              </a:defRPr>
            </a:lvl4pPr>
            <a:lvl5pPr marL="0" indent="2178648">
              <a:buClrTx/>
              <a:buSzTx/>
              <a:buNone/>
              <a:defRPr b="1" sz="17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41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/>
          <p:nvPr>
            <p:ph type="title"/>
          </p:nvPr>
        </p:nvSpPr>
        <p:spPr>
          <a:xfrm>
            <a:off x="629741" y="189435"/>
            <a:ext cx="8279326" cy="100811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</p:spPr>
        <p:txBody>
          <a:bodyPr/>
          <a:lstStyle>
            <a:lvl1pPr>
              <a:buChar char="■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/>
          <p:nvPr>
            <p:ph type="title"/>
          </p:nvPr>
        </p:nvSpPr>
        <p:spPr>
          <a:xfrm>
            <a:off x="629741" y="189434"/>
            <a:ext cx="8279326" cy="100811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</p:spPr>
        <p:txBody>
          <a:bodyPr/>
          <a:lstStyle>
            <a:lvl1pPr>
              <a:buChar char="■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629741" y="0"/>
            <a:ext cx="8279326" cy="13869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"/>
          <p:cNvSpPr/>
          <p:nvPr/>
        </p:nvSpPr>
        <p:spPr>
          <a:xfrm>
            <a:off x="0" y="3669563"/>
            <a:ext cx="12204700" cy="601803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68" name="Rectangle"/>
          <p:cNvSpPr/>
          <p:nvPr/>
        </p:nvSpPr>
        <p:spPr>
          <a:xfrm>
            <a:off x="1129363" y="1703783"/>
            <a:ext cx="652509" cy="611331"/>
          </a:xfrm>
          <a:prstGeom prst="rect">
            <a:avLst/>
          </a:prstGeom>
          <a:solidFill>
            <a:srgbClr val="00576E">
              <a:alpha val="3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69" name="DATAGURU专业数据分析网站"/>
          <p:cNvSpPr/>
          <p:nvPr/>
        </p:nvSpPr>
        <p:spPr>
          <a:xfrm>
            <a:off x="610234" y="6447879"/>
            <a:ext cx="4443276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DATAGURU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专业数据分析网站</a:t>
            </a:r>
          </a:p>
        </p:txBody>
      </p:sp>
      <p:sp>
        <p:nvSpPr>
          <p:cNvPr id="70" name="Rectangle"/>
          <p:cNvSpPr/>
          <p:nvPr/>
        </p:nvSpPr>
        <p:spPr>
          <a:xfrm>
            <a:off x="557733" y="1197545"/>
            <a:ext cx="864097" cy="828869"/>
          </a:xfrm>
          <a:prstGeom prst="rect">
            <a:avLst/>
          </a:prstGeom>
          <a:solidFill>
            <a:srgbClr val="00576E">
              <a:alpha val="5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71" name="Thanks"/>
          <p:cNvSpPr/>
          <p:nvPr/>
        </p:nvSpPr>
        <p:spPr>
          <a:xfrm>
            <a:off x="1892152" y="2107102"/>
            <a:ext cx="5339557" cy="153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>
            <a:spAutoFit/>
          </a:bodyPr>
          <a:lstStyle>
            <a:lvl1pPr>
              <a:def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>
              <a:defRPr b="0" sz="180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Thanks</a:t>
            </a:r>
          </a:p>
        </p:txBody>
      </p:sp>
      <p:sp>
        <p:nvSpPr>
          <p:cNvPr id="72" name="FAQ时间"/>
          <p:cNvSpPr/>
          <p:nvPr/>
        </p:nvSpPr>
        <p:spPr>
          <a:xfrm>
            <a:off x="9300277" y="3523514"/>
            <a:ext cx="2395894" cy="88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466" tIns="54466" rIns="54466" bIns="54466" anchor="ctr">
            <a:spAutoFit/>
          </a:bodyPr>
          <a:lstStyle/>
          <a:p>
            <a:pPr algn="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4300">
                <a:solidFill>
                  <a:srgbClr val="CCE8CF"/>
                </a:solidFill>
                <a:latin typeface="Arial Black"/>
                <a:ea typeface="Arial Black"/>
                <a:cs typeface="Arial Black"/>
                <a:sym typeface="Arial Black"/>
              </a:rPr>
              <a:t>FAQ</a:t>
            </a:r>
            <a:r>
              <a:rPr sz="4300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rPr>
              <a:t>时间</a:t>
            </a:r>
          </a:p>
        </p:txBody>
      </p:sp>
      <p:pic>
        <p:nvPicPr>
          <p:cNvPr id="73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686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13718" y="1053529"/>
            <a:ext cx="11251209" cy="1589"/>
          </a:xfrm>
          <a:prstGeom prst="line">
            <a:avLst/>
          </a:prstGeom>
          <a:ln w="12700">
            <a:solidFill>
              <a:srgbClr val="00576E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第一版 讲师 罗韵 （WeChat：LaurenLuoYun）"/>
          <p:cNvSpPr/>
          <p:nvPr/>
        </p:nvSpPr>
        <p:spPr>
          <a:xfrm>
            <a:off x="239598" y="6447879"/>
            <a:ext cx="4324981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sp>
        <p:nvSpPr>
          <p:cNvPr id="4" name="Rectangle"/>
          <p:cNvSpPr/>
          <p:nvPr/>
        </p:nvSpPr>
        <p:spPr>
          <a:xfrm>
            <a:off x="485726" y="405458"/>
            <a:ext cx="118691" cy="499071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grpSp>
        <p:nvGrpSpPr>
          <p:cNvPr id="8" name="Group"/>
          <p:cNvGrpSpPr/>
          <p:nvPr/>
        </p:nvGrpSpPr>
        <p:grpSpPr>
          <a:xfrm>
            <a:off x="0" y="6222785"/>
            <a:ext cx="12204700" cy="320041"/>
            <a:chOff x="0" y="-12699"/>
            <a:chExt cx="12204699" cy="320040"/>
          </a:xfrm>
        </p:grpSpPr>
        <p:sp>
          <p:nvSpPr>
            <p:cNvPr id="5" name="Line"/>
            <p:cNvSpPr/>
            <p:nvPr/>
          </p:nvSpPr>
          <p:spPr>
            <a:xfrm>
              <a:off x="0" y="147320"/>
              <a:ext cx="4468468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" name="DATAGURU专业数据分析社区"/>
            <p:cNvSpPr/>
            <p:nvPr/>
          </p:nvSpPr>
          <p:spPr>
            <a:xfrm>
              <a:off x="4468468" y="-12700"/>
              <a:ext cx="326776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  <p:sp>
          <p:nvSpPr>
            <p:cNvPr id="7" name="Line"/>
            <p:cNvSpPr/>
            <p:nvPr/>
          </p:nvSpPr>
          <p:spPr>
            <a:xfrm>
              <a:off x="7736231" y="147320"/>
              <a:ext cx="4468469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pic>
        <p:nvPicPr>
          <p:cNvPr id="9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8694" y="117425"/>
            <a:ext cx="2400301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le Text"/>
          <p:cNvSpPr/>
          <p:nvPr>
            <p:ph type="title"/>
          </p:nvPr>
        </p:nvSpPr>
        <p:spPr>
          <a:xfrm>
            <a:off x="610234" y="92074"/>
            <a:ext cx="10984232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/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/>
          <p:nvPr>
            <p:ph type="body" idx="1"/>
          </p:nvPr>
        </p:nvSpPr>
        <p:spPr>
          <a:xfrm>
            <a:off x="610234" y="1600200"/>
            <a:ext cx="10984232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/>
          <p:nvPr>
            <p:ph type="sldNum" sz="quarter" idx="2"/>
          </p:nvPr>
        </p:nvSpPr>
        <p:spPr>
          <a:xfrm>
            <a:off x="8746701" y="6172200"/>
            <a:ext cx="2847765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5446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108932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163398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217864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408497" marR="0" indent="-408497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◆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925124" marR="0" indent="-38046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–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458917" marR="0" indent="-36959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2032009" marR="0" indent="-39802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–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576672" marR="0" indent="-39802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»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938907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483569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4028232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4572894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544662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08932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63398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178648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723312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26797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81263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4357299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.dataguru.cn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PU并行计算与CUDA编程 第9课"/>
          <p:cNvSpPr/>
          <p:nvPr>
            <p:ph type="ctrTitle"/>
          </p:nvPr>
        </p:nvSpPr>
        <p:spPr>
          <a:xfrm>
            <a:off x="768207" y="5302436"/>
            <a:ext cx="10668286" cy="8443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 sz="3800"/>
            </a:pPr>
            <a:r>
              <a:t>GPU并行计算与CUDA编程</a:t>
            </a:r>
            <a:r>
              <a:t> 第</a:t>
            </a:r>
            <a:r>
              <a:t>9</a:t>
            </a:r>
            <a:r>
              <a:t>课</a:t>
            </a:r>
          </a:p>
        </p:txBody>
      </p:sp>
      <p:pic>
        <p:nvPicPr>
          <p:cNvPr id="84" name="Snip20170528_20.png" descr="Snip20170528_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8897" y="1457382"/>
            <a:ext cx="5986906" cy="3943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炼数成金逆向收费式网络课程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2581"/>
            </a:lvl1pPr>
          </a:lstStyle>
          <a:p>
            <a:pPr/>
            <a:r>
              <a:t>炼数成金逆向收费式网络课程</a:t>
            </a:r>
          </a:p>
        </p:txBody>
      </p:sp>
      <p:sp>
        <p:nvSpPr>
          <p:cNvPr id="121" name="Dataguru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…"/>
          <p:cNvSpPr/>
          <p:nvPr>
            <p:ph type="body" idx="1"/>
          </p:nvPr>
        </p:nvSpPr>
        <p:spPr>
          <a:xfrm>
            <a:off x="610234" y="1197545"/>
            <a:ext cx="10984232" cy="50411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rPr b="1">
                <a:solidFill>
                  <a:srgbClr val="003399"/>
                </a:solidFill>
              </a:rPr>
              <a:t>Dataguru</a:t>
            </a:r>
            <a:r>
              <a:rPr b="1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b="1">
              <a:solidFill>
                <a:srgbClr val="003399"/>
              </a:solidFill>
            </a:endParaRPr>
          </a:p>
          <a:p>
            <a:pPr/>
            <a:r>
              <a:rPr b="1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b="1">
                <a:solidFill>
                  <a:srgbClr val="003399"/>
                </a:solidFill>
              </a:rPr>
              <a:t>http://edu.dataguru.cn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/>
          <p:nvPr>
            <p:ph type="sldNum" sz="quarter" idx="4294967295"/>
          </p:nvPr>
        </p:nvSpPr>
        <p:spPr>
          <a:xfrm>
            <a:off x="8746701" y="6432453"/>
            <a:ext cx="2847764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本周介绍内容"/>
          <p:cNvSpPr/>
          <p:nvPr>
            <p:ph type="title"/>
          </p:nvPr>
        </p:nvSpPr>
        <p:spPr>
          <a:xfrm>
            <a:off x="629741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/>
            <a:r>
              <a:t>本周介绍内容</a:t>
            </a:r>
          </a:p>
        </p:txBody>
      </p:sp>
      <p:sp>
        <p:nvSpPr>
          <p:cNvPr id="87" name="应用CUDA做高维数据处理…"/>
          <p:cNvSpPr/>
          <p:nvPr>
            <p:ph type="body" idx="1"/>
          </p:nvPr>
        </p:nvSpPr>
        <p:spPr>
          <a:xfrm>
            <a:off x="610234" y="1197545"/>
            <a:ext cx="10984232" cy="5114257"/>
          </a:xfrm>
          <a:prstGeom prst="rect">
            <a:avLst/>
          </a:prstGeom>
        </p:spPr>
        <p:txBody>
          <a:bodyPr/>
          <a:lstStyle>
            <a:lvl1pPr marL="408496" indent="-408496">
              <a:defRPr b="1"/>
            </a:lvl1pPr>
            <a:lvl2pPr marL="953158" indent="-408496">
              <a:buChar char="■"/>
              <a:defRPr b="1"/>
            </a:lvl2pPr>
          </a:lstStyle>
          <a:p>
            <a:pPr/>
            <a:r>
              <a:t> 应用CUDA做高维数据处理 </a:t>
            </a:r>
          </a:p>
          <a:p>
            <a:pPr lvl="1"/>
            <a:r>
              <a:t> 实例：用CUDA实现KNN算法加速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实例：用CUDA实现KNN算法加速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实例：用CUDA实现KNN算法加速</a:t>
            </a:r>
          </a:p>
        </p:txBody>
      </p:sp>
      <p:sp>
        <p:nvSpPr>
          <p:cNvPr id="90" name="参考空间由M个点，query点集有N个点，空间维度维d维，那么计算query点集与参考空间各个点集的距离就有O(mnd)的时间复杂度。同时，对于每一个query点计算出的M个距离进行排序，至少要有O(m*logm)的时间复杂度，仅仅排序就要有O(mn*logm)的时间复杂度。因此，整个KNN问题的时间复杂度为O(mnd)+O(mnlogm)。"/>
          <p:cNvSpPr/>
          <p:nvPr>
            <p:ph type="body" sz="half" idx="1"/>
          </p:nvPr>
        </p:nvSpPr>
        <p:spPr>
          <a:xfrm>
            <a:off x="610234" y="1197545"/>
            <a:ext cx="4809849" cy="5660456"/>
          </a:xfrm>
          <a:prstGeom prst="rect">
            <a:avLst/>
          </a:prstGeom>
        </p:spPr>
        <p:txBody>
          <a:bodyPr/>
          <a:lstStyle/>
          <a:p>
            <a:pPr/>
            <a:r>
              <a:t> 参考空间由M个点，query点集有N个点，空间维度维d维，那么计算query点集与参考空间各个点集的距离就有O(mnd)的时间复杂度。同时，对于每一个query点计算出的M个距离进行排序，至少要有O(m*logm)的时间复杂度，仅仅排序就要有O(mn*logm)的时间复杂度。因此，整个KNN问题的时间复杂度为O(mnd)+O(mnlogm)。</a:t>
            </a:r>
          </a:p>
        </p:txBody>
      </p:sp>
      <p:pic>
        <p:nvPicPr>
          <p:cNvPr id="91" name="Snip20170528_21.png" descr="Snip20170528_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432" y="1394387"/>
            <a:ext cx="6023622" cy="4069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3089" y="1354373"/>
            <a:ext cx="5990051" cy="3631977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GPU的全局显存（global memory）具有大带宽，但是对于非合并（non-coalesced）访问有巨大的性能惩罚；而纹理显存（texture memory）对于非合并访问则惩罚较小。所以，在CUDA实现中使用全局显存存储查询点集Q（合并访问），使用纹理显存存储参考点集R（非合并访问）。对于n个查询点，参考点集所有点到它的距离的排序是彼此独立的，所以，可由一个线程处理一个查询点的距离排序获得性能加速。"/>
          <p:cNvSpPr/>
          <p:nvPr>
            <p:ph type="body" sz="half" idx="1"/>
          </p:nvPr>
        </p:nvSpPr>
        <p:spPr>
          <a:xfrm>
            <a:off x="610234" y="1197545"/>
            <a:ext cx="5103834" cy="5660456"/>
          </a:xfrm>
          <a:prstGeom prst="rect">
            <a:avLst/>
          </a:prstGeom>
        </p:spPr>
        <p:txBody>
          <a:bodyPr/>
          <a:lstStyle/>
          <a:p>
            <a:pPr/>
            <a:r>
              <a:t> GPU的全局显存（global memory）具有大带宽，但是对于非合并（non-coalesced）访问有巨大的性能惩罚；而纹理显存（texture memory）对于非合并访问则惩罚较小。所以，在CUDA实现中使用全局显存存储查询点集Q（合并访问），使用纹理显存存储参考点集R（非合并访问）。对于n个查询点，参考点集所有点到它的距离的排序是彼此独立的，所以，可由一个线程处理一个查询点的距离排序获得性能加速。</a:t>
            </a:r>
          </a:p>
        </p:txBody>
      </p:sp>
      <p:sp>
        <p:nvSpPr>
          <p:cNvPr id="95" name="实例：用CUDA实现KNN算法加速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实例：用CUDA实现KNN算法加速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实验平台采用Pentium 4 3.4GHz处理器，2GB DDR2 内存，和NVIDIA GeForce 8800 GTX with 768MB of DDR3显卡。作者比较了4种计算方法，其中ANN C++库是基于KD-tree的实现，支持精确和近似算法，实验比较的是精确算法：…"/>
          <p:cNvSpPr/>
          <p:nvPr>
            <p:ph type="body" idx="1"/>
          </p:nvPr>
        </p:nvSpPr>
        <p:spPr>
          <a:xfrm>
            <a:off x="610234" y="1197545"/>
            <a:ext cx="7014142" cy="5660456"/>
          </a:xfrm>
          <a:prstGeom prst="rect">
            <a:avLst/>
          </a:prstGeom>
        </p:spPr>
        <p:txBody>
          <a:bodyPr/>
          <a:lstStyle/>
          <a:p>
            <a:pPr/>
            <a:r>
              <a:t> 实验平台采用Pentium 4 3.4GHz处理器，2GB DDR2 内存，和NVIDIA GeForce 8800 GTX with 768MB of DDR3显卡。作者比较了4种计算方法，其中ANN C++库是基于KD-tree的实现，支持精确和近似算法，实验比较的是精确算法： </a:t>
            </a:r>
          </a:p>
          <a:p>
            <a:pPr lvl="1" marL="953159" indent="-408497">
              <a:buChar char="■"/>
            </a:pPr>
            <a:r>
              <a:t>- BF方法 Matlab实现 (BF-Matlab) </a:t>
            </a:r>
          </a:p>
          <a:p>
            <a:pPr lvl="1" marL="953159" indent="-408497">
              <a:buChar char="■"/>
            </a:pPr>
            <a:r>
              <a:t>- BF方法 C实现（BF-C） </a:t>
            </a:r>
          </a:p>
          <a:p>
            <a:pPr lvl="1" marL="953159" indent="-408497">
              <a:buChar char="■"/>
            </a:pPr>
            <a:r>
              <a:t>- BF方法 CUDA实现（BF-CUDA） </a:t>
            </a:r>
          </a:p>
          <a:p>
            <a:pPr lvl="1" marL="953159" indent="-408497">
              <a:buChar char="■"/>
            </a:pPr>
            <a:r>
              <a:t>- ANN C++库 </a:t>
            </a:r>
          </a:p>
        </p:txBody>
      </p:sp>
      <p:sp>
        <p:nvSpPr>
          <p:cNvPr id="100" name="实例：用CUDA实现KNN算法加速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实例：用CUDA实现KNN算法加速</a:t>
            </a:r>
          </a:p>
        </p:txBody>
      </p:sp>
      <p:pic>
        <p:nvPicPr>
          <p:cNvPr id="101" name="Snip20170529_23.png" descr="Snip20170529_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9094" y="0"/>
            <a:ext cx="416551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实例：用CUDA实现KNN算法加速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实例：用CUDA实现KNN算法加速</a:t>
            </a:r>
          </a:p>
        </p:txBody>
      </p:sp>
      <p:sp>
        <p:nvSpPr>
          <p:cNvPr id="106" name="4种方法在不同的k，d，n配置下的计算情况。BF-CUDA方法的计算速度达到BF-Matlab的407倍，BF-C的295倍，ANN-C++的148倍。"/>
          <p:cNvSpPr/>
          <p:nvPr>
            <p:ph type="body" sz="half" idx="1"/>
          </p:nvPr>
        </p:nvSpPr>
        <p:spPr>
          <a:xfrm>
            <a:off x="610234" y="1197545"/>
            <a:ext cx="5081311" cy="5660456"/>
          </a:xfrm>
          <a:prstGeom prst="rect">
            <a:avLst/>
          </a:prstGeom>
        </p:spPr>
        <p:txBody>
          <a:bodyPr/>
          <a:lstStyle/>
          <a:p>
            <a:pPr/>
            <a:r>
              <a:t> 4种方法在不同的k，d，n配置下的计算情况。BF-CUDA方法的计算速度达到BF-Matlab的407倍，BF-C的295倍，ANN-C++的148倍。</a:t>
            </a:r>
          </a:p>
        </p:txBody>
      </p:sp>
      <p:pic>
        <p:nvPicPr>
          <p:cNvPr id="107" name="Snip20170529_22.png" descr="Snip20170529_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343" y="1312085"/>
            <a:ext cx="6429987" cy="4233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代码阅读讲解：knn_cuda_with_indexes.cu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代码阅读讲解：knn_cuda_with_indexes.cu</a:t>
            </a:r>
          </a:p>
        </p:txBody>
      </p:sp>
      <p:sp>
        <p:nvSpPr>
          <p:cNvPr id="112" name="实例：用CUDA实现KNN算法加速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实例：用CUDA实现KNN算法加速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本周作业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本周作业</a:t>
            </a:r>
          </a:p>
        </p:txBody>
      </p:sp>
      <p:sp>
        <p:nvSpPr>
          <p:cNvPr id="115" name="模拟生成10个100维的向量（点），使用CUDA计算他们两两间的欧式距离和使用CUDA对两两的距离进行排序。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模拟生成10个100维的向量（点），使用CUDA计算他们两两间的欧式距离和使用CUDA对两两的距离进行排序。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法律声明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2581"/>
            </a:lvl1pPr>
          </a:lstStyle>
          <a:p>
            <a:pPr/>
            <a:r>
              <a:t>法律声明</a:t>
            </a:r>
          </a:p>
        </p:txBody>
      </p:sp>
      <p:sp>
        <p:nvSpPr>
          <p:cNvPr id="118" name="【声明】本视频和幻灯片为炼数成金网络课程的教学资料，所有资料只能在课程内使用，不得在课程以外范围散播，违者将可能被追究法律和经济责任。…"/>
          <p:cNvSpPr/>
          <p:nvPr>
            <p:ph type="body" idx="1"/>
          </p:nvPr>
        </p:nvSpPr>
        <p:spPr>
          <a:xfrm>
            <a:off x="610234" y="1429080"/>
            <a:ext cx="10970426" cy="480965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>
                <a:solidFill>
                  <a:srgbClr val="FF0000"/>
                </a:solidFill>
              </a:rPr>
              <a:t>【</a:t>
            </a:r>
            <a:r>
              <a:rPr b="1" sz="3300">
                <a:solidFill>
                  <a:srgbClr val="FF0000"/>
                </a:solidFill>
              </a:rPr>
              <a:t>声明</a:t>
            </a:r>
            <a:r>
              <a:rPr b="1" sz="3300">
                <a:solidFill>
                  <a:srgbClr val="FF0000"/>
                </a:solidFill>
              </a:rPr>
              <a:t>】</a:t>
            </a:r>
            <a:r>
              <a:rPr b="1" sz="3300"/>
              <a:t>本视频和幻灯片为炼数成金网络课程的教学资料，所有资料只能在课程内使用，不得在课程以外范围散播，违者将可能被追究法律和经济责任。</a:t>
            </a:r>
            <a:endParaRPr b="1" sz="3300"/>
          </a:p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>
                <a:solidFill>
                  <a:srgbClr val="003399"/>
                </a:solidFill>
              </a:rPr>
              <a:t>课程详情访问炼数成金培训网站</a:t>
            </a:r>
            <a:endParaRPr b="1" sz="3300">
              <a:solidFill>
                <a:srgbClr val="003399"/>
              </a:solidFill>
            </a:endParaRPr>
          </a:p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2" invalidUrl="" action="" tgtFrame="" tooltip="" history="1" highlightClick="0" endSnd="0"/>
              </a:rPr>
              <a:t>http://edu.dataguru.cn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