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3" r:id="rId3"/>
    <p:sldId id="281" r:id="rId4"/>
    <p:sldId id="282" r:id="rId5"/>
    <p:sldId id="284" r:id="rId6"/>
    <p:sldId id="285" r:id="rId7"/>
    <p:sldId id="257" r:id="rId8"/>
    <p:sldId id="267" r:id="rId9"/>
    <p:sldId id="268"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69" r:id="rId23"/>
    <p:sldId id="279" r:id="rId24"/>
    <p:sldId id="270" r:id="rId25"/>
    <p:sldId id="271" r:id="rId26"/>
    <p:sldId id="272" r:id="rId27"/>
    <p:sldId id="273" r:id="rId28"/>
    <p:sldId id="275" r:id="rId29"/>
    <p:sldId id="276" r:id="rId30"/>
    <p:sldId id="277" r:id="rId31"/>
    <p:sldId id="274" r:id="rId32"/>
    <p:sldId id="299" r:id="rId33"/>
    <p:sldId id="300" r:id="rId34"/>
    <p:sldId id="29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6365A0-4EB1-49E4-9C02-B2BE85427E38}" type="datetimeFigureOut">
              <a:rPr lang="en-US" smtClean="0"/>
              <a:t>1/5/2021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205096E-9010-4851-BFC8-582F5DAA50B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19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365A0-4EB1-49E4-9C02-B2BE85427E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5096E-9010-4851-BFC8-582F5DAA50B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785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365A0-4EB1-49E4-9C02-B2BE85427E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5096E-9010-4851-BFC8-582F5DAA50B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139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6365A0-4EB1-49E4-9C02-B2BE85427E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5096E-9010-4851-BFC8-582F5DAA50B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07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6365A0-4EB1-49E4-9C02-B2BE85427E38}"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5096E-9010-4851-BFC8-582F5DAA50B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49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6365A0-4EB1-49E4-9C02-B2BE85427E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5096E-9010-4851-BFC8-582F5DAA50B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22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6365A0-4EB1-49E4-9C02-B2BE85427E38}"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5096E-9010-4851-BFC8-582F5DAA50B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38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365A0-4EB1-49E4-9C02-B2BE85427E38}"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5096E-9010-4851-BFC8-582F5DAA50B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08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365A0-4EB1-49E4-9C02-B2BE85427E38}"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5096E-9010-4851-BFC8-582F5DAA50B2}" type="slidenum">
              <a:rPr lang="en-US" smtClean="0"/>
              <a:t>‹#›</a:t>
            </a:fld>
            <a:endParaRPr lang="en-US"/>
          </a:p>
        </p:txBody>
      </p:sp>
    </p:spTree>
    <p:extLst>
      <p:ext uri="{BB962C8B-B14F-4D97-AF65-F5344CB8AC3E}">
        <p14:creationId xmlns:p14="http://schemas.microsoft.com/office/powerpoint/2010/main" val="192897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6365A0-4EB1-49E4-9C02-B2BE85427E38}"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5096E-9010-4851-BFC8-582F5DAA50B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011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6365A0-4EB1-49E4-9C02-B2BE85427E38}" type="datetimeFigureOut">
              <a:rPr lang="en-US" smtClean="0"/>
              <a:t>1/5/2021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205096E-9010-4851-BFC8-582F5DAA50B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272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6365A0-4EB1-49E4-9C02-B2BE85427E38}" type="datetimeFigureOut">
              <a:rPr lang="en-US" smtClean="0"/>
              <a:t>1/5/2021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205096E-9010-4851-BFC8-582F5DAA50B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656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voicebot.ai/2020/03/17/alana-debuts-a-conversational-ai-with-plenty-to-discuss/" TargetMode="External"/><Relationship Id="rId3" Type="http://schemas.openxmlformats.org/officeDocument/2006/relationships/hyperlink" Target="https://s3.amazonaws.com/dex-microsites-prod/alexaprize/2018/papers/Alana.pdf" TargetMode="External"/><Relationship Id="rId7" Type="http://schemas.openxmlformats.org/officeDocument/2006/relationships/hyperlink" Target="https://www.alanna.ai/2019/12/how-an-intelligent-agent-with-nlp-can-benefit-a-title-company/" TargetMode="External"/><Relationship Id="rId2" Type="http://schemas.openxmlformats.org/officeDocument/2006/relationships/hyperlink" Target="https://www.ukessays.com/essays/management/programming-language.php" TargetMode="External"/><Relationship Id="rId1" Type="http://schemas.openxmlformats.org/officeDocument/2006/relationships/slideLayout" Target="../slideLayouts/slideLayout2.xml"/><Relationship Id="rId6" Type="http://schemas.openxmlformats.org/officeDocument/2006/relationships/hyperlink" Target="https://anirudh-m.medium.com/current-applications-and-future-possibilities-of-natural-language-processing-nlp-1d85d4f0bcb6" TargetMode="External"/><Relationship Id="rId5" Type="http://schemas.openxmlformats.org/officeDocument/2006/relationships/hyperlink" Target="https://medium.com/@rinu.gour123/what-is-natural-language-processing-in-artificial-intelligence-b13dc4aa1c81" TargetMode="External"/><Relationship Id="rId10" Type="http://schemas.openxmlformats.org/officeDocument/2006/relationships/hyperlink" Target="https://observer.com/2020/08/breakthrough-a-i-companion-robots-will-adapt-to-your-personality-help-the-elderly/" TargetMode="External"/><Relationship Id="rId4" Type="http://schemas.openxmlformats.org/officeDocument/2006/relationships/hyperlink" Target="https://enterprisersproject.com/article/2019/9/ai-explained-plain-english?page=1" TargetMode="External"/><Relationship Id="rId9" Type="http://schemas.openxmlformats.org/officeDocument/2006/relationships/hyperlink" Target="https://www.scotsman.com/news/heriot-watt-university-developing-robot-capable-conversation-humans-1425094"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developer.amazon.com/alexaprize/challenges/past-challenges/2018" TargetMode="External"/><Relationship Id="rId3" Type="http://schemas.openxmlformats.org/officeDocument/2006/relationships/hyperlink" Target="https://alanaai.com/what-makes-alana-different/" TargetMode="External"/><Relationship Id="rId7" Type="http://schemas.openxmlformats.org/officeDocument/2006/relationships/hyperlink" Target="https://d7qzviu3xw2xc.cloudfront.net/alexa/alexaprize/assets/pdf/2018/Alana.pdf" TargetMode="External"/><Relationship Id="rId2" Type="http://schemas.openxmlformats.org/officeDocument/2006/relationships/hyperlink" Target="https://sites.google.com/site/hwinteractionlab/" TargetMode="External"/><Relationship Id="rId1" Type="http://schemas.openxmlformats.org/officeDocument/2006/relationships/slideLayout" Target="../slideLayouts/slideLayout2.xml"/><Relationship Id="rId6" Type="http://schemas.openxmlformats.org/officeDocument/2006/relationships/hyperlink" Target="https://en.alana.ai/skills/reports" TargetMode="External"/><Relationship Id="rId5" Type="http://schemas.openxmlformats.org/officeDocument/2006/relationships/hyperlink" Target="https://blog.alana.ai/en/gpt3-processamento-linguagem-natural" TargetMode="External"/><Relationship Id="rId10" Type="http://schemas.openxmlformats.org/officeDocument/2006/relationships/hyperlink" Target="https://arxiv.org/ftp/arxiv/papers/1801/1801.03604.pdf" TargetMode="External"/><Relationship Id="rId4" Type="http://schemas.openxmlformats.org/officeDocument/2006/relationships/hyperlink" Target="https://alan.app/" TargetMode="External"/><Relationship Id="rId9" Type="http://schemas.openxmlformats.org/officeDocument/2006/relationships/hyperlink" Target="https://spring-h2020.eu/wp-content/uploads/2020/05/SPRING_D10.3_Privacy-and-Ethics-Guidelines_VFinal_30.04.202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7CFC2-3F7B-4964-B1C6-906F1CA50411}"/>
              </a:ext>
            </a:extLst>
          </p:cNvPr>
          <p:cNvSpPr>
            <a:spLocks noGrp="1"/>
          </p:cNvSpPr>
          <p:nvPr>
            <p:ph type="title"/>
          </p:nvPr>
        </p:nvSpPr>
        <p:spPr/>
        <p:txBody>
          <a:bodyPr>
            <a:noAutofit/>
          </a:bodyPr>
          <a:lstStyle/>
          <a:p>
            <a:r>
              <a:rPr lang="en-US" sz="2800" dirty="0">
                <a:solidFill>
                  <a:schemeClr val="accent6">
                    <a:lumMod val="75000"/>
                  </a:schemeClr>
                </a:solidFill>
              </a:rPr>
              <a:t>Nlp, Machine learning, Conversational Ai,  Alana……</a:t>
            </a:r>
          </a:p>
        </p:txBody>
      </p:sp>
      <p:sp>
        <p:nvSpPr>
          <p:cNvPr id="3" name="Subtitle 2">
            <a:extLst>
              <a:ext uri="{FF2B5EF4-FFF2-40B4-BE49-F238E27FC236}">
                <a16:creationId xmlns:a16="http://schemas.microsoft.com/office/drawing/2014/main" xmlns="" id="{262DAD7E-A707-4B8D-996A-05CA7EBD9A3C}"/>
              </a:ext>
            </a:extLst>
          </p:cNvPr>
          <p:cNvSpPr>
            <a:spLocks noGrp="1"/>
          </p:cNvSpPr>
          <p:nvPr>
            <p:ph idx="1"/>
          </p:nvPr>
        </p:nvSpPr>
        <p:spPr/>
        <p:txBody>
          <a:bodyPr/>
          <a:lstStyle/>
          <a:p>
            <a:r>
              <a:rPr lang="en-US" dirty="0"/>
              <a:t>Name: Khan Md Shahedul Islam(2018380130)</a:t>
            </a:r>
          </a:p>
          <a:p>
            <a:r>
              <a:rPr lang="en-US" dirty="0"/>
              <a:t>Name: </a:t>
            </a:r>
            <a:r>
              <a:rPr lang="en-US" dirty="0" err="1"/>
              <a:t>Dikhshya</a:t>
            </a:r>
            <a:r>
              <a:rPr lang="en-US" dirty="0"/>
              <a:t> </a:t>
            </a:r>
            <a:r>
              <a:rPr lang="en-US" dirty="0" err="1" smtClean="0"/>
              <a:t>Kafle</a:t>
            </a:r>
            <a:r>
              <a:rPr lang="en-US" dirty="0" smtClean="0"/>
              <a:t>(2018380039</a:t>
            </a:r>
            <a:r>
              <a:rPr lang="en-US" dirty="0"/>
              <a:t>)</a:t>
            </a:r>
          </a:p>
        </p:txBody>
      </p:sp>
      <p:sp>
        <p:nvSpPr>
          <p:cNvPr id="4" name="Text Placeholder 3">
            <a:extLst>
              <a:ext uri="{FF2B5EF4-FFF2-40B4-BE49-F238E27FC236}">
                <a16:creationId xmlns:a16="http://schemas.microsoft.com/office/drawing/2014/main" xmlns="" id="{338456B3-6DF5-4C6D-9783-5667C5E33064}"/>
              </a:ext>
            </a:extLst>
          </p:cNvPr>
          <p:cNvSpPr>
            <a:spLocks noGrp="1"/>
          </p:cNvSpPr>
          <p:nvPr>
            <p:ph type="body" sz="half" idx="2"/>
          </p:nvPr>
        </p:nvSpPr>
        <p:spPr/>
        <p:txBody>
          <a:bodyPr/>
          <a:lstStyle/>
          <a:p>
            <a:r>
              <a:rPr lang="en-US" sz="3600" dirty="0"/>
              <a:t>Duo</a:t>
            </a:r>
            <a:r>
              <a:rPr lang="en-US" sz="2800" dirty="0"/>
              <a:t>_Techy</a:t>
            </a:r>
          </a:p>
          <a:p>
            <a:endParaRPr lang="en-US" dirty="0"/>
          </a:p>
          <a:p>
            <a:endParaRPr lang="en-US" dirty="0"/>
          </a:p>
          <a:p>
            <a:r>
              <a:rPr lang="en-US" dirty="0"/>
              <a:t>2021/01/05</a:t>
            </a:r>
          </a:p>
          <a:p>
            <a:endParaRPr lang="en-US" dirty="0"/>
          </a:p>
        </p:txBody>
      </p:sp>
    </p:spTree>
    <p:extLst>
      <p:ext uri="{BB962C8B-B14F-4D97-AF65-F5344CB8AC3E}">
        <p14:creationId xmlns:p14="http://schemas.microsoft.com/office/powerpoint/2010/main" val="3400013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52E16-B918-454B-AC74-A13589BF023E}"/>
              </a:ext>
            </a:extLst>
          </p:cNvPr>
          <p:cNvSpPr>
            <a:spLocks noGrp="1"/>
          </p:cNvSpPr>
          <p:nvPr>
            <p:ph type="title"/>
          </p:nvPr>
        </p:nvSpPr>
        <p:spPr/>
        <p:txBody>
          <a:bodyPr/>
          <a:lstStyle/>
          <a:p>
            <a:r>
              <a:rPr lang="en-US" dirty="0"/>
              <a:t>Alana Architecture  and Design</a:t>
            </a:r>
            <a:br>
              <a:rPr lang="en-US" dirty="0"/>
            </a:br>
            <a:endParaRPr lang="en-US" dirty="0"/>
          </a:p>
        </p:txBody>
      </p:sp>
      <p:pic>
        <p:nvPicPr>
          <p:cNvPr id="5" name="Content Placeholder 4">
            <a:extLst>
              <a:ext uri="{FF2B5EF4-FFF2-40B4-BE49-F238E27FC236}">
                <a16:creationId xmlns:a16="http://schemas.microsoft.com/office/drawing/2014/main" xmlns="" id="{6D8B7322-B25E-48D3-A0C5-EDD92704B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6436" y="537883"/>
            <a:ext cx="6642846" cy="4657500"/>
          </a:xfrm>
        </p:spPr>
      </p:pic>
      <p:sp>
        <p:nvSpPr>
          <p:cNvPr id="7" name="Text Placeholder 6">
            <a:extLst>
              <a:ext uri="{FF2B5EF4-FFF2-40B4-BE49-F238E27FC236}">
                <a16:creationId xmlns:a16="http://schemas.microsoft.com/office/drawing/2014/main" xmlns="" id="{A9E7A471-08DB-405C-96C0-952B1A326C60}"/>
              </a:ext>
            </a:extLst>
          </p:cNvPr>
          <p:cNvSpPr>
            <a:spLocks noGrp="1"/>
          </p:cNvSpPr>
          <p:nvPr>
            <p:ph type="body" sz="half" idx="2"/>
          </p:nvPr>
        </p:nvSpPr>
        <p:spPr/>
        <p:txBody>
          <a:bodyPr>
            <a:normAutofit lnSpcReduction="10000"/>
          </a:bodyPr>
          <a:lstStyle/>
          <a:p>
            <a:r>
              <a:rPr lang="en-US" dirty="0"/>
              <a:t>As displayed in the image, Alana uses a modular design. A new session starts when the user talks to their devices, and an event object enters the lambda function, which contains the user's utterance text representation, along with some other high-level metadata.</a:t>
            </a:r>
          </a:p>
        </p:txBody>
      </p:sp>
    </p:spTree>
    <p:extLst>
      <p:ext uri="{BB962C8B-B14F-4D97-AF65-F5344CB8AC3E}">
        <p14:creationId xmlns:p14="http://schemas.microsoft.com/office/powerpoint/2010/main" val="3464031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76F6C-FA79-4ECF-AA2A-D2D9DF2F1A84}"/>
              </a:ext>
            </a:extLst>
          </p:cNvPr>
          <p:cNvSpPr>
            <a:spLocks noGrp="1"/>
          </p:cNvSpPr>
          <p:nvPr>
            <p:ph type="title"/>
          </p:nvPr>
        </p:nvSpPr>
        <p:spPr/>
        <p:txBody>
          <a:bodyPr/>
          <a:lstStyle/>
          <a:p>
            <a:r>
              <a:rPr lang="en-US" dirty="0"/>
              <a:t>Dialogue state</a:t>
            </a:r>
          </a:p>
        </p:txBody>
      </p:sp>
      <p:pic>
        <p:nvPicPr>
          <p:cNvPr id="7" name="Content Placeholder 6">
            <a:extLst>
              <a:ext uri="{FF2B5EF4-FFF2-40B4-BE49-F238E27FC236}">
                <a16:creationId xmlns:a16="http://schemas.microsoft.com/office/drawing/2014/main" xmlns="" id="{4DC47F93-62C3-4AB0-A8AF-E89E9554D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2841" y="1141929"/>
            <a:ext cx="5334744" cy="3972479"/>
          </a:xfrm>
        </p:spPr>
      </p:pic>
      <p:sp>
        <p:nvSpPr>
          <p:cNvPr id="5" name="Text Placeholder 4">
            <a:extLst>
              <a:ext uri="{FF2B5EF4-FFF2-40B4-BE49-F238E27FC236}">
                <a16:creationId xmlns:a16="http://schemas.microsoft.com/office/drawing/2014/main" xmlns="" id="{646EED25-F233-40A2-8684-798C0C258E26}"/>
              </a:ext>
            </a:extLst>
          </p:cNvPr>
          <p:cNvSpPr>
            <a:spLocks noGrp="1"/>
          </p:cNvSpPr>
          <p:nvPr>
            <p:ph type="body" sz="half" idx="2"/>
          </p:nvPr>
        </p:nvSpPr>
        <p:spPr/>
        <p:txBody>
          <a:bodyPr>
            <a:normAutofit fontScale="85000" lnSpcReduction="20000"/>
          </a:bodyPr>
          <a:lstStyle/>
          <a:p>
            <a:r>
              <a:rPr lang="en-US" dirty="0"/>
              <a:t>Supporting an interesting and engaging conversation requires a detailed representation of the current state of the dialogue. For this reason, There is  designed a specific context representation for the Alana system aimed at integrating and retaining fundamental information related to the state of the conversation. The structure of the state in each turn is shown in the picture</a:t>
            </a:r>
          </a:p>
        </p:txBody>
      </p:sp>
    </p:spTree>
    <p:extLst>
      <p:ext uri="{BB962C8B-B14F-4D97-AF65-F5344CB8AC3E}">
        <p14:creationId xmlns:p14="http://schemas.microsoft.com/office/powerpoint/2010/main" val="314390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C16D9457-2FC6-48DB-A0B1-0938D93F7AB5}"/>
              </a:ext>
            </a:extLst>
          </p:cNvPr>
          <p:cNvSpPr>
            <a:spLocks noGrp="1"/>
          </p:cNvSpPr>
          <p:nvPr>
            <p:ph type="title"/>
          </p:nvPr>
        </p:nvSpPr>
        <p:spPr>
          <a:xfrm>
            <a:off x="1344706" y="3857002"/>
            <a:ext cx="9603275" cy="1710080"/>
          </a:xfrm>
        </p:spPr>
        <p:txBody>
          <a:bodyPr>
            <a:noAutofit/>
          </a:bodyPr>
          <a:lstStyle/>
          <a:p>
            <a:r>
              <a:rPr lang="en-US" sz="1400" dirty="0"/>
              <a:t>The structure of the state in each turn is seen. The state object encapsulates all the details that the system requires to generate a suitable response for the user at each turn.</a:t>
            </a:r>
          </a:p>
        </p:txBody>
      </p:sp>
      <p:pic>
        <p:nvPicPr>
          <p:cNvPr id="9" name="Content Placeholder 8">
            <a:extLst>
              <a:ext uri="{FF2B5EF4-FFF2-40B4-BE49-F238E27FC236}">
                <a16:creationId xmlns:a16="http://schemas.microsoft.com/office/drawing/2014/main" xmlns="" id="{A687DDB3-A1B7-45A3-A725-070D8B5BCE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44706" y="0"/>
            <a:ext cx="9790112" cy="3657600"/>
          </a:xfrm>
        </p:spPr>
      </p:pic>
    </p:spTree>
    <p:extLst>
      <p:ext uri="{BB962C8B-B14F-4D97-AF65-F5344CB8AC3E}">
        <p14:creationId xmlns:p14="http://schemas.microsoft.com/office/powerpoint/2010/main" val="871447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97BAC-B457-4C7F-8678-A5748178DB63}"/>
              </a:ext>
            </a:extLst>
          </p:cNvPr>
          <p:cNvSpPr>
            <a:spLocks noGrp="1"/>
          </p:cNvSpPr>
          <p:nvPr>
            <p:ph type="title"/>
          </p:nvPr>
        </p:nvSpPr>
        <p:spPr/>
        <p:txBody>
          <a:bodyPr>
            <a:normAutofit fontScale="90000"/>
          </a:bodyPr>
          <a:lstStyle/>
          <a:p>
            <a:r>
              <a:rPr lang="en-US" sz="3200" dirty="0"/>
              <a:t>Alana Services and Updated System Components</a:t>
            </a:r>
            <a:r>
              <a:rPr lang="en-US" sz="3600" dirty="0">
                <a:latin typeface="TimesNewRomanPS-BoldMT"/>
              </a:rPr>
              <a:t/>
            </a:r>
            <a:br>
              <a:rPr lang="en-US" sz="3600" dirty="0">
                <a:latin typeface="TimesNewRomanPS-BoldMT"/>
              </a:rPr>
            </a:br>
            <a:endParaRPr lang="en-US" dirty="0"/>
          </a:p>
        </p:txBody>
      </p:sp>
      <p:sp>
        <p:nvSpPr>
          <p:cNvPr id="3" name="Content Placeholder 2">
            <a:extLst>
              <a:ext uri="{FF2B5EF4-FFF2-40B4-BE49-F238E27FC236}">
                <a16:creationId xmlns:a16="http://schemas.microsoft.com/office/drawing/2014/main" xmlns="" id="{38276F9E-6621-4777-A9A6-B80D6BA73361}"/>
              </a:ext>
            </a:extLst>
          </p:cNvPr>
          <p:cNvSpPr>
            <a:spLocks noGrp="1"/>
          </p:cNvSpPr>
          <p:nvPr>
            <p:ph idx="1"/>
          </p:nvPr>
        </p:nvSpPr>
        <p:spPr>
          <a:xfrm>
            <a:off x="1451579" y="1853754"/>
            <a:ext cx="9603275" cy="4199727"/>
          </a:xfrm>
        </p:spPr>
        <p:txBody>
          <a:bodyPr>
            <a:normAutofit fontScale="92500"/>
          </a:bodyPr>
          <a:lstStyle/>
          <a:p>
            <a:pPr marL="0" indent="0">
              <a:buNone/>
            </a:pPr>
            <a:r>
              <a:rPr lang="en-US" dirty="0"/>
              <a:t>In this section, we focus on the new system components developed for the 2018 Alana version 2</a:t>
            </a:r>
          </a:p>
          <a:p>
            <a:r>
              <a:rPr lang="en-US" dirty="0"/>
              <a:t>Bot services</a:t>
            </a:r>
          </a:p>
          <a:p>
            <a:pPr marL="0" indent="0">
              <a:buNone/>
            </a:pPr>
            <a:r>
              <a:rPr lang="en-US" dirty="0"/>
              <a:t> -</a:t>
            </a:r>
            <a:r>
              <a:rPr lang="en-US" sz="1800" u="sng" dirty="0"/>
              <a:t>New NLU pipeline</a:t>
            </a:r>
            <a:r>
              <a:rPr lang="en-US" dirty="0"/>
              <a:t>:- A fundamental component of the updated architecture for 2018 is represented by a Natural Language Understanding (NLU) pipeline that enhances the current user utterance with specific annotations. The NLU service is responsible for annotating a given text by applying a pipeline P conditioned on the conversation state S. The NLU service is equipped with a set of modules M = {M1, M2, . . . , Mn}. From M a pipeline P can be created. The pipeline is outlined as a list of module units. A module unit is defined as a list of modules that can be executed concurrently. Each module unit is applied sequentially and receives the state object generated in the previous step of the pipeline. In this way, the behavior of each NLP module is conditioned on the state of the conversation..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4819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7E57E-B4DC-46C0-87CC-CABAB24A52B4}"/>
              </a:ext>
            </a:extLst>
          </p:cNvPr>
          <p:cNvSpPr>
            <a:spLocks noGrp="1"/>
          </p:cNvSpPr>
          <p:nvPr>
            <p:ph type="title"/>
          </p:nvPr>
        </p:nvSpPr>
        <p:spPr/>
        <p:txBody>
          <a:bodyPr/>
          <a:lstStyle/>
          <a:p>
            <a:r>
              <a:rPr lang="en-US" dirty="0"/>
              <a:t>Entity Linking </a:t>
            </a:r>
          </a:p>
        </p:txBody>
      </p:sp>
      <p:sp>
        <p:nvSpPr>
          <p:cNvPr id="3" name="Content Placeholder 2">
            <a:extLst>
              <a:ext uri="{FF2B5EF4-FFF2-40B4-BE49-F238E27FC236}">
                <a16:creationId xmlns:a16="http://schemas.microsoft.com/office/drawing/2014/main" xmlns="" id="{84B4AE0F-84C6-4787-8CEA-F2BA588DAAE3}"/>
              </a:ext>
            </a:extLst>
          </p:cNvPr>
          <p:cNvSpPr>
            <a:spLocks noGrp="1"/>
          </p:cNvSpPr>
          <p:nvPr>
            <p:ph idx="1"/>
          </p:nvPr>
        </p:nvSpPr>
        <p:spPr>
          <a:xfrm>
            <a:off x="1451579" y="1853754"/>
            <a:ext cx="9603275" cy="4587387"/>
          </a:xfrm>
        </p:spPr>
        <p:txBody>
          <a:bodyPr>
            <a:normAutofit/>
          </a:bodyPr>
          <a:lstStyle/>
          <a:p>
            <a:pPr marL="0" indent="0">
              <a:buNone/>
            </a:pPr>
            <a:r>
              <a:rPr lang="en-US" sz="1800" dirty="0"/>
              <a:t>Once there is  a knowledge base available, in order to retrieve additional information associated with the entities that can be found in it, the system should be able to map a given surface form in the user utterance to an entity in the related knowledge base. This task is known as Entity Linking and it is defined by Shen et al. (2015) as follows: </a:t>
            </a:r>
          </a:p>
          <a:p>
            <a:pPr marL="0" indent="0" algn="ctr">
              <a:buNone/>
            </a:pPr>
            <a:r>
              <a:rPr lang="en-US" sz="1800" dirty="0"/>
              <a:t>“Given a knowledge base containing a set of entities E and a text collection in which a set of named entity mentions M are identified in advance, the goal of entity linking is to map each textual entity mention m ∈ M to its corresponding entity e ∈ E in the knowledge base.” </a:t>
            </a:r>
          </a:p>
          <a:p>
            <a:pPr marL="0" indent="0">
              <a:buNone/>
            </a:pPr>
            <a:r>
              <a:rPr lang="en-US" sz="1800" dirty="0"/>
              <a:t>This is an important task in dialogue systems that needs to understand mentions to specific entities in the user utterance: it is fundamental for the system to be able to support a coherent conversation with the user about a specific topic. </a:t>
            </a:r>
          </a:p>
        </p:txBody>
      </p:sp>
    </p:spTree>
    <p:extLst>
      <p:ext uri="{BB962C8B-B14F-4D97-AF65-F5344CB8AC3E}">
        <p14:creationId xmlns:p14="http://schemas.microsoft.com/office/powerpoint/2010/main" val="2279065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721E8-9AC0-45AC-9AC1-6F51B173D170}"/>
              </a:ext>
            </a:extLst>
          </p:cNvPr>
          <p:cNvSpPr>
            <a:spLocks noGrp="1"/>
          </p:cNvSpPr>
          <p:nvPr>
            <p:ph type="title"/>
          </p:nvPr>
        </p:nvSpPr>
        <p:spPr/>
        <p:txBody>
          <a:bodyPr/>
          <a:lstStyle/>
          <a:p>
            <a:r>
              <a:rPr lang="en-US" dirty="0"/>
              <a:t>Clarification Service </a:t>
            </a:r>
          </a:p>
        </p:txBody>
      </p:sp>
      <p:sp>
        <p:nvSpPr>
          <p:cNvPr id="3" name="Content Placeholder 2">
            <a:extLst>
              <a:ext uri="{FF2B5EF4-FFF2-40B4-BE49-F238E27FC236}">
                <a16:creationId xmlns:a16="http://schemas.microsoft.com/office/drawing/2014/main" xmlns="" id="{CB26BCAC-0BB7-40C9-BB26-B7CD81DF6673}"/>
              </a:ext>
            </a:extLst>
          </p:cNvPr>
          <p:cNvSpPr>
            <a:spLocks noGrp="1"/>
          </p:cNvSpPr>
          <p:nvPr>
            <p:ph idx="1"/>
          </p:nvPr>
        </p:nvSpPr>
        <p:spPr/>
        <p:txBody>
          <a:bodyPr>
            <a:normAutofit fontScale="85000" lnSpcReduction="10000"/>
          </a:bodyPr>
          <a:lstStyle/>
          <a:p>
            <a:pPr marL="0" indent="0">
              <a:buNone/>
            </a:pPr>
            <a:r>
              <a:rPr lang="en-US" dirty="0"/>
              <a:t>Being able to retrieve specific entities in the user utterance is not always enough to achieve a coherent and engaging conversation. Sometimes for a given surface form there are multiple candidate entities in the knowledge base. This preliminary step in the Entity Linking literature is called Entity Spotting. Instead of relying on a disambiguation procedure that completely ignores the user, there was an </a:t>
            </a:r>
            <a:r>
              <a:rPr lang="en-US" dirty="0" err="1"/>
              <a:t>implemention</a:t>
            </a:r>
            <a:r>
              <a:rPr lang="en-US" dirty="0"/>
              <a:t> of an interactive clarification module. Its purpose is to resolve the ambiguity of an entity interactively by posing a clarification question. This module is composed of several steps that are reported as follows:</a:t>
            </a:r>
          </a:p>
          <a:p>
            <a:pPr marL="0" indent="0">
              <a:buNone/>
            </a:pPr>
            <a:r>
              <a:rPr lang="en-US" dirty="0"/>
              <a:t>1. Identification of ambiguous candidates; </a:t>
            </a:r>
          </a:p>
          <a:p>
            <a:pPr marL="0" indent="0">
              <a:buNone/>
            </a:pPr>
            <a:r>
              <a:rPr lang="en-US" dirty="0"/>
              <a:t>2. Generation of a clarification question; </a:t>
            </a:r>
          </a:p>
          <a:p>
            <a:pPr marL="0" indent="0">
              <a:buNone/>
            </a:pPr>
            <a:r>
              <a:rPr lang="en-US" dirty="0"/>
              <a:t>3. Analyzing the user answer; </a:t>
            </a:r>
          </a:p>
          <a:p>
            <a:pPr marL="0" indent="0">
              <a:buNone/>
            </a:pPr>
            <a:r>
              <a:rPr lang="en-US" dirty="0"/>
              <a:t>4. Clarifying the entity and continuing the dialogue. </a:t>
            </a:r>
          </a:p>
        </p:txBody>
      </p:sp>
    </p:spTree>
    <p:extLst>
      <p:ext uri="{BB962C8B-B14F-4D97-AF65-F5344CB8AC3E}">
        <p14:creationId xmlns:p14="http://schemas.microsoft.com/office/powerpoint/2010/main" val="1890814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893D3-1236-4BB7-A74D-7032227B44F0}"/>
              </a:ext>
            </a:extLst>
          </p:cNvPr>
          <p:cNvSpPr>
            <a:spLocks noGrp="1"/>
          </p:cNvSpPr>
          <p:nvPr>
            <p:ph type="title"/>
          </p:nvPr>
        </p:nvSpPr>
        <p:spPr/>
        <p:txBody>
          <a:bodyPr/>
          <a:lstStyle/>
          <a:p>
            <a:r>
              <a:rPr lang="en-US" dirty="0"/>
              <a:t>Response Selection</a:t>
            </a:r>
          </a:p>
        </p:txBody>
      </p:sp>
      <p:sp>
        <p:nvSpPr>
          <p:cNvPr id="3" name="Content Placeholder 2">
            <a:extLst>
              <a:ext uri="{FF2B5EF4-FFF2-40B4-BE49-F238E27FC236}">
                <a16:creationId xmlns:a16="http://schemas.microsoft.com/office/drawing/2014/main" xmlns="" id="{B0F8AD66-CE82-4CB6-B5CA-29F90D9B973B}"/>
              </a:ext>
            </a:extLst>
          </p:cNvPr>
          <p:cNvSpPr>
            <a:spLocks noGrp="1"/>
          </p:cNvSpPr>
          <p:nvPr>
            <p:ph idx="1"/>
          </p:nvPr>
        </p:nvSpPr>
        <p:spPr/>
        <p:txBody>
          <a:bodyPr>
            <a:normAutofit fontScale="92500" lnSpcReduction="20000"/>
          </a:bodyPr>
          <a:lstStyle/>
          <a:p>
            <a:pPr marL="0" indent="0">
              <a:buNone/>
            </a:pPr>
            <a:r>
              <a:rPr lang="en-US" dirty="0"/>
              <a:t>Current selection strategy is defined by a bot Priority List, which dictates which bot should handle the current turn. A bot will only produce a response given a particular user intent, so the turn will be handled by the bot with the highest priority that actually produces a response. The current priority list is as follows, in order: </a:t>
            </a:r>
          </a:p>
          <a:p>
            <a:pPr marL="0" indent="0">
              <a:buNone/>
            </a:pPr>
            <a:r>
              <a:rPr lang="en-US" dirty="0"/>
              <a:t>• Profanity bot                                             </a:t>
            </a:r>
          </a:p>
          <a:p>
            <a:pPr marL="0" indent="0">
              <a:buNone/>
            </a:pPr>
            <a:r>
              <a:rPr lang="en-US" dirty="0"/>
              <a:t>• </a:t>
            </a:r>
            <a:r>
              <a:rPr lang="en-US" dirty="0" err="1"/>
              <a:t>Fact+Joke</a:t>
            </a:r>
            <a:r>
              <a:rPr lang="en-US" dirty="0"/>
              <a:t> bot 7</a:t>
            </a:r>
          </a:p>
          <a:p>
            <a:pPr marL="0" indent="0">
              <a:buNone/>
            </a:pPr>
            <a:r>
              <a:rPr lang="en-US" dirty="0"/>
              <a:t> • Weather bot </a:t>
            </a:r>
          </a:p>
          <a:p>
            <a:pPr marL="0" indent="0">
              <a:buNone/>
            </a:pPr>
            <a:r>
              <a:rPr lang="en-US" dirty="0"/>
              <a:t>• Persona </a:t>
            </a:r>
          </a:p>
          <a:p>
            <a:pPr marL="0" indent="0">
              <a:buNone/>
            </a:pPr>
            <a:r>
              <a:rPr lang="en-US" dirty="0"/>
              <a:t>• Ontology bot </a:t>
            </a:r>
          </a:p>
          <a:p>
            <a:pPr marL="0" indent="0">
              <a:buNone/>
            </a:pPr>
            <a:endParaRPr lang="en-US" dirty="0"/>
          </a:p>
        </p:txBody>
      </p:sp>
      <p:pic>
        <p:nvPicPr>
          <p:cNvPr id="5" name="Picture 4">
            <a:extLst>
              <a:ext uri="{FF2B5EF4-FFF2-40B4-BE49-F238E27FC236}">
                <a16:creationId xmlns:a16="http://schemas.microsoft.com/office/drawing/2014/main" xmlns="" id="{2A9B7D81-1554-4B15-85EA-81A44583125D}"/>
              </a:ext>
            </a:extLst>
          </p:cNvPr>
          <p:cNvPicPr>
            <a:picLocks noChangeAspect="1"/>
          </p:cNvPicPr>
          <p:nvPr/>
        </p:nvPicPr>
        <p:blipFill>
          <a:blip r:embed="rId2"/>
          <a:stretch>
            <a:fillRect/>
          </a:stretch>
        </p:blipFill>
        <p:spPr>
          <a:xfrm>
            <a:off x="6096000" y="3429000"/>
            <a:ext cx="1353671" cy="1882588"/>
          </a:xfrm>
          <a:prstGeom prst="rect">
            <a:avLst/>
          </a:prstGeom>
        </p:spPr>
      </p:pic>
    </p:spTree>
    <p:extLst>
      <p:ext uri="{BB962C8B-B14F-4D97-AF65-F5344CB8AC3E}">
        <p14:creationId xmlns:p14="http://schemas.microsoft.com/office/powerpoint/2010/main" val="145250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B75E0-DE20-473F-88E1-1D558B662AA0}"/>
              </a:ext>
            </a:extLst>
          </p:cNvPr>
          <p:cNvSpPr>
            <a:spLocks noGrp="1"/>
          </p:cNvSpPr>
          <p:nvPr>
            <p:ph type="title"/>
          </p:nvPr>
        </p:nvSpPr>
        <p:spPr/>
        <p:txBody>
          <a:bodyPr/>
          <a:lstStyle/>
          <a:p>
            <a:r>
              <a:rPr lang="en-US" dirty="0"/>
              <a:t>Fail-safe Mechanisms and Monitoring</a:t>
            </a:r>
          </a:p>
        </p:txBody>
      </p:sp>
      <p:sp>
        <p:nvSpPr>
          <p:cNvPr id="3" name="Content Placeholder 2">
            <a:extLst>
              <a:ext uri="{FF2B5EF4-FFF2-40B4-BE49-F238E27FC236}">
                <a16:creationId xmlns:a16="http://schemas.microsoft.com/office/drawing/2014/main" xmlns="" id="{4F5EB7AB-56AF-49F9-89CB-D7DA5509FFDF}"/>
              </a:ext>
            </a:extLst>
          </p:cNvPr>
          <p:cNvSpPr>
            <a:spLocks noGrp="1"/>
          </p:cNvSpPr>
          <p:nvPr>
            <p:ph idx="1"/>
          </p:nvPr>
        </p:nvSpPr>
        <p:spPr>
          <a:xfrm>
            <a:off x="994379" y="1853754"/>
            <a:ext cx="10233915" cy="4049505"/>
          </a:xfrm>
        </p:spPr>
        <p:txBody>
          <a:bodyPr>
            <a:normAutofit fontScale="92500" lnSpcReduction="20000"/>
          </a:bodyPr>
          <a:lstStyle/>
          <a:p>
            <a:pPr marL="0" indent="0">
              <a:buNone/>
            </a:pPr>
            <a:r>
              <a:rPr lang="en-US" dirty="0"/>
              <a:t>To maximize availability, the system is designed to be very robust and to provide a reply to the user even under the following adverse circumstances:</a:t>
            </a:r>
          </a:p>
          <a:p>
            <a:pPr marL="0" indent="0">
              <a:buNone/>
            </a:pPr>
            <a:r>
              <a:rPr lang="en-US" dirty="0"/>
              <a:t> • Overload/failure of specific bots in the ensemble: Since all bots are queried for each user input , in many cases multiple bots are able to respond. Therefore, if one or more bots are overloaded or faulty, other bots can handle many queries that would normally be handled by the incapacitated bot(s),  providing a lower-quality response. The coherence bot is designed to always provide a reply and will generate generic replies to many common queries, which means that the system as a whole is able to provide an output from one of the bots in most cases.</a:t>
            </a:r>
          </a:p>
          <a:p>
            <a:pPr marL="0" indent="0">
              <a:buNone/>
            </a:pPr>
            <a:r>
              <a:rPr lang="en-US" dirty="0"/>
              <a:t> • Entity linker failure: The entity linker is a separate module used by the NLU as a service . Therefore, in case it fails, the NLU is still able to provide the remaining annotations, which can still be used to provide a reply to the user. The ontology bot relies directly on linked entities, but other bots are in general able to produce responses even if entity linking is not present. </a:t>
            </a:r>
          </a:p>
        </p:txBody>
      </p:sp>
    </p:spTree>
    <p:extLst>
      <p:ext uri="{BB962C8B-B14F-4D97-AF65-F5344CB8AC3E}">
        <p14:creationId xmlns:p14="http://schemas.microsoft.com/office/powerpoint/2010/main" val="277657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2CAFC-7D29-43CD-826D-B6F3039FB730}"/>
              </a:ext>
            </a:extLst>
          </p:cNvPr>
          <p:cNvSpPr>
            <a:spLocks noGrp="1"/>
          </p:cNvSpPr>
          <p:nvPr>
            <p:ph type="title"/>
          </p:nvPr>
        </p:nvSpPr>
        <p:spPr/>
        <p:txBody>
          <a:bodyPr/>
          <a:lstStyle/>
          <a:p>
            <a:r>
              <a:rPr lang="en-US" dirty="0"/>
              <a:t>System Evaluation</a:t>
            </a:r>
            <a:br>
              <a:rPr lang="en-US" dirty="0"/>
            </a:br>
            <a:endParaRPr lang="en-US" dirty="0"/>
          </a:p>
        </p:txBody>
      </p:sp>
      <p:pic>
        <p:nvPicPr>
          <p:cNvPr id="6" name="Content Placeholder 5">
            <a:extLst>
              <a:ext uri="{FF2B5EF4-FFF2-40B4-BE49-F238E27FC236}">
                <a16:creationId xmlns:a16="http://schemas.microsoft.com/office/drawing/2014/main" xmlns="" id="{22677C1B-1C96-4437-B363-3F4787935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0104" y="1317453"/>
            <a:ext cx="6426108" cy="2756770"/>
          </a:xfrm>
        </p:spPr>
      </p:pic>
      <p:sp>
        <p:nvSpPr>
          <p:cNvPr id="4" name="Text Placeholder 3">
            <a:extLst>
              <a:ext uri="{FF2B5EF4-FFF2-40B4-BE49-F238E27FC236}">
                <a16:creationId xmlns:a16="http://schemas.microsoft.com/office/drawing/2014/main" xmlns="" id="{577C2D58-A1B7-470F-A438-1CD58B8412D7}"/>
              </a:ext>
            </a:extLst>
          </p:cNvPr>
          <p:cNvSpPr>
            <a:spLocks noGrp="1"/>
          </p:cNvSpPr>
          <p:nvPr>
            <p:ph type="body" sz="half" idx="2"/>
          </p:nvPr>
        </p:nvSpPr>
        <p:spPr/>
        <p:txBody>
          <a:bodyPr>
            <a:normAutofit fontScale="92500" lnSpcReduction="20000"/>
          </a:bodyPr>
          <a:lstStyle/>
          <a:p>
            <a:r>
              <a:rPr lang="en-US" dirty="0"/>
              <a:t>A/B tests performed to see the effect on the performance of the system of removing/modifying certain components of the system. As a baseline, the average score at the end which is based on user-rated 30,269 dialogues. The scores range from 1-5, 5 being the highest, and are given by users after chatting with the system.</a:t>
            </a:r>
          </a:p>
          <a:p>
            <a:endParaRPr lang="en-US" dirty="0"/>
          </a:p>
        </p:txBody>
      </p:sp>
    </p:spTree>
    <p:extLst>
      <p:ext uri="{BB962C8B-B14F-4D97-AF65-F5344CB8AC3E}">
        <p14:creationId xmlns:p14="http://schemas.microsoft.com/office/powerpoint/2010/main" val="2231900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15E1D-4A8E-45F3-A0C0-BFBBF34977DA}"/>
              </a:ext>
            </a:extLst>
          </p:cNvPr>
          <p:cNvSpPr>
            <a:spLocks noGrp="1"/>
          </p:cNvSpPr>
          <p:nvPr>
            <p:ph type="title"/>
          </p:nvPr>
        </p:nvSpPr>
        <p:spPr/>
        <p:txBody>
          <a:bodyPr/>
          <a:lstStyle/>
          <a:p>
            <a:r>
              <a:rPr lang="en-US" dirty="0"/>
              <a:t>Overall Performance </a:t>
            </a:r>
          </a:p>
        </p:txBody>
      </p:sp>
      <p:sp>
        <p:nvSpPr>
          <p:cNvPr id="3" name="Content Placeholder 2">
            <a:extLst>
              <a:ext uri="{FF2B5EF4-FFF2-40B4-BE49-F238E27FC236}">
                <a16:creationId xmlns:a16="http://schemas.microsoft.com/office/drawing/2014/main" xmlns="" id="{00159F15-E0D1-427C-A3B9-02B86B1460B5}"/>
              </a:ext>
            </a:extLst>
          </p:cNvPr>
          <p:cNvSpPr>
            <a:spLocks noGrp="1"/>
          </p:cNvSpPr>
          <p:nvPr>
            <p:ph idx="1"/>
          </p:nvPr>
        </p:nvSpPr>
        <p:spPr/>
        <p:txBody>
          <a:bodyPr>
            <a:normAutofit/>
          </a:bodyPr>
          <a:lstStyle/>
          <a:p>
            <a:pPr marL="0" indent="0">
              <a:buNone/>
            </a:pPr>
            <a:r>
              <a:rPr lang="en-US" dirty="0"/>
              <a:t>It was achieved consistently high user ratings and long conversations throughout the period. The final average user score over the whole challenge was 3.4, with an average duration of 2.19 and 11.3 turns. 10 percent of conversations were over 9 minutes long. Uptime for the period was 99%..</a:t>
            </a:r>
          </a:p>
        </p:txBody>
      </p:sp>
    </p:spTree>
    <p:extLst>
      <p:ext uri="{BB962C8B-B14F-4D97-AF65-F5344CB8AC3E}">
        <p14:creationId xmlns:p14="http://schemas.microsoft.com/office/powerpoint/2010/main" val="2930421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4F3D6A-57ED-456F-BCBC-83FCE58D4C91}"/>
              </a:ext>
            </a:extLst>
          </p:cNvPr>
          <p:cNvSpPr>
            <a:spLocks noGrp="1"/>
          </p:cNvSpPr>
          <p:nvPr>
            <p:ph type="title"/>
          </p:nvPr>
        </p:nvSpPr>
        <p:spPr>
          <a:xfrm>
            <a:off x="1117111" y="724207"/>
            <a:ext cx="9605635" cy="1059305"/>
          </a:xfrm>
        </p:spPr>
        <p:txBody>
          <a:bodyPr/>
          <a:lstStyle/>
          <a:p>
            <a:r>
              <a:rPr lang="en-US" dirty="0"/>
              <a:t>Overview</a:t>
            </a:r>
          </a:p>
        </p:txBody>
      </p:sp>
      <p:sp>
        <p:nvSpPr>
          <p:cNvPr id="3" name="Content Placeholder 2">
            <a:extLst>
              <a:ext uri="{FF2B5EF4-FFF2-40B4-BE49-F238E27FC236}">
                <a16:creationId xmlns:a16="http://schemas.microsoft.com/office/drawing/2014/main" xmlns="" id="{EA0228F4-5D56-487E-A6F9-A17AF52F9B6A}"/>
              </a:ext>
            </a:extLst>
          </p:cNvPr>
          <p:cNvSpPr>
            <a:spLocks noGrp="1"/>
          </p:cNvSpPr>
          <p:nvPr>
            <p:ph sz="half" idx="1"/>
          </p:nvPr>
        </p:nvSpPr>
        <p:spPr>
          <a:xfrm>
            <a:off x="1447331" y="2010878"/>
            <a:ext cx="4645152" cy="3790315"/>
          </a:xfrm>
        </p:spPr>
        <p:txBody>
          <a:bodyPr>
            <a:normAutofit lnSpcReduction="10000"/>
          </a:bodyPr>
          <a:lstStyle/>
          <a:p>
            <a:r>
              <a:rPr lang="en-US" dirty="0">
                <a:latin typeface="Arial" panose="020B0604020202020204" pitchFamily="34" charset="0"/>
                <a:cs typeface="Arial" panose="020B0604020202020204" pitchFamily="34" charset="0"/>
              </a:rPr>
              <a:t>Introduction                                              </a:t>
            </a:r>
          </a:p>
          <a:p>
            <a:r>
              <a:rPr lang="en-US" dirty="0">
                <a:latin typeface="Arial" panose="020B0604020202020204" pitchFamily="34" charset="0"/>
                <a:cs typeface="Arial" panose="020B0604020202020204" pitchFamily="34" charset="0"/>
              </a:rPr>
              <a:t>Objective</a:t>
            </a:r>
          </a:p>
          <a:p>
            <a:r>
              <a:rPr lang="en-US" dirty="0">
                <a:latin typeface="Arial" panose="020B0604020202020204" pitchFamily="34" charset="0"/>
                <a:cs typeface="Arial" panose="020B0604020202020204" pitchFamily="34" charset="0"/>
              </a:rPr>
              <a:t>Motivations</a:t>
            </a:r>
          </a:p>
          <a:p>
            <a:r>
              <a:rPr lang="en-US" dirty="0">
                <a:latin typeface="Arial" panose="020B0604020202020204" pitchFamily="34" charset="0"/>
                <a:cs typeface="Arial" panose="020B0604020202020204" pitchFamily="34" charset="0"/>
              </a:rPr>
              <a:t>Alana</a:t>
            </a:r>
          </a:p>
          <a:p>
            <a:r>
              <a:rPr lang="en-US" dirty="0">
                <a:latin typeface="Arial" panose="020B0604020202020204" pitchFamily="34" charset="0"/>
                <a:cs typeface="Arial" panose="020B0604020202020204" pitchFamily="34" charset="0"/>
              </a:rPr>
              <a:t>Alana Architecture  and Design</a:t>
            </a:r>
          </a:p>
          <a:p>
            <a:r>
              <a:rPr lang="en-US" dirty="0">
                <a:latin typeface="Arial" panose="020B0604020202020204" pitchFamily="34" charset="0"/>
                <a:cs typeface="Arial" panose="020B0604020202020204" pitchFamily="34" charset="0"/>
              </a:rPr>
              <a:t>Overall Performance</a:t>
            </a:r>
          </a:p>
          <a:p>
            <a:r>
              <a:rPr lang="en-US" dirty="0">
                <a:latin typeface="Arial" panose="020B0604020202020204" pitchFamily="34" charset="0"/>
                <a:cs typeface="Arial" panose="020B0604020202020204" pitchFamily="34" charset="0"/>
              </a:rPr>
              <a:t> </a:t>
            </a:r>
            <a:r>
              <a:rPr lang="en-US" sz="1800" i="0" u="none" strike="noStrike" baseline="0" dirty="0">
                <a:latin typeface="Arial" panose="020B0604020202020204" pitchFamily="34" charset="0"/>
                <a:cs typeface="Arial" panose="020B0604020202020204" pitchFamily="34" charset="0"/>
              </a:rPr>
              <a:t>Conclusion and Future Enhancement</a:t>
            </a:r>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a:extLst>
              <a:ext uri="{FF2B5EF4-FFF2-40B4-BE49-F238E27FC236}">
                <a16:creationId xmlns:a16="http://schemas.microsoft.com/office/drawing/2014/main" xmlns="" id="{17505E3D-6C74-4BF1-A8D0-8D7198705879}"/>
              </a:ext>
            </a:extLst>
          </p:cNvPr>
          <p:cNvSpPr>
            <a:spLocks noGrp="1"/>
          </p:cNvSpPr>
          <p:nvPr>
            <p:ph sz="half" idx="2"/>
          </p:nvPr>
        </p:nvSpPr>
        <p:spPr>
          <a:xfrm>
            <a:off x="6413771" y="2010878"/>
            <a:ext cx="4645152" cy="3943463"/>
          </a:xfrm>
        </p:spPr>
        <p:txBody>
          <a:bodyPr>
            <a:normAutofit lnSpcReduction="10000"/>
          </a:bodyPr>
          <a:lstStyle/>
          <a:p>
            <a:r>
              <a:rPr lang="en-US" sz="1600" dirty="0">
                <a:solidFill>
                  <a:srgbClr val="FF0000"/>
                </a:solidFill>
              </a:rPr>
              <a:t>Alana Architecture  and Design</a:t>
            </a:r>
            <a:endParaRPr lang="en-US" sz="1600" b="1" i="0" u="none" strike="noStrike" baseline="0" dirty="0">
              <a:solidFill>
                <a:srgbClr val="FF0000"/>
              </a:solidFill>
              <a:latin typeface="TimesNewRomanPS-BoldMT"/>
            </a:endParaRPr>
          </a:p>
          <a:p>
            <a:r>
              <a:rPr lang="en-US" sz="1600" dirty="0">
                <a:latin typeface="Arial" panose="020B0604020202020204" pitchFamily="34" charset="0"/>
                <a:cs typeface="Arial" panose="020B0604020202020204" pitchFamily="34" charset="0"/>
              </a:rPr>
              <a:t>Dialogue State</a:t>
            </a:r>
            <a:endParaRPr lang="en-US" sz="1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Alana Services and Updated System Components</a:t>
            </a:r>
            <a:endParaRPr lang="en-US" sz="1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Entity Linking</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Clarification Service </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Individual Bot Classifiers</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Response Selection </a:t>
            </a:r>
            <a:endParaRPr lang="en-US"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Fail-safe Mechanisms and Monitoring</a:t>
            </a:r>
          </a:p>
          <a:p>
            <a:r>
              <a:rPr lang="en-US" sz="1600" dirty="0">
                <a:latin typeface="Arial" panose="020B0604020202020204" pitchFamily="34" charset="0"/>
                <a:cs typeface="Arial" panose="020B0604020202020204" pitchFamily="34" charset="0"/>
              </a:rPr>
              <a:t>System Evaluation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2878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625B0330-2F95-4C4A-8B87-EA785EDF8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494" y="515350"/>
            <a:ext cx="9520518" cy="4312144"/>
          </a:xfrm>
        </p:spPr>
      </p:pic>
    </p:spTree>
    <p:extLst>
      <p:ext uri="{BB962C8B-B14F-4D97-AF65-F5344CB8AC3E}">
        <p14:creationId xmlns:p14="http://schemas.microsoft.com/office/powerpoint/2010/main" val="1037002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7E308-33D8-4486-8753-1C6EEFB0A192}"/>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xmlns="" id="{B68CACC3-4709-4A2C-B09C-B3092CE44CE1}"/>
              </a:ext>
            </a:extLst>
          </p:cNvPr>
          <p:cNvSpPr>
            <a:spLocks noGrp="1"/>
          </p:cNvSpPr>
          <p:nvPr>
            <p:ph idx="1"/>
          </p:nvPr>
        </p:nvSpPr>
        <p:spPr>
          <a:xfrm>
            <a:off x="1451579" y="1853754"/>
            <a:ext cx="9603275" cy="3982270"/>
          </a:xfrm>
        </p:spPr>
        <p:txBody>
          <a:bodyPr>
            <a:normAutofit fontScale="70000" lnSpcReduction="20000"/>
          </a:bodyPr>
          <a:lstStyle/>
          <a:p>
            <a:pPr marL="0" indent="0">
              <a:buNone/>
            </a:pPr>
            <a:r>
              <a:rPr lang="en-US" dirty="0"/>
              <a:t>There are lanes for a number of improvements to Alana, some of which are new features, and some enhancements of existing ones: </a:t>
            </a:r>
          </a:p>
          <a:p>
            <a:pPr marL="0" indent="0">
              <a:buNone/>
            </a:pPr>
            <a:r>
              <a:rPr lang="en-US" dirty="0"/>
              <a:t>• Improvements to the NLU pipeline: – Better entity linking using an ensemble of FEL and NECKAr15 – Better clarification functionality using the topic of the conversation to filter out irrelevant entities – Improved coreference resolution – Handling Multiple Intents in NLU: at the moment, our NLU pipeline can only handle a single intent/dialogue act per turn, and this often leads to inappropriate responses. – Better ASR error handling</a:t>
            </a:r>
          </a:p>
          <a:p>
            <a:pPr marL="0" indent="0">
              <a:buNone/>
            </a:pPr>
            <a:r>
              <a:rPr lang="en-US" dirty="0"/>
              <a:t> • Multi-turn ontologies + Question Answering: currently Alana’s interactions about particular NEs are shorter than we would like. We plan to extend the Ontology-bot to handle longer stretches of conversation about a particular NE, or set of related NEs, including the ability to answer user questions about these entities. </a:t>
            </a:r>
          </a:p>
          <a:p>
            <a:pPr marL="0" indent="0">
              <a:buNone/>
            </a:pPr>
            <a:r>
              <a:rPr lang="en-US" dirty="0"/>
              <a:t>• Extension of ontology bot to different domains: currently we are in the process of deploying sports ontology live after the semi-finals </a:t>
            </a:r>
          </a:p>
          <a:p>
            <a:pPr marL="0" indent="0">
              <a:buNone/>
            </a:pPr>
            <a:r>
              <a:rPr lang="en-US" dirty="0"/>
              <a:t>• Better Persona responses with opinions about entities (Why do you like Roger Federer?) • Improving recall of our abuse detection model and testing different mitigation strategies</a:t>
            </a:r>
          </a:p>
          <a:p>
            <a:pPr marL="0" indent="0">
              <a:buNone/>
            </a:pPr>
            <a:r>
              <a:rPr lang="en-US" dirty="0"/>
              <a:t> • Improving the precision of the search engine used by Reddit-bot</a:t>
            </a:r>
          </a:p>
        </p:txBody>
      </p:sp>
    </p:spTree>
    <p:extLst>
      <p:ext uri="{BB962C8B-B14F-4D97-AF65-F5344CB8AC3E}">
        <p14:creationId xmlns:p14="http://schemas.microsoft.com/office/powerpoint/2010/main" val="807980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b="1" dirty="0"/>
              <a:t>What are limitation of NLP(Natural Language Processing)?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ONE of the drawbacks of NLP is accent.</a:t>
            </a:r>
          </a:p>
          <a:p>
            <a:r>
              <a:rPr lang="en-US" dirty="0"/>
              <a:t>For example, a person from Ukraine speaks English, his or her emphasis and pronunciation of words differs from ordinary English people. The NLP's Ukrainian English accent is also difficult to manage.</a:t>
            </a:r>
          </a:p>
          <a:p>
            <a:r>
              <a:rPr lang="en-US" dirty="0"/>
              <a:t>A weakness of NLP is also machine translation.</a:t>
            </a:r>
          </a:p>
          <a:p>
            <a:r>
              <a:rPr lang="en-US" dirty="0"/>
              <a:t>For example, there is an regional language Mandarin and to convert Mandarin to other languages sometimes some words are translated incorrectly to other languages .</a:t>
            </a:r>
          </a:p>
        </p:txBody>
      </p:sp>
    </p:spTree>
    <p:extLst>
      <p:ext uri="{BB962C8B-B14F-4D97-AF65-F5344CB8AC3E}">
        <p14:creationId xmlns:p14="http://schemas.microsoft.com/office/powerpoint/2010/main" val="3540733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s-ES" sz="1800" dirty="0" err="1"/>
              <a:t>Nepali</a:t>
            </a:r>
            <a:endParaRPr lang="es-ES" sz="1800" dirty="0"/>
          </a:p>
          <a:p>
            <a:r>
              <a:rPr lang="es-ES" sz="1800" dirty="0"/>
              <a:t>- </a:t>
            </a:r>
            <a:r>
              <a:rPr lang="hi-IN" sz="1800" dirty="0"/>
              <a:t>मेरो नाम दिक्षा हो </a:t>
            </a:r>
            <a:r>
              <a:rPr lang="zh-CN" altLang="en-US" sz="1800" dirty="0"/>
              <a:t>！</a:t>
            </a:r>
            <a:r>
              <a:rPr lang="es-ES" altLang="zh-CN" sz="1800" dirty="0"/>
              <a:t>- </a:t>
            </a:r>
            <a:r>
              <a:rPr lang="es-ES" altLang="zh-CN" sz="1800" dirty="0" err="1"/>
              <a:t>Englishi</a:t>
            </a:r>
            <a:r>
              <a:rPr lang="es-ES" altLang="zh-CN" sz="1800" dirty="0"/>
              <a:t>- </a:t>
            </a:r>
            <a:r>
              <a:rPr lang="en-US" altLang="zh-CN" sz="1800" dirty="0"/>
              <a:t>My name is </a:t>
            </a:r>
            <a:r>
              <a:rPr lang="en-US" altLang="zh-CN" sz="1800" dirty="0" err="1"/>
              <a:t>Dikshya</a:t>
            </a:r>
            <a:r>
              <a:rPr lang="en-US" altLang="zh-CN" sz="1800" dirty="0"/>
              <a:t>.</a:t>
            </a:r>
          </a:p>
          <a:p>
            <a:r>
              <a:rPr lang="es-ES" altLang="zh-CN" sz="1800" dirty="0"/>
              <a:t>Google </a:t>
            </a:r>
            <a:r>
              <a:rPr lang="es-ES" altLang="zh-CN" sz="1800" dirty="0" err="1"/>
              <a:t>Translation</a:t>
            </a:r>
            <a:endParaRPr lang="es-ES" altLang="zh-CN" sz="1800" dirty="0"/>
          </a:p>
          <a:p>
            <a:r>
              <a:rPr lang="es-ES" altLang="zh-CN" sz="1800" dirty="0"/>
              <a:t>English-</a:t>
            </a:r>
            <a:r>
              <a:rPr lang="en-US" altLang="zh-CN" sz="1800" dirty="0"/>
              <a:t>My name is </a:t>
            </a:r>
            <a:r>
              <a:rPr lang="en-US" altLang="zh-CN" sz="1800" dirty="0" err="1"/>
              <a:t>Dikshya</a:t>
            </a:r>
            <a:r>
              <a:rPr lang="en-US" altLang="zh-CN" sz="1800" dirty="0"/>
              <a:t>! --- Nepali (</a:t>
            </a:r>
            <a:r>
              <a:rPr lang="hi-IN" altLang="zh-CN" sz="1800" dirty="0"/>
              <a:t>मेरो नाम दीक्षा काफ्ले छ</a:t>
            </a:r>
            <a:r>
              <a:rPr lang="es-ES" altLang="zh-CN" sz="1800" dirty="0"/>
              <a:t>)</a:t>
            </a:r>
            <a:endParaRPr lang="en-US" altLang="zh-CN" sz="1800" dirty="0"/>
          </a:p>
          <a:p>
            <a:r>
              <a:rPr lang="en-US" sz="1800" dirty="0"/>
              <a:t>Bengali</a:t>
            </a:r>
          </a:p>
          <a:p>
            <a:r>
              <a:rPr lang="en-US" sz="1800" dirty="0"/>
              <a:t>- </a:t>
            </a:r>
            <a:r>
              <a:rPr lang="en-US" sz="1800" dirty="0" err="1"/>
              <a:t>আমার</a:t>
            </a:r>
            <a:r>
              <a:rPr lang="en-US" sz="1800" dirty="0"/>
              <a:t> </a:t>
            </a:r>
            <a:r>
              <a:rPr lang="en-US" sz="1800" dirty="0" err="1"/>
              <a:t>নাম</a:t>
            </a:r>
            <a:r>
              <a:rPr lang="en-US" sz="1800" dirty="0"/>
              <a:t> </a:t>
            </a:r>
            <a:r>
              <a:rPr lang="en-US" sz="1800" dirty="0" err="1"/>
              <a:t>সাহেদ</a:t>
            </a:r>
            <a:r>
              <a:rPr lang="en-US" sz="1800" dirty="0"/>
              <a:t>। - English- My name is Shahed</a:t>
            </a:r>
          </a:p>
          <a:p>
            <a:r>
              <a:rPr lang="en-US" sz="1800" dirty="0"/>
              <a:t>English- My name is Shahed!– Bengali( </a:t>
            </a:r>
            <a:r>
              <a:rPr lang="en-US" sz="1800" dirty="0" err="1"/>
              <a:t>আমার</a:t>
            </a:r>
            <a:r>
              <a:rPr lang="en-US" sz="1800" dirty="0"/>
              <a:t> </a:t>
            </a:r>
            <a:r>
              <a:rPr lang="en-US" sz="1800" dirty="0" err="1"/>
              <a:t>নাম</a:t>
            </a:r>
            <a:r>
              <a:rPr lang="en-US" sz="1800" dirty="0"/>
              <a:t> </a:t>
            </a:r>
            <a:r>
              <a:rPr lang="en-US" sz="1800" dirty="0" err="1"/>
              <a:t>হল</a:t>
            </a:r>
            <a:r>
              <a:rPr lang="en-US" sz="1800" dirty="0"/>
              <a:t> </a:t>
            </a:r>
            <a:r>
              <a:rPr lang="en-US" sz="1800" dirty="0" err="1"/>
              <a:t>সাহেদ</a:t>
            </a:r>
            <a:r>
              <a:rPr lang="en-US" sz="1800" dirty="0"/>
              <a:t>)</a:t>
            </a:r>
          </a:p>
          <a:p>
            <a:endParaRPr lang="hi-IN" sz="1800" dirty="0"/>
          </a:p>
        </p:txBody>
      </p:sp>
      <p:sp>
        <p:nvSpPr>
          <p:cNvPr id="4" name="Title 3"/>
          <p:cNvSpPr>
            <a:spLocks noGrp="1"/>
          </p:cNvSpPr>
          <p:nvPr>
            <p:ph type="title"/>
          </p:nvPr>
        </p:nvSpPr>
        <p:spPr/>
        <p:txBody>
          <a:bodyPr>
            <a:normAutofit fontScale="90000"/>
          </a:bodyPr>
          <a:lstStyle/>
          <a:p>
            <a:r>
              <a:rPr lang="pt-PT" b="1" dirty="0"/>
              <a:t>What are limitation of NLP(Natural Language Processing)?</a:t>
            </a:r>
            <a:r>
              <a:rPr lang="en-US" dirty="0"/>
              <a:t/>
            </a:r>
            <a:br>
              <a:rPr lang="en-US" dirty="0"/>
            </a:br>
            <a:endParaRPr lang="en-US" dirty="0"/>
          </a:p>
        </p:txBody>
      </p:sp>
    </p:spTree>
    <p:extLst>
      <p:ext uri="{BB962C8B-B14F-4D97-AF65-F5344CB8AC3E}">
        <p14:creationId xmlns:p14="http://schemas.microsoft.com/office/powerpoint/2010/main" val="2282137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b="1" dirty="0"/>
              <a:t>What are the challenging problems for the future?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AI is a new digital technology, with the scarcity of experts and qualified people in the future being the biggest obstacle.</a:t>
            </a:r>
          </a:p>
          <a:p>
            <a:r>
              <a:rPr lang="en-US" dirty="0"/>
              <a:t>Legal concerns are also an important concern that we face in the near future, where we need effective regulations to monitor these sensitive data if AI collects personal sensitive data.</a:t>
            </a:r>
          </a:p>
          <a:p>
            <a:r>
              <a:rPr lang="en-US" dirty="0"/>
              <a:t>We will be faced with gathering and using relevant information in the future.</a:t>
            </a:r>
          </a:p>
          <a:p>
            <a:r>
              <a:rPr lang="en-US" dirty="0"/>
              <a:t>We will need massive computational power and sufficient AI resources in the future, we need to develop required computing resources to run large quantities of knowledge and use techniques such as deep learning.</a:t>
            </a:r>
          </a:p>
        </p:txBody>
      </p:sp>
    </p:spTree>
    <p:extLst>
      <p:ext uri="{BB962C8B-B14F-4D97-AF65-F5344CB8AC3E}">
        <p14:creationId xmlns:p14="http://schemas.microsoft.com/office/powerpoint/2010/main" val="4220782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the best path for the future?</a:t>
            </a:r>
          </a:p>
        </p:txBody>
      </p:sp>
      <p:sp>
        <p:nvSpPr>
          <p:cNvPr id="3" name="Content Placeholder 2"/>
          <p:cNvSpPr>
            <a:spLocks noGrp="1"/>
          </p:cNvSpPr>
          <p:nvPr>
            <p:ph idx="1"/>
          </p:nvPr>
        </p:nvSpPr>
        <p:spPr/>
        <p:txBody>
          <a:bodyPr>
            <a:normAutofit lnSpcReduction="10000"/>
          </a:bodyPr>
          <a:lstStyle/>
          <a:p>
            <a:r>
              <a:rPr lang="en-US" dirty="0"/>
              <a:t>AI would affect each and every sector of our livelihoods.</a:t>
            </a:r>
          </a:p>
          <a:p>
            <a:r>
              <a:rPr lang="en-US" dirty="0"/>
              <a:t>It may affect travel, health care, education, media, client services, etc.</a:t>
            </a:r>
          </a:p>
          <a:p>
            <a:r>
              <a:rPr lang="en-US" dirty="0"/>
              <a:t>AI has been the primary technology for new innovations such as IOT, big data, analytics, etc.</a:t>
            </a:r>
          </a:p>
          <a:p>
            <a:r>
              <a:rPr lang="en-US" dirty="0"/>
              <a:t>Using AI, humans will be able to communicate in their language of choice with each other.</a:t>
            </a:r>
          </a:p>
          <a:p>
            <a:r>
              <a:rPr lang="en-US" dirty="0"/>
              <a:t>AI could replace the world's human labor and run faster than human labor.</a:t>
            </a:r>
          </a:p>
          <a:p>
            <a:r>
              <a:rPr lang="en-US" dirty="0"/>
              <a:t>In chemical factories, in the deep sea and even in mining, space exploration, etc., AI will take over the risky jobs.</a:t>
            </a:r>
          </a:p>
        </p:txBody>
      </p:sp>
    </p:spTree>
    <p:extLst>
      <p:ext uri="{BB962C8B-B14F-4D97-AF65-F5344CB8AC3E}">
        <p14:creationId xmlns:p14="http://schemas.microsoft.com/office/powerpoint/2010/main" val="38343611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Future NLP Possibilities</a:t>
            </a:r>
            <a:r>
              <a:rPr lang="en-US" dirty="0"/>
              <a:t/>
            </a:r>
            <a:br>
              <a:rPr lang="en-US" dirty="0"/>
            </a:br>
            <a:endParaRPr lang="en-US" b="1" dirty="0"/>
          </a:p>
        </p:txBody>
      </p:sp>
      <p:sp>
        <p:nvSpPr>
          <p:cNvPr id="3" name="Content Placeholder 2"/>
          <p:cNvSpPr>
            <a:spLocks noGrp="1"/>
          </p:cNvSpPr>
          <p:nvPr>
            <p:ph idx="1"/>
          </p:nvPr>
        </p:nvSpPr>
        <p:spPr/>
        <p:txBody>
          <a:bodyPr>
            <a:normAutofit fontScale="92500" lnSpcReduction="20000"/>
          </a:bodyPr>
          <a:lstStyle/>
          <a:p>
            <a:r>
              <a:rPr lang="en-US" dirty="0"/>
              <a:t>NLP is one of the most important technology that provides machines with the ability to interpret, understand, evaluate and gather adequate meaning from human languages. Computational Linguistics, which is a synthesis of two technologies, namely Machine Learning (ML) and Artificial Intelligence, is also known as NLP (AI).</a:t>
            </a:r>
          </a:p>
          <a:p>
            <a:r>
              <a:rPr lang="en-US" dirty="0"/>
              <a:t>The future implementations of Natural Language Processing will be more user-oriented as technology continues to evolve.</a:t>
            </a:r>
          </a:p>
          <a:p>
            <a:r>
              <a:rPr lang="en-US" dirty="0"/>
              <a:t>Digital assistants, for example, can solve several complex questions along with the literal, which implies the query submitted, analyzing the consequences. Not only are the NLP applications limited to answering consumer problems or providing personalized shopping, they have, however, progressed into a greater kind of technical assistance.</a:t>
            </a:r>
          </a:p>
          <a:p>
            <a:endParaRPr lang="en-US" dirty="0"/>
          </a:p>
        </p:txBody>
      </p:sp>
    </p:spTree>
    <p:extLst>
      <p:ext uri="{BB962C8B-B14F-4D97-AF65-F5344CB8AC3E}">
        <p14:creationId xmlns:p14="http://schemas.microsoft.com/office/powerpoint/2010/main" val="3262482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Future NLP Possibilities</a:t>
            </a: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a:t>Natural Language Processing can be trained to include a list of errors today, if anyone uses NLP to ask, "What's wrong with my network?" ”. NLP will be in a position to find out the real intent of the user in the coming years, as she/he needs continuous access to his/her network.</a:t>
            </a:r>
          </a:p>
          <a:p>
            <a:r>
              <a:rPr lang="en-US" dirty="0"/>
              <a:t>With NLP, the future is exciting as progress would encourage people to move attention from the questions to the answers. In the exciting days yet to come, NLP will be built-in to company revenues and making them more effective and agile with various innovations such as gesture and facial recognition.</a:t>
            </a:r>
          </a:p>
          <a:p>
            <a:endParaRPr lang="es-ES" dirty="0"/>
          </a:p>
        </p:txBody>
      </p:sp>
    </p:spTree>
    <p:extLst>
      <p:ext uri="{BB962C8B-B14F-4D97-AF65-F5344CB8AC3E}">
        <p14:creationId xmlns:p14="http://schemas.microsoft.com/office/powerpoint/2010/main" val="3380287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NLP vs. Computer Language </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a:t>The language spoken and written for communication is a natural language, such as English. Syntax, phonetics, etc. compose the natural language. All natural languages have some basic laws, which are based on the grammar structure. In conversation, these grammatical rules are used by individuals.</a:t>
            </a:r>
          </a:p>
          <a:p>
            <a:r>
              <a:rPr lang="en-US" dirty="0"/>
              <a:t>Programming languages are used in the development of computer programs that allow certain operations to be performed by a computer. Some syntactic and semantic principles are the core of the structure of these languages. In Java programming, context-free, lexical and syntactic grammar can be used.</a:t>
            </a:r>
          </a:p>
          <a:p>
            <a:endParaRPr lang="en-US" dirty="0"/>
          </a:p>
          <a:p>
            <a:endParaRPr lang="es-ES" dirty="0"/>
          </a:p>
        </p:txBody>
      </p:sp>
    </p:spTree>
    <p:extLst>
      <p:ext uri="{BB962C8B-B14F-4D97-AF65-F5344CB8AC3E}">
        <p14:creationId xmlns:p14="http://schemas.microsoft.com/office/powerpoint/2010/main" val="31418375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NLP vs. Computer Language </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rmAutofit fontScale="92500"/>
          </a:bodyPr>
          <a:lstStyle/>
          <a:p>
            <a:r>
              <a:rPr lang="en-US" dirty="0"/>
              <a:t>The grammar differences between high-level programming languages (for example, Java) and natural languages (for example, English) are as follows:</a:t>
            </a:r>
          </a:p>
          <a:p>
            <a:r>
              <a:rPr lang="en-US" dirty="0"/>
              <a:t>1. Natural languages are used for human communication and programming languages enable people to communicate with machines.</a:t>
            </a:r>
          </a:p>
          <a:p>
            <a:r>
              <a:rPr lang="en-US" dirty="0"/>
              <a:t>2. Program languages need a high degree of knowledge, completeness and accuracy because when speaking, any small errors are overlooked, computers do not think beyond the sentence.</a:t>
            </a:r>
          </a:p>
          <a:p>
            <a:r>
              <a:rPr lang="en-US" dirty="0"/>
              <a:t>3. The syntax of the programming language is not based on the grammar of natural languages.</a:t>
            </a:r>
          </a:p>
          <a:p>
            <a:endParaRPr lang="en-US" dirty="0"/>
          </a:p>
          <a:p>
            <a:endParaRPr lang="es-ES" dirty="0"/>
          </a:p>
        </p:txBody>
      </p:sp>
    </p:spTree>
    <p:extLst>
      <p:ext uri="{BB962C8B-B14F-4D97-AF65-F5344CB8AC3E}">
        <p14:creationId xmlns:p14="http://schemas.microsoft.com/office/powerpoint/2010/main" val="4276426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08EFE-853A-49FF-A5D7-0D3EA8216B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8BCD70B8-0032-4C3F-88BC-90B2043253E6}"/>
              </a:ext>
            </a:extLst>
          </p:cNvPr>
          <p:cNvSpPr>
            <a:spLocks noGrp="1"/>
          </p:cNvSpPr>
          <p:nvPr>
            <p:ph idx="1"/>
          </p:nvPr>
        </p:nvSpPr>
        <p:spPr>
          <a:xfrm>
            <a:off x="1294362" y="2181181"/>
            <a:ext cx="9603275" cy="3923591"/>
          </a:xfrm>
        </p:spPr>
        <p:txBody>
          <a:bodyPr>
            <a:normAutofit/>
          </a:bodyPr>
          <a:lstStyle/>
          <a:p>
            <a:pPr marL="0" indent="0">
              <a:buNone/>
            </a:pPr>
            <a:r>
              <a:rPr lang="en-US" sz="1800" dirty="0">
                <a:solidFill>
                  <a:srgbClr val="4C4A4A"/>
                </a:solidFill>
                <a:latin typeface="Lato"/>
                <a:ea typeface="Times New Roman" panose="02020603050405020304" pitchFamily="18" charset="0"/>
              </a:rPr>
              <a:t>A subfield of linguistics, computer science and artificial intelligence, Natural Language Processing (NLP) is concerned with the interactions between computers and human language, in particular with how computers are programmed to process and interpret large quantities of natural language data.</a:t>
            </a:r>
          </a:p>
          <a:p>
            <a:pPr marL="0" indent="0">
              <a:buNone/>
            </a:pPr>
            <a:r>
              <a:rPr lang="en-US" sz="1800" dirty="0">
                <a:solidFill>
                  <a:srgbClr val="4C4A4A"/>
                </a:solidFill>
                <a:latin typeface="Lato"/>
                <a:ea typeface="Times New Roman" panose="02020603050405020304" pitchFamily="18" charset="0"/>
              </a:rPr>
              <a:t>The outcome is a machine that have "understanding" the content of documents, including the qualitative complexities of the language inside them. The program will then reliably extract data and observations found in the documents and categorize and organize the documents themselves.</a:t>
            </a:r>
            <a:endParaRPr lang="en-US" sz="1800" dirty="0">
              <a:solidFill>
                <a:srgbClr val="4C4A4A"/>
              </a:solidFill>
              <a:effectLst/>
              <a:latin typeface="Lato"/>
              <a:ea typeface="Times New Roman" panose="02020603050405020304" pitchFamily="18" charset="0"/>
            </a:endParaRPr>
          </a:p>
        </p:txBody>
      </p:sp>
    </p:spTree>
    <p:extLst>
      <p:ext uri="{BB962C8B-B14F-4D97-AF65-F5344CB8AC3E}">
        <p14:creationId xmlns:p14="http://schemas.microsoft.com/office/powerpoint/2010/main" val="42618842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NLP vs. Computer Language </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rmAutofit/>
          </a:bodyPr>
          <a:lstStyle/>
          <a:p>
            <a:r>
              <a:rPr lang="en-US" dirty="0"/>
              <a:t>Therefore, the key distinction between high-level language (Java) and natural language (English) grammar is that natural language can be informal in expression, but not in written communication, whereas strict syntax is followed by programming language grammar.</a:t>
            </a:r>
          </a:p>
          <a:p>
            <a:endParaRPr lang="en-US" dirty="0"/>
          </a:p>
          <a:p>
            <a:endParaRPr lang="es-ES" dirty="0"/>
          </a:p>
        </p:txBody>
      </p:sp>
    </p:spTree>
    <p:extLst>
      <p:ext uri="{BB962C8B-B14F-4D97-AF65-F5344CB8AC3E}">
        <p14:creationId xmlns:p14="http://schemas.microsoft.com/office/powerpoint/2010/main" val="301093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Conclusions:</a:t>
            </a:r>
            <a:r>
              <a:rPr lang="en-US" dirty="0"/>
              <a:t/>
            </a:r>
            <a:br>
              <a:rPr lang="en-US" dirty="0"/>
            </a:br>
            <a:endParaRPr lang="en-US" b="1" dirty="0"/>
          </a:p>
        </p:txBody>
      </p:sp>
      <p:sp>
        <p:nvSpPr>
          <p:cNvPr id="3" name="Content Placeholder 2"/>
          <p:cNvSpPr>
            <a:spLocks noGrp="1"/>
          </p:cNvSpPr>
          <p:nvPr>
            <p:ph idx="1"/>
          </p:nvPr>
        </p:nvSpPr>
        <p:spPr/>
        <p:txBody>
          <a:bodyPr>
            <a:normAutofit fontScale="92500" lnSpcReduction="10000"/>
          </a:bodyPr>
          <a:lstStyle/>
          <a:p>
            <a:r>
              <a:rPr lang="en-US" dirty="0"/>
              <a:t>Natural Language Processing (NLP) is changing how language-based knowledge is processed and related, by having machines prepared to understand content and perform human tasks such as summary, translation, characterization, and extraction.</a:t>
            </a:r>
          </a:p>
          <a:p>
            <a:r>
              <a:rPr lang="en-US" dirty="0"/>
              <a:t> In addition, NLP provides companies with a great opportunity to examine unstructured data, including interactions with customer service, product reviews, and social media messages, and gain useful insight into targeted consumers.</a:t>
            </a:r>
          </a:p>
          <a:p>
            <a:r>
              <a:rPr lang="en-US" dirty="0"/>
              <a:t>The way machines comprehend human language seemed to be impossible a few years ago. In a short time, however, Natural Language Processing (NLP) has become one of the most influential and fastest-growing areas in Artificial Intelligence and Machine Learning.</a:t>
            </a:r>
          </a:p>
          <a:p>
            <a:endParaRPr lang="en-US" dirty="0"/>
          </a:p>
          <a:p>
            <a:endParaRPr lang="es-ES" dirty="0"/>
          </a:p>
        </p:txBody>
      </p:sp>
    </p:spTree>
    <p:extLst>
      <p:ext uri="{BB962C8B-B14F-4D97-AF65-F5344CB8AC3E}">
        <p14:creationId xmlns:p14="http://schemas.microsoft.com/office/powerpoint/2010/main" val="3227981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References:</a:t>
            </a:r>
            <a:r>
              <a:rPr lang="en-US" dirty="0"/>
              <a:t/>
            </a:r>
            <a:br>
              <a:rPr lang="en-US" dirty="0"/>
            </a:br>
            <a:endParaRPr lang="en-US" b="1" dirty="0"/>
          </a:p>
        </p:txBody>
      </p:sp>
      <p:sp>
        <p:nvSpPr>
          <p:cNvPr id="3" name="Content Placeholder 2"/>
          <p:cNvSpPr>
            <a:spLocks noGrp="1"/>
          </p:cNvSpPr>
          <p:nvPr>
            <p:ph idx="1"/>
          </p:nvPr>
        </p:nvSpPr>
        <p:spPr>
          <a:xfrm>
            <a:off x="1104901" y="2015732"/>
            <a:ext cx="9949954" cy="3902468"/>
          </a:xfrm>
        </p:spPr>
        <p:txBody>
          <a:bodyPr>
            <a:normAutofit fontScale="77500" lnSpcReduction="20000"/>
          </a:bodyPr>
          <a:lstStyle/>
          <a:p>
            <a:r>
              <a:rPr lang="en-US" u="sng" dirty="0">
                <a:hlinkClick r:id="rId2"/>
              </a:rPr>
              <a:t>https://www.ukessays.com/essays/management/programming-language.php</a:t>
            </a:r>
            <a:endParaRPr lang="en-US" dirty="0"/>
          </a:p>
          <a:p>
            <a:r>
              <a:rPr lang="en-US" u="sng" dirty="0">
                <a:hlinkClick r:id="rId3"/>
              </a:rPr>
              <a:t>https://s3.amazonaws.com/dex-microsites-prod/alexaprize/2018/papers/Alana.pdf</a:t>
            </a:r>
            <a:endParaRPr lang="en-US" dirty="0"/>
          </a:p>
          <a:p>
            <a:r>
              <a:rPr lang="en-US" u="sng" dirty="0">
                <a:hlinkClick r:id="rId4"/>
              </a:rPr>
              <a:t>https://enterprisersproject.com/article/2019/9/ai-explained-plain-english?page=1</a:t>
            </a:r>
            <a:endParaRPr lang="en-US" dirty="0"/>
          </a:p>
          <a:p>
            <a:r>
              <a:rPr lang="en-US" u="sng" dirty="0">
                <a:hlinkClick r:id="rId5"/>
              </a:rPr>
              <a:t>https://medium.com/@rinu.gour123/what-is-natural-language-processing-in-artificial-intelligence-b13dc4aa1c81</a:t>
            </a:r>
            <a:endParaRPr lang="en-US" dirty="0"/>
          </a:p>
          <a:p>
            <a:r>
              <a:rPr lang="en-US" u="sng" dirty="0">
                <a:hlinkClick r:id="rId6"/>
              </a:rPr>
              <a:t>https://anirudh-m.medium.com/current-applications-and-future-possibilities-of-natural-language-processing-nlp-1d85d4f0bcb6</a:t>
            </a:r>
            <a:endParaRPr lang="en-US" dirty="0"/>
          </a:p>
          <a:p>
            <a:r>
              <a:rPr lang="en-US" u="sng" dirty="0">
                <a:hlinkClick r:id="rId7"/>
              </a:rPr>
              <a:t>https://www.alanna.ai/2019/12/how-an-intelligent-agent-with-nlp-can-benefit-a-title-company/</a:t>
            </a:r>
            <a:endParaRPr lang="en-US" dirty="0"/>
          </a:p>
          <a:p>
            <a:r>
              <a:rPr lang="en-US" u="sng" dirty="0">
                <a:hlinkClick r:id="rId8"/>
              </a:rPr>
              <a:t>https://voicebot.ai/2020/03/17/alana-debuts-a-conversational-ai-with-plenty-to-discuss/</a:t>
            </a:r>
            <a:endParaRPr lang="en-US" dirty="0"/>
          </a:p>
          <a:p>
            <a:r>
              <a:rPr lang="en-US" dirty="0"/>
              <a:t> </a:t>
            </a:r>
            <a:r>
              <a:rPr lang="en-US" u="sng" dirty="0">
                <a:hlinkClick r:id="rId9"/>
              </a:rPr>
              <a:t>https://www.scotsman.com/news/heriot-watt-university-developing-robot-capable-conversation-humans-1425094</a:t>
            </a:r>
            <a:endParaRPr lang="en-US" dirty="0"/>
          </a:p>
          <a:p>
            <a:r>
              <a:rPr lang="en-US" u="sng" dirty="0">
                <a:hlinkClick r:id="rId10"/>
              </a:rPr>
              <a:t>https://observer.com/2020/08/breakthrough-a-i-companion-robots-will-adapt-to-your-personality-help-the-elderly/</a:t>
            </a:r>
            <a:endParaRPr lang="en-US" dirty="0"/>
          </a:p>
          <a:p>
            <a:endParaRPr lang="en-US" dirty="0"/>
          </a:p>
          <a:p>
            <a:endParaRPr lang="es-ES" dirty="0"/>
          </a:p>
        </p:txBody>
      </p:sp>
    </p:spTree>
    <p:extLst>
      <p:ext uri="{BB962C8B-B14F-4D97-AF65-F5344CB8AC3E}">
        <p14:creationId xmlns:p14="http://schemas.microsoft.com/office/powerpoint/2010/main" val="2561915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F0D655-B77A-4677-9AF1-9DFA0E933C60}"/>
              </a:ext>
            </a:extLst>
          </p:cNvPr>
          <p:cNvSpPr>
            <a:spLocks noGrp="1"/>
          </p:cNvSpPr>
          <p:nvPr>
            <p:ph idx="1"/>
          </p:nvPr>
        </p:nvSpPr>
        <p:spPr/>
        <p:txBody>
          <a:bodyPr>
            <a:normAutofit fontScale="70000" lnSpcReduction="20000"/>
          </a:bodyPr>
          <a:lstStyle/>
          <a:p>
            <a:r>
              <a:rPr lang="en-US" u="sng" dirty="0">
                <a:hlinkClick r:id="rId2"/>
              </a:rPr>
              <a:t>https://sites.google.com/site/hwinteractionlab/</a:t>
            </a:r>
            <a:endParaRPr lang="en-US" dirty="0"/>
          </a:p>
          <a:p>
            <a:r>
              <a:rPr lang="en-US" u="sng" dirty="0">
                <a:hlinkClick r:id="rId3"/>
              </a:rPr>
              <a:t>https://alanaai.com/what-makes-alana-different/</a:t>
            </a:r>
            <a:endParaRPr lang="en-US" dirty="0"/>
          </a:p>
          <a:p>
            <a:r>
              <a:rPr lang="en-US" u="sng" dirty="0">
                <a:hlinkClick r:id="rId4"/>
              </a:rPr>
              <a:t>https://alan.app/</a:t>
            </a:r>
            <a:endParaRPr lang="en-US" dirty="0"/>
          </a:p>
          <a:p>
            <a:r>
              <a:rPr lang="en-US" u="sng" dirty="0">
                <a:hlinkClick r:id="rId5"/>
              </a:rPr>
              <a:t>https://blog.alana.ai/en/gpt3-processamento-linguagem-natural</a:t>
            </a:r>
            <a:endParaRPr lang="en-US" dirty="0"/>
          </a:p>
          <a:p>
            <a:r>
              <a:rPr lang="en-US" u="sng" dirty="0">
                <a:hlinkClick r:id="rId6"/>
              </a:rPr>
              <a:t>https://en.alana.ai/skills/reports</a:t>
            </a:r>
            <a:endParaRPr lang="en-US" dirty="0"/>
          </a:p>
          <a:p>
            <a:r>
              <a:rPr lang="en-US" dirty="0"/>
              <a:t> </a:t>
            </a:r>
            <a:r>
              <a:rPr lang="en-US" u="sng" dirty="0">
                <a:hlinkClick r:id="rId7"/>
              </a:rPr>
              <a:t>https://d7qzviu3xw2xc.cloudfront.net/alexa/alexaprize/assets/pdf/2018/Alana.pdf</a:t>
            </a:r>
            <a:endParaRPr lang="en-US" dirty="0"/>
          </a:p>
          <a:p>
            <a:r>
              <a:rPr lang="en-US" u="sng" dirty="0">
                <a:hlinkClick r:id="rId8"/>
              </a:rPr>
              <a:t>https://developer.amazon.com/alexaprize/challenges/past-challenges/2018</a:t>
            </a:r>
            <a:endParaRPr lang="en-US" dirty="0"/>
          </a:p>
          <a:p>
            <a:r>
              <a:rPr lang="en-US" u="sng" dirty="0">
                <a:hlinkClick r:id="rId9"/>
              </a:rPr>
              <a:t>https://spring-h2020.eu/wp-content/uploads/2020/05/SPRING_D10.3_Privacy-and-Ethics-Guidelines_VFinal_30.04.2020.pdf</a:t>
            </a:r>
            <a:endParaRPr lang="en-US" dirty="0"/>
          </a:p>
          <a:p>
            <a:r>
              <a:rPr lang="en-US" u="sng" dirty="0">
                <a:hlinkClick r:id="rId10"/>
              </a:rPr>
              <a:t>https://arxiv.org/ftp/arxiv/papers/1801/1801.03604.pdf</a:t>
            </a:r>
            <a:endParaRPr lang="en-US" dirty="0"/>
          </a:p>
          <a:p>
            <a:endParaRPr lang="en-US" dirty="0"/>
          </a:p>
        </p:txBody>
      </p:sp>
    </p:spTree>
    <p:extLst>
      <p:ext uri="{BB962C8B-B14F-4D97-AF65-F5344CB8AC3E}">
        <p14:creationId xmlns:p14="http://schemas.microsoft.com/office/powerpoint/2010/main" val="259694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785DB-1EAF-4655-BD5F-147A4E89ADCF}"/>
              </a:ext>
            </a:extLst>
          </p:cNvPr>
          <p:cNvSpPr>
            <a:spLocks noGrp="1"/>
          </p:cNvSpPr>
          <p:nvPr>
            <p:ph type="title"/>
          </p:nvPr>
        </p:nvSpPr>
        <p:spPr>
          <a:xfrm>
            <a:off x="1115403" y="2001307"/>
            <a:ext cx="9603275" cy="1049235"/>
          </a:xfrm>
        </p:spPr>
        <p:txBody>
          <a:bodyPr/>
          <a:lstStyle/>
          <a:p>
            <a:pPr algn="ctr"/>
            <a:r>
              <a:rPr lang="en-US" dirty="0"/>
              <a:t>Thank You!</a:t>
            </a:r>
          </a:p>
        </p:txBody>
      </p:sp>
    </p:spTree>
    <p:extLst>
      <p:ext uri="{BB962C8B-B14F-4D97-AF65-F5344CB8AC3E}">
        <p14:creationId xmlns:p14="http://schemas.microsoft.com/office/powerpoint/2010/main" val="4245485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08EFE-853A-49FF-A5D7-0D3EA8216B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8BCD70B8-0032-4C3F-88BC-90B2043253E6}"/>
              </a:ext>
            </a:extLst>
          </p:cNvPr>
          <p:cNvSpPr>
            <a:spLocks noGrp="1"/>
          </p:cNvSpPr>
          <p:nvPr>
            <p:ph idx="1"/>
          </p:nvPr>
        </p:nvSpPr>
        <p:spPr>
          <a:xfrm>
            <a:off x="1294362" y="1993901"/>
            <a:ext cx="9603275" cy="3860799"/>
          </a:xfrm>
        </p:spPr>
        <p:txBody>
          <a:bodyPr>
            <a:normAutofit fontScale="92500"/>
          </a:bodyPr>
          <a:lstStyle/>
          <a:p>
            <a:pPr marL="0" indent="0">
              <a:buNone/>
            </a:pPr>
            <a:r>
              <a:rPr lang="en-US" sz="1800" b="1" dirty="0">
                <a:solidFill>
                  <a:schemeClr val="tx1">
                    <a:lumMod val="95000"/>
                    <a:lumOff val="5000"/>
                  </a:schemeClr>
                </a:solidFill>
              </a:rPr>
              <a:t>Autonomous robots</a:t>
            </a:r>
            <a:r>
              <a:rPr lang="en-US" sz="1800" dirty="0">
                <a:solidFill>
                  <a:schemeClr val="tx1">
                    <a:lumMod val="95000"/>
                    <a:lumOff val="5000"/>
                  </a:schemeClr>
                </a:solidFill>
              </a:rPr>
              <a:t> are intelligent machines capable of performing tasks in the world by themselves, without explicit human control. </a:t>
            </a:r>
          </a:p>
          <a:p>
            <a:pPr marL="0" indent="0">
              <a:buNone/>
            </a:pPr>
            <a:r>
              <a:rPr lang="en-US" sz="1800" dirty="0">
                <a:solidFill>
                  <a:schemeClr val="tx1">
                    <a:lumMod val="95000"/>
                    <a:lumOff val="5000"/>
                  </a:schemeClr>
                </a:solidFill>
                <a:latin typeface="Lato"/>
                <a:ea typeface="Times New Roman" panose="02020603050405020304" pitchFamily="18" charset="0"/>
              </a:rPr>
              <a:t>Autonomous robots like Alana, Alexa, Siri are made using NLP.</a:t>
            </a:r>
          </a:p>
          <a:p>
            <a:pPr marL="0" indent="0">
              <a:buNone/>
            </a:pPr>
            <a:r>
              <a:rPr lang="en-US" sz="1800" dirty="0">
                <a:solidFill>
                  <a:schemeClr val="tx1">
                    <a:lumMod val="95000"/>
                    <a:lumOff val="5000"/>
                  </a:schemeClr>
                </a:solidFill>
                <a:latin typeface="Lato"/>
                <a:ea typeface="Times New Roman" panose="02020603050405020304" pitchFamily="18" charset="0"/>
              </a:rPr>
              <a:t>At its heart, Alana is a voice AI that can keep up its side of the conversation with most smart speaker owners for longer than the normal request and answer exchanges. Not only can Alana apply its AI to understand what people are saying, but what it means about the interests and hobbies of that person. That means that in the discussion, Alana will take a more constructive position, proposing new subjects and topics to explore that align with what has already been said. The AI uses multiple sources for its topics of debate, depending on the circumstances. The app can use publicly accessible information, or Alana can connect existing databases to companies and organizations, enabling the AI to exploit unique knowledge.</a:t>
            </a:r>
          </a:p>
          <a:p>
            <a:pPr marL="0" indent="0">
              <a:buNone/>
            </a:pPr>
            <a:endParaRPr lang="en-US" sz="1800" dirty="0">
              <a:solidFill>
                <a:schemeClr val="tx1">
                  <a:lumMod val="95000"/>
                  <a:lumOff val="5000"/>
                </a:schemeClr>
              </a:solidFill>
              <a:effectLst/>
              <a:latin typeface="Lato"/>
              <a:ea typeface="Times New Roman" panose="02020603050405020304" pitchFamily="18" charset="0"/>
            </a:endParaRPr>
          </a:p>
        </p:txBody>
      </p:sp>
    </p:spTree>
    <p:extLst>
      <p:ext uri="{BB962C8B-B14F-4D97-AF65-F5344CB8AC3E}">
        <p14:creationId xmlns:p14="http://schemas.microsoft.com/office/powerpoint/2010/main" val="4177593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4E2F0-E450-4C83-B448-BF5C32798168}"/>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xmlns="" id="{66870C51-13D0-4FB4-A741-759A09E83FE3}"/>
              </a:ext>
            </a:extLst>
          </p:cNvPr>
          <p:cNvSpPr>
            <a:spLocks noGrp="1"/>
          </p:cNvSpPr>
          <p:nvPr>
            <p:ph idx="1"/>
          </p:nvPr>
        </p:nvSpPr>
        <p:spPr/>
        <p:txBody>
          <a:bodyPr>
            <a:normAutofit/>
          </a:bodyPr>
          <a:lstStyle/>
          <a:p>
            <a:pPr marL="0" indent="0">
              <a:buNone/>
            </a:pPr>
            <a:r>
              <a:rPr lang="en-US" sz="1800" dirty="0">
                <a:solidFill>
                  <a:schemeClr val="tx1">
                    <a:lumMod val="75000"/>
                    <a:lumOff val="25000"/>
                  </a:schemeClr>
                </a:solidFill>
              </a:rPr>
              <a:t>The whole purpose is to create an insightful and engaging social chatbot that aims to keep users entertained and for as long as possible to enjoy a spoken conversation on topics of their choosing. A combination of topic-related talk, finding out about the user, and sharing humorous information, jokes, stories, and news items is an overall inspiration for this vision.</a:t>
            </a:r>
          </a:p>
          <a:p>
            <a:pPr marL="0" indent="0">
              <a:buNone/>
            </a:pPr>
            <a:r>
              <a:rPr lang="en-US" sz="1800" dirty="0">
                <a:solidFill>
                  <a:schemeClr val="tx1">
                    <a:lumMod val="75000"/>
                    <a:lumOff val="25000"/>
                  </a:schemeClr>
                </a:solidFill>
              </a:rPr>
              <a:t>Since the system has greater access to web data such as Wikipedia and news articles than human access, the system also offers an entertaining and interactive way to navigate the web/news according to user expectations.</a:t>
            </a:r>
          </a:p>
          <a:p>
            <a:pPr marL="0" indent="0">
              <a:buNone/>
            </a:pPr>
            <a:r>
              <a:rPr lang="en-US" sz="1800" dirty="0">
                <a:solidFill>
                  <a:schemeClr val="tx1">
                    <a:lumMod val="75000"/>
                    <a:lumOff val="25000"/>
                  </a:schemeClr>
                </a:solidFill>
              </a:rPr>
              <a:t>And we have addressed in detail the working processes, priorities and use cases in our paper.</a:t>
            </a:r>
          </a:p>
        </p:txBody>
      </p:sp>
    </p:spTree>
    <p:extLst>
      <p:ext uri="{BB962C8B-B14F-4D97-AF65-F5344CB8AC3E}">
        <p14:creationId xmlns:p14="http://schemas.microsoft.com/office/powerpoint/2010/main" val="146784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32C75-B2E1-470A-B448-8577017674C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xmlns="" id="{44306335-769F-44D3-B6E2-0E781C85BF29}"/>
              </a:ext>
            </a:extLst>
          </p:cNvPr>
          <p:cNvSpPr>
            <a:spLocks noGrp="1"/>
          </p:cNvSpPr>
          <p:nvPr>
            <p:ph idx="1"/>
          </p:nvPr>
        </p:nvSpPr>
        <p:spPr/>
        <p:txBody>
          <a:bodyPr>
            <a:normAutofit/>
          </a:bodyPr>
          <a:lstStyle/>
          <a:p>
            <a:pPr marL="0" indent="0">
              <a:buNone/>
            </a:pPr>
            <a:r>
              <a:rPr lang="en-US" dirty="0"/>
              <a:t>During the pandemic, preserving social isolation became a must. The need for artificial intimacy continued to develop. Not only that, for solo explorers, space ship troopers, isolated workers, lonely elderly people and the list continues to go on, artificial companion that can keep conversation at human level is required.</a:t>
            </a:r>
          </a:p>
          <a:p>
            <a:pPr marL="0" indent="0">
              <a:buNone/>
            </a:pPr>
            <a:r>
              <a:rPr lang="en-US" dirty="0"/>
              <a:t>Since the existing state of the art infrastructure for this is not up to the mark yet, tremendous research is taking place and funds are flowing in from major companies such as Amazon, Google, Apple. Since the chance comes with the comprehension of natural language, bots are infinite and promise to put humanity a step ahead.</a:t>
            </a:r>
          </a:p>
        </p:txBody>
      </p:sp>
    </p:spTree>
    <p:extLst>
      <p:ext uri="{BB962C8B-B14F-4D97-AF65-F5344CB8AC3E}">
        <p14:creationId xmlns:p14="http://schemas.microsoft.com/office/powerpoint/2010/main" val="4209252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08EFE-853A-49FF-A5D7-0D3EA8216B89}"/>
              </a:ext>
            </a:extLst>
          </p:cNvPr>
          <p:cNvSpPr>
            <a:spLocks noGrp="1"/>
          </p:cNvSpPr>
          <p:nvPr>
            <p:ph type="title"/>
          </p:nvPr>
        </p:nvSpPr>
        <p:spPr/>
        <p:txBody>
          <a:bodyPr/>
          <a:lstStyle/>
          <a:p>
            <a:r>
              <a:rPr lang="en-US" dirty="0"/>
              <a:t>Natural language processing (NLP)</a:t>
            </a:r>
            <a:br>
              <a:rPr lang="en-US" dirty="0"/>
            </a:br>
            <a:endParaRPr lang="en-US" dirty="0"/>
          </a:p>
        </p:txBody>
      </p:sp>
      <p:sp>
        <p:nvSpPr>
          <p:cNvPr id="3" name="Content Placeholder 2">
            <a:extLst>
              <a:ext uri="{FF2B5EF4-FFF2-40B4-BE49-F238E27FC236}">
                <a16:creationId xmlns:a16="http://schemas.microsoft.com/office/drawing/2014/main" xmlns="" id="{8BCD70B8-0032-4C3F-88BC-90B2043253E6}"/>
              </a:ext>
            </a:extLst>
          </p:cNvPr>
          <p:cNvSpPr>
            <a:spLocks noGrp="1"/>
          </p:cNvSpPr>
          <p:nvPr>
            <p:ph idx="1"/>
          </p:nvPr>
        </p:nvSpPr>
        <p:spPr/>
        <p:txBody>
          <a:bodyPr/>
          <a:lstStyle/>
          <a:p>
            <a:pPr marL="0" indent="0">
              <a:buNone/>
            </a:pPr>
            <a:r>
              <a:rPr lang="es-ES" sz="1800" dirty="0"/>
              <a:t>-A sub-</a:t>
            </a:r>
            <a:r>
              <a:rPr lang="es-ES" sz="1800" dirty="0" err="1"/>
              <a:t>field</a:t>
            </a:r>
            <a:r>
              <a:rPr lang="es-ES" sz="1800" dirty="0"/>
              <a:t> of Artificial Inteligencie.</a:t>
            </a:r>
          </a:p>
          <a:p>
            <a:pPr marL="0" indent="0">
              <a:buNone/>
            </a:pPr>
            <a:r>
              <a:rPr lang="es-ES" sz="1800" dirty="0"/>
              <a:t>-</a:t>
            </a:r>
            <a:r>
              <a:rPr lang="es-ES" sz="1800" dirty="0" err="1"/>
              <a:t>An</a:t>
            </a:r>
            <a:r>
              <a:rPr lang="es-ES" sz="1800" dirty="0"/>
              <a:t> </a:t>
            </a:r>
            <a:r>
              <a:rPr lang="es-ES" sz="1800" dirty="0" err="1"/>
              <a:t>inner</a:t>
            </a:r>
            <a:r>
              <a:rPr lang="es-ES" sz="1800" dirty="0"/>
              <a:t> </a:t>
            </a:r>
            <a:r>
              <a:rPr lang="es-ES" sz="1800" dirty="0" err="1"/>
              <a:t>diciplinary</a:t>
            </a:r>
            <a:r>
              <a:rPr lang="es-ES" sz="1800" dirty="0"/>
              <a:t> </a:t>
            </a:r>
            <a:r>
              <a:rPr lang="es-ES" sz="1800" dirty="0" err="1"/>
              <a:t>subject</a:t>
            </a:r>
            <a:endParaRPr lang="es-ES" sz="1800" dirty="0"/>
          </a:p>
          <a:p>
            <a:pPr marL="0" indent="0">
              <a:buNone/>
            </a:pPr>
            <a:r>
              <a:rPr lang="es-ES" sz="1800" dirty="0" err="1"/>
              <a:t>Aim</a:t>
            </a:r>
            <a:r>
              <a:rPr lang="es-ES" sz="1800" dirty="0"/>
              <a:t>:</a:t>
            </a:r>
          </a:p>
          <a:p>
            <a:pPr marL="0" indent="0">
              <a:buNone/>
            </a:pPr>
            <a:r>
              <a:rPr lang="es-ES" sz="1800" dirty="0"/>
              <a:t>-</a:t>
            </a:r>
            <a:r>
              <a:rPr lang="es-ES" sz="1800" dirty="0" err="1"/>
              <a:t>To</a:t>
            </a:r>
            <a:r>
              <a:rPr lang="es-ES" sz="1800" dirty="0"/>
              <a:t> </a:t>
            </a:r>
            <a:r>
              <a:rPr lang="es-ES" sz="1800" dirty="0" err="1"/>
              <a:t>build</a:t>
            </a:r>
            <a:r>
              <a:rPr lang="es-ES" sz="1800" dirty="0"/>
              <a:t> </a:t>
            </a:r>
            <a:r>
              <a:rPr lang="es-ES" sz="1800" dirty="0" err="1"/>
              <a:t>intellegent</a:t>
            </a:r>
            <a:r>
              <a:rPr lang="es-ES" sz="1800" dirty="0"/>
              <a:t> </a:t>
            </a:r>
            <a:r>
              <a:rPr lang="es-ES" sz="1800" dirty="0" err="1"/>
              <a:t>computers</a:t>
            </a:r>
            <a:r>
              <a:rPr lang="es-ES" sz="1800" dirty="0"/>
              <a:t> </a:t>
            </a:r>
            <a:r>
              <a:rPr lang="es-ES" sz="1800" dirty="0" err="1"/>
              <a:t>that</a:t>
            </a:r>
            <a:r>
              <a:rPr lang="es-ES" sz="1800" dirty="0"/>
              <a:t> can </a:t>
            </a:r>
            <a:r>
              <a:rPr lang="es-ES" sz="1800" dirty="0" err="1"/>
              <a:t>interact</a:t>
            </a:r>
            <a:r>
              <a:rPr lang="es-ES" sz="1800" dirty="0"/>
              <a:t> </a:t>
            </a:r>
            <a:r>
              <a:rPr lang="es-ES" sz="1800" dirty="0" err="1"/>
              <a:t>with</a:t>
            </a:r>
            <a:r>
              <a:rPr lang="es-ES" sz="1800" dirty="0"/>
              <a:t> human </a:t>
            </a:r>
            <a:r>
              <a:rPr lang="es-ES" sz="1800" dirty="0" err="1"/>
              <a:t>being</a:t>
            </a:r>
            <a:r>
              <a:rPr lang="es-ES" sz="1800" dirty="0"/>
              <a:t> </a:t>
            </a:r>
            <a:r>
              <a:rPr lang="es-ES" sz="1800" dirty="0" err="1"/>
              <a:t>like</a:t>
            </a:r>
            <a:r>
              <a:rPr lang="es-ES" sz="1800" dirty="0"/>
              <a:t> a human </a:t>
            </a:r>
            <a:r>
              <a:rPr lang="es-ES" sz="1800" dirty="0" err="1"/>
              <a:t>being</a:t>
            </a:r>
            <a:r>
              <a:rPr lang="es-ES" sz="1800" dirty="0"/>
              <a:t>!!</a:t>
            </a:r>
          </a:p>
          <a:p>
            <a:pPr marL="0" indent="0">
              <a:buNone/>
            </a:pPr>
            <a:endParaRPr lang="en-US" dirty="0"/>
          </a:p>
        </p:txBody>
      </p:sp>
    </p:spTree>
    <p:extLst>
      <p:ext uri="{BB962C8B-B14F-4D97-AF65-F5344CB8AC3E}">
        <p14:creationId xmlns:p14="http://schemas.microsoft.com/office/powerpoint/2010/main" val="2370405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08EFE-853A-49FF-A5D7-0D3EA8216B89}"/>
              </a:ext>
            </a:extLst>
          </p:cNvPr>
          <p:cNvSpPr>
            <a:spLocks noGrp="1"/>
          </p:cNvSpPr>
          <p:nvPr>
            <p:ph type="title"/>
          </p:nvPr>
        </p:nvSpPr>
        <p:spPr/>
        <p:txBody>
          <a:bodyPr>
            <a:normAutofit fontScale="90000"/>
          </a:bodyPr>
          <a:lstStyle/>
          <a:p>
            <a:r>
              <a:rPr lang="pt-PT" b="1" dirty="0"/>
              <a:t>Natural language </a:t>
            </a:r>
            <a:r>
              <a:rPr lang="pt-PT" b="1" dirty="0" smtClean="0"/>
              <a:t>understandiNg </a:t>
            </a:r>
            <a:r>
              <a:rPr lang="pt-PT" b="1" dirty="0"/>
              <a:t>robots :ALANA</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8BCD70B8-0032-4C3F-88BC-90B2043253E6}"/>
              </a:ext>
            </a:extLst>
          </p:cNvPr>
          <p:cNvSpPr>
            <a:spLocks noGrp="1"/>
          </p:cNvSpPr>
          <p:nvPr>
            <p:ph idx="1"/>
          </p:nvPr>
        </p:nvSpPr>
        <p:spPr/>
        <p:txBody>
          <a:bodyPr>
            <a:normAutofit fontScale="85000" lnSpcReduction="10000"/>
          </a:bodyPr>
          <a:lstStyle/>
          <a:p>
            <a:r>
              <a:rPr lang="en-US" dirty="0"/>
              <a:t>Basically, autonomous robots are highly configured and intelligent devices that, without the intervention of human control, are capable of performing certain tasks by themselves.</a:t>
            </a:r>
          </a:p>
          <a:p>
            <a:r>
              <a:rPr lang="en-US" dirty="0"/>
              <a:t>Robots, for instance, may do things such as chatting, walking, washing, opening doors, etc.</a:t>
            </a:r>
          </a:p>
          <a:p>
            <a:r>
              <a:rPr lang="en-US" dirty="0"/>
              <a:t>Autonomous robots can make human-like decisions on their own and execute tasks accordingly.</a:t>
            </a:r>
          </a:p>
          <a:p>
            <a:r>
              <a:rPr lang="en-US" dirty="0"/>
              <a:t>Alana robots is an autonomous chit-chat bot that uses AI technology to continue human-like speech and to learn like human using machine learning algorithm.</a:t>
            </a:r>
          </a:p>
          <a:p>
            <a:r>
              <a:rPr lang="en-US" dirty="0"/>
              <a:t>This robot ALANA IN BBC was first introduced by Professor Jim Al-</a:t>
            </a:r>
            <a:r>
              <a:rPr lang="en-US" dirty="0" err="1"/>
              <a:t>khali</a:t>
            </a:r>
            <a:r>
              <a:rPr lang="en-US" dirty="0"/>
              <a:t>, who built a computer that can increase, simulate, act like human. </a:t>
            </a:r>
            <a:r>
              <a:rPr lang="pt-PT" dirty="0"/>
              <a:t>He said that the robot uses machine learning and artificial neural network.</a:t>
            </a:r>
            <a:endParaRPr lang="en-US" dirty="0"/>
          </a:p>
          <a:p>
            <a:pPr marL="0" indent="0">
              <a:buNone/>
            </a:pPr>
            <a:endParaRPr lang="en-US" dirty="0"/>
          </a:p>
        </p:txBody>
      </p:sp>
    </p:spTree>
    <p:extLst>
      <p:ext uri="{BB962C8B-B14F-4D97-AF65-F5344CB8AC3E}">
        <p14:creationId xmlns:p14="http://schemas.microsoft.com/office/powerpoint/2010/main" val="3599125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b="1" dirty="0"/>
              <a:t>Can the robots ALANA really understand?</a:t>
            </a:r>
            <a:br>
              <a:rPr lang="pt-PT" b="1" dirty="0"/>
            </a:br>
            <a:endParaRPr lang="en-US" b="1" dirty="0"/>
          </a:p>
        </p:txBody>
      </p:sp>
      <p:sp>
        <p:nvSpPr>
          <p:cNvPr id="3" name="Content Placeholder 2"/>
          <p:cNvSpPr>
            <a:spLocks noGrp="1"/>
          </p:cNvSpPr>
          <p:nvPr>
            <p:ph idx="1"/>
          </p:nvPr>
        </p:nvSpPr>
        <p:spPr/>
        <p:txBody>
          <a:bodyPr/>
          <a:lstStyle/>
          <a:p>
            <a:r>
              <a:rPr lang="en-US" dirty="0"/>
              <a:t>Yeah, in a way, the robots like Alana is able to understand to some extent and maintain a conversation for 10 minutes or more.</a:t>
            </a:r>
          </a:p>
          <a:p>
            <a:r>
              <a:rPr lang="en-US" dirty="0"/>
              <a:t>It can communicate like a human being and can react like a human being.</a:t>
            </a:r>
          </a:p>
          <a:p>
            <a:r>
              <a:rPr lang="en-US" dirty="0"/>
              <a:t>It is a social, artificial intelligence that is able to talk because it is linked to the Internet and can read news as well.</a:t>
            </a:r>
          </a:p>
          <a:p>
            <a:r>
              <a:rPr lang="en-US" dirty="0"/>
              <a:t>It has its own favorite collections, such as music, movies, books, sports, and it talks about those things that are connected.</a:t>
            </a:r>
          </a:p>
        </p:txBody>
      </p:sp>
    </p:spTree>
    <p:extLst>
      <p:ext uri="{BB962C8B-B14F-4D97-AF65-F5344CB8AC3E}">
        <p14:creationId xmlns:p14="http://schemas.microsoft.com/office/powerpoint/2010/main" val="1086450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468</TotalTime>
  <Words>2942</Words>
  <Application>Microsoft Office PowerPoint</Application>
  <PresentationFormat>Custom</PresentationFormat>
  <Paragraphs>161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Gallery</vt:lpstr>
      <vt:lpstr>Nlp, Machine learning, Conversational Ai,  Alana……</vt:lpstr>
      <vt:lpstr>Overview</vt:lpstr>
      <vt:lpstr>Introduction</vt:lpstr>
      <vt:lpstr>Introduction</vt:lpstr>
      <vt:lpstr>Objective</vt:lpstr>
      <vt:lpstr>Motivation</vt:lpstr>
      <vt:lpstr>Natural language processing (NLP) </vt:lpstr>
      <vt:lpstr>Natural language understandiNg robots :ALANA </vt:lpstr>
      <vt:lpstr>Can the robots ALANA really understand? </vt:lpstr>
      <vt:lpstr>Alana Architecture  and Design </vt:lpstr>
      <vt:lpstr>Dialogue state</vt:lpstr>
      <vt:lpstr>The structure of the state in each turn is seen. The state object encapsulates all the details that the system requires to generate a suitable response for the user at each turn.</vt:lpstr>
      <vt:lpstr>Alana Services and Updated System Components </vt:lpstr>
      <vt:lpstr>Entity Linking </vt:lpstr>
      <vt:lpstr>Clarification Service </vt:lpstr>
      <vt:lpstr>Response Selection</vt:lpstr>
      <vt:lpstr>Fail-safe Mechanisms and Monitoring</vt:lpstr>
      <vt:lpstr>System Evaluation </vt:lpstr>
      <vt:lpstr>Overall Performance </vt:lpstr>
      <vt:lpstr>PowerPoint Presentation</vt:lpstr>
      <vt:lpstr>Future Enhancements</vt:lpstr>
      <vt:lpstr>What are limitation of NLP(Natural Language Processing)? </vt:lpstr>
      <vt:lpstr>What are limitation of NLP(Natural Language Processing)? </vt:lpstr>
      <vt:lpstr>What are the challenging problems for the future? </vt:lpstr>
      <vt:lpstr>What is the best path for the future?</vt:lpstr>
      <vt:lpstr>Future NLP Possibilities </vt:lpstr>
      <vt:lpstr>Future NLP Possibilities </vt:lpstr>
      <vt:lpstr>NLP vs. Computer Language   </vt:lpstr>
      <vt:lpstr>NLP vs. Computer Language   </vt:lpstr>
      <vt:lpstr>NLP vs. Computer Language   </vt:lpstr>
      <vt:lpstr>Conclusions: </vt:lpstr>
      <vt:lpstr>References: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Nlp,Machine learning, Conversational Ai, Alana……</dc:title>
  <dc:creator>KhanZ</dc:creator>
  <cp:lastModifiedBy>Toshiba</cp:lastModifiedBy>
  <cp:revision>56</cp:revision>
  <dcterms:created xsi:type="dcterms:W3CDTF">2021-01-04T08:33:58Z</dcterms:created>
  <dcterms:modified xsi:type="dcterms:W3CDTF">2021-01-05T07:46:28Z</dcterms:modified>
</cp:coreProperties>
</file>