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71" r:id="rId4"/>
    <p:sldId id="273" r:id="rId5"/>
    <p:sldId id="274" r:id="rId6"/>
    <p:sldId id="275" r:id="rId7"/>
    <p:sldId id="276" r:id="rId8"/>
    <p:sldId id="277" r:id="rId9"/>
    <p:sldId id="278" r:id="rId10"/>
    <p:sldId id="280" r:id="rId11"/>
    <p:sldId id="283" r:id="rId12"/>
    <p:sldId id="282" r:id="rId13"/>
    <p:sldId id="285" r:id="rId14"/>
    <p:sldId id="284" r:id="rId15"/>
    <p:sldId id="28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FC177-599E-4187-ACD8-BCA9004DCFFA}" type="datetimeFigureOut">
              <a:rPr lang="zh-CN" altLang="en-US" smtClean="0"/>
              <a:t>2019/5/27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4F80CB-6EE9-4A6D-9477-8ABA317811A1}" type="slidenum">
              <a:rPr lang="zh-CN" altLang="en-US" smtClean="0"/>
              <a:t>‹#›</a:t>
            </a:fld>
            <a:endParaRPr lang="zh-CN" altLang="en-US"/>
          </a:p>
        </p:txBody>
      </p:sp>
    </p:spTree>
    <p:extLst>
      <p:ext uri="{BB962C8B-B14F-4D97-AF65-F5344CB8AC3E}">
        <p14:creationId xmlns:p14="http://schemas.microsoft.com/office/powerpoint/2010/main" val="4083418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4F80CB-6EE9-4A6D-9477-8ABA317811A1}" type="slidenum">
              <a:rPr lang="zh-CN" altLang="en-US" smtClean="0"/>
              <a:t>1</a:t>
            </a:fld>
            <a:endParaRPr lang="zh-CN" altLang="en-US"/>
          </a:p>
        </p:txBody>
      </p:sp>
    </p:spTree>
    <p:extLst>
      <p:ext uri="{BB962C8B-B14F-4D97-AF65-F5344CB8AC3E}">
        <p14:creationId xmlns:p14="http://schemas.microsoft.com/office/powerpoint/2010/main" val="339728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 coordinates of a cell in the grid, which</a:t>
            </a:r>
            <a:r>
              <a:rPr lang="zh-CN" altLang="en-US" sz="1200" dirty="0"/>
              <a:t> </a:t>
            </a:r>
            <a:r>
              <a:rPr lang="en-US" altLang="zh-CN" sz="1200" dirty="0"/>
              <a:t>are specified by row and then column, both starting at zero.</a:t>
            </a:r>
            <a:endParaRPr lang="zh-CN" altLang="en-US" dirty="0"/>
          </a:p>
        </p:txBody>
      </p:sp>
      <p:sp>
        <p:nvSpPr>
          <p:cNvPr id="4" name="灯片编号占位符 3"/>
          <p:cNvSpPr>
            <a:spLocks noGrp="1"/>
          </p:cNvSpPr>
          <p:nvPr>
            <p:ph type="sldNum" sz="quarter" idx="5"/>
          </p:nvPr>
        </p:nvSpPr>
        <p:spPr/>
        <p:txBody>
          <a:bodyPr/>
          <a:lstStyle/>
          <a:p>
            <a:fld id="{3D4F80CB-6EE9-4A6D-9477-8ABA317811A1}" type="slidenum">
              <a:rPr lang="zh-CN" altLang="en-US" smtClean="0"/>
              <a:t>2</a:t>
            </a:fld>
            <a:endParaRPr lang="zh-CN" altLang="en-US"/>
          </a:p>
        </p:txBody>
      </p:sp>
    </p:spTree>
    <p:extLst>
      <p:ext uri="{BB962C8B-B14F-4D97-AF65-F5344CB8AC3E}">
        <p14:creationId xmlns:p14="http://schemas.microsoft.com/office/powerpoint/2010/main" val="1470951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4F80CB-6EE9-4A6D-9477-8ABA317811A1}" type="slidenum">
              <a:rPr lang="zh-CN" altLang="en-US" smtClean="0"/>
              <a:t>9</a:t>
            </a:fld>
            <a:endParaRPr lang="zh-CN" altLang="en-US"/>
          </a:p>
        </p:txBody>
      </p:sp>
    </p:spTree>
    <p:extLst>
      <p:ext uri="{BB962C8B-B14F-4D97-AF65-F5344CB8AC3E}">
        <p14:creationId xmlns:p14="http://schemas.microsoft.com/office/powerpoint/2010/main" val="3895855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6708BCF-6A77-43AE-8A27-E19F655A41F9}"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FDD9F8-58ED-4651-90D2-1E505B054F94}"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084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6708BCF-6A77-43AE-8A27-E19F655A41F9}"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FDD9F8-58ED-4651-90D2-1E505B054F94}" type="slidenum">
              <a:rPr lang="zh-CN" altLang="en-US" smtClean="0"/>
              <a:t>‹#›</a:t>
            </a:fld>
            <a:endParaRPr lang="zh-CN" altLang="en-US"/>
          </a:p>
        </p:txBody>
      </p:sp>
    </p:spTree>
    <p:extLst>
      <p:ext uri="{BB962C8B-B14F-4D97-AF65-F5344CB8AC3E}">
        <p14:creationId xmlns:p14="http://schemas.microsoft.com/office/powerpoint/2010/main" val="3561365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6708BCF-6A77-43AE-8A27-E19F655A41F9}"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FDD9F8-58ED-4651-90D2-1E505B054F94}" type="slidenum">
              <a:rPr lang="zh-CN" altLang="en-US" smtClean="0"/>
              <a:t>‹#›</a:t>
            </a:fld>
            <a:endParaRPr lang="zh-CN" altLang="en-US"/>
          </a:p>
        </p:txBody>
      </p:sp>
    </p:spTree>
    <p:extLst>
      <p:ext uri="{BB962C8B-B14F-4D97-AF65-F5344CB8AC3E}">
        <p14:creationId xmlns:p14="http://schemas.microsoft.com/office/powerpoint/2010/main" val="1567277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6708BCF-6A77-43AE-8A27-E19F655A41F9}"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FDD9F8-58ED-4651-90D2-1E505B054F94}" type="slidenum">
              <a:rPr lang="zh-CN" altLang="en-US" smtClean="0"/>
              <a:t>‹#›</a:t>
            </a:fld>
            <a:endParaRPr lang="zh-CN" altLang="en-US"/>
          </a:p>
        </p:txBody>
      </p:sp>
    </p:spTree>
    <p:extLst>
      <p:ext uri="{BB962C8B-B14F-4D97-AF65-F5344CB8AC3E}">
        <p14:creationId xmlns:p14="http://schemas.microsoft.com/office/powerpoint/2010/main" val="348470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6708BCF-6A77-43AE-8A27-E19F655A41F9}"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FDD9F8-58ED-4651-90D2-1E505B054F94}"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746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6708BCF-6A77-43AE-8A27-E19F655A41F9}" type="datetimeFigureOut">
              <a:rPr lang="zh-CN" altLang="en-US" smtClean="0"/>
              <a:t>2019/5/27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FDD9F8-58ED-4651-90D2-1E505B054F94}" type="slidenum">
              <a:rPr lang="zh-CN" altLang="en-US" smtClean="0"/>
              <a:t>‹#›</a:t>
            </a:fld>
            <a:endParaRPr lang="zh-CN" altLang="en-US"/>
          </a:p>
        </p:txBody>
      </p:sp>
    </p:spTree>
    <p:extLst>
      <p:ext uri="{BB962C8B-B14F-4D97-AF65-F5344CB8AC3E}">
        <p14:creationId xmlns:p14="http://schemas.microsoft.com/office/powerpoint/2010/main" val="325999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6708BCF-6A77-43AE-8A27-E19F655A41F9}" type="datetimeFigureOut">
              <a:rPr lang="zh-CN" altLang="en-US" smtClean="0"/>
              <a:t>2019/5/27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9FDD9F8-58ED-4651-90D2-1E505B054F94}" type="slidenum">
              <a:rPr lang="zh-CN" altLang="en-US" smtClean="0"/>
              <a:t>‹#›</a:t>
            </a:fld>
            <a:endParaRPr lang="zh-CN" altLang="en-US"/>
          </a:p>
        </p:txBody>
      </p:sp>
    </p:spTree>
    <p:extLst>
      <p:ext uri="{BB962C8B-B14F-4D97-AF65-F5344CB8AC3E}">
        <p14:creationId xmlns:p14="http://schemas.microsoft.com/office/powerpoint/2010/main" val="2104450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6708BCF-6A77-43AE-8A27-E19F655A41F9}" type="datetimeFigureOut">
              <a:rPr lang="zh-CN" altLang="en-US" smtClean="0"/>
              <a:t>2019/5/27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9FDD9F8-58ED-4651-90D2-1E505B054F94}" type="slidenum">
              <a:rPr lang="zh-CN" altLang="en-US" smtClean="0"/>
              <a:t>‹#›</a:t>
            </a:fld>
            <a:endParaRPr lang="zh-CN" altLang="en-US"/>
          </a:p>
        </p:txBody>
      </p:sp>
    </p:spTree>
    <p:extLst>
      <p:ext uri="{BB962C8B-B14F-4D97-AF65-F5344CB8AC3E}">
        <p14:creationId xmlns:p14="http://schemas.microsoft.com/office/powerpoint/2010/main" val="267860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6708BCF-6A77-43AE-8A27-E19F655A41F9}" type="datetimeFigureOut">
              <a:rPr lang="zh-CN" altLang="en-US" smtClean="0"/>
              <a:t>2019/5/27</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F9FDD9F8-58ED-4651-90D2-1E505B054F94}" type="slidenum">
              <a:rPr lang="zh-CN" altLang="en-US" smtClean="0"/>
              <a:t>‹#›</a:t>
            </a:fld>
            <a:endParaRPr lang="zh-CN" altLang="en-US"/>
          </a:p>
        </p:txBody>
      </p:sp>
    </p:spTree>
    <p:extLst>
      <p:ext uri="{BB962C8B-B14F-4D97-AF65-F5344CB8AC3E}">
        <p14:creationId xmlns:p14="http://schemas.microsoft.com/office/powerpoint/2010/main" val="256390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6708BCF-6A77-43AE-8A27-E19F655A41F9}" type="datetimeFigureOut">
              <a:rPr lang="zh-CN" altLang="en-US" smtClean="0"/>
              <a:t>2019/5/27</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9FDD9F8-58ED-4651-90D2-1E505B054F94}" type="slidenum">
              <a:rPr lang="zh-CN" altLang="en-US" smtClean="0"/>
              <a:t>‹#›</a:t>
            </a:fld>
            <a:endParaRPr lang="zh-CN" altLang="en-US"/>
          </a:p>
        </p:txBody>
      </p:sp>
    </p:spTree>
    <p:extLst>
      <p:ext uri="{BB962C8B-B14F-4D97-AF65-F5344CB8AC3E}">
        <p14:creationId xmlns:p14="http://schemas.microsoft.com/office/powerpoint/2010/main" val="307530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6708BCF-6A77-43AE-8A27-E19F655A41F9}" type="datetimeFigureOut">
              <a:rPr lang="zh-CN" altLang="en-US" smtClean="0"/>
              <a:t>2019/5/27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FDD9F8-58ED-4651-90D2-1E505B054F94}" type="slidenum">
              <a:rPr lang="zh-CN" altLang="en-US" smtClean="0"/>
              <a:t>‹#›</a:t>
            </a:fld>
            <a:endParaRPr lang="zh-CN" altLang="en-US"/>
          </a:p>
        </p:txBody>
      </p:sp>
    </p:spTree>
    <p:extLst>
      <p:ext uri="{BB962C8B-B14F-4D97-AF65-F5344CB8AC3E}">
        <p14:creationId xmlns:p14="http://schemas.microsoft.com/office/powerpoint/2010/main" val="289698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6708BCF-6A77-43AE-8A27-E19F655A41F9}" type="datetimeFigureOut">
              <a:rPr lang="zh-CN" altLang="en-US" smtClean="0"/>
              <a:t>2019/5/27</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9FDD9F8-58ED-4651-90D2-1E505B054F94}" type="slidenum">
              <a:rPr lang="zh-CN" altLang="en-US" smtClean="0"/>
              <a:t>‹#›</a:t>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328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3B172-AD84-43AE-BF0D-A0E015DCB9D3}"/>
              </a:ext>
            </a:extLst>
          </p:cNvPr>
          <p:cNvSpPr>
            <a:spLocks noGrp="1"/>
          </p:cNvSpPr>
          <p:nvPr>
            <p:ph type="ctrTitle"/>
          </p:nvPr>
        </p:nvSpPr>
        <p:spPr/>
        <p:txBody>
          <a:bodyPr/>
          <a:lstStyle/>
          <a:p>
            <a:r>
              <a:rPr lang="en-US" altLang="zh-CN" sz="3600" dirty="0"/>
              <a:t>Assignment #8</a:t>
            </a:r>
            <a:r>
              <a:rPr lang="zh-CN" altLang="en-US" sz="3600" dirty="0"/>
              <a:t>：</a:t>
            </a:r>
            <a:br>
              <a:rPr lang="en-US" altLang="zh-CN" dirty="0"/>
            </a:br>
            <a:r>
              <a:rPr lang="en-US" altLang="zh-CN" sz="6000" b="1" dirty="0">
                <a:effectLst>
                  <a:outerShdw blurRad="38100" dist="38100" dir="2700000" algn="tl">
                    <a:srgbClr val="000000">
                      <a:alpha val="43137"/>
                    </a:srgbClr>
                  </a:outerShdw>
                </a:effectLst>
              </a:rPr>
              <a:t>Huffman </a:t>
            </a:r>
            <a:br>
              <a:rPr lang="en-US" altLang="zh-CN" sz="6000" b="1" dirty="0">
                <a:effectLst>
                  <a:outerShdw blurRad="38100" dist="38100" dir="2700000" algn="tl">
                    <a:srgbClr val="000000">
                      <a:alpha val="43137"/>
                    </a:srgbClr>
                  </a:outerShdw>
                </a:effectLst>
              </a:rPr>
            </a:br>
            <a:r>
              <a:rPr lang="en-US" altLang="zh-CN" sz="6000" b="1" dirty="0">
                <a:effectLst>
                  <a:outerShdw blurRad="38100" dist="38100" dir="2700000" algn="tl">
                    <a:srgbClr val="000000">
                      <a:alpha val="43137"/>
                    </a:srgbClr>
                  </a:outerShdw>
                </a:effectLst>
              </a:rPr>
              <a:t>Encoder &amp; Decoder</a:t>
            </a:r>
            <a:endParaRPr lang="zh-CN" altLang="en-US" dirty="0">
              <a:effectLst>
                <a:outerShdw blurRad="38100" dist="38100" dir="2700000" algn="tl">
                  <a:srgbClr val="000000">
                    <a:alpha val="43137"/>
                  </a:srgbClr>
                </a:outerShdw>
              </a:effectLst>
            </a:endParaRPr>
          </a:p>
        </p:txBody>
      </p:sp>
      <p:sp>
        <p:nvSpPr>
          <p:cNvPr id="3" name="副标题 2">
            <a:extLst>
              <a:ext uri="{FF2B5EF4-FFF2-40B4-BE49-F238E27FC236}">
                <a16:creationId xmlns:a16="http://schemas.microsoft.com/office/drawing/2014/main" id="{02322E26-66EB-4C86-9BE8-16ABB0FB6A0C}"/>
              </a:ext>
            </a:extLst>
          </p:cNvPr>
          <p:cNvSpPr>
            <a:spLocks noGrp="1"/>
          </p:cNvSpPr>
          <p:nvPr>
            <p:ph type="subTitle" idx="1"/>
          </p:nvPr>
        </p:nvSpPr>
        <p:spPr>
          <a:xfrm>
            <a:off x="825038" y="4455620"/>
            <a:ext cx="7543800" cy="2058301"/>
          </a:xfrm>
        </p:spPr>
        <p:txBody>
          <a:bodyPr>
            <a:normAutofit/>
          </a:bodyPr>
          <a:lstStyle/>
          <a:p>
            <a:r>
              <a:rPr lang="en-US" altLang="zh-CN" sz="2000" dirty="0"/>
              <a:t>Lecturer:           </a:t>
            </a:r>
            <a:r>
              <a:rPr lang="en-US" altLang="zh-CN" sz="2000" dirty="0" err="1"/>
              <a:t>Xue</a:t>
            </a:r>
            <a:r>
              <a:rPr lang="en-US" altLang="zh-CN" sz="2000" dirty="0"/>
              <a:t> Wang</a:t>
            </a:r>
            <a:endParaRPr lang="zh-CN" altLang="en-US" sz="2000" dirty="0"/>
          </a:p>
          <a:p>
            <a:endParaRPr lang="en-US" altLang="zh-CN" sz="2000" dirty="0"/>
          </a:p>
          <a:p>
            <a:r>
              <a:rPr lang="en-US" altLang="zh-CN" sz="2000" dirty="0"/>
              <a:t>Assigned Date:   May 27, 2019</a:t>
            </a:r>
          </a:p>
          <a:p>
            <a:r>
              <a:rPr lang="en-US" altLang="zh-CN" sz="2000" dirty="0"/>
              <a:t>Due Date:            June  3, 2019</a:t>
            </a:r>
          </a:p>
        </p:txBody>
      </p:sp>
    </p:spTree>
    <p:extLst>
      <p:ext uri="{BB962C8B-B14F-4D97-AF65-F5344CB8AC3E}">
        <p14:creationId xmlns:p14="http://schemas.microsoft.com/office/powerpoint/2010/main" val="1307480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6755D-2FB9-406C-A65C-1BF28D297FCF}"/>
              </a:ext>
            </a:extLst>
          </p:cNvPr>
          <p:cNvSpPr>
            <a:spLocks noGrp="1"/>
          </p:cNvSpPr>
          <p:nvPr>
            <p:ph type="title"/>
          </p:nvPr>
        </p:nvSpPr>
        <p:spPr/>
        <p:txBody>
          <a:bodyPr>
            <a:normAutofit/>
          </a:bodyPr>
          <a:lstStyle/>
          <a:p>
            <a:r>
              <a:rPr lang="en-US" altLang="zh-CN" sz="4400" dirty="0"/>
              <a:t>How to implement Min Heap using STL? </a:t>
            </a:r>
          </a:p>
        </p:txBody>
      </p:sp>
      <p:sp>
        <p:nvSpPr>
          <p:cNvPr id="3" name="内容占位符 2">
            <a:extLst>
              <a:ext uri="{FF2B5EF4-FFF2-40B4-BE49-F238E27FC236}">
                <a16:creationId xmlns:a16="http://schemas.microsoft.com/office/drawing/2014/main" id="{8A61447A-2B43-45C1-B00C-9A5EC711E1C6}"/>
              </a:ext>
            </a:extLst>
          </p:cNvPr>
          <p:cNvSpPr>
            <a:spLocks noGrp="1"/>
          </p:cNvSpPr>
          <p:nvPr>
            <p:ph idx="1"/>
          </p:nvPr>
        </p:nvSpPr>
        <p:spPr>
          <a:xfrm>
            <a:off x="822959" y="1845733"/>
            <a:ext cx="7543801" cy="4498505"/>
          </a:xfrm>
        </p:spPr>
        <p:txBody>
          <a:bodyPr>
            <a:normAutofit/>
          </a:bodyPr>
          <a:lstStyle/>
          <a:p>
            <a:pPr>
              <a:buFont typeface="Wingdings" panose="05000000000000000000" pitchFamily="2" charset="2"/>
              <a:buChar char="p"/>
            </a:pPr>
            <a:r>
              <a:rPr lang="en-US" altLang="zh-CN" dirty="0"/>
              <a:t> </a:t>
            </a:r>
            <a:r>
              <a:rPr lang="en-US" altLang="zh-CN" b="1" dirty="0"/>
              <a:t>Include header file:      </a:t>
            </a:r>
            <a:r>
              <a:rPr lang="en-US" altLang="zh-CN" dirty="0"/>
              <a:t>#include &lt;queue&gt;</a:t>
            </a:r>
          </a:p>
          <a:p>
            <a:pPr>
              <a:buFont typeface="Wingdings" panose="05000000000000000000" pitchFamily="2" charset="2"/>
              <a:buChar char="p"/>
            </a:pPr>
            <a:r>
              <a:rPr lang="en-US" altLang="zh-CN" dirty="0"/>
              <a:t> </a:t>
            </a:r>
            <a:r>
              <a:rPr lang="en-US" altLang="zh-CN" b="1" dirty="0"/>
              <a:t>Definition: </a:t>
            </a:r>
            <a:r>
              <a:rPr lang="en-US" altLang="zh-CN" dirty="0" err="1"/>
              <a:t>priority_queue</a:t>
            </a:r>
            <a:r>
              <a:rPr lang="en-US" altLang="zh-CN" dirty="0"/>
              <a:t>&lt; Type, vector&lt;Type&gt;, </a:t>
            </a:r>
            <a:r>
              <a:rPr lang="en-US" altLang="zh-CN" dirty="0" err="1"/>
              <a:t>myComparator</a:t>
            </a:r>
            <a:r>
              <a:rPr lang="en-US" altLang="zh-CN" dirty="0"/>
              <a:t> &gt; </a:t>
            </a:r>
            <a:r>
              <a:rPr lang="en-US" altLang="zh-CN" dirty="0" err="1"/>
              <a:t>pq</a:t>
            </a:r>
            <a:endParaRPr lang="en-US" altLang="zh-CN" dirty="0"/>
          </a:p>
          <a:p>
            <a:pPr>
              <a:buFont typeface="Wingdings" panose="05000000000000000000" pitchFamily="2" charset="2"/>
              <a:buChar char="p"/>
            </a:pPr>
            <a:r>
              <a:rPr lang="en-US" altLang="zh-CN" dirty="0"/>
              <a:t> </a:t>
            </a:r>
            <a:r>
              <a:rPr lang="en-US" altLang="zh-CN" b="1" dirty="0"/>
              <a:t>How to make a min heap of user defined class?</a:t>
            </a:r>
          </a:p>
          <a:p>
            <a:r>
              <a:rPr lang="en-US" altLang="zh-CN" dirty="0"/>
              <a:t>class </a:t>
            </a:r>
            <a:r>
              <a:rPr lang="en-US" altLang="zh-CN" dirty="0" err="1"/>
              <a:t>myComparator</a:t>
            </a:r>
            <a:r>
              <a:rPr lang="en-US" altLang="zh-CN" dirty="0"/>
              <a:t> {</a:t>
            </a:r>
          </a:p>
          <a:p>
            <a:r>
              <a:rPr lang="en-US" altLang="zh-CN" dirty="0"/>
              <a:t>public:</a:t>
            </a:r>
          </a:p>
          <a:p>
            <a:r>
              <a:rPr lang="en-US" altLang="zh-CN" dirty="0"/>
              <a:t>      int operator() (const Node&amp; p1, const Node&amp; p2) {</a:t>
            </a:r>
          </a:p>
          <a:p>
            <a:r>
              <a:rPr lang="en-US" altLang="zh-CN" dirty="0"/>
              <a:t>            return p1.getfrequency() &gt; p2.getfrequency();</a:t>
            </a:r>
          </a:p>
          <a:p>
            <a:r>
              <a:rPr lang="en-US" altLang="zh-CN" dirty="0"/>
              <a:t>      }</a:t>
            </a:r>
          </a:p>
          <a:p>
            <a:r>
              <a:rPr lang="en-US" altLang="zh-CN" dirty="0"/>
              <a:t>};</a:t>
            </a:r>
          </a:p>
        </p:txBody>
      </p:sp>
    </p:spTree>
    <p:extLst>
      <p:ext uri="{BB962C8B-B14F-4D97-AF65-F5344CB8AC3E}">
        <p14:creationId xmlns:p14="http://schemas.microsoft.com/office/powerpoint/2010/main" val="199208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3C3AF-51D5-42CC-8730-97BCFE7F263E}"/>
              </a:ext>
            </a:extLst>
          </p:cNvPr>
          <p:cNvSpPr>
            <a:spLocks noGrp="1"/>
          </p:cNvSpPr>
          <p:nvPr>
            <p:ph type="title"/>
          </p:nvPr>
        </p:nvSpPr>
        <p:spPr>
          <a:xfrm>
            <a:off x="822960" y="286604"/>
            <a:ext cx="7543800" cy="1450757"/>
          </a:xfrm>
        </p:spPr>
        <p:txBody>
          <a:bodyPr/>
          <a:lstStyle/>
          <a:p>
            <a:r>
              <a:rPr lang="en-US" altLang="zh-CN" dirty="0"/>
              <a:t>Steps to generate codes from Huffman Tree</a:t>
            </a:r>
            <a:endParaRPr lang="zh-CN" altLang="en-US" dirty="0"/>
          </a:p>
        </p:txBody>
      </p:sp>
      <p:graphicFrame>
        <p:nvGraphicFramePr>
          <p:cNvPr id="31" name="表格 30">
            <a:extLst>
              <a:ext uri="{FF2B5EF4-FFF2-40B4-BE49-F238E27FC236}">
                <a16:creationId xmlns:a16="http://schemas.microsoft.com/office/drawing/2014/main" id="{1E5C26B1-24A1-48DD-A494-9C172123E8F7}"/>
              </a:ext>
            </a:extLst>
          </p:cNvPr>
          <p:cNvGraphicFramePr>
            <a:graphicFrameLocks noGrp="1"/>
          </p:cNvGraphicFramePr>
          <p:nvPr>
            <p:extLst>
              <p:ext uri="{D42A27DB-BD31-4B8C-83A1-F6EECF244321}">
                <p14:modId xmlns:p14="http://schemas.microsoft.com/office/powerpoint/2010/main" val="493945241"/>
              </p:ext>
            </p:extLst>
          </p:nvPr>
        </p:nvGraphicFramePr>
        <p:xfrm>
          <a:off x="647149" y="1842626"/>
          <a:ext cx="7849701" cy="1930400"/>
        </p:xfrm>
        <a:graphic>
          <a:graphicData uri="http://schemas.openxmlformats.org/drawingml/2006/table">
            <a:tbl>
              <a:tblPr firstRow="1" bandRow="1">
                <a:tableStyleId>{2D5ABB26-0587-4C30-8999-92F81FD0307C}</a:tableStyleId>
              </a:tblPr>
              <a:tblGrid>
                <a:gridCol w="1044564">
                  <a:extLst>
                    <a:ext uri="{9D8B030D-6E8A-4147-A177-3AD203B41FA5}">
                      <a16:colId xmlns:a16="http://schemas.microsoft.com/office/drawing/2014/main" val="4204801734"/>
                    </a:ext>
                  </a:extLst>
                </a:gridCol>
                <a:gridCol w="6805137">
                  <a:extLst>
                    <a:ext uri="{9D8B030D-6E8A-4147-A177-3AD203B41FA5}">
                      <a16:colId xmlns:a16="http://schemas.microsoft.com/office/drawing/2014/main" val="3315474457"/>
                    </a:ext>
                  </a:extLst>
                </a:gridCol>
              </a:tblGrid>
              <a:tr h="370840">
                <a:tc>
                  <a:txBody>
                    <a:bodyPr/>
                    <a:lstStyle/>
                    <a:p>
                      <a:r>
                        <a:rPr lang="en-US" altLang="zh-CN" sz="1800" b="1" dirty="0">
                          <a:effectLst>
                            <a:outerShdw blurRad="38100" dist="38100" dir="2700000" algn="tl">
                              <a:srgbClr val="000000">
                                <a:alpha val="43137"/>
                              </a:srgbClr>
                            </a:outerShdw>
                          </a:effectLst>
                        </a:rPr>
                        <a:t>Step 1</a:t>
                      </a:r>
                      <a:endParaRPr lang="zh-CN" altLang="en-US" sz="1800" b="1" dirty="0">
                        <a:effectLst>
                          <a:outerShdw blurRad="38100" dist="38100" dir="2700000" algn="tl">
                            <a:srgbClr val="000000">
                              <a:alpha val="43137"/>
                            </a:srgbClr>
                          </a:outerShdw>
                        </a:effectLst>
                      </a:endParaRPr>
                    </a:p>
                  </a:txBody>
                  <a:tcPr/>
                </a:tc>
                <a:tc>
                  <a:txBody>
                    <a:bodyPr/>
                    <a:lstStyle/>
                    <a:p>
                      <a:r>
                        <a:rPr lang="en-US" altLang="zh-CN" dirty="0"/>
                        <a:t>Traverse the tree formed starting from the root. </a:t>
                      </a:r>
                    </a:p>
                  </a:txBody>
                  <a:tcPr/>
                </a:tc>
                <a:extLst>
                  <a:ext uri="{0D108BD9-81ED-4DB2-BD59-A6C34878D82A}">
                    <a16:rowId xmlns:a16="http://schemas.microsoft.com/office/drawing/2014/main" val="4208504781"/>
                  </a:ext>
                </a:extLst>
              </a:tr>
              <a:tr h="370840">
                <a:tc>
                  <a:txBody>
                    <a:bodyPr/>
                    <a:lstStyle/>
                    <a:p>
                      <a:r>
                        <a:rPr lang="en-US" altLang="zh-CN" sz="1800" b="1" dirty="0">
                          <a:effectLst>
                            <a:outerShdw blurRad="38100" dist="38100" dir="2700000" algn="tl">
                              <a:srgbClr val="000000">
                                <a:alpha val="43137"/>
                              </a:srgbClr>
                            </a:outerShdw>
                          </a:effectLst>
                        </a:rPr>
                        <a:t>Step 2</a:t>
                      </a:r>
                      <a:endParaRPr lang="zh-CN" altLang="en-US" sz="1800" b="1" dirty="0">
                        <a:effectLst>
                          <a:outerShdw blurRad="38100" dist="38100" dir="2700000" algn="tl">
                            <a:srgbClr val="000000">
                              <a:alpha val="43137"/>
                            </a:srgbClr>
                          </a:outerShdw>
                        </a:effectLst>
                      </a:endParaRPr>
                    </a:p>
                  </a:txBody>
                  <a:tcPr/>
                </a:tc>
                <a:tc>
                  <a:txBody>
                    <a:bodyPr/>
                    <a:lstStyle/>
                    <a:p>
                      <a:r>
                        <a:rPr lang="en-US" altLang="zh-CN" dirty="0"/>
                        <a:t>Maintain an auxiliary string for each leaf node. While moving to the left child, write 0 to the string. While moving to the right child, write 1 to the string. When a leaf node is encountered, store the node-&gt;character along with its Huffman code in a C++ STL map.</a:t>
                      </a:r>
                    </a:p>
                  </a:txBody>
                  <a:tcPr/>
                </a:tc>
                <a:extLst>
                  <a:ext uri="{0D108BD9-81ED-4DB2-BD59-A6C34878D82A}">
                    <a16:rowId xmlns:a16="http://schemas.microsoft.com/office/drawing/2014/main" val="1600779735"/>
                  </a:ext>
                </a:extLst>
              </a:tr>
              <a:tr h="370840">
                <a:tc>
                  <a:txBody>
                    <a:bodyPr/>
                    <a:lstStyle/>
                    <a:p>
                      <a:r>
                        <a:rPr lang="en-US" altLang="zh-CN" sz="1800" b="1" dirty="0">
                          <a:effectLst>
                            <a:outerShdw blurRad="38100" dist="38100" dir="2700000" algn="tl">
                              <a:srgbClr val="000000">
                                <a:alpha val="43137"/>
                              </a:srgbClr>
                            </a:outerShdw>
                          </a:effectLst>
                        </a:rPr>
                        <a:t>Step 3</a:t>
                      </a:r>
                      <a:endParaRPr lang="zh-CN" altLang="en-US" sz="1800" b="1" dirty="0">
                        <a:effectLst>
                          <a:outerShdw blurRad="38100" dist="38100" dir="2700000" algn="tl">
                            <a:srgbClr val="000000">
                              <a:alpha val="43137"/>
                            </a:srgbClr>
                          </a:outerShdw>
                        </a:effectLst>
                      </a:endParaRPr>
                    </a:p>
                  </a:txBody>
                  <a:tcPr/>
                </a:tc>
                <a:tc>
                  <a:txBody>
                    <a:bodyPr/>
                    <a:lstStyle/>
                    <a:p>
                      <a:r>
                        <a:rPr lang="en-US" altLang="zh-CN" dirty="0"/>
                        <a:t>Repeat Step#2 until the codes of all the leaf nodes have been stored. </a:t>
                      </a:r>
                    </a:p>
                  </a:txBody>
                  <a:tcPr/>
                </a:tc>
                <a:extLst>
                  <a:ext uri="{0D108BD9-81ED-4DB2-BD59-A6C34878D82A}">
                    <a16:rowId xmlns:a16="http://schemas.microsoft.com/office/drawing/2014/main" val="338022416"/>
                  </a:ext>
                </a:extLst>
              </a:tr>
            </a:tbl>
          </a:graphicData>
        </a:graphic>
      </p:graphicFrame>
      <p:sp>
        <p:nvSpPr>
          <p:cNvPr id="33" name="内容占位符 2">
            <a:extLst>
              <a:ext uri="{FF2B5EF4-FFF2-40B4-BE49-F238E27FC236}">
                <a16:creationId xmlns:a16="http://schemas.microsoft.com/office/drawing/2014/main" id="{930D9F8F-A8C5-4728-9D3D-81722E5BF433}"/>
              </a:ext>
            </a:extLst>
          </p:cNvPr>
          <p:cNvSpPr>
            <a:spLocks noGrp="1"/>
          </p:cNvSpPr>
          <p:nvPr>
            <p:ph idx="1"/>
          </p:nvPr>
        </p:nvSpPr>
        <p:spPr>
          <a:xfrm>
            <a:off x="822960" y="4326641"/>
            <a:ext cx="7408089" cy="1761228"/>
          </a:xfrm>
        </p:spPr>
        <p:txBody>
          <a:bodyPr>
            <a:normAutofit/>
          </a:bodyPr>
          <a:lstStyle/>
          <a:p>
            <a:pPr lvl="1">
              <a:buFont typeface="Wingdings" panose="05000000000000000000" pitchFamily="2" charset="2"/>
              <a:buChar char="p"/>
            </a:pPr>
            <a:r>
              <a:rPr lang="en-US" altLang="zh-CN" sz="2400" dirty="0"/>
              <a:t> Try to use a recursive function to implement this part</a:t>
            </a:r>
          </a:p>
          <a:p>
            <a:pPr lvl="1">
              <a:buFont typeface="Wingdings" panose="05000000000000000000" pitchFamily="2" charset="2"/>
              <a:buChar char="p"/>
            </a:pPr>
            <a:r>
              <a:rPr lang="en-US" altLang="zh-CN" sz="2400" dirty="0"/>
              <a:t> The Huffman codes are stored using a C++ STL map</a:t>
            </a:r>
          </a:p>
          <a:p>
            <a:pPr lvl="2">
              <a:buFont typeface="Wingdings" panose="05000000000000000000" pitchFamily="2" charset="2"/>
              <a:buChar char="n"/>
            </a:pPr>
            <a:r>
              <a:rPr lang="en-US" altLang="zh-CN" sz="1800" dirty="0"/>
              <a:t> Header file:  #include &lt;map&gt;</a:t>
            </a:r>
          </a:p>
          <a:p>
            <a:pPr lvl="2">
              <a:buFont typeface="Wingdings" panose="05000000000000000000" pitchFamily="2" charset="2"/>
              <a:buChar char="n"/>
            </a:pPr>
            <a:r>
              <a:rPr lang="en-US" altLang="zh-CN" sz="1800" dirty="0"/>
              <a:t> Definition:   map&lt;char, string&gt; result</a:t>
            </a:r>
          </a:p>
          <a:p>
            <a:pPr lvl="1">
              <a:buFont typeface="Wingdings" panose="05000000000000000000" pitchFamily="2" charset="2"/>
              <a:buChar char="p"/>
            </a:pPr>
            <a:endParaRPr lang="en-US" altLang="zh-CN" sz="2400" dirty="0"/>
          </a:p>
          <a:p>
            <a:endParaRPr lang="en-US" altLang="zh-CN" sz="2400" dirty="0"/>
          </a:p>
          <a:p>
            <a:endParaRPr lang="zh-CN" altLang="en-US" sz="2400" dirty="0"/>
          </a:p>
        </p:txBody>
      </p:sp>
    </p:spTree>
    <p:extLst>
      <p:ext uri="{BB962C8B-B14F-4D97-AF65-F5344CB8AC3E}">
        <p14:creationId xmlns:p14="http://schemas.microsoft.com/office/powerpoint/2010/main" val="759385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3C3AF-51D5-42CC-8730-97BCFE7F263E}"/>
              </a:ext>
            </a:extLst>
          </p:cNvPr>
          <p:cNvSpPr>
            <a:spLocks noGrp="1"/>
          </p:cNvSpPr>
          <p:nvPr>
            <p:ph type="title"/>
          </p:nvPr>
        </p:nvSpPr>
        <p:spPr>
          <a:xfrm>
            <a:off x="822960" y="286604"/>
            <a:ext cx="7543800" cy="1450757"/>
          </a:xfrm>
        </p:spPr>
        <p:txBody>
          <a:bodyPr/>
          <a:lstStyle/>
          <a:p>
            <a:r>
              <a:rPr lang="en-US" altLang="zh-CN" dirty="0"/>
              <a:t>Steps to generate codes from Huffman Tree</a:t>
            </a:r>
            <a:endParaRPr lang="zh-CN" altLang="en-US" dirty="0"/>
          </a:p>
        </p:txBody>
      </p:sp>
      <p:graphicFrame>
        <p:nvGraphicFramePr>
          <p:cNvPr id="4" name="表格 3">
            <a:extLst>
              <a:ext uri="{FF2B5EF4-FFF2-40B4-BE49-F238E27FC236}">
                <a16:creationId xmlns:a16="http://schemas.microsoft.com/office/drawing/2014/main" id="{01306DFC-7586-4C40-A356-F8A06F943E90}"/>
              </a:ext>
            </a:extLst>
          </p:cNvPr>
          <p:cNvGraphicFramePr>
            <a:graphicFrameLocks noGrp="1"/>
          </p:cNvGraphicFramePr>
          <p:nvPr>
            <p:extLst>
              <p:ext uri="{D42A27DB-BD31-4B8C-83A1-F6EECF244321}">
                <p14:modId xmlns:p14="http://schemas.microsoft.com/office/powerpoint/2010/main" val="2317875810"/>
              </p:ext>
            </p:extLst>
          </p:nvPr>
        </p:nvGraphicFramePr>
        <p:xfrm>
          <a:off x="3312290" y="4796094"/>
          <a:ext cx="1734532" cy="36576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39255">
                <a:tc>
                  <a:txBody>
                    <a:bodyPr/>
                    <a:lstStyle/>
                    <a:p>
                      <a:pPr algn="ctr"/>
                      <a:r>
                        <a:rPr lang="en-US" altLang="zh-CN" dirty="0"/>
                        <a:t>×</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15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5" name="表格 4">
            <a:extLst>
              <a:ext uri="{FF2B5EF4-FFF2-40B4-BE49-F238E27FC236}">
                <a16:creationId xmlns:a16="http://schemas.microsoft.com/office/drawing/2014/main" id="{86C8977B-A46F-4A8E-B775-B1B2B089A574}"/>
              </a:ext>
            </a:extLst>
          </p:cNvPr>
          <p:cNvGraphicFramePr>
            <a:graphicFrameLocks noGrp="1"/>
          </p:cNvGraphicFramePr>
          <p:nvPr>
            <p:extLst>
              <p:ext uri="{D42A27DB-BD31-4B8C-83A1-F6EECF244321}">
                <p14:modId xmlns:p14="http://schemas.microsoft.com/office/powerpoint/2010/main" val="3300444341"/>
              </p:ext>
            </p:extLst>
          </p:nvPr>
        </p:nvGraphicFramePr>
        <p:xfrm>
          <a:off x="5652367" y="4796094"/>
          <a:ext cx="1734532" cy="36576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39255">
                <a:tc>
                  <a:txBody>
                    <a:bodyPr/>
                    <a:lstStyle/>
                    <a:p>
                      <a:pPr algn="ct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6" name="表格 5">
            <a:extLst>
              <a:ext uri="{FF2B5EF4-FFF2-40B4-BE49-F238E27FC236}">
                <a16:creationId xmlns:a16="http://schemas.microsoft.com/office/drawing/2014/main" id="{5B7402F1-CBD2-4027-A248-78711042CF90}"/>
              </a:ext>
            </a:extLst>
          </p:cNvPr>
          <p:cNvGraphicFramePr>
            <a:graphicFrameLocks noGrp="1"/>
          </p:cNvGraphicFramePr>
          <p:nvPr>
            <p:extLst>
              <p:ext uri="{D42A27DB-BD31-4B8C-83A1-F6EECF244321}">
                <p14:modId xmlns:p14="http://schemas.microsoft.com/office/powerpoint/2010/main" val="3573970925"/>
              </p:ext>
            </p:extLst>
          </p:nvPr>
        </p:nvGraphicFramePr>
        <p:xfrm>
          <a:off x="4487245" y="3861456"/>
          <a:ext cx="1734532" cy="36576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39255">
                <a:tc>
                  <a:txBody>
                    <a:bodyPr/>
                    <a:lstStyle/>
                    <a:p>
                      <a:pPr algn="ct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35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479924681"/>
                  </a:ext>
                </a:extLst>
              </a:tr>
            </a:tbl>
          </a:graphicData>
        </a:graphic>
      </p:graphicFrame>
      <p:cxnSp>
        <p:nvCxnSpPr>
          <p:cNvPr id="7" name="直接连接符 6">
            <a:extLst>
              <a:ext uri="{FF2B5EF4-FFF2-40B4-BE49-F238E27FC236}">
                <a16:creationId xmlns:a16="http://schemas.microsoft.com/office/drawing/2014/main" id="{2624702B-945D-436D-84D3-0236A0ECC920}"/>
              </a:ext>
            </a:extLst>
          </p:cNvPr>
          <p:cNvCxnSpPr>
            <a:endCxn id="4" idx="0"/>
          </p:cNvCxnSpPr>
          <p:nvPr/>
        </p:nvCxnSpPr>
        <p:spPr>
          <a:xfrm flipH="1">
            <a:off x="4179556" y="4046876"/>
            <a:ext cx="473574" cy="749218"/>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9B74F9C0-EDD6-48CD-8ECF-11921A57840B}"/>
              </a:ext>
            </a:extLst>
          </p:cNvPr>
          <p:cNvCxnSpPr>
            <a:endCxn id="5" idx="0"/>
          </p:cNvCxnSpPr>
          <p:nvPr/>
        </p:nvCxnSpPr>
        <p:spPr>
          <a:xfrm>
            <a:off x="6029441" y="4046876"/>
            <a:ext cx="490192" cy="74921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9" name="表格 8">
            <a:extLst>
              <a:ext uri="{FF2B5EF4-FFF2-40B4-BE49-F238E27FC236}">
                <a16:creationId xmlns:a16="http://schemas.microsoft.com/office/drawing/2014/main" id="{39B19EF8-9CC3-427C-8873-EC5B658704E2}"/>
              </a:ext>
            </a:extLst>
          </p:cNvPr>
          <p:cNvGraphicFramePr>
            <a:graphicFrameLocks noGrp="1"/>
          </p:cNvGraphicFramePr>
          <p:nvPr>
            <p:extLst>
              <p:ext uri="{D42A27DB-BD31-4B8C-83A1-F6EECF244321}">
                <p14:modId xmlns:p14="http://schemas.microsoft.com/office/powerpoint/2010/main" val="3091600778"/>
              </p:ext>
            </p:extLst>
          </p:nvPr>
        </p:nvGraphicFramePr>
        <p:xfrm>
          <a:off x="4492872" y="5726095"/>
          <a:ext cx="1734532" cy="36576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39255">
                <a:tc>
                  <a:txBody>
                    <a:bodyPr/>
                    <a:lstStyle/>
                    <a:p>
                      <a:pPr algn="ctr"/>
                      <a:r>
                        <a:rPr lang="en-US" altLang="zh-CN" dirty="0"/>
                        <a:t>×</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10" name="表格 9">
            <a:extLst>
              <a:ext uri="{FF2B5EF4-FFF2-40B4-BE49-F238E27FC236}">
                <a16:creationId xmlns:a16="http://schemas.microsoft.com/office/drawing/2014/main" id="{3A352512-4AB4-427A-B533-DE57E0277707}"/>
              </a:ext>
            </a:extLst>
          </p:cNvPr>
          <p:cNvGraphicFramePr>
            <a:graphicFrameLocks noGrp="1"/>
          </p:cNvGraphicFramePr>
          <p:nvPr>
            <p:extLst>
              <p:ext uri="{D42A27DB-BD31-4B8C-83A1-F6EECF244321}">
                <p14:modId xmlns:p14="http://schemas.microsoft.com/office/powerpoint/2010/main" val="3791263871"/>
              </p:ext>
            </p:extLst>
          </p:nvPr>
        </p:nvGraphicFramePr>
        <p:xfrm>
          <a:off x="6832949" y="5726095"/>
          <a:ext cx="1734532" cy="36576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39255">
                <a:tc>
                  <a:txBody>
                    <a:bodyPr/>
                    <a:lstStyle/>
                    <a:p>
                      <a:pPr algn="ctr"/>
                      <a:r>
                        <a:rPr lang="en-US" altLang="zh-CN" dirty="0"/>
                        <a:t>×</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12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cxnSp>
        <p:nvCxnSpPr>
          <p:cNvPr id="11" name="直接连接符 10">
            <a:extLst>
              <a:ext uri="{FF2B5EF4-FFF2-40B4-BE49-F238E27FC236}">
                <a16:creationId xmlns:a16="http://schemas.microsoft.com/office/drawing/2014/main" id="{1F34A456-0086-4092-A0DB-490D9E9F7C35}"/>
              </a:ext>
            </a:extLst>
          </p:cNvPr>
          <p:cNvCxnSpPr>
            <a:endCxn id="9" idx="0"/>
          </p:cNvCxnSpPr>
          <p:nvPr/>
        </p:nvCxnSpPr>
        <p:spPr>
          <a:xfrm flipH="1">
            <a:off x="5360138" y="4976877"/>
            <a:ext cx="473574" cy="749218"/>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55CE941F-A0C4-4314-8BD4-C702654AA118}"/>
              </a:ext>
            </a:extLst>
          </p:cNvPr>
          <p:cNvCxnSpPr>
            <a:endCxn id="10" idx="0"/>
          </p:cNvCxnSpPr>
          <p:nvPr/>
        </p:nvCxnSpPr>
        <p:spPr>
          <a:xfrm>
            <a:off x="7210023" y="4976877"/>
            <a:ext cx="490192" cy="74921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3" name="表格 12">
            <a:extLst>
              <a:ext uri="{FF2B5EF4-FFF2-40B4-BE49-F238E27FC236}">
                <a16:creationId xmlns:a16="http://schemas.microsoft.com/office/drawing/2014/main" id="{85D06F25-856E-43E8-A96F-9FB7409BFDBB}"/>
              </a:ext>
            </a:extLst>
          </p:cNvPr>
          <p:cNvGraphicFramePr>
            <a:graphicFrameLocks noGrp="1"/>
          </p:cNvGraphicFramePr>
          <p:nvPr>
            <p:extLst>
              <p:ext uri="{D42A27DB-BD31-4B8C-83A1-F6EECF244321}">
                <p14:modId xmlns:p14="http://schemas.microsoft.com/office/powerpoint/2010/main" val="611732406"/>
              </p:ext>
            </p:extLst>
          </p:nvPr>
        </p:nvGraphicFramePr>
        <p:xfrm>
          <a:off x="2291180" y="3861456"/>
          <a:ext cx="1734532" cy="36576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39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25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14" name="表格 13">
            <a:extLst>
              <a:ext uri="{FF2B5EF4-FFF2-40B4-BE49-F238E27FC236}">
                <a16:creationId xmlns:a16="http://schemas.microsoft.com/office/drawing/2014/main" id="{1428BF5E-C95B-4AD1-9BFD-EAD280F1A88E}"/>
              </a:ext>
            </a:extLst>
          </p:cNvPr>
          <p:cNvGraphicFramePr>
            <a:graphicFrameLocks noGrp="1"/>
          </p:cNvGraphicFramePr>
          <p:nvPr>
            <p:extLst>
              <p:ext uri="{D42A27DB-BD31-4B8C-83A1-F6EECF244321}">
                <p14:modId xmlns:p14="http://schemas.microsoft.com/office/powerpoint/2010/main" val="380944271"/>
              </p:ext>
            </p:extLst>
          </p:nvPr>
        </p:nvGraphicFramePr>
        <p:xfrm>
          <a:off x="3337086" y="2946888"/>
          <a:ext cx="1734532" cy="36576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39255">
                <a:tc>
                  <a:txBody>
                    <a:bodyPr/>
                    <a:lstStyle/>
                    <a:p>
                      <a:pPr algn="ct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60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479924681"/>
                  </a:ext>
                </a:extLst>
              </a:tr>
            </a:tbl>
          </a:graphicData>
        </a:graphic>
      </p:graphicFrame>
      <p:cxnSp>
        <p:nvCxnSpPr>
          <p:cNvPr id="15" name="直接连接符 14">
            <a:extLst>
              <a:ext uri="{FF2B5EF4-FFF2-40B4-BE49-F238E27FC236}">
                <a16:creationId xmlns:a16="http://schemas.microsoft.com/office/drawing/2014/main" id="{75A2C7F6-6E7B-4B7A-A6E3-88189F3BA595}"/>
              </a:ext>
            </a:extLst>
          </p:cNvPr>
          <p:cNvCxnSpPr>
            <a:cxnSpLocks/>
          </p:cNvCxnSpPr>
          <p:nvPr/>
        </p:nvCxnSpPr>
        <p:spPr>
          <a:xfrm flipH="1">
            <a:off x="3029397" y="3132308"/>
            <a:ext cx="473574" cy="749218"/>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F999FECB-7862-41F8-8F5F-B2D69AA40D7B}"/>
              </a:ext>
            </a:extLst>
          </p:cNvPr>
          <p:cNvCxnSpPr>
            <a:cxnSpLocks/>
          </p:cNvCxnSpPr>
          <p:nvPr/>
        </p:nvCxnSpPr>
        <p:spPr>
          <a:xfrm>
            <a:off x="4879282" y="3132308"/>
            <a:ext cx="490192" cy="74921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7" name="表格 16">
            <a:extLst>
              <a:ext uri="{FF2B5EF4-FFF2-40B4-BE49-F238E27FC236}">
                <a16:creationId xmlns:a16="http://schemas.microsoft.com/office/drawing/2014/main" id="{E13D0BA5-DB9B-47D7-9AAC-D3D92C9428AC}"/>
              </a:ext>
            </a:extLst>
          </p:cNvPr>
          <p:cNvGraphicFramePr>
            <a:graphicFrameLocks noGrp="1"/>
          </p:cNvGraphicFramePr>
          <p:nvPr>
            <p:extLst>
              <p:ext uri="{D42A27DB-BD31-4B8C-83A1-F6EECF244321}">
                <p14:modId xmlns:p14="http://schemas.microsoft.com/office/powerpoint/2010/main" val="1823392425"/>
              </p:ext>
            </p:extLst>
          </p:nvPr>
        </p:nvGraphicFramePr>
        <p:xfrm>
          <a:off x="952107" y="2949913"/>
          <a:ext cx="1734532" cy="36576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39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18" name="表格 17">
            <a:extLst>
              <a:ext uri="{FF2B5EF4-FFF2-40B4-BE49-F238E27FC236}">
                <a16:creationId xmlns:a16="http://schemas.microsoft.com/office/drawing/2014/main" id="{463FE823-576A-4218-A9BE-B49633E71566}"/>
              </a:ext>
            </a:extLst>
          </p:cNvPr>
          <p:cNvGraphicFramePr>
            <a:graphicFrameLocks noGrp="1"/>
          </p:cNvGraphicFramePr>
          <p:nvPr>
            <p:extLst>
              <p:ext uri="{D42A27DB-BD31-4B8C-83A1-F6EECF244321}">
                <p14:modId xmlns:p14="http://schemas.microsoft.com/office/powerpoint/2010/main" val="962022885"/>
              </p:ext>
            </p:extLst>
          </p:nvPr>
        </p:nvGraphicFramePr>
        <p:xfrm>
          <a:off x="1917123" y="2012250"/>
          <a:ext cx="2118572" cy="365760"/>
        </p:xfrm>
        <a:graphic>
          <a:graphicData uri="http://schemas.openxmlformats.org/drawingml/2006/table">
            <a:tbl>
              <a:tblPr firstRow="1" bandRow="1">
                <a:tableStyleId>{5C22544A-7EE6-4342-B048-85BDC9FD1C3A}</a:tableStyleId>
              </a:tblPr>
              <a:tblGrid>
                <a:gridCol w="529643">
                  <a:extLst>
                    <a:ext uri="{9D8B030D-6E8A-4147-A177-3AD203B41FA5}">
                      <a16:colId xmlns:a16="http://schemas.microsoft.com/office/drawing/2014/main" val="1573577688"/>
                    </a:ext>
                  </a:extLst>
                </a:gridCol>
                <a:gridCol w="529643">
                  <a:extLst>
                    <a:ext uri="{9D8B030D-6E8A-4147-A177-3AD203B41FA5}">
                      <a16:colId xmlns:a16="http://schemas.microsoft.com/office/drawing/2014/main" val="815287250"/>
                    </a:ext>
                  </a:extLst>
                </a:gridCol>
                <a:gridCol w="529643">
                  <a:extLst>
                    <a:ext uri="{9D8B030D-6E8A-4147-A177-3AD203B41FA5}">
                      <a16:colId xmlns:a16="http://schemas.microsoft.com/office/drawing/2014/main" val="1523652383"/>
                    </a:ext>
                  </a:extLst>
                </a:gridCol>
                <a:gridCol w="529643">
                  <a:extLst>
                    <a:ext uri="{9D8B030D-6E8A-4147-A177-3AD203B41FA5}">
                      <a16:colId xmlns:a16="http://schemas.microsoft.com/office/drawing/2014/main" val="291775132"/>
                    </a:ext>
                  </a:extLst>
                </a:gridCol>
              </a:tblGrid>
              <a:tr h="339255">
                <a:tc>
                  <a:txBody>
                    <a:bodyPr/>
                    <a:lstStyle/>
                    <a:p>
                      <a:pPr algn="ct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100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479924681"/>
                  </a:ext>
                </a:extLst>
              </a:tr>
            </a:tbl>
          </a:graphicData>
        </a:graphic>
      </p:graphicFrame>
      <p:cxnSp>
        <p:nvCxnSpPr>
          <p:cNvPr id="19" name="直接连接符 18">
            <a:extLst>
              <a:ext uri="{FF2B5EF4-FFF2-40B4-BE49-F238E27FC236}">
                <a16:creationId xmlns:a16="http://schemas.microsoft.com/office/drawing/2014/main" id="{63B50DCD-2430-4DED-81DE-51C7954EAFED}"/>
              </a:ext>
            </a:extLst>
          </p:cNvPr>
          <p:cNvCxnSpPr>
            <a:cxnSpLocks/>
          </p:cNvCxnSpPr>
          <p:nvPr/>
        </p:nvCxnSpPr>
        <p:spPr>
          <a:xfrm flipH="1">
            <a:off x="1844639" y="2197670"/>
            <a:ext cx="473574" cy="749218"/>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87083F6C-F998-4789-B6BE-9D1074FBEE59}"/>
              </a:ext>
            </a:extLst>
          </p:cNvPr>
          <p:cNvCxnSpPr>
            <a:cxnSpLocks/>
          </p:cNvCxnSpPr>
          <p:nvPr/>
        </p:nvCxnSpPr>
        <p:spPr>
          <a:xfrm>
            <a:off x="3694524" y="2197670"/>
            <a:ext cx="490192" cy="749218"/>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B246BD65-937D-4AC2-AF9B-96612252F850}"/>
              </a:ext>
            </a:extLst>
          </p:cNvPr>
          <p:cNvSpPr txBox="1"/>
          <p:nvPr/>
        </p:nvSpPr>
        <p:spPr>
          <a:xfrm>
            <a:off x="1673257" y="2443718"/>
            <a:ext cx="292231" cy="369332"/>
          </a:xfrm>
          <a:prstGeom prst="rect">
            <a:avLst/>
          </a:prstGeom>
          <a:noFill/>
        </p:spPr>
        <p:txBody>
          <a:bodyPr wrap="square" rtlCol="0">
            <a:spAutoFit/>
          </a:bodyPr>
          <a:lstStyle/>
          <a:p>
            <a:r>
              <a:rPr lang="en-US" altLang="zh-CN" dirty="0"/>
              <a:t>0</a:t>
            </a:r>
            <a:endParaRPr lang="zh-CN" altLang="en-US" dirty="0"/>
          </a:p>
        </p:txBody>
      </p:sp>
      <p:sp>
        <p:nvSpPr>
          <p:cNvPr id="22" name="文本框 21">
            <a:extLst>
              <a:ext uri="{FF2B5EF4-FFF2-40B4-BE49-F238E27FC236}">
                <a16:creationId xmlns:a16="http://schemas.microsoft.com/office/drawing/2014/main" id="{0F62ABF3-A8A6-4B04-86B9-6A76DBE401DA}"/>
              </a:ext>
            </a:extLst>
          </p:cNvPr>
          <p:cNvSpPr txBox="1"/>
          <p:nvPr/>
        </p:nvSpPr>
        <p:spPr>
          <a:xfrm>
            <a:off x="4077874" y="2387613"/>
            <a:ext cx="292231" cy="369332"/>
          </a:xfrm>
          <a:prstGeom prst="rect">
            <a:avLst/>
          </a:prstGeom>
          <a:noFill/>
        </p:spPr>
        <p:txBody>
          <a:bodyPr wrap="square" rtlCol="0">
            <a:spAutoFit/>
          </a:bodyPr>
          <a:lstStyle/>
          <a:p>
            <a:r>
              <a:rPr lang="en-US" altLang="zh-CN" dirty="0"/>
              <a:t>1</a:t>
            </a:r>
            <a:endParaRPr lang="zh-CN" altLang="en-US" dirty="0"/>
          </a:p>
        </p:txBody>
      </p:sp>
      <p:sp>
        <p:nvSpPr>
          <p:cNvPr id="23" name="文本框 22">
            <a:extLst>
              <a:ext uri="{FF2B5EF4-FFF2-40B4-BE49-F238E27FC236}">
                <a16:creationId xmlns:a16="http://schemas.microsoft.com/office/drawing/2014/main" id="{076D19BA-C39B-4137-B0FB-FB05765D2563}"/>
              </a:ext>
            </a:extLst>
          </p:cNvPr>
          <p:cNvSpPr txBox="1"/>
          <p:nvPr/>
        </p:nvSpPr>
        <p:spPr>
          <a:xfrm>
            <a:off x="2883281" y="3331100"/>
            <a:ext cx="292231" cy="369332"/>
          </a:xfrm>
          <a:prstGeom prst="rect">
            <a:avLst/>
          </a:prstGeom>
          <a:noFill/>
        </p:spPr>
        <p:txBody>
          <a:bodyPr wrap="square" rtlCol="0">
            <a:spAutoFit/>
          </a:bodyPr>
          <a:lstStyle/>
          <a:p>
            <a:r>
              <a:rPr lang="en-US" altLang="zh-CN" dirty="0"/>
              <a:t>0</a:t>
            </a:r>
            <a:endParaRPr lang="zh-CN" altLang="en-US" dirty="0"/>
          </a:p>
        </p:txBody>
      </p:sp>
      <p:sp>
        <p:nvSpPr>
          <p:cNvPr id="24" name="文本框 23">
            <a:extLst>
              <a:ext uri="{FF2B5EF4-FFF2-40B4-BE49-F238E27FC236}">
                <a16:creationId xmlns:a16="http://schemas.microsoft.com/office/drawing/2014/main" id="{F4C28D53-5273-415C-97CD-596E644E50BA}"/>
              </a:ext>
            </a:extLst>
          </p:cNvPr>
          <p:cNvSpPr txBox="1"/>
          <p:nvPr/>
        </p:nvSpPr>
        <p:spPr>
          <a:xfrm>
            <a:off x="5223358" y="3322251"/>
            <a:ext cx="292231" cy="369332"/>
          </a:xfrm>
          <a:prstGeom prst="rect">
            <a:avLst/>
          </a:prstGeom>
          <a:noFill/>
        </p:spPr>
        <p:txBody>
          <a:bodyPr wrap="square" rtlCol="0">
            <a:spAutoFit/>
          </a:bodyPr>
          <a:lstStyle/>
          <a:p>
            <a:r>
              <a:rPr lang="en-US" altLang="zh-CN" dirty="0"/>
              <a:t>1</a:t>
            </a:r>
            <a:endParaRPr lang="zh-CN" altLang="en-US" dirty="0"/>
          </a:p>
        </p:txBody>
      </p:sp>
      <p:sp>
        <p:nvSpPr>
          <p:cNvPr id="25" name="文本框 24">
            <a:extLst>
              <a:ext uri="{FF2B5EF4-FFF2-40B4-BE49-F238E27FC236}">
                <a16:creationId xmlns:a16="http://schemas.microsoft.com/office/drawing/2014/main" id="{FE4BB67F-31F8-4AD3-BF68-AE39B54B1777}"/>
              </a:ext>
            </a:extLst>
          </p:cNvPr>
          <p:cNvSpPr txBox="1"/>
          <p:nvPr/>
        </p:nvSpPr>
        <p:spPr>
          <a:xfrm>
            <a:off x="4035695" y="4245668"/>
            <a:ext cx="292231" cy="369332"/>
          </a:xfrm>
          <a:prstGeom prst="rect">
            <a:avLst/>
          </a:prstGeom>
          <a:noFill/>
        </p:spPr>
        <p:txBody>
          <a:bodyPr wrap="square" rtlCol="0">
            <a:spAutoFit/>
          </a:bodyPr>
          <a:lstStyle/>
          <a:p>
            <a:r>
              <a:rPr lang="en-US" altLang="zh-CN" dirty="0"/>
              <a:t>0</a:t>
            </a:r>
            <a:endParaRPr lang="zh-CN" altLang="en-US" dirty="0"/>
          </a:p>
        </p:txBody>
      </p:sp>
      <p:sp>
        <p:nvSpPr>
          <p:cNvPr id="26" name="文本框 25">
            <a:extLst>
              <a:ext uri="{FF2B5EF4-FFF2-40B4-BE49-F238E27FC236}">
                <a16:creationId xmlns:a16="http://schemas.microsoft.com/office/drawing/2014/main" id="{A00E247D-FBF3-4BDF-9951-F6BE181C5EC0}"/>
              </a:ext>
            </a:extLst>
          </p:cNvPr>
          <p:cNvSpPr txBox="1"/>
          <p:nvPr/>
        </p:nvSpPr>
        <p:spPr>
          <a:xfrm>
            <a:off x="6373517" y="4236819"/>
            <a:ext cx="292231" cy="369332"/>
          </a:xfrm>
          <a:prstGeom prst="rect">
            <a:avLst/>
          </a:prstGeom>
          <a:noFill/>
        </p:spPr>
        <p:txBody>
          <a:bodyPr wrap="square" rtlCol="0">
            <a:spAutoFit/>
          </a:bodyPr>
          <a:lstStyle/>
          <a:p>
            <a:r>
              <a:rPr lang="en-US" altLang="zh-CN" dirty="0"/>
              <a:t>1</a:t>
            </a:r>
            <a:endParaRPr lang="zh-CN" altLang="en-US" dirty="0"/>
          </a:p>
        </p:txBody>
      </p:sp>
      <p:sp>
        <p:nvSpPr>
          <p:cNvPr id="27" name="文本框 26">
            <a:extLst>
              <a:ext uri="{FF2B5EF4-FFF2-40B4-BE49-F238E27FC236}">
                <a16:creationId xmlns:a16="http://schemas.microsoft.com/office/drawing/2014/main" id="{65119BEF-31CF-4365-AB53-9F08443B56AE}"/>
              </a:ext>
            </a:extLst>
          </p:cNvPr>
          <p:cNvSpPr txBox="1"/>
          <p:nvPr/>
        </p:nvSpPr>
        <p:spPr>
          <a:xfrm>
            <a:off x="5208395" y="5202722"/>
            <a:ext cx="292231" cy="369332"/>
          </a:xfrm>
          <a:prstGeom prst="rect">
            <a:avLst/>
          </a:prstGeom>
          <a:noFill/>
        </p:spPr>
        <p:txBody>
          <a:bodyPr wrap="square" rtlCol="0">
            <a:spAutoFit/>
          </a:bodyPr>
          <a:lstStyle/>
          <a:p>
            <a:r>
              <a:rPr lang="en-US" altLang="zh-CN" dirty="0"/>
              <a:t>0</a:t>
            </a:r>
            <a:endParaRPr lang="zh-CN" altLang="en-US" dirty="0"/>
          </a:p>
        </p:txBody>
      </p:sp>
      <p:sp>
        <p:nvSpPr>
          <p:cNvPr id="28" name="文本框 27">
            <a:extLst>
              <a:ext uri="{FF2B5EF4-FFF2-40B4-BE49-F238E27FC236}">
                <a16:creationId xmlns:a16="http://schemas.microsoft.com/office/drawing/2014/main" id="{5C9EF3C9-4334-4A09-8224-EE3F2691828F}"/>
              </a:ext>
            </a:extLst>
          </p:cNvPr>
          <p:cNvSpPr txBox="1"/>
          <p:nvPr/>
        </p:nvSpPr>
        <p:spPr>
          <a:xfrm>
            <a:off x="7528300" y="5103076"/>
            <a:ext cx="292231" cy="369332"/>
          </a:xfrm>
          <a:prstGeom prst="rect">
            <a:avLst/>
          </a:prstGeom>
          <a:noFill/>
        </p:spPr>
        <p:txBody>
          <a:bodyPr wrap="square" rtlCol="0">
            <a:spAutoFit/>
          </a:bodyPr>
          <a:lstStyle/>
          <a:p>
            <a:r>
              <a:rPr lang="en-US" altLang="zh-CN" dirty="0"/>
              <a:t>1</a:t>
            </a:r>
            <a:endParaRPr lang="zh-CN" altLang="en-US" dirty="0"/>
          </a:p>
        </p:txBody>
      </p:sp>
      <p:graphicFrame>
        <p:nvGraphicFramePr>
          <p:cNvPr id="31" name="表格 30">
            <a:extLst>
              <a:ext uri="{FF2B5EF4-FFF2-40B4-BE49-F238E27FC236}">
                <a16:creationId xmlns:a16="http://schemas.microsoft.com/office/drawing/2014/main" id="{F2B77BDC-D0D5-4A38-A980-86F92068037A}"/>
              </a:ext>
            </a:extLst>
          </p:cNvPr>
          <p:cNvGraphicFramePr>
            <a:graphicFrameLocks noGrp="1"/>
          </p:cNvGraphicFramePr>
          <p:nvPr>
            <p:extLst>
              <p:ext uri="{D42A27DB-BD31-4B8C-83A1-F6EECF244321}">
                <p14:modId xmlns:p14="http://schemas.microsoft.com/office/powerpoint/2010/main" val="3902587957"/>
              </p:ext>
            </p:extLst>
          </p:nvPr>
        </p:nvGraphicFramePr>
        <p:xfrm>
          <a:off x="6251565" y="1268157"/>
          <a:ext cx="2459490" cy="2494280"/>
        </p:xfrm>
        <a:graphic>
          <a:graphicData uri="http://schemas.openxmlformats.org/drawingml/2006/table">
            <a:tbl>
              <a:tblPr firstRow="1" bandRow="1">
                <a:tableStyleId>{5C22544A-7EE6-4342-B048-85BDC9FD1C3A}</a:tableStyleId>
              </a:tblPr>
              <a:tblGrid>
                <a:gridCol w="1229745">
                  <a:extLst>
                    <a:ext uri="{9D8B030D-6E8A-4147-A177-3AD203B41FA5}">
                      <a16:colId xmlns:a16="http://schemas.microsoft.com/office/drawing/2014/main" val="56095370"/>
                    </a:ext>
                  </a:extLst>
                </a:gridCol>
                <a:gridCol w="1229745">
                  <a:extLst>
                    <a:ext uri="{9D8B030D-6E8A-4147-A177-3AD203B41FA5}">
                      <a16:colId xmlns:a16="http://schemas.microsoft.com/office/drawing/2014/main" val="4043265586"/>
                    </a:ext>
                  </a:extLst>
                </a:gridCol>
              </a:tblGrid>
              <a:tr h="370840">
                <a:tc>
                  <a:txBody>
                    <a:bodyPr/>
                    <a:lstStyle/>
                    <a:p>
                      <a:pPr algn="ctr"/>
                      <a:r>
                        <a:rPr lang="en-US" altLang="zh-CN" dirty="0"/>
                        <a:t>Character</a:t>
                      </a:r>
                      <a:endParaRPr lang="zh-CN" altLang="en-US" dirty="0"/>
                    </a:p>
                  </a:txBody>
                  <a:tcPr/>
                </a:tc>
                <a:tc>
                  <a:txBody>
                    <a:bodyPr/>
                    <a:lstStyle/>
                    <a:p>
                      <a:pPr algn="ctr"/>
                      <a:r>
                        <a:rPr lang="en-US" altLang="zh-CN" dirty="0"/>
                        <a:t>Huffman Code</a:t>
                      </a:r>
                      <a:endParaRPr lang="zh-CN" altLang="en-US" dirty="0"/>
                    </a:p>
                  </a:txBody>
                  <a:tcPr/>
                </a:tc>
                <a:extLst>
                  <a:ext uri="{0D108BD9-81ED-4DB2-BD59-A6C34878D82A}">
                    <a16:rowId xmlns:a16="http://schemas.microsoft.com/office/drawing/2014/main" val="3373358056"/>
                  </a:ext>
                </a:extLst>
              </a:tr>
              <a:tr h="370840">
                <a:tc>
                  <a:txBody>
                    <a:bodyPr/>
                    <a:lstStyle/>
                    <a:p>
                      <a:pPr algn="ctr"/>
                      <a:r>
                        <a:rPr lang="en-US" altLang="zh-CN" dirty="0"/>
                        <a:t>a</a:t>
                      </a:r>
                      <a:endParaRPr lang="zh-CN" altLang="en-US" dirty="0"/>
                    </a:p>
                  </a:txBody>
                  <a:tcPr/>
                </a:tc>
                <a:tc>
                  <a:txBody>
                    <a:bodyPr/>
                    <a:lstStyle/>
                    <a:p>
                      <a:pPr algn="ctr"/>
                      <a:r>
                        <a:rPr lang="en-US" altLang="zh-CN" dirty="0"/>
                        <a:t>1111</a:t>
                      </a:r>
                      <a:endParaRPr lang="zh-CN" altLang="en-US" dirty="0"/>
                    </a:p>
                  </a:txBody>
                  <a:tcPr/>
                </a:tc>
                <a:extLst>
                  <a:ext uri="{0D108BD9-81ED-4DB2-BD59-A6C34878D82A}">
                    <a16:rowId xmlns:a16="http://schemas.microsoft.com/office/drawing/2014/main" val="3222796850"/>
                  </a:ext>
                </a:extLst>
              </a:tr>
              <a:tr h="370840">
                <a:tc>
                  <a:txBody>
                    <a:bodyPr/>
                    <a:lstStyle/>
                    <a:p>
                      <a:pPr algn="ctr"/>
                      <a:r>
                        <a:rPr lang="en-US" altLang="zh-CN" dirty="0"/>
                        <a:t>b</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2547302409"/>
                  </a:ext>
                </a:extLst>
              </a:tr>
              <a:tr h="370840">
                <a:tc>
                  <a:txBody>
                    <a:bodyPr/>
                    <a:lstStyle/>
                    <a:p>
                      <a:pPr algn="ctr"/>
                      <a:r>
                        <a:rPr lang="en-US" altLang="zh-CN" dirty="0"/>
                        <a:t>c</a:t>
                      </a:r>
                      <a:endParaRPr lang="zh-CN" altLang="en-US" dirty="0"/>
                    </a:p>
                  </a:txBody>
                  <a:tcPr/>
                </a:tc>
                <a:tc>
                  <a:txBody>
                    <a:bodyPr/>
                    <a:lstStyle/>
                    <a:p>
                      <a:pPr algn="ctr"/>
                      <a:r>
                        <a:rPr lang="en-US" altLang="zh-CN" dirty="0"/>
                        <a:t>110</a:t>
                      </a:r>
                      <a:endParaRPr lang="zh-CN" altLang="en-US" dirty="0"/>
                    </a:p>
                  </a:txBody>
                  <a:tcPr/>
                </a:tc>
                <a:extLst>
                  <a:ext uri="{0D108BD9-81ED-4DB2-BD59-A6C34878D82A}">
                    <a16:rowId xmlns:a16="http://schemas.microsoft.com/office/drawing/2014/main" val="4287997667"/>
                  </a:ext>
                </a:extLst>
              </a:tr>
              <a:tr h="370840">
                <a:tc>
                  <a:txBody>
                    <a:bodyPr/>
                    <a:lstStyle/>
                    <a:p>
                      <a:pPr algn="ctr"/>
                      <a:r>
                        <a:rPr lang="en-US" altLang="zh-CN" dirty="0"/>
                        <a:t>d</a:t>
                      </a:r>
                      <a:endParaRPr lang="zh-CN" altLang="en-US" dirty="0"/>
                    </a:p>
                  </a:txBody>
                  <a:tcPr/>
                </a:tc>
                <a:tc>
                  <a:txBody>
                    <a:bodyPr/>
                    <a:lstStyle/>
                    <a:p>
                      <a:pPr algn="ctr"/>
                      <a:r>
                        <a:rPr lang="en-US" altLang="zh-CN" dirty="0"/>
                        <a:t>1110</a:t>
                      </a:r>
                      <a:endParaRPr lang="zh-CN" altLang="en-US" dirty="0"/>
                    </a:p>
                  </a:txBody>
                  <a:tcPr/>
                </a:tc>
                <a:extLst>
                  <a:ext uri="{0D108BD9-81ED-4DB2-BD59-A6C34878D82A}">
                    <a16:rowId xmlns:a16="http://schemas.microsoft.com/office/drawing/2014/main" val="1254320648"/>
                  </a:ext>
                </a:extLst>
              </a:tr>
              <a:tr h="370840">
                <a:tc>
                  <a:txBody>
                    <a:bodyPr/>
                    <a:lstStyle/>
                    <a:p>
                      <a:pPr algn="ctr"/>
                      <a:r>
                        <a:rPr lang="en-US" altLang="zh-CN" dirty="0"/>
                        <a:t>e</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2918991076"/>
                  </a:ext>
                </a:extLst>
              </a:tr>
            </a:tbl>
          </a:graphicData>
        </a:graphic>
      </p:graphicFrame>
    </p:spTree>
    <p:extLst>
      <p:ext uri="{BB962C8B-B14F-4D97-AF65-F5344CB8AC3E}">
        <p14:creationId xmlns:p14="http://schemas.microsoft.com/office/powerpoint/2010/main" val="2927546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5B7D8-8B73-43B5-92BA-679228CB4E05}"/>
              </a:ext>
            </a:extLst>
          </p:cNvPr>
          <p:cNvSpPr>
            <a:spLocks noGrp="1"/>
          </p:cNvSpPr>
          <p:nvPr>
            <p:ph type="title"/>
          </p:nvPr>
        </p:nvSpPr>
        <p:spPr/>
        <p:txBody>
          <a:bodyPr/>
          <a:lstStyle/>
          <a:p>
            <a:r>
              <a:rPr lang="en-US" altLang="zh-CN" dirty="0"/>
              <a:t>Prefix Codes</a:t>
            </a:r>
            <a:endParaRPr lang="zh-CN" altLang="en-US" dirty="0"/>
          </a:p>
        </p:txBody>
      </p:sp>
      <p:sp>
        <p:nvSpPr>
          <p:cNvPr id="3" name="内容占位符 2">
            <a:extLst>
              <a:ext uri="{FF2B5EF4-FFF2-40B4-BE49-F238E27FC236}">
                <a16:creationId xmlns:a16="http://schemas.microsoft.com/office/drawing/2014/main" id="{AAACEC1A-1C3E-4E4E-9AC2-15C87DF1DFC9}"/>
              </a:ext>
            </a:extLst>
          </p:cNvPr>
          <p:cNvSpPr>
            <a:spLocks noGrp="1"/>
          </p:cNvSpPr>
          <p:nvPr>
            <p:ph idx="1"/>
          </p:nvPr>
        </p:nvSpPr>
        <p:spPr/>
        <p:txBody>
          <a:bodyPr/>
          <a:lstStyle/>
          <a:p>
            <a:r>
              <a:rPr lang="en-US" altLang="zh-CN" dirty="0"/>
              <a:t>The codes (bit sequences) are assigned in such a way that the code assigned to one character is not the prefix of code assigned to any other character.</a:t>
            </a:r>
          </a:p>
          <a:p>
            <a:r>
              <a:rPr lang="en-US" altLang="zh-CN" dirty="0"/>
              <a:t>This is how Huffman Encoding makes sure that there is no ambiguity when decoding the generated bitstream.</a:t>
            </a:r>
          </a:p>
          <a:p>
            <a:br>
              <a:rPr lang="en-US" altLang="zh-CN" dirty="0"/>
            </a:br>
            <a:r>
              <a:rPr lang="en-US" altLang="zh-CN" dirty="0"/>
              <a:t>Let there be 5 characters a, b, c, d and e, and their corresponding variable length codes be 00, 01, 0, 1 and 10. This coding leads to ambiguity because code assigned to c is the prefix of codes assigned to a and b. If the compressed bitstream is 0001, the de-compressed output may be “</a:t>
            </a:r>
            <a:r>
              <a:rPr lang="en-US" altLang="zh-CN" dirty="0" err="1"/>
              <a:t>cccd</a:t>
            </a:r>
            <a:r>
              <a:rPr lang="en-US" altLang="zh-CN" dirty="0"/>
              <a:t>” or “</a:t>
            </a:r>
            <a:r>
              <a:rPr lang="en-US" altLang="zh-CN" dirty="0" err="1"/>
              <a:t>ccb</a:t>
            </a:r>
            <a:r>
              <a:rPr lang="en-US" altLang="zh-CN" dirty="0"/>
              <a:t>” or “</a:t>
            </a:r>
            <a:r>
              <a:rPr lang="en-US" altLang="zh-CN" dirty="0" err="1"/>
              <a:t>acd</a:t>
            </a:r>
            <a:r>
              <a:rPr lang="en-US" altLang="zh-CN" dirty="0"/>
              <a:t>” or “ab”.</a:t>
            </a:r>
          </a:p>
          <a:p>
            <a:endParaRPr lang="zh-CN" altLang="en-US" dirty="0"/>
          </a:p>
        </p:txBody>
      </p:sp>
      <p:graphicFrame>
        <p:nvGraphicFramePr>
          <p:cNvPr id="4" name="表格 3">
            <a:extLst>
              <a:ext uri="{FF2B5EF4-FFF2-40B4-BE49-F238E27FC236}">
                <a16:creationId xmlns:a16="http://schemas.microsoft.com/office/drawing/2014/main" id="{91BE9187-F687-4EE7-A0B4-D7EE30D34B3A}"/>
              </a:ext>
            </a:extLst>
          </p:cNvPr>
          <p:cNvGraphicFramePr>
            <a:graphicFrameLocks noGrp="1"/>
          </p:cNvGraphicFramePr>
          <p:nvPr>
            <p:extLst>
              <p:ext uri="{D42A27DB-BD31-4B8C-83A1-F6EECF244321}">
                <p14:modId xmlns:p14="http://schemas.microsoft.com/office/powerpoint/2010/main" val="1210212598"/>
              </p:ext>
            </p:extLst>
          </p:nvPr>
        </p:nvGraphicFramePr>
        <p:xfrm>
          <a:off x="4572000" y="922947"/>
          <a:ext cx="3665433" cy="2494280"/>
        </p:xfrm>
        <a:graphic>
          <a:graphicData uri="http://schemas.openxmlformats.org/drawingml/2006/table">
            <a:tbl>
              <a:tblPr firstRow="1" bandRow="1">
                <a:tableStyleId>{5C22544A-7EE6-4342-B048-85BDC9FD1C3A}</a:tableStyleId>
              </a:tblPr>
              <a:tblGrid>
                <a:gridCol w="1221811">
                  <a:extLst>
                    <a:ext uri="{9D8B030D-6E8A-4147-A177-3AD203B41FA5}">
                      <a16:colId xmlns:a16="http://schemas.microsoft.com/office/drawing/2014/main" val="56095370"/>
                    </a:ext>
                  </a:extLst>
                </a:gridCol>
                <a:gridCol w="1221811">
                  <a:extLst>
                    <a:ext uri="{9D8B030D-6E8A-4147-A177-3AD203B41FA5}">
                      <a16:colId xmlns:a16="http://schemas.microsoft.com/office/drawing/2014/main" val="4043265586"/>
                    </a:ext>
                  </a:extLst>
                </a:gridCol>
                <a:gridCol w="1221811">
                  <a:extLst>
                    <a:ext uri="{9D8B030D-6E8A-4147-A177-3AD203B41FA5}">
                      <a16:colId xmlns:a16="http://schemas.microsoft.com/office/drawing/2014/main" val="643486277"/>
                    </a:ext>
                  </a:extLst>
                </a:gridCol>
              </a:tblGrid>
              <a:tr h="370840">
                <a:tc>
                  <a:txBody>
                    <a:bodyPr/>
                    <a:lstStyle/>
                    <a:p>
                      <a:pPr algn="ctr"/>
                      <a:r>
                        <a:rPr lang="en-US" altLang="zh-CN" dirty="0"/>
                        <a:t>Character</a:t>
                      </a:r>
                      <a:endParaRPr lang="zh-CN" altLang="en-US" dirty="0"/>
                    </a:p>
                  </a:txBody>
                  <a:tcPr/>
                </a:tc>
                <a:tc>
                  <a:txBody>
                    <a:bodyPr/>
                    <a:lstStyle/>
                    <a:p>
                      <a:pPr algn="ctr"/>
                      <a:r>
                        <a:rPr lang="en-US" altLang="zh-CN" dirty="0"/>
                        <a:t>Huffman Code</a:t>
                      </a:r>
                      <a:endParaRPr lang="zh-CN" altLang="en-US" dirty="0"/>
                    </a:p>
                  </a:txBody>
                  <a:tcPr/>
                </a:tc>
                <a:tc>
                  <a:txBody>
                    <a:bodyPr/>
                    <a:lstStyle/>
                    <a:p>
                      <a:pPr algn="ctr"/>
                      <a:r>
                        <a:rPr lang="en-US" altLang="zh-CN" dirty="0"/>
                        <a:t>Another Code</a:t>
                      </a:r>
                      <a:endParaRPr lang="zh-CN" altLang="en-US" dirty="0"/>
                    </a:p>
                  </a:txBody>
                  <a:tcPr/>
                </a:tc>
                <a:extLst>
                  <a:ext uri="{0D108BD9-81ED-4DB2-BD59-A6C34878D82A}">
                    <a16:rowId xmlns:a16="http://schemas.microsoft.com/office/drawing/2014/main" val="3373358056"/>
                  </a:ext>
                </a:extLst>
              </a:tr>
              <a:tr h="370840">
                <a:tc>
                  <a:txBody>
                    <a:bodyPr/>
                    <a:lstStyle/>
                    <a:p>
                      <a:pPr algn="ctr"/>
                      <a:r>
                        <a:rPr lang="en-US" altLang="zh-CN" dirty="0"/>
                        <a:t>a</a:t>
                      </a:r>
                      <a:endParaRPr lang="zh-CN" altLang="en-US" dirty="0"/>
                    </a:p>
                  </a:txBody>
                  <a:tcPr/>
                </a:tc>
                <a:tc>
                  <a:txBody>
                    <a:bodyPr/>
                    <a:lstStyle/>
                    <a:p>
                      <a:pPr algn="ctr"/>
                      <a:r>
                        <a:rPr lang="en-US" altLang="zh-CN" dirty="0"/>
                        <a:t>1111</a:t>
                      </a:r>
                      <a:endParaRPr lang="zh-CN" altLang="en-US" dirty="0"/>
                    </a:p>
                  </a:txBody>
                  <a:tcPr/>
                </a:tc>
                <a:tc>
                  <a:txBody>
                    <a:bodyPr/>
                    <a:lstStyle/>
                    <a:p>
                      <a:pPr algn="ctr"/>
                      <a:r>
                        <a:rPr lang="en-US" altLang="zh-CN" dirty="0"/>
                        <a:t>00</a:t>
                      </a:r>
                      <a:endParaRPr lang="zh-CN" altLang="en-US" dirty="0"/>
                    </a:p>
                  </a:txBody>
                  <a:tcPr/>
                </a:tc>
                <a:extLst>
                  <a:ext uri="{0D108BD9-81ED-4DB2-BD59-A6C34878D82A}">
                    <a16:rowId xmlns:a16="http://schemas.microsoft.com/office/drawing/2014/main" val="3222796850"/>
                  </a:ext>
                </a:extLst>
              </a:tr>
              <a:tr h="370840">
                <a:tc>
                  <a:txBody>
                    <a:bodyPr/>
                    <a:lstStyle/>
                    <a:p>
                      <a:pPr algn="ctr"/>
                      <a:r>
                        <a:rPr lang="en-US" altLang="zh-CN" dirty="0"/>
                        <a:t>b</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01</a:t>
                      </a:r>
                      <a:endParaRPr lang="zh-CN" altLang="en-US" dirty="0"/>
                    </a:p>
                  </a:txBody>
                  <a:tcPr/>
                </a:tc>
                <a:extLst>
                  <a:ext uri="{0D108BD9-81ED-4DB2-BD59-A6C34878D82A}">
                    <a16:rowId xmlns:a16="http://schemas.microsoft.com/office/drawing/2014/main" val="2547302409"/>
                  </a:ext>
                </a:extLst>
              </a:tr>
              <a:tr h="370840">
                <a:tc>
                  <a:txBody>
                    <a:bodyPr/>
                    <a:lstStyle/>
                    <a:p>
                      <a:pPr algn="ctr"/>
                      <a:r>
                        <a:rPr lang="en-US" altLang="zh-CN" dirty="0"/>
                        <a:t>c</a:t>
                      </a:r>
                      <a:endParaRPr lang="zh-CN" altLang="en-US" dirty="0"/>
                    </a:p>
                  </a:txBody>
                  <a:tcPr/>
                </a:tc>
                <a:tc>
                  <a:txBody>
                    <a:bodyPr/>
                    <a:lstStyle/>
                    <a:p>
                      <a:pPr algn="ctr"/>
                      <a:r>
                        <a:rPr lang="en-US" altLang="zh-CN" dirty="0"/>
                        <a:t>110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4287997667"/>
                  </a:ext>
                </a:extLst>
              </a:tr>
              <a:tr h="370840">
                <a:tc>
                  <a:txBody>
                    <a:bodyPr/>
                    <a:lstStyle/>
                    <a:p>
                      <a:pPr algn="ctr"/>
                      <a:r>
                        <a:rPr lang="en-US" altLang="zh-CN" dirty="0"/>
                        <a:t>d</a:t>
                      </a:r>
                      <a:endParaRPr lang="zh-CN" altLang="en-US" dirty="0"/>
                    </a:p>
                  </a:txBody>
                  <a:tcPr/>
                </a:tc>
                <a:tc>
                  <a:txBody>
                    <a:bodyPr/>
                    <a:lstStyle/>
                    <a:p>
                      <a:pPr algn="ctr"/>
                      <a:r>
                        <a:rPr lang="en-US" altLang="zh-CN" dirty="0"/>
                        <a:t>1110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254320648"/>
                  </a:ext>
                </a:extLst>
              </a:tr>
              <a:tr h="370840">
                <a:tc>
                  <a:txBody>
                    <a:bodyPr/>
                    <a:lstStyle/>
                    <a:p>
                      <a:pPr algn="ctr"/>
                      <a:r>
                        <a:rPr lang="en-US" altLang="zh-CN" dirty="0"/>
                        <a:t>e</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2918991076"/>
                  </a:ext>
                </a:extLst>
              </a:tr>
            </a:tbl>
          </a:graphicData>
        </a:graphic>
      </p:graphicFrame>
    </p:spTree>
    <p:extLst>
      <p:ext uri="{BB962C8B-B14F-4D97-AF65-F5344CB8AC3E}">
        <p14:creationId xmlns:p14="http://schemas.microsoft.com/office/powerpoint/2010/main" val="374190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F469F-5D55-4F2B-AF43-220E71F99A8D}"/>
              </a:ext>
            </a:extLst>
          </p:cNvPr>
          <p:cNvSpPr>
            <a:spLocks noGrp="1"/>
          </p:cNvSpPr>
          <p:nvPr>
            <p:ph type="title"/>
          </p:nvPr>
        </p:nvSpPr>
        <p:spPr/>
        <p:txBody>
          <a:bodyPr/>
          <a:lstStyle/>
          <a:p>
            <a:r>
              <a:rPr lang="en-US" altLang="zh-CN" dirty="0"/>
              <a:t>Huffman Decoding</a:t>
            </a:r>
            <a:endParaRPr lang="zh-CN" altLang="en-US" dirty="0"/>
          </a:p>
        </p:txBody>
      </p:sp>
      <p:graphicFrame>
        <p:nvGraphicFramePr>
          <p:cNvPr id="4" name="表格 3">
            <a:extLst>
              <a:ext uri="{FF2B5EF4-FFF2-40B4-BE49-F238E27FC236}">
                <a16:creationId xmlns:a16="http://schemas.microsoft.com/office/drawing/2014/main" id="{21BDB5FE-CD20-4199-9765-A2EE4F80BE5D}"/>
              </a:ext>
            </a:extLst>
          </p:cNvPr>
          <p:cNvGraphicFramePr>
            <a:graphicFrameLocks noGrp="1"/>
          </p:cNvGraphicFramePr>
          <p:nvPr>
            <p:extLst>
              <p:ext uri="{D42A27DB-BD31-4B8C-83A1-F6EECF244321}">
                <p14:modId xmlns:p14="http://schemas.microsoft.com/office/powerpoint/2010/main" val="3754473133"/>
              </p:ext>
            </p:extLst>
          </p:nvPr>
        </p:nvGraphicFramePr>
        <p:xfrm>
          <a:off x="822959" y="1823773"/>
          <a:ext cx="7543800" cy="3484880"/>
        </p:xfrm>
        <a:graphic>
          <a:graphicData uri="http://schemas.openxmlformats.org/drawingml/2006/table">
            <a:tbl>
              <a:tblPr firstRow="1" bandRow="1">
                <a:tableStyleId>{2D5ABB26-0587-4C30-8999-92F81FD0307C}</a:tableStyleId>
              </a:tblPr>
              <a:tblGrid>
                <a:gridCol w="1003858">
                  <a:extLst>
                    <a:ext uri="{9D8B030D-6E8A-4147-A177-3AD203B41FA5}">
                      <a16:colId xmlns:a16="http://schemas.microsoft.com/office/drawing/2014/main" val="4204801734"/>
                    </a:ext>
                  </a:extLst>
                </a:gridCol>
                <a:gridCol w="6539942">
                  <a:extLst>
                    <a:ext uri="{9D8B030D-6E8A-4147-A177-3AD203B41FA5}">
                      <a16:colId xmlns:a16="http://schemas.microsoft.com/office/drawing/2014/main" val="3315474457"/>
                    </a:ext>
                  </a:extLst>
                </a:gridCol>
              </a:tblGrid>
              <a:tr h="370840">
                <a:tc>
                  <a:txBody>
                    <a:bodyPr/>
                    <a:lstStyle/>
                    <a:p>
                      <a:r>
                        <a:rPr lang="en-US" altLang="zh-CN" sz="1800" b="1" dirty="0">
                          <a:effectLst>
                            <a:outerShdw blurRad="38100" dist="38100" dir="2700000" algn="tl">
                              <a:srgbClr val="000000">
                                <a:alpha val="43137"/>
                              </a:srgbClr>
                            </a:outerShdw>
                          </a:effectLst>
                        </a:rPr>
                        <a:t>Step 1</a:t>
                      </a:r>
                      <a:endParaRPr lang="zh-CN" altLang="en-US" sz="1800" b="1" dirty="0">
                        <a:effectLst>
                          <a:outerShdw blurRad="38100" dist="38100" dir="2700000" algn="tl">
                            <a:srgbClr val="000000">
                              <a:alpha val="43137"/>
                            </a:srgbClr>
                          </a:outerShdw>
                        </a:effectLst>
                      </a:endParaRPr>
                    </a:p>
                  </a:txBody>
                  <a:tcPr/>
                </a:tc>
                <a:tc>
                  <a:txBody>
                    <a:bodyPr/>
                    <a:lstStyle/>
                    <a:p>
                      <a:pPr algn="l"/>
                      <a:r>
                        <a:rPr lang="en-US" altLang="zh-CN" dirty="0"/>
                        <a:t>Function iterates through the encoded string </a:t>
                      </a:r>
                      <a:r>
                        <a:rPr lang="en-US" altLang="zh-CN" i="1" dirty="0"/>
                        <a:t>s</a:t>
                      </a:r>
                      <a:r>
                        <a:rPr lang="en-US" altLang="zh-CN" dirty="0"/>
                        <a:t>. Traverse the tree formed starting from the root. </a:t>
                      </a:r>
                    </a:p>
                  </a:txBody>
                  <a:tcPr/>
                </a:tc>
                <a:extLst>
                  <a:ext uri="{0D108BD9-81ED-4DB2-BD59-A6C34878D82A}">
                    <a16:rowId xmlns:a16="http://schemas.microsoft.com/office/drawing/2014/main" val="4208504781"/>
                  </a:ext>
                </a:extLst>
              </a:tr>
              <a:tr h="370840">
                <a:tc>
                  <a:txBody>
                    <a:bodyPr/>
                    <a:lstStyle/>
                    <a:p>
                      <a:r>
                        <a:rPr lang="en-US" altLang="zh-CN" sz="1800" b="1" dirty="0">
                          <a:effectLst>
                            <a:outerShdw blurRad="38100" dist="38100" dir="2700000" algn="tl">
                              <a:srgbClr val="000000">
                                <a:alpha val="43137"/>
                              </a:srgbClr>
                            </a:outerShdw>
                          </a:effectLst>
                        </a:rPr>
                        <a:t>Step 2</a:t>
                      </a:r>
                      <a:endParaRPr lang="zh-CN" altLang="en-US" sz="1800" b="1" dirty="0">
                        <a:effectLst>
                          <a:outerShdw blurRad="38100" dist="38100" dir="2700000" algn="tl">
                            <a:srgbClr val="000000">
                              <a:alpha val="43137"/>
                            </a:srgbClr>
                          </a:outerShdw>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While the current character equals to 0, moving to the left child. While the current character equals to 1, moving to the right child. If leaf node is encountered append the node-&gt;character to the output string.</a:t>
                      </a:r>
                      <a:endParaRPr lang="zh-CN" altLang="en-US" dirty="0"/>
                    </a:p>
                    <a:p>
                      <a:pPr algn="l"/>
                      <a:endParaRPr lang="en-US" altLang="zh-CN" dirty="0"/>
                    </a:p>
                  </a:txBody>
                  <a:tcPr/>
                </a:tc>
                <a:extLst>
                  <a:ext uri="{0D108BD9-81ED-4DB2-BD59-A6C34878D82A}">
                    <a16:rowId xmlns:a16="http://schemas.microsoft.com/office/drawing/2014/main" val="1600779735"/>
                  </a:ext>
                </a:extLst>
              </a:tr>
              <a:tr h="370840">
                <a:tc>
                  <a:txBody>
                    <a:bodyPr/>
                    <a:lstStyle/>
                    <a:p>
                      <a:r>
                        <a:rPr lang="en-US" altLang="zh-CN" sz="1800" b="1" dirty="0">
                          <a:effectLst>
                            <a:outerShdw blurRad="38100" dist="38100" dir="2700000" algn="tl">
                              <a:srgbClr val="000000">
                                <a:alpha val="43137"/>
                              </a:srgbClr>
                            </a:outerShdw>
                          </a:effectLst>
                        </a:rPr>
                        <a:t>Step 3</a:t>
                      </a:r>
                      <a:endParaRPr lang="zh-CN" altLang="en-US" sz="1800" b="1" dirty="0">
                        <a:effectLst>
                          <a:outerShdw blurRad="38100" dist="38100" dir="2700000" algn="tl">
                            <a:srgbClr val="000000">
                              <a:alpha val="43137"/>
                            </a:srgbClr>
                          </a:outerShdw>
                        </a:effectLst>
                      </a:endParaRPr>
                    </a:p>
                  </a:txBody>
                  <a:tcPr/>
                </a:tc>
                <a:tc>
                  <a:txBody>
                    <a:bodyPr/>
                    <a:lstStyle/>
                    <a:p>
                      <a:pPr algn="l"/>
                      <a:r>
                        <a:rPr lang="en-US" altLang="zh-CN" dirty="0"/>
                        <a:t>Repeat Step#2 until the encoded string </a:t>
                      </a:r>
                      <a:r>
                        <a:rPr lang="en-US" altLang="zh-CN" i="1" dirty="0"/>
                        <a:t>s</a:t>
                      </a:r>
                      <a:r>
                        <a:rPr lang="en-US" altLang="zh-CN" dirty="0"/>
                        <a:t> has been completely decoded. </a:t>
                      </a:r>
                    </a:p>
                  </a:txBody>
                  <a:tcPr/>
                </a:tc>
                <a:extLst>
                  <a:ext uri="{0D108BD9-81ED-4DB2-BD59-A6C34878D82A}">
                    <a16:rowId xmlns:a16="http://schemas.microsoft.com/office/drawing/2014/main" val="338022416"/>
                  </a:ext>
                </a:extLst>
              </a:tr>
              <a:tr h="370840">
                <a:tc>
                  <a:txBody>
                    <a:bodyPr/>
                    <a:lstStyle/>
                    <a:p>
                      <a:endParaRPr lang="zh-CN" altLang="en-US" sz="1800" b="1" dirty="0">
                        <a:effectLst>
                          <a:outerShdw blurRad="38100" dist="38100" dir="2700000" algn="tl">
                            <a:srgbClr val="000000">
                              <a:alpha val="43137"/>
                            </a:srgbClr>
                          </a:outerShdw>
                        </a:effectLst>
                      </a:endParaRPr>
                    </a:p>
                  </a:txBody>
                  <a:tcPr/>
                </a:tc>
                <a:tc>
                  <a:txBody>
                    <a:bodyPr/>
                    <a:lstStyle/>
                    <a:p>
                      <a:pPr algn="l"/>
                      <a:endParaRPr lang="en-US" altLang="zh-CN" dirty="0"/>
                    </a:p>
                  </a:txBody>
                  <a:tcPr/>
                </a:tc>
                <a:extLst>
                  <a:ext uri="{0D108BD9-81ED-4DB2-BD59-A6C34878D82A}">
                    <a16:rowId xmlns:a16="http://schemas.microsoft.com/office/drawing/2014/main" val="1504075206"/>
                  </a:ext>
                </a:extLst>
              </a:tr>
              <a:tr h="370840">
                <a:tc>
                  <a:txBody>
                    <a:bodyPr/>
                    <a:lstStyle/>
                    <a:p>
                      <a:endParaRPr lang="zh-CN" altLang="en-US" sz="1800" b="1" dirty="0">
                        <a:effectLst>
                          <a:outerShdw blurRad="38100" dist="38100" dir="2700000" algn="tl">
                            <a:srgbClr val="000000">
                              <a:alpha val="43137"/>
                            </a:srgbClr>
                          </a:outerShdw>
                        </a:effectLst>
                      </a:endParaRPr>
                    </a:p>
                  </a:txBody>
                  <a:tcPr/>
                </a:tc>
                <a:tc>
                  <a:txBody>
                    <a:bodyPr/>
                    <a:lstStyle/>
                    <a:p>
                      <a:pPr algn="l"/>
                      <a:r>
                        <a:rPr lang="en-US" altLang="zh-CN" sz="1800" kern="1200" dirty="0">
                          <a:solidFill>
                            <a:schemeClr val="tx1"/>
                          </a:solidFill>
                          <a:effectLst/>
                          <a:latin typeface="+mn-lt"/>
                          <a:ea typeface="+mn-ea"/>
                          <a:cs typeface="+mn-cs"/>
                        </a:rPr>
                        <a:t>00011111110111010110110000</a:t>
                      </a:r>
                      <a:endParaRPr lang="en-US" altLang="zh-CN" dirty="0"/>
                    </a:p>
                  </a:txBody>
                  <a:tcPr/>
                </a:tc>
                <a:extLst>
                  <a:ext uri="{0D108BD9-81ED-4DB2-BD59-A6C34878D82A}">
                    <a16:rowId xmlns:a16="http://schemas.microsoft.com/office/drawing/2014/main" val="457714537"/>
                  </a:ext>
                </a:extLst>
              </a:tr>
            </a:tbl>
          </a:graphicData>
        </a:graphic>
      </p:graphicFrame>
    </p:spTree>
    <p:extLst>
      <p:ext uri="{BB962C8B-B14F-4D97-AF65-F5344CB8AC3E}">
        <p14:creationId xmlns:p14="http://schemas.microsoft.com/office/powerpoint/2010/main" val="4000139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01009-E425-48DB-8D29-302743B865D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785749-41B4-4F7C-8B42-3A4623906833}"/>
              </a:ext>
            </a:extLst>
          </p:cNvPr>
          <p:cNvSpPr>
            <a:spLocks noGrp="1"/>
          </p:cNvSpPr>
          <p:nvPr>
            <p:ph idx="1"/>
          </p:nvPr>
        </p:nvSpPr>
        <p:spPr/>
        <p:txBody>
          <a:bodyPr>
            <a:normAutofit/>
          </a:bodyPr>
          <a:lstStyle/>
          <a:p>
            <a:r>
              <a:rPr lang="en-US" altLang="zh-CN" sz="4400" dirty="0"/>
              <a:t>Let’s begin coding!</a:t>
            </a:r>
            <a:endParaRPr lang="zh-CN" altLang="en-US" sz="4400" dirty="0"/>
          </a:p>
        </p:txBody>
      </p:sp>
    </p:spTree>
    <p:extLst>
      <p:ext uri="{BB962C8B-B14F-4D97-AF65-F5344CB8AC3E}">
        <p14:creationId xmlns:p14="http://schemas.microsoft.com/office/powerpoint/2010/main" val="97623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CF25D-DF23-44FF-9E8D-6DF925D14E89}"/>
              </a:ext>
            </a:extLst>
          </p:cNvPr>
          <p:cNvSpPr>
            <a:spLocks noGrp="1"/>
          </p:cNvSpPr>
          <p:nvPr>
            <p:ph type="title"/>
          </p:nvPr>
        </p:nvSpPr>
        <p:spPr>
          <a:xfrm>
            <a:off x="822960" y="286604"/>
            <a:ext cx="8321040" cy="1450757"/>
          </a:xfrm>
        </p:spPr>
        <p:txBody>
          <a:bodyPr>
            <a:normAutofit/>
          </a:bodyPr>
          <a:lstStyle/>
          <a:p>
            <a:r>
              <a:rPr lang="en-US" altLang="zh-CN" sz="4400" dirty="0"/>
              <a:t>Two major parts in Huffman Encoding</a:t>
            </a:r>
            <a:endParaRPr lang="zh-CN" altLang="en-US" sz="4400" dirty="0"/>
          </a:p>
        </p:txBody>
      </p:sp>
      <p:sp>
        <p:nvSpPr>
          <p:cNvPr id="6" name="内容占位符 5">
            <a:extLst>
              <a:ext uri="{FF2B5EF4-FFF2-40B4-BE49-F238E27FC236}">
                <a16:creationId xmlns:a16="http://schemas.microsoft.com/office/drawing/2014/main" id="{71EBB1FE-EC86-4DF7-8103-7B0EB84A89DE}"/>
              </a:ext>
            </a:extLst>
          </p:cNvPr>
          <p:cNvSpPr>
            <a:spLocks noGrp="1"/>
          </p:cNvSpPr>
          <p:nvPr>
            <p:ph idx="1"/>
          </p:nvPr>
        </p:nvSpPr>
        <p:spPr/>
        <p:txBody>
          <a:bodyPr>
            <a:normAutofit/>
          </a:bodyPr>
          <a:lstStyle/>
          <a:p>
            <a:pPr marL="457200" indent="-457200">
              <a:buFont typeface="+mj-lt"/>
              <a:buAutoNum type="arabicPeriod"/>
            </a:pPr>
            <a:r>
              <a:rPr lang="en-US" altLang="zh-CN" sz="2800" dirty="0"/>
              <a:t>Building a Huffman Tree from input characters</a:t>
            </a:r>
          </a:p>
          <a:p>
            <a:pPr marL="457200" indent="-457200">
              <a:buFont typeface="+mj-lt"/>
              <a:buAutoNum type="arabicPeriod"/>
            </a:pPr>
            <a:r>
              <a:rPr lang="en-US" altLang="zh-CN" sz="2800" dirty="0"/>
              <a:t>Traverse the Huffman Tree and assign code to each character</a:t>
            </a:r>
            <a:endParaRPr lang="zh-CN" altLang="en-US" sz="2800" dirty="0"/>
          </a:p>
        </p:txBody>
      </p:sp>
    </p:spTree>
    <p:extLst>
      <p:ext uri="{BB962C8B-B14F-4D97-AF65-F5344CB8AC3E}">
        <p14:creationId xmlns:p14="http://schemas.microsoft.com/office/powerpoint/2010/main" val="227051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834B4-8EF6-42A4-B639-04DFD13DCE32}"/>
              </a:ext>
            </a:extLst>
          </p:cNvPr>
          <p:cNvSpPr>
            <a:spLocks noGrp="1"/>
          </p:cNvSpPr>
          <p:nvPr>
            <p:ph type="title"/>
          </p:nvPr>
        </p:nvSpPr>
        <p:spPr/>
        <p:txBody>
          <a:bodyPr>
            <a:normAutofit/>
          </a:bodyPr>
          <a:lstStyle/>
          <a:p>
            <a:r>
              <a:rPr lang="en-US" altLang="zh-CN" sz="4400" dirty="0"/>
              <a:t>Steps to build a Huffman Tree</a:t>
            </a:r>
            <a:endParaRPr lang="zh-CN" altLang="en-US" sz="4400" dirty="0"/>
          </a:p>
        </p:txBody>
      </p:sp>
      <p:graphicFrame>
        <p:nvGraphicFramePr>
          <p:cNvPr id="4" name="表格 3">
            <a:extLst>
              <a:ext uri="{FF2B5EF4-FFF2-40B4-BE49-F238E27FC236}">
                <a16:creationId xmlns:a16="http://schemas.microsoft.com/office/drawing/2014/main" id="{A81D3F28-B6E4-4180-800D-BD0698C55727}"/>
              </a:ext>
            </a:extLst>
          </p:cNvPr>
          <p:cNvGraphicFramePr>
            <a:graphicFrameLocks noGrp="1"/>
          </p:cNvGraphicFramePr>
          <p:nvPr>
            <p:extLst>
              <p:ext uri="{D42A27DB-BD31-4B8C-83A1-F6EECF244321}">
                <p14:modId xmlns:p14="http://schemas.microsoft.com/office/powerpoint/2010/main" val="3880886317"/>
              </p:ext>
            </p:extLst>
          </p:nvPr>
        </p:nvGraphicFramePr>
        <p:xfrm>
          <a:off x="822960" y="1823773"/>
          <a:ext cx="7670592" cy="4302760"/>
        </p:xfrm>
        <a:graphic>
          <a:graphicData uri="http://schemas.openxmlformats.org/drawingml/2006/table">
            <a:tbl>
              <a:tblPr firstRow="1" bandRow="1">
                <a:tableStyleId>{2D5ABB26-0587-4C30-8999-92F81FD0307C}</a:tableStyleId>
              </a:tblPr>
              <a:tblGrid>
                <a:gridCol w="1020730">
                  <a:extLst>
                    <a:ext uri="{9D8B030D-6E8A-4147-A177-3AD203B41FA5}">
                      <a16:colId xmlns:a16="http://schemas.microsoft.com/office/drawing/2014/main" val="4204801734"/>
                    </a:ext>
                  </a:extLst>
                </a:gridCol>
                <a:gridCol w="6649862">
                  <a:extLst>
                    <a:ext uri="{9D8B030D-6E8A-4147-A177-3AD203B41FA5}">
                      <a16:colId xmlns:a16="http://schemas.microsoft.com/office/drawing/2014/main" val="3315474457"/>
                    </a:ext>
                  </a:extLst>
                </a:gridCol>
              </a:tblGrid>
              <a:tr h="370840">
                <a:tc>
                  <a:txBody>
                    <a:bodyPr/>
                    <a:lstStyle/>
                    <a:p>
                      <a:r>
                        <a:rPr lang="en-US" altLang="zh-CN" sz="2000" b="1" dirty="0">
                          <a:effectLst>
                            <a:outerShdw blurRad="38100" dist="38100" dir="2700000" algn="tl">
                              <a:srgbClr val="000000">
                                <a:alpha val="43137"/>
                              </a:srgbClr>
                            </a:outerShdw>
                          </a:effectLst>
                        </a:rPr>
                        <a:t>Input:</a:t>
                      </a:r>
                      <a:endParaRPr lang="zh-CN" altLang="en-US" sz="2000" b="1" dirty="0">
                        <a:effectLst>
                          <a:outerShdw blurRad="38100" dist="38100" dir="2700000" algn="tl">
                            <a:srgbClr val="000000">
                              <a:alpha val="43137"/>
                            </a:srgbClr>
                          </a:outerShdw>
                        </a:effectLst>
                      </a:endParaRPr>
                    </a:p>
                  </a:txBody>
                  <a:tcPr/>
                </a:tc>
                <a:tc>
                  <a:txBody>
                    <a:bodyPr/>
                    <a:lstStyle/>
                    <a:p>
                      <a:r>
                        <a:rPr lang="en-US" altLang="zh-CN" sz="2000" i="1" dirty="0"/>
                        <a:t>N</a:t>
                      </a:r>
                      <a:r>
                        <a:rPr lang="en-US" altLang="zh-CN" sz="2000" dirty="0"/>
                        <a:t> unique characters along with their frequencies of occurrence</a:t>
                      </a:r>
                      <a:endParaRPr lang="zh-CN" altLang="en-US" sz="2000" dirty="0"/>
                    </a:p>
                  </a:txBody>
                  <a:tcPr/>
                </a:tc>
                <a:extLst>
                  <a:ext uri="{0D108BD9-81ED-4DB2-BD59-A6C34878D82A}">
                    <a16:rowId xmlns:a16="http://schemas.microsoft.com/office/drawing/2014/main" val="4043931404"/>
                  </a:ext>
                </a:extLst>
              </a:tr>
              <a:tr h="370840">
                <a:tc>
                  <a:txBody>
                    <a:bodyPr/>
                    <a:lstStyle/>
                    <a:p>
                      <a:r>
                        <a:rPr lang="en-US" altLang="zh-CN" sz="2000" b="1" dirty="0">
                          <a:effectLst>
                            <a:outerShdw blurRad="38100" dist="38100" dir="2700000" algn="tl">
                              <a:srgbClr val="000000">
                                <a:alpha val="43137"/>
                              </a:srgbClr>
                            </a:outerShdw>
                          </a:effectLst>
                        </a:rPr>
                        <a:t>Output:</a:t>
                      </a:r>
                      <a:endParaRPr lang="zh-CN" altLang="en-US" sz="2000" b="1" dirty="0">
                        <a:effectLst>
                          <a:outerShdw blurRad="38100" dist="38100" dir="2700000" algn="tl">
                            <a:srgbClr val="000000">
                              <a:alpha val="43137"/>
                            </a:srgbClr>
                          </a:outerShdw>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A Huffman Tree</a:t>
                      </a:r>
                    </a:p>
                  </a:txBody>
                  <a:tcPr/>
                </a:tc>
                <a:extLst>
                  <a:ext uri="{0D108BD9-81ED-4DB2-BD59-A6C34878D82A}">
                    <a16:rowId xmlns:a16="http://schemas.microsoft.com/office/drawing/2014/main" val="3194959711"/>
                  </a:ext>
                </a:extLst>
              </a:tr>
              <a:tr h="370840">
                <a:tc>
                  <a:txBody>
                    <a:bodyPr/>
                    <a:lstStyle/>
                    <a:p>
                      <a:endParaRPr lang="zh-CN" altLang="en-US" sz="2000" b="1" dirty="0">
                        <a:effectLst>
                          <a:outerShdw blurRad="38100" dist="38100" dir="2700000" algn="tl">
                            <a:srgbClr val="000000">
                              <a:alpha val="43137"/>
                            </a:srgbClr>
                          </a:outerShdw>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000" dirty="0"/>
                    </a:p>
                  </a:txBody>
                  <a:tcPr/>
                </a:tc>
                <a:extLst>
                  <a:ext uri="{0D108BD9-81ED-4DB2-BD59-A6C34878D82A}">
                    <a16:rowId xmlns:a16="http://schemas.microsoft.com/office/drawing/2014/main" val="2899224221"/>
                  </a:ext>
                </a:extLst>
              </a:tr>
              <a:tr h="370840">
                <a:tc>
                  <a:txBody>
                    <a:bodyPr/>
                    <a:lstStyle/>
                    <a:p>
                      <a:r>
                        <a:rPr lang="en-US" altLang="zh-CN" sz="1800" b="1" dirty="0">
                          <a:effectLst>
                            <a:outerShdw blurRad="38100" dist="38100" dir="2700000" algn="tl">
                              <a:srgbClr val="000000">
                                <a:alpha val="43137"/>
                              </a:srgbClr>
                            </a:outerShdw>
                          </a:effectLst>
                        </a:rPr>
                        <a:t>Step 1</a:t>
                      </a:r>
                      <a:endParaRPr lang="zh-CN" altLang="en-US" sz="1800" b="1" dirty="0">
                        <a:effectLst>
                          <a:outerShdw blurRad="38100" dist="38100" dir="2700000" algn="tl">
                            <a:srgbClr val="000000">
                              <a:alpha val="43137"/>
                            </a:srgbClr>
                          </a:outerShdw>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Create a leaf node for each unique character and build a min heap of all leaf nodes (Min Heap is used as a </a:t>
                      </a:r>
                      <a:r>
                        <a:rPr lang="en-US" altLang="zh-CN" sz="1800" b="1" dirty="0"/>
                        <a:t>priority queue</a:t>
                      </a:r>
                      <a:r>
                        <a:rPr lang="en-US" altLang="zh-CN" sz="1800" dirty="0"/>
                        <a:t>. The value of frequency field is used to compare two nodes in min heap.)</a:t>
                      </a:r>
                    </a:p>
                  </a:txBody>
                  <a:tcPr/>
                </a:tc>
                <a:extLst>
                  <a:ext uri="{0D108BD9-81ED-4DB2-BD59-A6C34878D82A}">
                    <a16:rowId xmlns:a16="http://schemas.microsoft.com/office/drawing/2014/main" val="4208504781"/>
                  </a:ext>
                </a:extLst>
              </a:tr>
              <a:tr h="370840">
                <a:tc>
                  <a:txBody>
                    <a:bodyPr/>
                    <a:lstStyle/>
                    <a:p>
                      <a:r>
                        <a:rPr lang="en-US" altLang="zh-CN" sz="1800" b="1" dirty="0">
                          <a:effectLst>
                            <a:outerShdw blurRad="38100" dist="38100" dir="2700000" algn="tl">
                              <a:srgbClr val="000000">
                                <a:alpha val="43137"/>
                              </a:srgbClr>
                            </a:outerShdw>
                          </a:effectLst>
                        </a:rPr>
                        <a:t>Step 2</a:t>
                      </a:r>
                      <a:endParaRPr lang="zh-CN" altLang="en-US" sz="1800" b="1" dirty="0">
                        <a:effectLst>
                          <a:outerShdw blurRad="38100" dist="38100" dir="2700000" algn="tl">
                            <a:srgbClr val="000000">
                              <a:alpha val="43137"/>
                            </a:srgbClr>
                          </a:outerShdw>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Extract two nodes with the minimum frequency from the min heap.</a:t>
                      </a:r>
                    </a:p>
                  </a:txBody>
                  <a:tcPr/>
                </a:tc>
                <a:extLst>
                  <a:ext uri="{0D108BD9-81ED-4DB2-BD59-A6C34878D82A}">
                    <a16:rowId xmlns:a16="http://schemas.microsoft.com/office/drawing/2014/main" val="1600779735"/>
                  </a:ext>
                </a:extLst>
              </a:tr>
              <a:tr h="370840">
                <a:tc>
                  <a:txBody>
                    <a:bodyPr/>
                    <a:lstStyle/>
                    <a:p>
                      <a:r>
                        <a:rPr lang="en-US" altLang="zh-CN" sz="1800" b="1" dirty="0">
                          <a:effectLst>
                            <a:outerShdw blurRad="38100" dist="38100" dir="2700000" algn="tl">
                              <a:srgbClr val="000000">
                                <a:alpha val="43137"/>
                              </a:srgbClr>
                            </a:outerShdw>
                          </a:effectLst>
                        </a:rPr>
                        <a:t>Step 3</a:t>
                      </a:r>
                      <a:endParaRPr lang="zh-CN" altLang="en-US" sz="1800" b="1" dirty="0">
                        <a:effectLst>
                          <a:outerShdw blurRad="38100" dist="38100" dir="2700000" algn="tl">
                            <a:srgbClr val="000000">
                              <a:alpha val="43137"/>
                            </a:srgbClr>
                          </a:outerShdw>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Create a new internal node with a frequency equal to the sum of the two nodes frequencies. Make the first extracted node as its left child and the other extracted node as its right child. Add this node to the min heap. </a:t>
                      </a:r>
                    </a:p>
                  </a:txBody>
                  <a:tcPr/>
                </a:tc>
                <a:extLst>
                  <a:ext uri="{0D108BD9-81ED-4DB2-BD59-A6C34878D82A}">
                    <a16:rowId xmlns:a16="http://schemas.microsoft.com/office/drawing/2014/main" val="338022416"/>
                  </a:ext>
                </a:extLst>
              </a:tr>
              <a:tr h="370840">
                <a:tc>
                  <a:txBody>
                    <a:bodyPr/>
                    <a:lstStyle/>
                    <a:p>
                      <a:r>
                        <a:rPr lang="en-US" altLang="zh-CN" sz="1800" b="1" dirty="0">
                          <a:effectLst>
                            <a:outerShdw blurRad="38100" dist="38100" dir="2700000" algn="tl">
                              <a:srgbClr val="000000">
                                <a:alpha val="43137"/>
                              </a:srgbClr>
                            </a:outerShdw>
                          </a:effectLst>
                        </a:rPr>
                        <a:t>Step 4</a:t>
                      </a:r>
                      <a:endParaRPr lang="zh-CN" altLang="en-US" sz="1800" b="1" dirty="0">
                        <a:effectLst>
                          <a:outerShdw blurRad="38100" dist="38100" dir="2700000" algn="tl">
                            <a:srgbClr val="000000">
                              <a:alpha val="43137"/>
                            </a:srgbClr>
                          </a:outerShdw>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Repeat steps#2 and #3 until the heap contains only one node. The remaining node is the root node and the tree is completed.</a:t>
                      </a:r>
                      <a:endParaRPr lang="zh-CN" altLang="en-US" sz="1800" dirty="0"/>
                    </a:p>
                  </a:txBody>
                  <a:tcPr/>
                </a:tc>
                <a:extLst>
                  <a:ext uri="{0D108BD9-81ED-4DB2-BD59-A6C34878D82A}">
                    <a16:rowId xmlns:a16="http://schemas.microsoft.com/office/drawing/2014/main" val="3424124810"/>
                  </a:ext>
                </a:extLst>
              </a:tr>
            </a:tbl>
          </a:graphicData>
        </a:graphic>
      </p:graphicFrame>
    </p:spTree>
    <p:extLst>
      <p:ext uri="{BB962C8B-B14F-4D97-AF65-F5344CB8AC3E}">
        <p14:creationId xmlns:p14="http://schemas.microsoft.com/office/powerpoint/2010/main" val="3176636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3A776-8A0A-49D1-8E33-24042EF403FD}"/>
              </a:ext>
            </a:extLst>
          </p:cNvPr>
          <p:cNvSpPr>
            <a:spLocks noGrp="1"/>
          </p:cNvSpPr>
          <p:nvPr>
            <p:ph type="title"/>
          </p:nvPr>
        </p:nvSpPr>
        <p:spPr/>
        <p:txBody>
          <a:bodyPr/>
          <a:lstStyle/>
          <a:p>
            <a:r>
              <a:rPr lang="en-US" altLang="zh-CN" dirty="0"/>
              <a:t>An example</a:t>
            </a:r>
            <a:endParaRPr lang="zh-CN" altLang="en-US" dirty="0"/>
          </a:p>
        </p:txBody>
      </p:sp>
      <p:graphicFrame>
        <p:nvGraphicFramePr>
          <p:cNvPr id="4" name="表格 3">
            <a:extLst>
              <a:ext uri="{FF2B5EF4-FFF2-40B4-BE49-F238E27FC236}">
                <a16:creationId xmlns:a16="http://schemas.microsoft.com/office/drawing/2014/main" id="{C1FCC352-0632-4309-86D1-CF13A5C90360}"/>
              </a:ext>
            </a:extLst>
          </p:cNvPr>
          <p:cNvGraphicFramePr>
            <a:graphicFrameLocks noGrp="1"/>
          </p:cNvGraphicFramePr>
          <p:nvPr>
            <p:extLst>
              <p:ext uri="{D42A27DB-BD31-4B8C-83A1-F6EECF244321}">
                <p14:modId xmlns:p14="http://schemas.microsoft.com/office/powerpoint/2010/main" val="3215551779"/>
              </p:ext>
            </p:extLst>
          </p:nvPr>
        </p:nvGraphicFramePr>
        <p:xfrm>
          <a:off x="471340" y="1737361"/>
          <a:ext cx="8427563" cy="1615440"/>
        </p:xfrm>
        <a:graphic>
          <a:graphicData uri="http://schemas.openxmlformats.org/drawingml/2006/table">
            <a:tbl>
              <a:tblPr firstRow="1" bandRow="1">
                <a:tableStyleId>{2D5ABB26-0587-4C30-8999-92F81FD0307C}</a:tableStyleId>
              </a:tblPr>
              <a:tblGrid>
                <a:gridCol w="1121461">
                  <a:extLst>
                    <a:ext uri="{9D8B030D-6E8A-4147-A177-3AD203B41FA5}">
                      <a16:colId xmlns:a16="http://schemas.microsoft.com/office/drawing/2014/main" val="4204801734"/>
                    </a:ext>
                  </a:extLst>
                </a:gridCol>
                <a:gridCol w="7306102">
                  <a:extLst>
                    <a:ext uri="{9D8B030D-6E8A-4147-A177-3AD203B41FA5}">
                      <a16:colId xmlns:a16="http://schemas.microsoft.com/office/drawing/2014/main" val="3315474457"/>
                    </a:ext>
                  </a:extLst>
                </a:gridCol>
              </a:tblGrid>
              <a:tr h="370840">
                <a:tc>
                  <a:txBody>
                    <a:bodyPr/>
                    <a:lstStyle/>
                    <a:p>
                      <a:r>
                        <a:rPr lang="en-US" altLang="zh-CN" sz="2400" dirty="0">
                          <a:effectLst>
                            <a:outerShdw blurRad="38100" dist="38100" dir="2700000" algn="tl">
                              <a:srgbClr val="000000">
                                <a:alpha val="43137"/>
                              </a:srgbClr>
                            </a:outerShdw>
                          </a:effectLst>
                        </a:rPr>
                        <a:t>Input:</a:t>
                      </a:r>
                      <a:endParaRPr lang="zh-CN" altLang="en-US" sz="2400" b="1" dirty="0">
                        <a:effectLst>
                          <a:outerShdw blurRad="38100" dist="38100" dir="2700000" algn="tl">
                            <a:srgbClr val="000000">
                              <a:alpha val="43137"/>
                            </a:srgbClr>
                          </a:outerShdw>
                        </a:effectLst>
                      </a:endParaRPr>
                    </a:p>
                  </a:txBody>
                  <a:tcPr/>
                </a:tc>
                <a:tc>
                  <a:txBody>
                    <a:bodyPr/>
                    <a:lstStyle/>
                    <a:p>
                      <a:r>
                        <a:rPr lang="en-US" altLang="zh-CN" sz="2400" dirty="0"/>
                        <a:t>5 a b c d e 12 40 15 8 25</a:t>
                      </a:r>
                      <a:endParaRPr lang="zh-CN" altLang="en-US" sz="2400" i="0" dirty="0"/>
                    </a:p>
                  </a:txBody>
                  <a:tcPr/>
                </a:tc>
                <a:extLst>
                  <a:ext uri="{0D108BD9-81ED-4DB2-BD59-A6C34878D82A}">
                    <a16:rowId xmlns:a16="http://schemas.microsoft.com/office/drawing/2014/main" val="4043931404"/>
                  </a:ext>
                </a:extLst>
              </a:tr>
              <a:tr h="0">
                <a:tc>
                  <a:txBody>
                    <a:bodyPr/>
                    <a:lstStyle/>
                    <a:p>
                      <a:endParaRPr lang="zh-CN" altLang="en-US" sz="2400" b="1" dirty="0">
                        <a:effectLst>
                          <a:outerShdw blurRad="38100" dist="38100" dir="2700000" algn="tl">
                            <a:srgbClr val="000000">
                              <a:alpha val="43137"/>
                            </a:srgbClr>
                          </a:outerShdw>
                        </a:effectLst>
                      </a:endParaRPr>
                    </a:p>
                  </a:txBody>
                  <a:tcPr/>
                </a:tc>
                <a:tc>
                  <a:txBody>
                    <a:bodyPr/>
                    <a:lstStyle/>
                    <a:p>
                      <a:endParaRPr lang="zh-CN" altLang="en-US" sz="2400" i="0" dirty="0"/>
                    </a:p>
                  </a:txBody>
                  <a:tcPr/>
                </a:tc>
                <a:extLst>
                  <a:ext uri="{0D108BD9-81ED-4DB2-BD59-A6C34878D82A}">
                    <a16:rowId xmlns:a16="http://schemas.microsoft.com/office/drawing/2014/main" val="1956776806"/>
                  </a:ext>
                </a:extLst>
              </a:tr>
              <a:tr h="370840">
                <a:tc>
                  <a:txBody>
                    <a:bodyPr/>
                    <a:lstStyle/>
                    <a:p>
                      <a:r>
                        <a:rPr lang="en-US" altLang="zh-CN" sz="2000" dirty="0">
                          <a:effectLst>
                            <a:outerShdw blurRad="38100" dist="38100" dir="2700000" algn="tl">
                              <a:srgbClr val="000000">
                                <a:alpha val="43137"/>
                              </a:srgbClr>
                            </a:outerShdw>
                          </a:effectLst>
                        </a:rPr>
                        <a:t>Step 1</a:t>
                      </a:r>
                      <a:endParaRPr lang="zh-CN" altLang="en-US" sz="2000" b="1" dirty="0">
                        <a:effectLst>
                          <a:outerShdw blurRad="38100" dist="38100" dir="2700000" algn="tl">
                            <a:srgbClr val="000000">
                              <a:alpha val="43137"/>
                            </a:srgbClr>
                          </a:outerShdw>
                        </a:effectLst>
                      </a:endParaRPr>
                    </a:p>
                  </a:txBody>
                  <a:tcPr/>
                </a:tc>
                <a:tc>
                  <a:txBody>
                    <a:bodyPr/>
                    <a:lstStyle/>
                    <a:p>
                      <a:r>
                        <a:rPr lang="en-US" altLang="zh-CN" sz="2000" dirty="0"/>
                        <a:t>Build a min heap that contains 5 nodes where each node represents the root of a tree with single node</a:t>
                      </a:r>
                      <a:endParaRPr lang="zh-CN" altLang="en-US" sz="2000" i="0" dirty="0"/>
                    </a:p>
                  </a:txBody>
                  <a:tcPr/>
                </a:tc>
                <a:extLst>
                  <a:ext uri="{0D108BD9-81ED-4DB2-BD59-A6C34878D82A}">
                    <a16:rowId xmlns:a16="http://schemas.microsoft.com/office/drawing/2014/main" val="610385860"/>
                  </a:ext>
                </a:extLst>
              </a:tr>
            </a:tbl>
          </a:graphicData>
        </a:graphic>
      </p:graphicFrame>
      <p:graphicFrame>
        <p:nvGraphicFramePr>
          <p:cNvPr id="5" name="表格 4">
            <a:extLst>
              <a:ext uri="{FF2B5EF4-FFF2-40B4-BE49-F238E27FC236}">
                <a16:creationId xmlns:a16="http://schemas.microsoft.com/office/drawing/2014/main" id="{CB934DB7-CE75-49BB-943A-6E4E8C547E08}"/>
              </a:ext>
            </a:extLst>
          </p:cNvPr>
          <p:cNvGraphicFramePr>
            <a:graphicFrameLocks noGrp="1"/>
          </p:cNvGraphicFramePr>
          <p:nvPr>
            <p:extLst>
              <p:ext uri="{D42A27DB-BD31-4B8C-83A1-F6EECF244321}">
                <p14:modId xmlns:p14="http://schemas.microsoft.com/office/powerpoint/2010/main" val="236912422"/>
              </p:ext>
            </p:extLst>
          </p:nvPr>
        </p:nvGraphicFramePr>
        <p:xfrm>
          <a:off x="1637119" y="3691038"/>
          <a:ext cx="3048002" cy="2225040"/>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val="56095370"/>
                    </a:ext>
                  </a:extLst>
                </a:gridCol>
                <a:gridCol w="1524001">
                  <a:extLst>
                    <a:ext uri="{9D8B030D-6E8A-4147-A177-3AD203B41FA5}">
                      <a16:colId xmlns:a16="http://schemas.microsoft.com/office/drawing/2014/main" val="4043265586"/>
                    </a:ext>
                  </a:extLst>
                </a:gridCol>
              </a:tblGrid>
              <a:tr h="370840">
                <a:tc>
                  <a:txBody>
                    <a:bodyPr/>
                    <a:lstStyle/>
                    <a:p>
                      <a:pPr algn="ctr"/>
                      <a:r>
                        <a:rPr lang="en-US" altLang="zh-CN" dirty="0"/>
                        <a:t>Character</a:t>
                      </a:r>
                      <a:endParaRPr lang="zh-CN" altLang="en-US" dirty="0"/>
                    </a:p>
                  </a:txBody>
                  <a:tcPr/>
                </a:tc>
                <a:tc>
                  <a:txBody>
                    <a:bodyPr/>
                    <a:lstStyle/>
                    <a:p>
                      <a:pPr algn="ctr"/>
                      <a:r>
                        <a:rPr lang="en-US" altLang="zh-CN" dirty="0"/>
                        <a:t>Frequency</a:t>
                      </a:r>
                      <a:endParaRPr lang="zh-CN" altLang="en-US" dirty="0"/>
                    </a:p>
                  </a:txBody>
                  <a:tcPr/>
                </a:tc>
                <a:extLst>
                  <a:ext uri="{0D108BD9-81ED-4DB2-BD59-A6C34878D82A}">
                    <a16:rowId xmlns:a16="http://schemas.microsoft.com/office/drawing/2014/main" val="3373358056"/>
                  </a:ext>
                </a:extLst>
              </a:tr>
              <a:tr h="370840">
                <a:tc>
                  <a:txBody>
                    <a:bodyPr/>
                    <a:lstStyle/>
                    <a:p>
                      <a:pPr algn="ctr"/>
                      <a:r>
                        <a:rPr lang="en-US" altLang="zh-CN" dirty="0"/>
                        <a:t>d</a:t>
                      </a:r>
                      <a:endParaRPr lang="zh-CN" altLang="en-US" dirty="0"/>
                    </a:p>
                  </a:txBody>
                  <a:tcPr/>
                </a:tc>
                <a:tc>
                  <a:txBody>
                    <a:bodyPr/>
                    <a:lstStyle/>
                    <a:p>
                      <a:pPr algn="ctr"/>
                      <a:r>
                        <a:rPr lang="en-US" altLang="zh-CN" dirty="0"/>
                        <a:t>8</a:t>
                      </a:r>
                      <a:endParaRPr lang="zh-CN" altLang="en-US" dirty="0"/>
                    </a:p>
                  </a:txBody>
                  <a:tcPr/>
                </a:tc>
                <a:extLst>
                  <a:ext uri="{0D108BD9-81ED-4DB2-BD59-A6C34878D82A}">
                    <a16:rowId xmlns:a16="http://schemas.microsoft.com/office/drawing/2014/main" val="2181242463"/>
                  </a:ext>
                </a:extLst>
              </a:tr>
              <a:tr h="370840">
                <a:tc>
                  <a:txBody>
                    <a:bodyPr/>
                    <a:lstStyle/>
                    <a:p>
                      <a:pPr algn="ctr"/>
                      <a:r>
                        <a:rPr lang="en-US" altLang="zh-CN" dirty="0"/>
                        <a:t>a</a:t>
                      </a:r>
                      <a:endParaRPr lang="zh-CN" altLang="en-US" dirty="0"/>
                    </a:p>
                  </a:txBody>
                  <a:tcPr/>
                </a:tc>
                <a:tc>
                  <a:txBody>
                    <a:bodyPr/>
                    <a:lstStyle/>
                    <a:p>
                      <a:pPr algn="ctr"/>
                      <a:r>
                        <a:rPr lang="en-US" altLang="zh-CN" dirty="0"/>
                        <a:t>12</a:t>
                      </a:r>
                      <a:endParaRPr lang="zh-CN" altLang="en-US" dirty="0"/>
                    </a:p>
                  </a:txBody>
                  <a:tcPr/>
                </a:tc>
                <a:extLst>
                  <a:ext uri="{0D108BD9-81ED-4DB2-BD59-A6C34878D82A}">
                    <a16:rowId xmlns:a16="http://schemas.microsoft.com/office/drawing/2014/main" val="3222796850"/>
                  </a:ext>
                </a:extLst>
              </a:tr>
              <a:tr h="370840">
                <a:tc>
                  <a:txBody>
                    <a:bodyPr/>
                    <a:lstStyle/>
                    <a:p>
                      <a:pPr algn="ctr"/>
                      <a:r>
                        <a:rPr lang="en-US" altLang="zh-CN" dirty="0"/>
                        <a:t>c</a:t>
                      </a:r>
                      <a:endParaRPr lang="zh-CN" altLang="en-US" dirty="0"/>
                    </a:p>
                  </a:txBody>
                  <a:tcPr/>
                </a:tc>
                <a:tc>
                  <a:txBody>
                    <a:bodyPr/>
                    <a:lstStyle/>
                    <a:p>
                      <a:pPr algn="ctr"/>
                      <a:r>
                        <a:rPr lang="en-US" altLang="zh-CN" dirty="0"/>
                        <a:t>15</a:t>
                      </a:r>
                      <a:endParaRPr lang="zh-CN" altLang="en-US" dirty="0"/>
                    </a:p>
                  </a:txBody>
                  <a:tcPr/>
                </a:tc>
                <a:extLst>
                  <a:ext uri="{0D108BD9-81ED-4DB2-BD59-A6C34878D82A}">
                    <a16:rowId xmlns:a16="http://schemas.microsoft.com/office/drawing/2014/main" val="1053961766"/>
                  </a:ext>
                </a:extLst>
              </a:tr>
              <a:tr h="370840">
                <a:tc>
                  <a:txBody>
                    <a:bodyPr/>
                    <a:lstStyle/>
                    <a:p>
                      <a:pPr algn="ctr"/>
                      <a:r>
                        <a:rPr lang="en-US" altLang="zh-CN" dirty="0"/>
                        <a:t>e</a:t>
                      </a:r>
                      <a:endParaRPr lang="zh-CN" altLang="en-US" dirty="0"/>
                    </a:p>
                  </a:txBody>
                  <a:tcPr/>
                </a:tc>
                <a:tc>
                  <a:txBody>
                    <a:bodyPr/>
                    <a:lstStyle/>
                    <a:p>
                      <a:pPr algn="ctr"/>
                      <a:r>
                        <a:rPr lang="en-US" altLang="zh-CN" dirty="0"/>
                        <a:t>25</a:t>
                      </a:r>
                      <a:endParaRPr lang="zh-CN" altLang="en-US" dirty="0"/>
                    </a:p>
                  </a:txBody>
                  <a:tcPr/>
                </a:tc>
                <a:extLst>
                  <a:ext uri="{0D108BD9-81ED-4DB2-BD59-A6C34878D82A}">
                    <a16:rowId xmlns:a16="http://schemas.microsoft.com/office/drawing/2014/main" val="3587553567"/>
                  </a:ext>
                </a:extLst>
              </a:tr>
              <a:tr h="370840">
                <a:tc>
                  <a:txBody>
                    <a:bodyPr/>
                    <a:lstStyle/>
                    <a:p>
                      <a:pPr algn="ctr"/>
                      <a:r>
                        <a:rPr lang="en-US" altLang="zh-CN" dirty="0"/>
                        <a:t>b</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2617880377"/>
                  </a:ext>
                </a:extLst>
              </a:tr>
            </a:tbl>
          </a:graphicData>
        </a:graphic>
      </p:graphicFrame>
    </p:spTree>
    <p:extLst>
      <p:ext uri="{BB962C8B-B14F-4D97-AF65-F5344CB8AC3E}">
        <p14:creationId xmlns:p14="http://schemas.microsoft.com/office/powerpoint/2010/main" val="379969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3A776-8A0A-49D1-8E33-24042EF403FD}"/>
              </a:ext>
            </a:extLst>
          </p:cNvPr>
          <p:cNvSpPr>
            <a:spLocks noGrp="1"/>
          </p:cNvSpPr>
          <p:nvPr>
            <p:ph type="title"/>
          </p:nvPr>
        </p:nvSpPr>
        <p:spPr/>
        <p:txBody>
          <a:bodyPr/>
          <a:lstStyle/>
          <a:p>
            <a:r>
              <a:rPr lang="en-US" altLang="zh-CN" dirty="0"/>
              <a:t>An example</a:t>
            </a:r>
            <a:endParaRPr lang="zh-CN" altLang="en-US" dirty="0"/>
          </a:p>
        </p:txBody>
      </p:sp>
      <p:graphicFrame>
        <p:nvGraphicFramePr>
          <p:cNvPr id="4" name="表格 3">
            <a:extLst>
              <a:ext uri="{FF2B5EF4-FFF2-40B4-BE49-F238E27FC236}">
                <a16:creationId xmlns:a16="http://schemas.microsoft.com/office/drawing/2014/main" id="{C1FCC352-0632-4309-86D1-CF13A5C90360}"/>
              </a:ext>
            </a:extLst>
          </p:cNvPr>
          <p:cNvGraphicFramePr>
            <a:graphicFrameLocks noGrp="1"/>
          </p:cNvGraphicFramePr>
          <p:nvPr>
            <p:extLst>
              <p:ext uri="{D42A27DB-BD31-4B8C-83A1-F6EECF244321}">
                <p14:modId xmlns:p14="http://schemas.microsoft.com/office/powerpoint/2010/main" val="3609179515"/>
              </p:ext>
            </p:extLst>
          </p:nvPr>
        </p:nvGraphicFramePr>
        <p:xfrm>
          <a:off x="471340" y="1737361"/>
          <a:ext cx="8427563" cy="1402080"/>
        </p:xfrm>
        <a:graphic>
          <a:graphicData uri="http://schemas.openxmlformats.org/drawingml/2006/table">
            <a:tbl>
              <a:tblPr firstRow="1" bandRow="1">
                <a:tableStyleId>{2D5ABB26-0587-4C30-8999-92F81FD0307C}</a:tableStyleId>
              </a:tblPr>
              <a:tblGrid>
                <a:gridCol w="1121461">
                  <a:extLst>
                    <a:ext uri="{9D8B030D-6E8A-4147-A177-3AD203B41FA5}">
                      <a16:colId xmlns:a16="http://schemas.microsoft.com/office/drawing/2014/main" val="4204801734"/>
                    </a:ext>
                  </a:extLst>
                </a:gridCol>
                <a:gridCol w="7306102">
                  <a:extLst>
                    <a:ext uri="{9D8B030D-6E8A-4147-A177-3AD203B41FA5}">
                      <a16:colId xmlns:a16="http://schemas.microsoft.com/office/drawing/2014/main" val="3315474457"/>
                    </a:ext>
                  </a:extLst>
                </a:gridCol>
              </a:tblGrid>
              <a:tr h="370840">
                <a:tc>
                  <a:txBody>
                    <a:bodyPr/>
                    <a:lstStyle/>
                    <a:p>
                      <a:r>
                        <a:rPr lang="en-US" altLang="zh-CN" sz="2000" dirty="0">
                          <a:effectLst>
                            <a:outerShdw blurRad="38100" dist="38100" dir="2700000" algn="tl">
                              <a:srgbClr val="000000">
                                <a:alpha val="43137"/>
                              </a:srgbClr>
                            </a:outerShdw>
                          </a:effectLst>
                        </a:rPr>
                        <a:t>Step 2</a:t>
                      </a:r>
                      <a:endParaRPr lang="zh-CN" altLang="en-US" sz="2000" b="1" dirty="0">
                        <a:effectLst>
                          <a:outerShdw blurRad="38100" dist="38100" dir="2700000" algn="tl">
                            <a:srgbClr val="000000">
                              <a:alpha val="43137"/>
                            </a:srgbClr>
                          </a:outerShdw>
                        </a:effectLst>
                      </a:endParaRPr>
                    </a:p>
                  </a:txBody>
                  <a:tcPr/>
                </a:tc>
                <a:tc>
                  <a:txBody>
                    <a:bodyPr/>
                    <a:lstStyle/>
                    <a:p>
                      <a:r>
                        <a:rPr lang="en-US" altLang="zh-CN" sz="2000" dirty="0"/>
                        <a:t>Extract two minimum frequency nodes from min heap. Add a new internal node with frequency 8+12=20</a:t>
                      </a:r>
                      <a:endParaRPr lang="zh-CN" altLang="en-US" sz="2000" i="0" dirty="0"/>
                    </a:p>
                  </a:txBody>
                  <a:tcPr/>
                </a:tc>
                <a:extLst>
                  <a:ext uri="{0D108BD9-81ED-4DB2-BD59-A6C34878D82A}">
                    <a16:rowId xmlns:a16="http://schemas.microsoft.com/office/drawing/2014/main" val="928582618"/>
                  </a:ext>
                </a:extLst>
              </a:tr>
              <a:tr h="370840">
                <a:tc>
                  <a:txBody>
                    <a:bodyPr/>
                    <a:lstStyle/>
                    <a:p>
                      <a:endParaRPr lang="zh-CN" altLang="en-US" sz="2000" b="1" dirty="0">
                        <a:effectLst>
                          <a:outerShdw blurRad="38100" dist="38100" dir="2700000" algn="tl">
                            <a:srgbClr val="000000">
                              <a:alpha val="43137"/>
                            </a:srgbClr>
                          </a:outerShdw>
                        </a:effectLst>
                      </a:endParaRPr>
                    </a:p>
                  </a:txBody>
                  <a:tcPr/>
                </a:tc>
                <a:tc>
                  <a:txBody>
                    <a:bodyPr/>
                    <a:lstStyle/>
                    <a:p>
                      <a:r>
                        <a:rPr lang="en-US" altLang="zh-CN" sz="2000" i="0" dirty="0"/>
                        <a:t>Now min heap contains 4 nodes where 3 nodes are roots of trees with single element each, and 1 heap node is root of tree with 3 elements</a:t>
                      </a:r>
                      <a:endParaRPr lang="zh-CN" altLang="en-US" sz="2000" i="0" dirty="0"/>
                    </a:p>
                  </a:txBody>
                  <a:tcPr/>
                </a:tc>
                <a:extLst>
                  <a:ext uri="{0D108BD9-81ED-4DB2-BD59-A6C34878D82A}">
                    <a16:rowId xmlns:a16="http://schemas.microsoft.com/office/drawing/2014/main" val="3142654435"/>
                  </a:ext>
                </a:extLst>
              </a:tr>
            </a:tbl>
          </a:graphicData>
        </a:graphic>
      </p:graphicFrame>
      <p:graphicFrame>
        <p:nvGraphicFramePr>
          <p:cNvPr id="8" name="表格 7">
            <a:extLst>
              <a:ext uri="{FF2B5EF4-FFF2-40B4-BE49-F238E27FC236}">
                <a16:creationId xmlns:a16="http://schemas.microsoft.com/office/drawing/2014/main" id="{EEC0B56A-5816-47A2-B6FE-4B43B0BA859D}"/>
              </a:ext>
            </a:extLst>
          </p:cNvPr>
          <p:cNvGraphicFramePr>
            <a:graphicFrameLocks noGrp="1"/>
          </p:cNvGraphicFramePr>
          <p:nvPr>
            <p:extLst>
              <p:ext uri="{D42A27DB-BD31-4B8C-83A1-F6EECF244321}">
                <p14:modId xmlns:p14="http://schemas.microsoft.com/office/powerpoint/2010/main" val="490794987"/>
              </p:ext>
            </p:extLst>
          </p:nvPr>
        </p:nvGraphicFramePr>
        <p:xfrm>
          <a:off x="617900" y="4653198"/>
          <a:ext cx="1734532" cy="37084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70840">
                <a:tc>
                  <a:txBody>
                    <a:bodyPr/>
                    <a:lstStyle/>
                    <a:p>
                      <a:pPr algn="ctr"/>
                      <a:r>
                        <a:rPr lang="en-US" altLang="zh-CN" dirty="0"/>
                        <a:t>×</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9" name="表格 8">
            <a:extLst>
              <a:ext uri="{FF2B5EF4-FFF2-40B4-BE49-F238E27FC236}">
                <a16:creationId xmlns:a16="http://schemas.microsoft.com/office/drawing/2014/main" id="{289DB063-DC16-487B-9E59-DC1E2E91056A}"/>
              </a:ext>
            </a:extLst>
          </p:cNvPr>
          <p:cNvGraphicFramePr>
            <a:graphicFrameLocks noGrp="1"/>
          </p:cNvGraphicFramePr>
          <p:nvPr>
            <p:extLst>
              <p:ext uri="{D42A27DB-BD31-4B8C-83A1-F6EECF244321}">
                <p14:modId xmlns:p14="http://schemas.microsoft.com/office/powerpoint/2010/main" val="106853860"/>
              </p:ext>
            </p:extLst>
          </p:nvPr>
        </p:nvGraphicFramePr>
        <p:xfrm>
          <a:off x="2957977" y="4653198"/>
          <a:ext cx="1734532" cy="37084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70840">
                <a:tc>
                  <a:txBody>
                    <a:bodyPr/>
                    <a:lstStyle/>
                    <a:p>
                      <a:pPr algn="ctr"/>
                      <a:r>
                        <a:rPr lang="en-US" altLang="zh-CN" dirty="0"/>
                        <a:t>×</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12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10" name="表格 9">
            <a:extLst>
              <a:ext uri="{FF2B5EF4-FFF2-40B4-BE49-F238E27FC236}">
                <a16:creationId xmlns:a16="http://schemas.microsoft.com/office/drawing/2014/main" id="{EC5894B5-4388-41C5-A0F3-61567DEE6371}"/>
              </a:ext>
            </a:extLst>
          </p:cNvPr>
          <p:cNvGraphicFramePr>
            <a:graphicFrameLocks noGrp="1"/>
          </p:cNvGraphicFramePr>
          <p:nvPr>
            <p:extLst>
              <p:ext uri="{D42A27DB-BD31-4B8C-83A1-F6EECF244321}">
                <p14:modId xmlns:p14="http://schemas.microsoft.com/office/powerpoint/2010/main" val="3617113694"/>
              </p:ext>
            </p:extLst>
          </p:nvPr>
        </p:nvGraphicFramePr>
        <p:xfrm>
          <a:off x="1792855" y="3718560"/>
          <a:ext cx="1734532" cy="37084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70840">
                <a:tc>
                  <a:txBody>
                    <a:bodyPr/>
                    <a:lstStyle/>
                    <a:p>
                      <a:pPr algn="ct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479924681"/>
                  </a:ext>
                </a:extLst>
              </a:tr>
            </a:tbl>
          </a:graphicData>
        </a:graphic>
      </p:graphicFrame>
      <p:cxnSp>
        <p:nvCxnSpPr>
          <p:cNvPr id="12" name="直接连接符 11">
            <a:extLst>
              <a:ext uri="{FF2B5EF4-FFF2-40B4-BE49-F238E27FC236}">
                <a16:creationId xmlns:a16="http://schemas.microsoft.com/office/drawing/2014/main" id="{B04254C1-CC9B-43AC-96FD-CDD6AF1D7CDC}"/>
              </a:ext>
            </a:extLst>
          </p:cNvPr>
          <p:cNvCxnSpPr>
            <a:endCxn id="8" idx="0"/>
          </p:cNvCxnSpPr>
          <p:nvPr/>
        </p:nvCxnSpPr>
        <p:spPr>
          <a:xfrm flipH="1">
            <a:off x="1485166" y="3903980"/>
            <a:ext cx="473574" cy="749218"/>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7BA49B3D-8480-492D-8B04-4436CD341C37}"/>
              </a:ext>
            </a:extLst>
          </p:cNvPr>
          <p:cNvCxnSpPr>
            <a:endCxn id="9" idx="0"/>
          </p:cNvCxnSpPr>
          <p:nvPr/>
        </p:nvCxnSpPr>
        <p:spPr>
          <a:xfrm>
            <a:off x="3335051" y="3903980"/>
            <a:ext cx="490192" cy="74921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6" name="表格 15">
            <a:extLst>
              <a:ext uri="{FF2B5EF4-FFF2-40B4-BE49-F238E27FC236}">
                <a16:creationId xmlns:a16="http://schemas.microsoft.com/office/drawing/2014/main" id="{3A3D4990-54A1-48D5-8881-7276816CA523}"/>
              </a:ext>
            </a:extLst>
          </p:cNvPr>
          <p:cNvGraphicFramePr>
            <a:graphicFrameLocks noGrp="1"/>
          </p:cNvGraphicFramePr>
          <p:nvPr>
            <p:extLst>
              <p:ext uri="{D42A27DB-BD31-4B8C-83A1-F6EECF244321}">
                <p14:modId xmlns:p14="http://schemas.microsoft.com/office/powerpoint/2010/main" val="936700045"/>
              </p:ext>
            </p:extLst>
          </p:nvPr>
        </p:nvGraphicFramePr>
        <p:xfrm>
          <a:off x="5318758" y="3663098"/>
          <a:ext cx="3048002" cy="1854200"/>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val="56095370"/>
                    </a:ext>
                  </a:extLst>
                </a:gridCol>
                <a:gridCol w="1524001">
                  <a:extLst>
                    <a:ext uri="{9D8B030D-6E8A-4147-A177-3AD203B41FA5}">
                      <a16:colId xmlns:a16="http://schemas.microsoft.com/office/drawing/2014/main" val="4043265586"/>
                    </a:ext>
                  </a:extLst>
                </a:gridCol>
              </a:tblGrid>
              <a:tr h="370840">
                <a:tc>
                  <a:txBody>
                    <a:bodyPr/>
                    <a:lstStyle/>
                    <a:p>
                      <a:pPr algn="ctr"/>
                      <a:r>
                        <a:rPr lang="en-US" altLang="zh-CN" dirty="0"/>
                        <a:t>Character</a:t>
                      </a:r>
                      <a:endParaRPr lang="zh-CN" altLang="en-US" dirty="0"/>
                    </a:p>
                  </a:txBody>
                  <a:tcPr/>
                </a:tc>
                <a:tc>
                  <a:txBody>
                    <a:bodyPr/>
                    <a:lstStyle/>
                    <a:p>
                      <a:pPr algn="ctr"/>
                      <a:r>
                        <a:rPr lang="en-US" altLang="zh-CN" dirty="0"/>
                        <a:t>Frequency</a:t>
                      </a:r>
                      <a:endParaRPr lang="zh-CN" altLang="en-US" dirty="0"/>
                    </a:p>
                  </a:txBody>
                  <a:tcPr/>
                </a:tc>
                <a:extLst>
                  <a:ext uri="{0D108BD9-81ED-4DB2-BD59-A6C34878D82A}">
                    <a16:rowId xmlns:a16="http://schemas.microsoft.com/office/drawing/2014/main" val="3373358056"/>
                  </a:ext>
                </a:extLst>
              </a:tr>
              <a:tr h="370840">
                <a:tc>
                  <a:txBody>
                    <a:bodyPr/>
                    <a:lstStyle/>
                    <a:p>
                      <a:pPr algn="ctr"/>
                      <a:r>
                        <a:rPr lang="en-US" altLang="zh-CN" dirty="0"/>
                        <a:t>c</a:t>
                      </a:r>
                      <a:endParaRPr lang="zh-CN" altLang="en-US" dirty="0"/>
                    </a:p>
                  </a:txBody>
                  <a:tcPr/>
                </a:tc>
                <a:tc>
                  <a:txBody>
                    <a:bodyPr/>
                    <a:lstStyle/>
                    <a:p>
                      <a:pPr algn="ctr"/>
                      <a:r>
                        <a:rPr lang="en-US" altLang="zh-CN" dirty="0"/>
                        <a:t>15</a:t>
                      </a:r>
                      <a:endParaRPr lang="zh-CN" altLang="en-US" dirty="0"/>
                    </a:p>
                  </a:txBody>
                  <a:tcPr/>
                </a:tc>
                <a:extLst>
                  <a:ext uri="{0D108BD9-81ED-4DB2-BD59-A6C34878D82A}">
                    <a16:rowId xmlns:a16="http://schemas.microsoft.com/office/drawing/2014/main" val="2181242463"/>
                  </a:ext>
                </a:extLst>
              </a:tr>
              <a:tr h="370840">
                <a:tc>
                  <a:txBody>
                    <a:bodyPr/>
                    <a:lstStyle/>
                    <a:p>
                      <a:pPr algn="ctr"/>
                      <a:r>
                        <a:rPr lang="en-US" altLang="zh-CN" dirty="0"/>
                        <a:t>Internal Node</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3222796850"/>
                  </a:ext>
                </a:extLst>
              </a:tr>
              <a:tr h="370840">
                <a:tc>
                  <a:txBody>
                    <a:bodyPr/>
                    <a:lstStyle/>
                    <a:p>
                      <a:pPr algn="ctr"/>
                      <a:r>
                        <a:rPr lang="en-US" altLang="zh-CN" dirty="0"/>
                        <a:t>e</a:t>
                      </a:r>
                      <a:endParaRPr lang="zh-CN" altLang="en-US" dirty="0"/>
                    </a:p>
                  </a:txBody>
                  <a:tcPr/>
                </a:tc>
                <a:tc>
                  <a:txBody>
                    <a:bodyPr/>
                    <a:lstStyle/>
                    <a:p>
                      <a:pPr algn="ctr"/>
                      <a:r>
                        <a:rPr lang="en-US" altLang="zh-CN" dirty="0"/>
                        <a:t>25</a:t>
                      </a:r>
                      <a:endParaRPr lang="zh-CN" altLang="en-US" dirty="0"/>
                    </a:p>
                  </a:txBody>
                  <a:tcPr/>
                </a:tc>
                <a:extLst>
                  <a:ext uri="{0D108BD9-81ED-4DB2-BD59-A6C34878D82A}">
                    <a16:rowId xmlns:a16="http://schemas.microsoft.com/office/drawing/2014/main" val="3587553567"/>
                  </a:ext>
                </a:extLst>
              </a:tr>
              <a:tr h="370840">
                <a:tc>
                  <a:txBody>
                    <a:bodyPr/>
                    <a:lstStyle/>
                    <a:p>
                      <a:pPr algn="ctr"/>
                      <a:r>
                        <a:rPr lang="en-US" altLang="zh-CN" dirty="0"/>
                        <a:t>b</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2617880377"/>
                  </a:ext>
                </a:extLst>
              </a:tr>
            </a:tbl>
          </a:graphicData>
        </a:graphic>
      </p:graphicFrame>
    </p:spTree>
    <p:extLst>
      <p:ext uri="{BB962C8B-B14F-4D97-AF65-F5344CB8AC3E}">
        <p14:creationId xmlns:p14="http://schemas.microsoft.com/office/powerpoint/2010/main" val="369561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3A776-8A0A-49D1-8E33-24042EF403FD}"/>
              </a:ext>
            </a:extLst>
          </p:cNvPr>
          <p:cNvSpPr>
            <a:spLocks noGrp="1"/>
          </p:cNvSpPr>
          <p:nvPr>
            <p:ph type="title"/>
          </p:nvPr>
        </p:nvSpPr>
        <p:spPr/>
        <p:txBody>
          <a:bodyPr/>
          <a:lstStyle/>
          <a:p>
            <a:r>
              <a:rPr lang="en-US" altLang="zh-CN" dirty="0"/>
              <a:t>An example</a:t>
            </a:r>
            <a:endParaRPr lang="zh-CN" altLang="en-US" dirty="0"/>
          </a:p>
        </p:txBody>
      </p:sp>
      <p:graphicFrame>
        <p:nvGraphicFramePr>
          <p:cNvPr id="4" name="表格 3">
            <a:extLst>
              <a:ext uri="{FF2B5EF4-FFF2-40B4-BE49-F238E27FC236}">
                <a16:creationId xmlns:a16="http://schemas.microsoft.com/office/drawing/2014/main" id="{C1FCC352-0632-4309-86D1-CF13A5C90360}"/>
              </a:ext>
            </a:extLst>
          </p:cNvPr>
          <p:cNvGraphicFramePr>
            <a:graphicFrameLocks noGrp="1"/>
          </p:cNvGraphicFramePr>
          <p:nvPr>
            <p:extLst>
              <p:ext uri="{D42A27DB-BD31-4B8C-83A1-F6EECF244321}">
                <p14:modId xmlns:p14="http://schemas.microsoft.com/office/powerpoint/2010/main" val="2726589694"/>
              </p:ext>
            </p:extLst>
          </p:nvPr>
        </p:nvGraphicFramePr>
        <p:xfrm>
          <a:off x="471340" y="1737361"/>
          <a:ext cx="8427563" cy="1706880"/>
        </p:xfrm>
        <a:graphic>
          <a:graphicData uri="http://schemas.openxmlformats.org/drawingml/2006/table">
            <a:tbl>
              <a:tblPr firstRow="1" bandRow="1">
                <a:tableStyleId>{2D5ABB26-0587-4C30-8999-92F81FD0307C}</a:tableStyleId>
              </a:tblPr>
              <a:tblGrid>
                <a:gridCol w="1121461">
                  <a:extLst>
                    <a:ext uri="{9D8B030D-6E8A-4147-A177-3AD203B41FA5}">
                      <a16:colId xmlns:a16="http://schemas.microsoft.com/office/drawing/2014/main" val="4204801734"/>
                    </a:ext>
                  </a:extLst>
                </a:gridCol>
                <a:gridCol w="7306102">
                  <a:extLst>
                    <a:ext uri="{9D8B030D-6E8A-4147-A177-3AD203B41FA5}">
                      <a16:colId xmlns:a16="http://schemas.microsoft.com/office/drawing/2014/main" val="3315474457"/>
                    </a:ext>
                  </a:extLst>
                </a:gridCol>
              </a:tblGrid>
              <a:tr h="370840">
                <a:tc>
                  <a:txBody>
                    <a:bodyPr/>
                    <a:lstStyle/>
                    <a:p>
                      <a:r>
                        <a:rPr lang="en-US" altLang="zh-CN" sz="2000" dirty="0">
                          <a:effectLst>
                            <a:outerShdw blurRad="38100" dist="38100" dir="2700000" algn="tl">
                              <a:srgbClr val="000000">
                                <a:alpha val="43137"/>
                              </a:srgbClr>
                            </a:outerShdw>
                          </a:effectLst>
                        </a:rPr>
                        <a:t>Step 3</a:t>
                      </a:r>
                      <a:endParaRPr lang="zh-CN" altLang="en-US" sz="2000" b="1" dirty="0">
                        <a:effectLst>
                          <a:outerShdw blurRad="38100" dist="38100" dir="2700000" algn="tl">
                            <a:srgbClr val="000000">
                              <a:alpha val="43137"/>
                            </a:srgbClr>
                          </a:outerShdw>
                        </a:effectLst>
                      </a:endParaRPr>
                    </a:p>
                  </a:txBody>
                  <a:tcPr/>
                </a:tc>
                <a:tc>
                  <a:txBody>
                    <a:bodyPr/>
                    <a:lstStyle/>
                    <a:p>
                      <a:r>
                        <a:rPr lang="en-US" altLang="zh-CN" sz="2000" dirty="0"/>
                        <a:t>Extract two minimum frequency nodes from min heap. Add a new internal node with frequency 15+20=35</a:t>
                      </a:r>
                      <a:endParaRPr lang="zh-CN" altLang="en-US" sz="2000" i="0" dirty="0"/>
                    </a:p>
                  </a:txBody>
                  <a:tcPr/>
                </a:tc>
                <a:extLst>
                  <a:ext uri="{0D108BD9-81ED-4DB2-BD59-A6C34878D82A}">
                    <a16:rowId xmlns:a16="http://schemas.microsoft.com/office/drawing/2014/main" val="928582618"/>
                  </a:ext>
                </a:extLst>
              </a:tr>
              <a:tr h="370840">
                <a:tc>
                  <a:txBody>
                    <a:bodyPr/>
                    <a:lstStyle/>
                    <a:p>
                      <a:endParaRPr lang="zh-CN" altLang="en-US" sz="2000" b="1" dirty="0">
                        <a:effectLst>
                          <a:outerShdw blurRad="38100" dist="38100" dir="2700000" algn="tl">
                            <a:srgbClr val="000000">
                              <a:alpha val="43137"/>
                            </a:srgbClr>
                          </a:outerShdw>
                        </a:effectLst>
                      </a:endParaRPr>
                    </a:p>
                  </a:txBody>
                  <a:tcPr/>
                </a:tc>
                <a:tc>
                  <a:txBody>
                    <a:bodyPr/>
                    <a:lstStyle/>
                    <a:p>
                      <a:r>
                        <a:rPr lang="en-US" altLang="zh-CN" sz="2000" i="0" dirty="0"/>
                        <a:t>Now min heap contains 3 nodes where 2 nodes are roots of trees with single element each, and 1 heap node is root of tree with more than one element</a:t>
                      </a:r>
                      <a:endParaRPr lang="zh-CN" altLang="en-US" sz="2000" i="0" dirty="0"/>
                    </a:p>
                  </a:txBody>
                  <a:tcPr/>
                </a:tc>
                <a:extLst>
                  <a:ext uri="{0D108BD9-81ED-4DB2-BD59-A6C34878D82A}">
                    <a16:rowId xmlns:a16="http://schemas.microsoft.com/office/drawing/2014/main" val="3142654435"/>
                  </a:ext>
                </a:extLst>
              </a:tr>
            </a:tbl>
          </a:graphicData>
        </a:graphic>
      </p:graphicFrame>
      <p:graphicFrame>
        <p:nvGraphicFramePr>
          <p:cNvPr id="8" name="表格 7">
            <a:extLst>
              <a:ext uri="{FF2B5EF4-FFF2-40B4-BE49-F238E27FC236}">
                <a16:creationId xmlns:a16="http://schemas.microsoft.com/office/drawing/2014/main" id="{EEC0B56A-5816-47A2-B6FE-4B43B0BA859D}"/>
              </a:ext>
            </a:extLst>
          </p:cNvPr>
          <p:cNvGraphicFramePr>
            <a:graphicFrameLocks noGrp="1"/>
          </p:cNvGraphicFramePr>
          <p:nvPr>
            <p:extLst>
              <p:ext uri="{D42A27DB-BD31-4B8C-83A1-F6EECF244321}">
                <p14:modId xmlns:p14="http://schemas.microsoft.com/office/powerpoint/2010/main" val="3430660893"/>
              </p:ext>
            </p:extLst>
          </p:nvPr>
        </p:nvGraphicFramePr>
        <p:xfrm>
          <a:off x="304584" y="4597736"/>
          <a:ext cx="1734532" cy="37084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70840">
                <a:tc>
                  <a:txBody>
                    <a:bodyPr/>
                    <a:lstStyle/>
                    <a:p>
                      <a:pPr algn="ctr"/>
                      <a:r>
                        <a:rPr lang="en-US" altLang="zh-CN" dirty="0"/>
                        <a:t>×</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15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9" name="表格 8">
            <a:extLst>
              <a:ext uri="{FF2B5EF4-FFF2-40B4-BE49-F238E27FC236}">
                <a16:creationId xmlns:a16="http://schemas.microsoft.com/office/drawing/2014/main" id="{289DB063-DC16-487B-9E59-DC1E2E91056A}"/>
              </a:ext>
            </a:extLst>
          </p:cNvPr>
          <p:cNvGraphicFramePr>
            <a:graphicFrameLocks noGrp="1"/>
          </p:cNvGraphicFramePr>
          <p:nvPr>
            <p:extLst>
              <p:ext uri="{D42A27DB-BD31-4B8C-83A1-F6EECF244321}">
                <p14:modId xmlns:p14="http://schemas.microsoft.com/office/powerpoint/2010/main" val="2061393044"/>
              </p:ext>
            </p:extLst>
          </p:nvPr>
        </p:nvGraphicFramePr>
        <p:xfrm>
          <a:off x="2644661" y="4597736"/>
          <a:ext cx="1734532" cy="37084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70840">
                <a:tc>
                  <a:txBody>
                    <a:bodyPr/>
                    <a:lstStyle/>
                    <a:p>
                      <a:pPr algn="ct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10" name="表格 9">
            <a:extLst>
              <a:ext uri="{FF2B5EF4-FFF2-40B4-BE49-F238E27FC236}">
                <a16:creationId xmlns:a16="http://schemas.microsoft.com/office/drawing/2014/main" id="{EC5894B5-4388-41C5-A0F3-61567DEE6371}"/>
              </a:ext>
            </a:extLst>
          </p:cNvPr>
          <p:cNvGraphicFramePr>
            <a:graphicFrameLocks noGrp="1"/>
          </p:cNvGraphicFramePr>
          <p:nvPr>
            <p:extLst>
              <p:ext uri="{D42A27DB-BD31-4B8C-83A1-F6EECF244321}">
                <p14:modId xmlns:p14="http://schemas.microsoft.com/office/powerpoint/2010/main" val="445131277"/>
              </p:ext>
            </p:extLst>
          </p:nvPr>
        </p:nvGraphicFramePr>
        <p:xfrm>
          <a:off x="1479539" y="3663098"/>
          <a:ext cx="1734532" cy="37084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70840">
                <a:tc>
                  <a:txBody>
                    <a:bodyPr/>
                    <a:lstStyle/>
                    <a:p>
                      <a:pPr algn="ct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35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479924681"/>
                  </a:ext>
                </a:extLst>
              </a:tr>
            </a:tbl>
          </a:graphicData>
        </a:graphic>
      </p:graphicFrame>
      <p:cxnSp>
        <p:nvCxnSpPr>
          <p:cNvPr id="12" name="直接连接符 11">
            <a:extLst>
              <a:ext uri="{FF2B5EF4-FFF2-40B4-BE49-F238E27FC236}">
                <a16:creationId xmlns:a16="http://schemas.microsoft.com/office/drawing/2014/main" id="{B04254C1-CC9B-43AC-96FD-CDD6AF1D7CDC}"/>
              </a:ext>
            </a:extLst>
          </p:cNvPr>
          <p:cNvCxnSpPr>
            <a:endCxn id="8" idx="0"/>
          </p:cNvCxnSpPr>
          <p:nvPr/>
        </p:nvCxnSpPr>
        <p:spPr>
          <a:xfrm flipH="1">
            <a:off x="1171850" y="3848518"/>
            <a:ext cx="473574" cy="749218"/>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7BA49B3D-8480-492D-8B04-4436CD341C37}"/>
              </a:ext>
            </a:extLst>
          </p:cNvPr>
          <p:cNvCxnSpPr>
            <a:endCxn id="9" idx="0"/>
          </p:cNvCxnSpPr>
          <p:nvPr/>
        </p:nvCxnSpPr>
        <p:spPr>
          <a:xfrm>
            <a:off x="3021735" y="3848518"/>
            <a:ext cx="490192" cy="74921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1" name="表格 10">
            <a:extLst>
              <a:ext uri="{FF2B5EF4-FFF2-40B4-BE49-F238E27FC236}">
                <a16:creationId xmlns:a16="http://schemas.microsoft.com/office/drawing/2014/main" id="{48BDC22D-2B0F-4105-A629-B694BBC0F8D7}"/>
              </a:ext>
            </a:extLst>
          </p:cNvPr>
          <p:cNvGraphicFramePr>
            <a:graphicFrameLocks noGrp="1"/>
          </p:cNvGraphicFramePr>
          <p:nvPr>
            <p:extLst>
              <p:ext uri="{D42A27DB-BD31-4B8C-83A1-F6EECF244321}">
                <p14:modId xmlns:p14="http://schemas.microsoft.com/office/powerpoint/2010/main" val="4275097232"/>
              </p:ext>
            </p:extLst>
          </p:nvPr>
        </p:nvGraphicFramePr>
        <p:xfrm>
          <a:off x="1485166" y="5527737"/>
          <a:ext cx="1734532" cy="37084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70840">
                <a:tc>
                  <a:txBody>
                    <a:bodyPr/>
                    <a:lstStyle/>
                    <a:p>
                      <a:pPr algn="ctr"/>
                      <a:r>
                        <a:rPr lang="en-US" altLang="zh-CN" dirty="0"/>
                        <a:t>×</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13" name="表格 12">
            <a:extLst>
              <a:ext uri="{FF2B5EF4-FFF2-40B4-BE49-F238E27FC236}">
                <a16:creationId xmlns:a16="http://schemas.microsoft.com/office/drawing/2014/main" id="{64D65F62-88A0-4717-9C26-34F17EE0A5EC}"/>
              </a:ext>
            </a:extLst>
          </p:cNvPr>
          <p:cNvGraphicFramePr>
            <a:graphicFrameLocks noGrp="1"/>
          </p:cNvGraphicFramePr>
          <p:nvPr>
            <p:extLst>
              <p:ext uri="{D42A27DB-BD31-4B8C-83A1-F6EECF244321}">
                <p14:modId xmlns:p14="http://schemas.microsoft.com/office/powerpoint/2010/main" val="2793415338"/>
              </p:ext>
            </p:extLst>
          </p:nvPr>
        </p:nvGraphicFramePr>
        <p:xfrm>
          <a:off x="3825243" y="5527737"/>
          <a:ext cx="1734532" cy="37084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70840">
                <a:tc>
                  <a:txBody>
                    <a:bodyPr/>
                    <a:lstStyle/>
                    <a:p>
                      <a:pPr algn="ctr"/>
                      <a:r>
                        <a:rPr lang="en-US" altLang="zh-CN" dirty="0"/>
                        <a:t>×</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12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cxnSp>
        <p:nvCxnSpPr>
          <p:cNvPr id="17" name="直接连接符 16">
            <a:extLst>
              <a:ext uri="{FF2B5EF4-FFF2-40B4-BE49-F238E27FC236}">
                <a16:creationId xmlns:a16="http://schemas.microsoft.com/office/drawing/2014/main" id="{7C0ED135-F8C2-4EDB-AB00-D5207ADDBDDA}"/>
              </a:ext>
            </a:extLst>
          </p:cNvPr>
          <p:cNvCxnSpPr>
            <a:endCxn id="11" idx="0"/>
          </p:cNvCxnSpPr>
          <p:nvPr/>
        </p:nvCxnSpPr>
        <p:spPr>
          <a:xfrm flipH="1">
            <a:off x="2352432" y="4778519"/>
            <a:ext cx="473574" cy="749218"/>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5D81756F-AB28-4D29-80E1-FB63CBCFF535}"/>
              </a:ext>
            </a:extLst>
          </p:cNvPr>
          <p:cNvCxnSpPr>
            <a:endCxn id="13" idx="0"/>
          </p:cNvCxnSpPr>
          <p:nvPr/>
        </p:nvCxnSpPr>
        <p:spPr>
          <a:xfrm>
            <a:off x="4202317" y="4778519"/>
            <a:ext cx="490192" cy="74921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1" name="表格 20">
            <a:extLst>
              <a:ext uri="{FF2B5EF4-FFF2-40B4-BE49-F238E27FC236}">
                <a16:creationId xmlns:a16="http://schemas.microsoft.com/office/drawing/2014/main" id="{13B7A52C-065A-49DB-9392-EBE984CB31DB}"/>
              </a:ext>
            </a:extLst>
          </p:cNvPr>
          <p:cNvGraphicFramePr>
            <a:graphicFrameLocks noGrp="1"/>
          </p:cNvGraphicFramePr>
          <p:nvPr>
            <p:extLst>
              <p:ext uri="{D42A27DB-BD31-4B8C-83A1-F6EECF244321}">
                <p14:modId xmlns:p14="http://schemas.microsoft.com/office/powerpoint/2010/main" val="2976070457"/>
              </p:ext>
            </p:extLst>
          </p:nvPr>
        </p:nvGraphicFramePr>
        <p:xfrm>
          <a:off x="5318758" y="3663098"/>
          <a:ext cx="3048002" cy="1483360"/>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val="56095370"/>
                    </a:ext>
                  </a:extLst>
                </a:gridCol>
                <a:gridCol w="1524001">
                  <a:extLst>
                    <a:ext uri="{9D8B030D-6E8A-4147-A177-3AD203B41FA5}">
                      <a16:colId xmlns:a16="http://schemas.microsoft.com/office/drawing/2014/main" val="4043265586"/>
                    </a:ext>
                  </a:extLst>
                </a:gridCol>
              </a:tblGrid>
              <a:tr h="370840">
                <a:tc>
                  <a:txBody>
                    <a:bodyPr/>
                    <a:lstStyle/>
                    <a:p>
                      <a:pPr algn="ctr"/>
                      <a:r>
                        <a:rPr lang="en-US" altLang="zh-CN" dirty="0"/>
                        <a:t>Character</a:t>
                      </a:r>
                      <a:endParaRPr lang="zh-CN" altLang="en-US" dirty="0"/>
                    </a:p>
                  </a:txBody>
                  <a:tcPr/>
                </a:tc>
                <a:tc>
                  <a:txBody>
                    <a:bodyPr/>
                    <a:lstStyle/>
                    <a:p>
                      <a:pPr algn="ctr"/>
                      <a:r>
                        <a:rPr lang="en-US" altLang="zh-CN" dirty="0"/>
                        <a:t>Frequency</a:t>
                      </a:r>
                      <a:endParaRPr lang="zh-CN" altLang="en-US" dirty="0"/>
                    </a:p>
                  </a:txBody>
                  <a:tcPr/>
                </a:tc>
                <a:extLst>
                  <a:ext uri="{0D108BD9-81ED-4DB2-BD59-A6C34878D82A}">
                    <a16:rowId xmlns:a16="http://schemas.microsoft.com/office/drawing/2014/main" val="3373358056"/>
                  </a:ext>
                </a:extLst>
              </a:tr>
              <a:tr h="370840">
                <a:tc>
                  <a:txBody>
                    <a:bodyPr/>
                    <a:lstStyle/>
                    <a:p>
                      <a:pPr algn="ctr"/>
                      <a:r>
                        <a:rPr lang="en-US" altLang="zh-CN" dirty="0"/>
                        <a:t>e</a:t>
                      </a:r>
                      <a:endParaRPr lang="zh-CN" altLang="en-US" dirty="0"/>
                    </a:p>
                  </a:txBody>
                  <a:tcPr/>
                </a:tc>
                <a:tc>
                  <a:txBody>
                    <a:bodyPr/>
                    <a:lstStyle/>
                    <a:p>
                      <a:pPr algn="ctr"/>
                      <a:r>
                        <a:rPr lang="en-US" altLang="zh-CN" dirty="0"/>
                        <a:t>25</a:t>
                      </a:r>
                      <a:endParaRPr lang="zh-CN" altLang="en-US" dirty="0"/>
                    </a:p>
                  </a:txBody>
                  <a:tcPr/>
                </a:tc>
                <a:extLst>
                  <a:ext uri="{0D108BD9-81ED-4DB2-BD59-A6C34878D82A}">
                    <a16:rowId xmlns:a16="http://schemas.microsoft.com/office/drawing/2014/main" val="2181242463"/>
                  </a:ext>
                </a:extLst>
              </a:tr>
              <a:tr h="370840">
                <a:tc>
                  <a:txBody>
                    <a:bodyPr/>
                    <a:lstStyle/>
                    <a:p>
                      <a:pPr algn="ctr"/>
                      <a:r>
                        <a:rPr lang="en-US" altLang="zh-CN" dirty="0"/>
                        <a:t>Internal Node</a:t>
                      </a:r>
                      <a:endParaRPr lang="zh-CN" altLang="en-US" dirty="0"/>
                    </a:p>
                  </a:txBody>
                  <a:tcPr/>
                </a:tc>
                <a:tc>
                  <a:txBody>
                    <a:bodyPr/>
                    <a:lstStyle/>
                    <a:p>
                      <a:pPr algn="ctr"/>
                      <a:r>
                        <a:rPr lang="en-US" altLang="zh-CN" dirty="0"/>
                        <a:t>35</a:t>
                      </a:r>
                      <a:endParaRPr lang="zh-CN" altLang="en-US" dirty="0"/>
                    </a:p>
                  </a:txBody>
                  <a:tcPr/>
                </a:tc>
                <a:extLst>
                  <a:ext uri="{0D108BD9-81ED-4DB2-BD59-A6C34878D82A}">
                    <a16:rowId xmlns:a16="http://schemas.microsoft.com/office/drawing/2014/main" val="3222796850"/>
                  </a:ext>
                </a:extLst>
              </a:tr>
              <a:tr h="370840">
                <a:tc>
                  <a:txBody>
                    <a:bodyPr/>
                    <a:lstStyle/>
                    <a:p>
                      <a:pPr algn="ctr"/>
                      <a:r>
                        <a:rPr lang="en-US" altLang="zh-CN" dirty="0"/>
                        <a:t>b</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2617880377"/>
                  </a:ext>
                </a:extLst>
              </a:tr>
            </a:tbl>
          </a:graphicData>
        </a:graphic>
      </p:graphicFrame>
    </p:spTree>
    <p:extLst>
      <p:ext uri="{BB962C8B-B14F-4D97-AF65-F5344CB8AC3E}">
        <p14:creationId xmlns:p14="http://schemas.microsoft.com/office/powerpoint/2010/main" val="314550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3A776-8A0A-49D1-8E33-24042EF403FD}"/>
              </a:ext>
            </a:extLst>
          </p:cNvPr>
          <p:cNvSpPr>
            <a:spLocks noGrp="1"/>
          </p:cNvSpPr>
          <p:nvPr>
            <p:ph type="title"/>
          </p:nvPr>
        </p:nvSpPr>
        <p:spPr/>
        <p:txBody>
          <a:bodyPr/>
          <a:lstStyle/>
          <a:p>
            <a:r>
              <a:rPr lang="en-US" altLang="zh-CN" dirty="0"/>
              <a:t>An example</a:t>
            </a:r>
            <a:endParaRPr lang="zh-CN" altLang="en-US" dirty="0"/>
          </a:p>
        </p:txBody>
      </p:sp>
      <p:graphicFrame>
        <p:nvGraphicFramePr>
          <p:cNvPr id="4" name="表格 3">
            <a:extLst>
              <a:ext uri="{FF2B5EF4-FFF2-40B4-BE49-F238E27FC236}">
                <a16:creationId xmlns:a16="http://schemas.microsoft.com/office/drawing/2014/main" id="{C1FCC352-0632-4309-86D1-CF13A5C90360}"/>
              </a:ext>
            </a:extLst>
          </p:cNvPr>
          <p:cNvGraphicFramePr>
            <a:graphicFrameLocks noGrp="1"/>
          </p:cNvGraphicFramePr>
          <p:nvPr>
            <p:extLst>
              <p:ext uri="{D42A27DB-BD31-4B8C-83A1-F6EECF244321}">
                <p14:modId xmlns:p14="http://schemas.microsoft.com/office/powerpoint/2010/main" val="1818772788"/>
              </p:ext>
            </p:extLst>
          </p:nvPr>
        </p:nvGraphicFramePr>
        <p:xfrm>
          <a:off x="471340" y="1737361"/>
          <a:ext cx="8427563" cy="1706880"/>
        </p:xfrm>
        <a:graphic>
          <a:graphicData uri="http://schemas.openxmlformats.org/drawingml/2006/table">
            <a:tbl>
              <a:tblPr firstRow="1" bandRow="1">
                <a:tableStyleId>{2D5ABB26-0587-4C30-8999-92F81FD0307C}</a:tableStyleId>
              </a:tblPr>
              <a:tblGrid>
                <a:gridCol w="1121461">
                  <a:extLst>
                    <a:ext uri="{9D8B030D-6E8A-4147-A177-3AD203B41FA5}">
                      <a16:colId xmlns:a16="http://schemas.microsoft.com/office/drawing/2014/main" val="4204801734"/>
                    </a:ext>
                  </a:extLst>
                </a:gridCol>
                <a:gridCol w="7306102">
                  <a:extLst>
                    <a:ext uri="{9D8B030D-6E8A-4147-A177-3AD203B41FA5}">
                      <a16:colId xmlns:a16="http://schemas.microsoft.com/office/drawing/2014/main" val="3315474457"/>
                    </a:ext>
                  </a:extLst>
                </a:gridCol>
              </a:tblGrid>
              <a:tr h="370840">
                <a:tc>
                  <a:txBody>
                    <a:bodyPr/>
                    <a:lstStyle/>
                    <a:p>
                      <a:r>
                        <a:rPr lang="en-US" altLang="zh-CN" sz="2000" dirty="0">
                          <a:effectLst>
                            <a:outerShdw blurRad="38100" dist="38100" dir="2700000" algn="tl">
                              <a:srgbClr val="000000">
                                <a:alpha val="43137"/>
                              </a:srgbClr>
                            </a:outerShdw>
                          </a:effectLst>
                        </a:rPr>
                        <a:t>Step 4</a:t>
                      </a:r>
                      <a:endParaRPr lang="zh-CN" altLang="en-US" sz="2000" b="1" dirty="0">
                        <a:effectLst>
                          <a:outerShdw blurRad="38100" dist="38100" dir="2700000" algn="tl">
                            <a:srgbClr val="000000">
                              <a:alpha val="43137"/>
                            </a:srgbClr>
                          </a:outerShdw>
                        </a:effectLst>
                      </a:endParaRPr>
                    </a:p>
                  </a:txBody>
                  <a:tcPr/>
                </a:tc>
                <a:tc>
                  <a:txBody>
                    <a:bodyPr/>
                    <a:lstStyle/>
                    <a:p>
                      <a:r>
                        <a:rPr lang="en-US" altLang="zh-CN" sz="2000" dirty="0"/>
                        <a:t>Extract two minimum frequency nodes from min heap. Add a new internal node with frequency 25+35=60</a:t>
                      </a:r>
                      <a:endParaRPr lang="zh-CN" altLang="en-US" sz="2000" i="0" dirty="0"/>
                    </a:p>
                  </a:txBody>
                  <a:tcPr/>
                </a:tc>
                <a:extLst>
                  <a:ext uri="{0D108BD9-81ED-4DB2-BD59-A6C34878D82A}">
                    <a16:rowId xmlns:a16="http://schemas.microsoft.com/office/drawing/2014/main" val="928582618"/>
                  </a:ext>
                </a:extLst>
              </a:tr>
              <a:tr h="370840">
                <a:tc>
                  <a:txBody>
                    <a:bodyPr/>
                    <a:lstStyle/>
                    <a:p>
                      <a:endParaRPr lang="zh-CN" altLang="en-US" sz="2000" b="1" dirty="0">
                        <a:effectLst>
                          <a:outerShdw blurRad="38100" dist="38100" dir="2700000" algn="tl">
                            <a:srgbClr val="000000">
                              <a:alpha val="43137"/>
                            </a:srgbClr>
                          </a:outerShdw>
                        </a:effectLst>
                      </a:endParaRPr>
                    </a:p>
                  </a:txBody>
                  <a:tcPr/>
                </a:tc>
                <a:tc>
                  <a:txBody>
                    <a:bodyPr/>
                    <a:lstStyle/>
                    <a:p>
                      <a:r>
                        <a:rPr lang="en-US" altLang="zh-CN" sz="2000" i="0" dirty="0"/>
                        <a:t>Now min heap contains 2 nodes where 1 node is root of tree with single element, and 1 heap node is root of tree with more than one element</a:t>
                      </a:r>
                      <a:endParaRPr lang="zh-CN" altLang="en-US" sz="2000" i="0" dirty="0"/>
                    </a:p>
                  </a:txBody>
                  <a:tcPr/>
                </a:tc>
                <a:extLst>
                  <a:ext uri="{0D108BD9-81ED-4DB2-BD59-A6C34878D82A}">
                    <a16:rowId xmlns:a16="http://schemas.microsoft.com/office/drawing/2014/main" val="3142654435"/>
                  </a:ext>
                </a:extLst>
              </a:tr>
            </a:tbl>
          </a:graphicData>
        </a:graphic>
      </p:graphicFrame>
      <p:graphicFrame>
        <p:nvGraphicFramePr>
          <p:cNvPr id="8" name="表格 7">
            <a:extLst>
              <a:ext uri="{FF2B5EF4-FFF2-40B4-BE49-F238E27FC236}">
                <a16:creationId xmlns:a16="http://schemas.microsoft.com/office/drawing/2014/main" id="{EEC0B56A-5816-47A2-B6FE-4B43B0BA859D}"/>
              </a:ext>
            </a:extLst>
          </p:cNvPr>
          <p:cNvGraphicFramePr>
            <a:graphicFrameLocks noGrp="1"/>
          </p:cNvGraphicFramePr>
          <p:nvPr>
            <p:extLst>
              <p:ext uri="{D42A27DB-BD31-4B8C-83A1-F6EECF244321}">
                <p14:modId xmlns:p14="http://schemas.microsoft.com/office/powerpoint/2010/main" val="2130553561"/>
              </p:ext>
            </p:extLst>
          </p:nvPr>
        </p:nvGraphicFramePr>
        <p:xfrm>
          <a:off x="1643190" y="5355397"/>
          <a:ext cx="1734532" cy="37084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70840">
                <a:tc>
                  <a:txBody>
                    <a:bodyPr/>
                    <a:lstStyle/>
                    <a:p>
                      <a:pPr algn="ctr"/>
                      <a:r>
                        <a:rPr lang="en-US" altLang="zh-CN" dirty="0"/>
                        <a:t>×</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15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9" name="表格 8">
            <a:extLst>
              <a:ext uri="{FF2B5EF4-FFF2-40B4-BE49-F238E27FC236}">
                <a16:creationId xmlns:a16="http://schemas.microsoft.com/office/drawing/2014/main" id="{289DB063-DC16-487B-9E59-DC1E2E91056A}"/>
              </a:ext>
            </a:extLst>
          </p:cNvPr>
          <p:cNvGraphicFramePr>
            <a:graphicFrameLocks noGrp="1"/>
          </p:cNvGraphicFramePr>
          <p:nvPr>
            <p:extLst>
              <p:ext uri="{D42A27DB-BD31-4B8C-83A1-F6EECF244321}">
                <p14:modId xmlns:p14="http://schemas.microsoft.com/office/powerpoint/2010/main" val="2185707665"/>
              </p:ext>
            </p:extLst>
          </p:nvPr>
        </p:nvGraphicFramePr>
        <p:xfrm>
          <a:off x="3983267" y="5355397"/>
          <a:ext cx="1734532" cy="37084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70840">
                <a:tc>
                  <a:txBody>
                    <a:bodyPr/>
                    <a:lstStyle/>
                    <a:p>
                      <a:pPr algn="ct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10" name="表格 9">
            <a:extLst>
              <a:ext uri="{FF2B5EF4-FFF2-40B4-BE49-F238E27FC236}">
                <a16:creationId xmlns:a16="http://schemas.microsoft.com/office/drawing/2014/main" id="{EC5894B5-4388-41C5-A0F3-61567DEE6371}"/>
              </a:ext>
            </a:extLst>
          </p:cNvPr>
          <p:cNvGraphicFramePr>
            <a:graphicFrameLocks noGrp="1"/>
          </p:cNvGraphicFramePr>
          <p:nvPr>
            <p:extLst>
              <p:ext uri="{D42A27DB-BD31-4B8C-83A1-F6EECF244321}">
                <p14:modId xmlns:p14="http://schemas.microsoft.com/office/powerpoint/2010/main" val="1600036047"/>
              </p:ext>
            </p:extLst>
          </p:nvPr>
        </p:nvGraphicFramePr>
        <p:xfrm>
          <a:off x="2818145" y="4420759"/>
          <a:ext cx="1734532" cy="37084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70840">
                <a:tc>
                  <a:txBody>
                    <a:bodyPr/>
                    <a:lstStyle/>
                    <a:p>
                      <a:pPr algn="ct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35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479924681"/>
                  </a:ext>
                </a:extLst>
              </a:tr>
            </a:tbl>
          </a:graphicData>
        </a:graphic>
      </p:graphicFrame>
      <p:cxnSp>
        <p:nvCxnSpPr>
          <p:cNvPr id="12" name="直接连接符 11">
            <a:extLst>
              <a:ext uri="{FF2B5EF4-FFF2-40B4-BE49-F238E27FC236}">
                <a16:creationId xmlns:a16="http://schemas.microsoft.com/office/drawing/2014/main" id="{B04254C1-CC9B-43AC-96FD-CDD6AF1D7CDC}"/>
              </a:ext>
            </a:extLst>
          </p:cNvPr>
          <p:cNvCxnSpPr>
            <a:endCxn id="8" idx="0"/>
          </p:cNvCxnSpPr>
          <p:nvPr/>
        </p:nvCxnSpPr>
        <p:spPr>
          <a:xfrm flipH="1">
            <a:off x="2510456" y="4606179"/>
            <a:ext cx="473574" cy="749218"/>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7BA49B3D-8480-492D-8B04-4436CD341C37}"/>
              </a:ext>
            </a:extLst>
          </p:cNvPr>
          <p:cNvCxnSpPr>
            <a:endCxn id="9" idx="0"/>
          </p:cNvCxnSpPr>
          <p:nvPr/>
        </p:nvCxnSpPr>
        <p:spPr>
          <a:xfrm>
            <a:off x="4360341" y="4606179"/>
            <a:ext cx="490192" cy="74921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1" name="表格 10">
            <a:extLst>
              <a:ext uri="{FF2B5EF4-FFF2-40B4-BE49-F238E27FC236}">
                <a16:creationId xmlns:a16="http://schemas.microsoft.com/office/drawing/2014/main" id="{48BDC22D-2B0F-4105-A629-B694BBC0F8D7}"/>
              </a:ext>
            </a:extLst>
          </p:cNvPr>
          <p:cNvGraphicFramePr>
            <a:graphicFrameLocks noGrp="1"/>
          </p:cNvGraphicFramePr>
          <p:nvPr>
            <p:extLst>
              <p:ext uri="{D42A27DB-BD31-4B8C-83A1-F6EECF244321}">
                <p14:modId xmlns:p14="http://schemas.microsoft.com/office/powerpoint/2010/main" val="3784399047"/>
              </p:ext>
            </p:extLst>
          </p:nvPr>
        </p:nvGraphicFramePr>
        <p:xfrm>
          <a:off x="2823772" y="6285398"/>
          <a:ext cx="1734532" cy="37084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70840">
                <a:tc>
                  <a:txBody>
                    <a:bodyPr/>
                    <a:lstStyle/>
                    <a:p>
                      <a:pPr algn="ctr"/>
                      <a:r>
                        <a:rPr lang="en-US" altLang="zh-CN" dirty="0"/>
                        <a:t>×</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13" name="表格 12">
            <a:extLst>
              <a:ext uri="{FF2B5EF4-FFF2-40B4-BE49-F238E27FC236}">
                <a16:creationId xmlns:a16="http://schemas.microsoft.com/office/drawing/2014/main" id="{64D65F62-88A0-4717-9C26-34F17EE0A5EC}"/>
              </a:ext>
            </a:extLst>
          </p:cNvPr>
          <p:cNvGraphicFramePr>
            <a:graphicFrameLocks noGrp="1"/>
          </p:cNvGraphicFramePr>
          <p:nvPr>
            <p:extLst>
              <p:ext uri="{D42A27DB-BD31-4B8C-83A1-F6EECF244321}">
                <p14:modId xmlns:p14="http://schemas.microsoft.com/office/powerpoint/2010/main" val="853970175"/>
              </p:ext>
            </p:extLst>
          </p:nvPr>
        </p:nvGraphicFramePr>
        <p:xfrm>
          <a:off x="5163849" y="6285398"/>
          <a:ext cx="1734532" cy="37084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70840">
                <a:tc>
                  <a:txBody>
                    <a:bodyPr/>
                    <a:lstStyle/>
                    <a:p>
                      <a:pPr algn="ctr"/>
                      <a:r>
                        <a:rPr lang="en-US" altLang="zh-CN" dirty="0"/>
                        <a:t>×</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12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cxnSp>
        <p:nvCxnSpPr>
          <p:cNvPr id="17" name="直接连接符 16">
            <a:extLst>
              <a:ext uri="{FF2B5EF4-FFF2-40B4-BE49-F238E27FC236}">
                <a16:creationId xmlns:a16="http://schemas.microsoft.com/office/drawing/2014/main" id="{7C0ED135-F8C2-4EDB-AB00-D5207ADDBDDA}"/>
              </a:ext>
            </a:extLst>
          </p:cNvPr>
          <p:cNvCxnSpPr>
            <a:endCxn id="11" idx="0"/>
          </p:cNvCxnSpPr>
          <p:nvPr/>
        </p:nvCxnSpPr>
        <p:spPr>
          <a:xfrm flipH="1">
            <a:off x="3691038" y="5536180"/>
            <a:ext cx="473574" cy="749218"/>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5D81756F-AB28-4D29-80E1-FB63CBCFF535}"/>
              </a:ext>
            </a:extLst>
          </p:cNvPr>
          <p:cNvCxnSpPr>
            <a:endCxn id="13" idx="0"/>
          </p:cNvCxnSpPr>
          <p:nvPr/>
        </p:nvCxnSpPr>
        <p:spPr>
          <a:xfrm>
            <a:off x="5540923" y="5536180"/>
            <a:ext cx="490192" cy="74921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1" name="表格 20">
            <a:extLst>
              <a:ext uri="{FF2B5EF4-FFF2-40B4-BE49-F238E27FC236}">
                <a16:creationId xmlns:a16="http://schemas.microsoft.com/office/drawing/2014/main" id="{13B7A52C-065A-49DB-9392-EBE984CB31DB}"/>
              </a:ext>
            </a:extLst>
          </p:cNvPr>
          <p:cNvGraphicFramePr>
            <a:graphicFrameLocks noGrp="1"/>
          </p:cNvGraphicFramePr>
          <p:nvPr>
            <p:extLst>
              <p:ext uri="{D42A27DB-BD31-4B8C-83A1-F6EECF244321}">
                <p14:modId xmlns:p14="http://schemas.microsoft.com/office/powerpoint/2010/main" val="3173931881"/>
              </p:ext>
            </p:extLst>
          </p:nvPr>
        </p:nvGraphicFramePr>
        <p:xfrm>
          <a:off x="5318758" y="3663098"/>
          <a:ext cx="3048002" cy="1112520"/>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val="56095370"/>
                    </a:ext>
                  </a:extLst>
                </a:gridCol>
                <a:gridCol w="1524001">
                  <a:extLst>
                    <a:ext uri="{9D8B030D-6E8A-4147-A177-3AD203B41FA5}">
                      <a16:colId xmlns:a16="http://schemas.microsoft.com/office/drawing/2014/main" val="4043265586"/>
                    </a:ext>
                  </a:extLst>
                </a:gridCol>
              </a:tblGrid>
              <a:tr h="370840">
                <a:tc>
                  <a:txBody>
                    <a:bodyPr/>
                    <a:lstStyle/>
                    <a:p>
                      <a:pPr algn="ctr"/>
                      <a:r>
                        <a:rPr lang="en-US" altLang="zh-CN" dirty="0"/>
                        <a:t>Character</a:t>
                      </a:r>
                      <a:endParaRPr lang="zh-CN" altLang="en-US" dirty="0"/>
                    </a:p>
                  </a:txBody>
                  <a:tcPr/>
                </a:tc>
                <a:tc>
                  <a:txBody>
                    <a:bodyPr/>
                    <a:lstStyle/>
                    <a:p>
                      <a:pPr algn="ctr"/>
                      <a:r>
                        <a:rPr lang="en-US" altLang="zh-CN" dirty="0"/>
                        <a:t>Frequency</a:t>
                      </a:r>
                      <a:endParaRPr lang="zh-CN" altLang="en-US" dirty="0"/>
                    </a:p>
                  </a:txBody>
                  <a:tcPr/>
                </a:tc>
                <a:extLst>
                  <a:ext uri="{0D108BD9-81ED-4DB2-BD59-A6C34878D82A}">
                    <a16:rowId xmlns:a16="http://schemas.microsoft.com/office/drawing/2014/main" val="3373358056"/>
                  </a:ext>
                </a:extLst>
              </a:tr>
              <a:tr h="370840">
                <a:tc>
                  <a:txBody>
                    <a:bodyPr/>
                    <a:lstStyle/>
                    <a:p>
                      <a:pPr algn="ctr"/>
                      <a:r>
                        <a:rPr lang="en-US" altLang="zh-CN" dirty="0"/>
                        <a:t>b</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2181242463"/>
                  </a:ext>
                </a:extLst>
              </a:tr>
              <a:tr h="370840">
                <a:tc>
                  <a:txBody>
                    <a:bodyPr/>
                    <a:lstStyle/>
                    <a:p>
                      <a:pPr algn="ctr"/>
                      <a:r>
                        <a:rPr lang="en-US" altLang="zh-CN" dirty="0"/>
                        <a:t>Internal Node</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222796850"/>
                  </a:ext>
                </a:extLst>
              </a:tr>
            </a:tbl>
          </a:graphicData>
        </a:graphic>
      </p:graphicFrame>
      <p:graphicFrame>
        <p:nvGraphicFramePr>
          <p:cNvPr id="14" name="表格 13">
            <a:extLst>
              <a:ext uri="{FF2B5EF4-FFF2-40B4-BE49-F238E27FC236}">
                <a16:creationId xmlns:a16="http://schemas.microsoft.com/office/drawing/2014/main" id="{40F0563F-192A-40C3-B8CF-6C8C98185984}"/>
              </a:ext>
            </a:extLst>
          </p:cNvPr>
          <p:cNvGraphicFramePr>
            <a:graphicFrameLocks noGrp="1"/>
          </p:cNvGraphicFramePr>
          <p:nvPr>
            <p:extLst>
              <p:ext uri="{D42A27DB-BD31-4B8C-83A1-F6EECF244321}">
                <p14:modId xmlns:p14="http://schemas.microsoft.com/office/powerpoint/2010/main" val="3229777709"/>
              </p:ext>
            </p:extLst>
          </p:nvPr>
        </p:nvGraphicFramePr>
        <p:xfrm>
          <a:off x="622080" y="4420759"/>
          <a:ext cx="1734532" cy="37084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25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16" name="表格 15">
            <a:extLst>
              <a:ext uri="{FF2B5EF4-FFF2-40B4-BE49-F238E27FC236}">
                <a16:creationId xmlns:a16="http://schemas.microsoft.com/office/drawing/2014/main" id="{576AFC8E-1712-406E-9353-419B1A8242A2}"/>
              </a:ext>
            </a:extLst>
          </p:cNvPr>
          <p:cNvGraphicFramePr>
            <a:graphicFrameLocks noGrp="1"/>
          </p:cNvGraphicFramePr>
          <p:nvPr>
            <p:extLst>
              <p:ext uri="{D42A27DB-BD31-4B8C-83A1-F6EECF244321}">
                <p14:modId xmlns:p14="http://schemas.microsoft.com/office/powerpoint/2010/main" val="2510361779"/>
              </p:ext>
            </p:extLst>
          </p:nvPr>
        </p:nvGraphicFramePr>
        <p:xfrm>
          <a:off x="1667986" y="3506191"/>
          <a:ext cx="1734532" cy="37084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70840">
                <a:tc>
                  <a:txBody>
                    <a:bodyPr/>
                    <a:lstStyle/>
                    <a:p>
                      <a:pPr algn="ct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60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479924681"/>
                  </a:ext>
                </a:extLst>
              </a:tr>
            </a:tbl>
          </a:graphicData>
        </a:graphic>
      </p:graphicFrame>
      <p:cxnSp>
        <p:nvCxnSpPr>
          <p:cNvPr id="19" name="直接连接符 18">
            <a:extLst>
              <a:ext uri="{FF2B5EF4-FFF2-40B4-BE49-F238E27FC236}">
                <a16:creationId xmlns:a16="http://schemas.microsoft.com/office/drawing/2014/main" id="{CC3F4BF8-5EFB-4908-A41D-488F783F8D2D}"/>
              </a:ext>
            </a:extLst>
          </p:cNvPr>
          <p:cNvCxnSpPr/>
          <p:nvPr/>
        </p:nvCxnSpPr>
        <p:spPr>
          <a:xfrm flipH="1">
            <a:off x="1360297" y="3691611"/>
            <a:ext cx="473574" cy="749218"/>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185324C5-8D4E-4A82-B687-285A9DBF2A08}"/>
              </a:ext>
            </a:extLst>
          </p:cNvPr>
          <p:cNvCxnSpPr/>
          <p:nvPr/>
        </p:nvCxnSpPr>
        <p:spPr>
          <a:xfrm>
            <a:off x="3210182" y="3691611"/>
            <a:ext cx="490192" cy="74921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168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3A776-8A0A-49D1-8E33-24042EF403FD}"/>
              </a:ext>
            </a:extLst>
          </p:cNvPr>
          <p:cNvSpPr>
            <a:spLocks noGrp="1"/>
          </p:cNvSpPr>
          <p:nvPr>
            <p:ph type="title"/>
          </p:nvPr>
        </p:nvSpPr>
        <p:spPr/>
        <p:txBody>
          <a:bodyPr/>
          <a:lstStyle/>
          <a:p>
            <a:r>
              <a:rPr lang="en-US" altLang="zh-CN" dirty="0"/>
              <a:t>An example</a:t>
            </a:r>
            <a:endParaRPr lang="zh-CN" altLang="en-US" dirty="0"/>
          </a:p>
        </p:txBody>
      </p:sp>
      <p:graphicFrame>
        <p:nvGraphicFramePr>
          <p:cNvPr id="4" name="表格 3">
            <a:extLst>
              <a:ext uri="{FF2B5EF4-FFF2-40B4-BE49-F238E27FC236}">
                <a16:creationId xmlns:a16="http://schemas.microsoft.com/office/drawing/2014/main" id="{C1FCC352-0632-4309-86D1-CF13A5C90360}"/>
              </a:ext>
            </a:extLst>
          </p:cNvPr>
          <p:cNvGraphicFramePr>
            <a:graphicFrameLocks noGrp="1"/>
          </p:cNvGraphicFramePr>
          <p:nvPr>
            <p:extLst>
              <p:ext uri="{D42A27DB-BD31-4B8C-83A1-F6EECF244321}">
                <p14:modId xmlns:p14="http://schemas.microsoft.com/office/powerpoint/2010/main" val="213688768"/>
              </p:ext>
            </p:extLst>
          </p:nvPr>
        </p:nvGraphicFramePr>
        <p:xfrm>
          <a:off x="471340" y="1737361"/>
          <a:ext cx="8427563" cy="1097280"/>
        </p:xfrm>
        <a:graphic>
          <a:graphicData uri="http://schemas.openxmlformats.org/drawingml/2006/table">
            <a:tbl>
              <a:tblPr firstRow="1" bandRow="1">
                <a:tableStyleId>{2D5ABB26-0587-4C30-8999-92F81FD0307C}</a:tableStyleId>
              </a:tblPr>
              <a:tblGrid>
                <a:gridCol w="1121461">
                  <a:extLst>
                    <a:ext uri="{9D8B030D-6E8A-4147-A177-3AD203B41FA5}">
                      <a16:colId xmlns:a16="http://schemas.microsoft.com/office/drawing/2014/main" val="4204801734"/>
                    </a:ext>
                  </a:extLst>
                </a:gridCol>
                <a:gridCol w="7306102">
                  <a:extLst>
                    <a:ext uri="{9D8B030D-6E8A-4147-A177-3AD203B41FA5}">
                      <a16:colId xmlns:a16="http://schemas.microsoft.com/office/drawing/2014/main" val="3315474457"/>
                    </a:ext>
                  </a:extLst>
                </a:gridCol>
              </a:tblGrid>
              <a:tr h="370840">
                <a:tc>
                  <a:txBody>
                    <a:bodyPr/>
                    <a:lstStyle/>
                    <a:p>
                      <a:r>
                        <a:rPr lang="en-US" altLang="zh-CN" sz="2000" dirty="0">
                          <a:effectLst>
                            <a:outerShdw blurRad="38100" dist="38100" dir="2700000" algn="tl">
                              <a:srgbClr val="000000">
                                <a:alpha val="43137"/>
                              </a:srgbClr>
                            </a:outerShdw>
                          </a:effectLst>
                        </a:rPr>
                        <a:t>Step 5</a:t>
                      </a:r>
                      <a:endParaRPr lang="zh-CN" altLang="en-US" sz="2000" b="1" dirty="0">
                        <a:effectLst>
                          <a:outerShdw blurRad="38100" dist="38100" dir="2700000" algn="tl">
                            <a:srgbClr val="000000">
                              <a:alpha val="43137"/>
                            </a:srgbClr>
                          </a:outerShdw>
                        </a:effectLst>
                      </a:endParaRPr>
                    </a:p>
                  </a:txBody>
                  <a:tcPr/>
                </a:tc>
                <a:tc>
                  <a:txBody>
                    <a:bodyPr/>
                    <a:lstStyle/>
                    <a:p>
                      <a:r>
                        <a:rPr lang="en-US" altLang="zh-CN" sz="2000" dirty="0"/>
                        <a:t>Extract two minimum frequency nodes from min heap. Add a new internal node with frequency 40+60=100</a:t>
                      </a:r>
                      <a:endParaRPr lang="zh-CN" altLang="en-US" sz="2000" i="0" dirty="0"/>
                    </a:p>
                  </a:txBody>
                  <a:tcPr/>
                </a:tc>
                <a:extLst>
                  <a:ext uri="{0D108BD9-81ED-4DB2-BD59-A6C34878D82A}">
                    <a16:rowId xmlns:a16="http://schemas.microsoft.com/office/drawing/2014/main" val="928582618"/>
                  </a:ext>
                </a:extLst>
              </a:tr>
              <a:tr h="370840">
                <a:tc>
                  <a:txBody>
                    <a:bodyPr/>
                    <a:lstStyle/>
                    <a:p>
                      <a:endParaRPr lang="zh-CN" altLang="en-US" sz="2000" b="1" dirty="0">
                        <a:effectLst>
                          <a:outerShdw blurRad="38100" dist="38100" dir="2700000" algn="tl">
                            <a:srgbClr val="000000">
                              <a:alpha val="43137"/>
                            </a:srgbClr>
                          </a:outerShdw>
                        </a:effectLst>
                      </a:endParaRPr>
                    </a:p>
                  </a:txBody>
                  <a:tcPr/>
                </a:tc>
                <a:tc>
                  <a:txBody>
                    <a:bodyPr/>
                    <a:lstStyle/>
                    <a:p>
                      <a:r>
                        <a:rPr lang="en-US" altLang="zh-CN" sz="2000" i="0" dirty="0"/>
                        <a:t>Now min heap contains only 1 node, the algorithm stops here.</a:t>
                      </a:r>
                      <a:endParaRPr lang="zh-CN" altLang="en-US" sz="2000" i="0" dirty="0"/>
                    </a:p>
                  </a:txBody>
                  <a:tcPr/>
                </a:tc>
                <a:extLst>
                  <a:ext uri="{0D108BD9-81ED-4DB2-BD59-A6C34878D82A}">
                    <a16:rowId xmlns:a16="http://schemas.microsoft.com/office/drawing/2014/main" val="3142654435"/>
                  </a:ext>
                </a:extLst>
              </a:tr>
            </a:tbl>
          </a:graphicData>
        </a:graphic>
      </p:graphicFrame>
      <p:graphicFrame>
        <p:nvGraphicFramePr>
          <p:cNvPr id="8" name="表格 7">
            <a:extLst>
              <a:ext uri="{FF2B5EF4-FFF2-40B4-BE49-F238E27FC236}">
                <a16:creationId xmlns:a16="http://schemas.microsoft.com/office/drawing/2014/main" id="{EEC0B56A-5816-47A2-B6FE-4B43B0BA859D}"/>
              </a:ext>
            </a:extLst>
          </p:cNvPr>
          <p:cNvGraphicFramePr>
            <a:graphicFrameLocks noGrp="1"/>
          </p:cNvGraphicFramePr>
          <p:nvPr>
            <p:extLst>
              <p:ext uri="{D42A27DB-BD31-4B8C-83A1-F6EECF244321}">
                <p14:modId xmlns:p14="http://schemas.microsoft.com/office/powerpoint/2010/main" val="595074708"/>
              </p:ext>
            </p:extLst>
          </p:nvPr>
        </p:nvGraphicFramePr>
        <p:xfrm>
          <a:off x="2486446" y="5571350"/>
          <a:ext cx="1734532" cy="36576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39255">
                <a:tc>
                  <a:txBody>
                    <a:bodyPr/>
                    <a:lstStyle/>
                    <a:p>
                      <a:pPr algn="ctr"/>
                      <a:r>
                        <a:rPr lang="en-US" altLang="zh-CN" dirty="0"/>
                        <a:t>×</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15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9" name="表格 8">
            <a:extLst>
              <a:ext uri="{FF2B5EF4-FFF2-40B4-BE49-F238E27FC236}">
                <a16:creationId xmlns:a16="http://schemas.microsoft.com/office/drawing/2014/main" id="{289DB063-DC16-487B-9E59-DC1E2E91056A}"/>
              </a:ext>
            </a:extLst>
          </p:cNvPr>
          <p:cNvGraphicFramePr>
            <a:graphicFrameLocks noGrp="1"/>
          </p:cNvGraphicFramePr>
          <p:nvPr>
            <p:extLst>
              <p:ext uri="{D42A27DB-BD31-4B8C-83A1-F6EECF244321}">
                <p14:modId xmlns:p14="http://schemas.microsoft.com/office/powerpoint/2010/main" val="1824488403"/>
              </p:ext>
            </p:extLst>
          </p:nvPr>
        </p:nvGraphicFramePr>
        <p:xfrm>
          <a:off x="4826523" y="5571350"/>
          <a:ext cx="1734532" cy="36576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39255">
                <a:tc>
                  <a:txBody>
                    <a:bodyPr/>
                    <a:lstStyle/>
                    <a:p>
                      <a:pPr algn="ct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10" name="表格 9">
            <a:extLst>
              <a:ext uri="{FF2B5EF4-FFF2-40B4-BE49-F238E27FC236}">
                <a16:creationId xmlns:a16="http://schemas.microsoft.com/office/drawing/2014/main" id="{EC5894B5-4388-41C5-A0F3-61567DEE6371}"/>
              </a:ext>
            </a:extLst>
          </p:cNvPr>
          <p:cNvGraphicFramePr>
            <a:graphicFrameLocks noGrp="1"/>
          </p:cNvGraphicFramePr>
          <p:nvPr>
            <p:extLst>
              <p:ext uri="{D42A27DB-BD31-4B8C-83A1-F6EECF244321}">
                <p14:modId xmlns:p14="http://schemas.microsoft.com/office/powerpoint/2010/main" val="1578750073"/>
              </p:ext>
            </p:extLst>
          </p:nvPr>
        </p:nvGraphicFramePr>
        <p:xfrm>
          <a:off x="3661401" y="4636712"/>
          <a:ext cx="1734532" cy="36576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39255">
                <a:tc>
                  <a:txBody>
                    <a:bodyPr/>
                    <a:lstStyle/>
                    <a:p>
                      <a:pPr algn="ct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35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479924681"/>
                  </a:ext>
                </a:extLst>
              </a:tr>
            </a:tbl>
          </a:graphicData>
        </a:graphic>
      </p:graphicFrame>
      <p:cxnSp>
        <p:nvCxnSpPr>
          <p:cNvPr id="12" name="直接连接符 11">
            <a:extLst>
              <a:ext uri="{FF2B5EF4-FFF2-40B4-BE49-F238E27FC236}">
                <a16:creationId xmlns:a16="http://schemas.microsoft.com/office/drawing/2014/main" id="{B04254C1-CC9B-43AC-96FD-CDD6AF1D7CDC}"/>
              </a:ext>
            </a:extLst>
          </p:cNvPr>
          <p:cNvCxnSpPr>
            <a:endCxn id="8" idx="0"/>
          </p:cNvCxnSpPr>
          <p:nvPr/>
        </p:nvCxnSpPr>
        <p:spPr>
          <a:xfrm flipH="1">
            <a:off x="3353712" y="4822132"/>
            <a:ext cx="473574" cy="749218"/>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7BA49B3D-8480-492D-8B04-4436CD341C37}"/>
              </a:ext>
            </a:extLst>
          </p:cNvPr>
          <p:cNvCxnSpPr>
            <a:endCxn id="9" idx="0"/>
          </p:cNvCxnSpPr>
          <p:nvPr/>
        </p:nvCxnSpPr>
        <p:spPr>
          <a:xfrm>
            <a:off x="5203597" y="4822132"/>
            <a:ext cx="490192" cy="74921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1" name="表格 10">
            <a:extLst>
              <a:ext uri="{FF2B5EF4-FFF2-40B4-BE49-F238E27FC236}">
                <a16:creationId xmlns:a16="http://schemas.microsoft.com/office/drawing/2014/main" id="{48BDC22D-2B0F-4105-A629-B694BBC0F8D7}"/>
              </a:ext>
            </a:extLst>
          </p:cNvPr>
          <p:cNvGraphicFramePr>
            <a:graphicFrameLocks noGrp="1"/>
          </p:cNvGraphicFramePr>
          <p:nvPr>
            <p:extLst>
              <p:ext uri="{D42A27DB-BD31-4B8C-83A1-F6EECF244321}">
                <p14:modId xmlns:p14="http://schemas.microsoft.com/office/powerpoint/2010/main" val="2668538824"/>
              </p:ext>
            </p:extLst>
          </p:nvPr>
        </p:nvGraphicFramePr>
        <p:xfrm>
          <a:off x="3667028" y="6501351"/>
          <a:ext cx="1734532" cy="36576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39255">
                <a:tc>
                  <a:txBody>
                    <a:bodyPr/>
                    <a:lstStyle/>
                    <a:p>
                      <a:pPr algn="ctr"/>
                      <a:r>
                        <a:rPr lang="en-US" altLang="zh-CN" dirty="0"/>
                        <a:t>×</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13" name="表格 12">
            <a:extLst>
              <a:ext uri="{FF2B5EF4-FFF2-40B4-BE49-F238E27FC236}">
                <a16:creationId xmlns:a16="http://schemas.microsoft.com/office/drawing/2014/main" id="{64D65F62-88A0-4717-9C26-34F17EE0A5EC}"/>
              </a:ext>
            </a:extLst>
          </p:cNvPr>
          <p:cNvGraphicFramePr>
            <a:graphicFrameLocks noGrp="1"/>
          </p:cNvGraphicFramePr>
          <p:nvPr>
            <p:extLst>
              <p:ext uri="{D42A27DB-BD31-4B8C-83A1-F6EECF244321}">
                <p14:modId xmlns:p14="http://schemas.microsoft.com/office/powerpoint/2010/main" val="4138394317"/>
              </p:ext>
            </p:extLst>
          </p:nvPr>
        </p:nvGraphicFramePr>
        <p:xfrm>
          <a:off x="6007105" y="6501351"/>
          <a:ext cx="1734532" cy="36576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39255">
                <a:tc>
                  <a:txBody>
                    <a:bodyPr/>
                    <a:lstStyle/>
                    <a:p>
                      <a:pPr algn="ctr"/>
                      <a:r>
                        <a:rPr lang="en-US" altLang="zh-CN" dirty="0"/>
                        <a:t>×</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12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cxnSp>
        <p:nvCxnSpPr>
          <p:cNvPr id="17" name="直接连接符 16">
            <a:extLst>
              <a:ext uri="{FF2B5EF4-FFF2-40B4-BE49-F238E27FC236}">
                <a16:creationId xmlns:a16="http://schemas.microsoft.com/office/drawing/2014/main" id="{7C0ED135-F8C2-4EDB-AB00-D5207ADDBDDA}"/>
              </a:ext>
            </a:extLst>
          </p:cNvPr>
          <p:cNvCxnSpPr>
            <a:endCxn id="11" idx="0"/>
          </p:cNvCxnSpPr>
          <p:nvPr/>
        </p:nvCxnSpPr>
        <p:spPr>
          <a:xfrm flipH="1">
            <a:off x="4534294" y="5752133"/>
            <a:ext cx="473574" cy="749218"/>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5D81756F-AB28-4D29-80E1-FB63CBCFF535}"/>
              </a:ext>
            </a:extLst>
          </p:cNvPr>
          <p:cNvCxnSpPr>
            <a:endCxn id="13" idx="0"/>
          </p:cNvCxnSpPr>
          <p:nvPr/>
        </p:nvCxnSpPr>
        <p:spPr>
          <a:xfrm>
            <a:off x="6384179" y="5752133"/>
            <a:ext cx="490192" cy="74921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1" name="表格 20">
            <a:extLst>
              <a:ext uri="{FF2B5EF4-FFF2-40B4-BE49-F238E27FC236}">
                <a16:creationId xmlns:a16="http://schemas.microsoft.com/office/drawing/2014/main" id="{13B7A52C-065A-49DB-9392-EBE984CB31DB}"/>
              </a:ext>
            </a:extLst>
          </p:cNvPr>
          <p:cNvGraphicFramePr>
            <a:graphicFrameLocks noGrp="1"/>
          </p:cNvGraphicFramePr>
          <p:nvPr>
            <p:extLst>
              <p:ext uri="{D42A27DB-BD31-4B8C-83A1-F6EECF244321}">
                <p14:modId xmlns:p14="http://schemas.microsoft.com/office/powerpoint/2010/main" val="2520243803"/>
              </p:ext>
            </p:extLst>
          </p:nvPr>
        </p:nvGraphicFramePr>
        <p:xfrm>
          <a:off x="5318758" y="3663098"/>
          <a:ext cx="3048002" cy="741680"/>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val="56095370"/>
                    </a:ext>
                  </a:extLst>
                </a:gridCol>
                <a:gridCol w="1524001">
                  <a:extLst>
                    <a:ext uri="{9D8B030D-6E8A-4147-A177-3AD203B41FA5}">
                      <a16:colId xmlns:a16="http://schemas.microsoft.com/office/drawing/2014/main" val="4043265586"/>
                    </a:ext>
                  </a:extLst>
                </a:gridCol>
              </a:tblGrid>
              <a:tr h="370840">
                <a:tc>
                  <a:txBody>
                    <a:bodyPr/>
                    <a:lstStyle/>
                    <a:p>
                      <a:pPr algn="ctr"/>
                      <a:r>
                        <a:rPr lang="en-US" altLang="zh-CN" dirty="0"/>
                        <a:t>Character</a:t>
                      </a:r>
                      <a:endParaRPr lang="zh-CN" altLang="en-US" dirty="0"/>
                    </a:p>
                  </a:txBody>
                  <a:tcPr/>
                </a:tc>
                <a:tc>
                  <a:txBody>
                    <a:bodyPr/>
                    <a:lstStyle/>
                    <a:p>
                      <a:pPr algn="ctr"/>
                      <a:r>
                        <a:rPr lang="en-US" altLang="zh-CN" dirty="0"/>
                        <a:t>Frequency</a:t>
                      </a:r>
                      <a:endParaRPr lang="zh-CN" altLang="en-US" dirty="0"/>
                    </a:p>
                  </a:txBody>
                  <a:tcPr/>
                </a:tc>
                <a:extLst>
                  <a:ext uri="{0D108BD9-81ED-4DB2-BD59-A6C34878D82A}">
                    <a16:rowId xmlns:a16="http://schemas.microsoft.com/office/drawing/2014/main" val="3373358056"/>
                  </a:ext>
                </a:extLst>
              </a:tr>
              <a:tr h="370840">
                <a:tc>
                  <a:txBody>
                    <a:bodyPr/>
                    <a:lstStyle/>
                    <a:p>
                      <a:pPr algn="ctr"/>
                      <a:r>
                        <a:rPr lang="en-US" altLang="zh-CN" dirty="0"/>
                        <a:t>Internal Node</a:t>
                      </a:r>
                      <a:endParaRPr lang="zh-CN" altLang="en-US" dirty="0"/>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3222796850"/>
                  </a:ext>
                </a:extLst>
              </a:tr>
            </a:tbl>
          </a:graphicData>
        </a:graphic>
      </p:graphicFrame>
      <p:graphicFrame>
        <p:nvGraphicFramePr>
          <p:cNvPr id="14" name="表格 13">
            <a:extLst>
              <a:ext uri="{FF2B5EF4-FFF2-40B4-BE49-F238E27FC236}">
                <a16:creationId xmlns:a16="http://schemas.microsoft.com/office/drawing/2014/main" id="{40F0563F-192A-40C3-B8CF-6C8C98185984}"/>
              </a:ext>
            </a:extLst>
          </p:cNvPr>
          <p:cNvGraphicFramePr>
            <a:graphicFrameLocks noGrp="1"/>
          </p:cNvGraphicFramePr>
          <p:nvPr>
            <p:extLst>
              <p:ext uri="{D42A27DB-BD31-4B8C-83A1-F6EECF244321}">
                <p14:modId xmlns:p14="http://schemas.microsoft.com/office/powerpoint/2010/main" val="1748674053"/>
              </p:ext>
            </p:extLst>
          </p:nvPr>
        </p:nvGraphicFramePr>
        <p:xfrm>
          <a:off x="1465336" y="4636712"/>
          <a:ext cx="1734532" cy="36576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39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25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16" name="表格 15">
            <a:extLst>
              <a:ext uri="{FF2B5EF4-FFF2-40B4-BE49-F238E27FC236}">
                <a16:creationId xmlns:a16="http://schemas.microsoft.com/office/drawing/2014/main" id="{576AFC8E-1712-406E-9353-419B1A8242A2}"/>
              </a:ext>
            </a:extLst>
          </p:cNvPr>
          <p:cNvGraphicFramePr>
            <a:graphicFrameLocks noGrp="1"/>
          </p:cNvGraphicFramePr>
          <p:nvPr>
            <p:extLst>
              <p:ext uri="{D42A27DB-BD31-4B8C-83A1-F6EECF244321}">
                <p14:modId xmlns:p14="http://schemas.microsoft.com/office/powerpoint/2010/main" val="1555333905"/>
              </p:ext>
            </p:extLst>
          </p:nvPr>
        </p:nvGraphicFramePr>
        <p:xfrm>
          <a:off x="2511242" y="3722144"/>
          <a:ext cx="1734532" cy="36576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39255">
                <a:tc>
                  <a:txBody>
                    <a:bodyPr/>
                    <a:lstStyle/>
                    <a:p>
                      <a:pPr algn="ct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60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479924681"/>
                  </a:ext>
                </a:extLst>
              </a:tr>
            </a:tbl>
          </a:graphicData>
        </a:graphic>
      </p:graphicFrame>
      <p:cxnSp>
        <p:nvCxnSpPr>
          <p:cNvPr id="19" name="直接连接符 18">
            <a:extLst>
              <a:ext uri="{FF2B5EF4-FFF2-40B4-BE49-F238E27FC236}">
                <a16:creationId xmlns:a16="http://schemas.microsoft.com/office/drawing/2014/main" id="{CC3F4BF8-5EFB-4908-A41D-488F783F8D2D}"/>
              </a:ext>
            </a:extLst>
          </p:cNvPr>
          <p:cNvCxnSpPr>
            <a:cxnSpLocks/>
          </p:cNvCxnSpPr>
          <p:nvPr/>
        </p:nvCxnSpPr>
        <p:spPr>
          <a:xfrm flipH="1">
            <a:off x="2203553" y="3907564"/>
            <a:ext cx="473574" cy="749218"/>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185324C5-8D4E-4A82-B687-285A9DBF2A08}"/>
              </a:ext>
            </a:extLst>
          </p:cNvPr>
          <p:cNvCxnSpPr>
            <a:cxnSpLocks/>
          </p:cNvCxnSpPr>
          <p:nvPr/>
        </p:nvCxnSpPr>
        <p:spPr>
          <a:xfrm>
            <a:off x="4053438" y="3907564"/>
            <a:ext cx="490192" cy="74921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表格 21">
            <a:extLst>
              <a:ext uri="{FF2B5EF4-FFF2-40B4-BE49-F238E27FC236}">
                <a16:creationId xmlns:a16="http://schemas.microsoft.com/office/drawing/2014/main" id="{4C41AE7B-9687-42F6-A6F5-930425444B4C}"/>
              </a:ext>
            </a:extLst>
          </p:cNvPr>
          <p:cNvGraphicFramePr>
            <a:graphicFrameLocks noGrp="1"/>
          </p:cNvGraphicFramePr>
          <p:nvPr>
            <p:extLst>
              <p:ext uri="{D42A27DB-BD31-4B8C-83A1-F6EECF244321}">
                <p14:modId xmlns:p14="http://schemas.microsoft.com/office/powerpoint/2010/main" val="1667704234"/>
              </p:ext>
            </p:extLst>
          </p:nvPr>
        </p:nvGraphicFramePr>
        <p:xfrm>
          <a:off x="126263" y="3725169"/>
          <a:ext cx="1734532" cy="365760"/>
        </p:xfrm>
        <a:graphic>
          <a:graphicData uri="http://schemas.openxmlformats.org/drawingml/2006/table">
            <a:tbl>
              <a:tblPr firstRow="1" bandRow="1">
                <a:tableStyleId>{5C22544A-7EE6-4342-B048-85BDC9FD1C3A}</a:tableStyleId>
              </a:tblPr>
              <a:tblGrid>
                <a:gridCol w="433633">
                  <a:extLst>
                    <a:ext uri="{9D8B030D-6E8A-4147-A177-3AD203B41FA5}">
                      <a16:colId xmlns:a16="http://schemas.microsoft.com/office/drawing/2014/main" val="1573577688"/>
                    </a:ext>
                  </a:extLst>
                </a:gridCol>
                <a:gridCol w="433633">
                  <a:extLst>
                    <a:ext uri="{9D8B030D-6E8A-4147-A177-3AD203B41FA5}">
                      <a16:colId xmlns:a16="http://schemas.microsoft.com/office/drawing/2014/main" val="815287250"/>
                    </a:ext>
                  </a:extLst>
                </a:gridCol>
                <a:gridCol w="433633">
                  <a:extLst>
                    <a:ext uri="{9D8B030D-6E8A-4147-A177-3AD203B41FA5}">
                      <a16:colId xmlns:a16="http://schemas.microsoft.com/office/drawing/2014/main" val="1523652383"/>
                    </a:ext>
                  </a:extLst>
                </a:gridCol>
                <a:gridCol w="433633">
                  <a:extLst>
                    <a:ext uri="{9D8B030D-6E8A-4147-A177-3AD203B41FA5}">
                      <a16:colId xmlns:a16="http://schemas.microsoft.com/office/drawing/2014/main" val="291775132"/>
                    </a:ext>
                  </a:extLst>
                </a:gridCol>
              </a:tblGrid>
              <a:tr h="339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479924681"/>
                  </a:ext>
                </a:extLst>
              </a:tr>
            </a:tbl>
          </a:graphicData>
        </a:graphic>
      </p:graphicFrame>
      <p:graphicFrame>
        <p:nvGraphicFramePr>
          <p:cNvPr id="23" name="表格 22">
            <a:extLst>
              <a:ext uri="{FF2B5EF4-FFF2-40B4-BE49-F238E27FC236}">
                <a16:creationId xmlns:a16="http://schemas.microsoft.com/office/drawing/2014/main" id="{753A18A5-2C3C-4BA4-B274-AB2EC8185B09}"/>
              </a:ext>
            </a:extLst>
          </p:cNvPr>
          <p:cNvGraphicFramePr>
            <a:graphicFrameLocks noGrp="1"/>
          </p:cNvGraphicFramePr>
          <p:nvPr>
            <p:extLst>
              <p:ext uri="{D42A27DB-BD31-4B8C-83A1-F6EECF244321}">
                <p14:modId xmlns:p14="http://schemas.microsoft.com/office/powerpoint/2010/main" val="3822851511"/>
              </p:ext>
            </p:extLst>
          </p:nvPr>
        </p:nvGraphicFramePr>
        <p:xfrm>
          <a:off x="1091279" y="2787506"/>
          <a:ext cx="2118572" cy="365760"/>
        </p:xfrm>
        <a:graphic>
          <a:graphicData uri="http://schemas.openxmlformats.org/drawingml/2006/table">
            <a:tbl>
              <a:tblPr firstRow="1" bandRow="1">
                <a:tableStyleId>{5C22544A-7EE6-4342-B048-85BDC9FD1C3A}</a:tableStyleId>
              </a:tblPr>
              <a:tblGrid>
                <a:gridCol w="529643">
                  <a:extLst>
                    <a:ext uri="{9D8B030D-6E8A-4147-A177-3AD203B41FA5}">
                      <a16:colId xmlns:a16="http://schemas.microsoft.com/office/drawing/2014/main" val="1573577688"/>
                    </a:ext>
                  </a:extLst>
                </a:gridCol>
                <a:gridCol w="529643">
                  <a:extLst>
                    <a:ext uri="{9D8B030D-6E8A-4147-A177-3AD203B41FA5}">
                      <a16:colId xmlns:a16="http://schemas.microsoft.com/office/drawing/2014/main" val="815287250"/>
                    </a:ext>
                  </a:extLst>
                </a:gridCol>
                <a:gridCol w="529643">
                  <a:extLst>
                    <a:ext uri="{9D8B030D-6E8A-4147-A177-3AD203B41FA5}">
                      <a16:colId xmlns:a16="http://schemas.microsoft.com/office/drawing/2014/main" val="1523652383"/>
                    </a:ext>
                  </a:extLst>
                </a:gridCol>
                <a:gridCol w="529643">
                  <a:extLst>
                    <a:ext uri="{9D8B030D-6E8A-4147-A177-3AD203B41FA5}">
                      <a16:colId xmlns:a16="http://schemas.microsoft.com/office/drawing/2014/main" val="291775132"/>
                    </a:ext>
                  </a:extLst>
                </a:gridCol>
              </a:tblGrid>
              <a:tr h="339255">
                <a:tc>
                  <a:txBody>
                    <a:bodyPr/>
                    <a:lstStyle/>
                    <a:p>
                      <a:pPr algn="ct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100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479924681"/>
                  </a:ext>
                </a:extLst>
              </a:tr>
            </a:tbl>
          </a:graphicData>
        </a:graphic>
      </p:graphicFrame>
      <p:cxnSp>
        <p:nvCxnSpPr>
          <p:cNvPr id="24" name="直接连接符 23">
            <a:extLst>
              <a:ext uri="{FF2B5EF4-FFF2-40B4-BE49-F238E27FC236}">
                <a16:creationId xmlns:a16="http://schemas.microsoft.com/office/drawing/2014/main" id="{64CF64C8-AC53-4BC7-81D2-11A12C0E64E2}"/>
              </a:ext>
            </a:extLst>
          </p:cNvPr>
          <p:cNvCxnSpPr>
            <a:cxnSpLocks/>
          </p:cNvCxnSpPr>
          <p:nvPr/>
        </p:nvCxnSpPr>
        <p:spPr>
          <a:xfrm flipH="1">
            <a:off x="1018795" y="2972926"/>
            <a:ext cx="473574" cy="749218"/>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CA9B9D80-E083-4BC8-A854-1A88CA47C64B}"/>
              </a:ext>
            </a:extLst>
          </p:cNvPr>
          <p:cNvCxnSpPr>
            <a:cxnSpLocks/>
          </p:cNvCxnSpPr>
          <p:nvPr/>
        </p:nvCxnSpPr>
        <p:spPr>
          <a:xfrm>
            <a:off x="2868680" y="2972926"/>
            <a:ext cx="490192" cy="74921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516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DECFE-4956-4A2E-AB6D-C97D39C6C584}"/>
              </a:ext>
            </a:extLst>
          </p:cNvPr>
          <p:cNvSpPr>
            <a:spLocks noGrp="1"/>
          </p:cNvSpPr>
          <p:nvPr>
            <p:ph type="title"/>
          </p:nvPr>
        </p:nvSpPr>
        <p:spPr/>
        <p:txBody>
          <a:bodyPr/>
          <a:lstStyle/>
          <a:p>
            <a:r>
              <a:rPr lang="en-US" altLang="zh-CN" dirty="0"/>
              <a:t>Partial sample code</a:t>
            </a:r>
            <a:endParaRPr lang="zh-CN" altLang="en-US" dirty="0"/>
          </a:p>
        </p:txBody>
      </p:sp>
      <p:sp>
        <p:nvSpPr>
          <p:cNvPr id="3" name="内容占位符 2">
            <a:extLst>
              <a:ext uri="{FF2B5EF4-FFF2-40B4-BE49-F238E27FC236}">
                <a16:creationId xmlns:a16="http://schemas.microsoft.com/office/drawing/2014/main" id="{86ED4CC6-C92A-4DE8-8937-359C5FF34B91}"/>
              </a:ext>
            </a:extLst>
          </p:cNvPr>
          <p:cNvSpPr>
            <a:spLocks noGrp="1"/>
          </p:cNvSpPr>
          <p:nvPr>
            <p:ph idx="1"/>
          </p:nvPr>
        </p:nvSpPr>
        <p:spPr>
          <a:xfrm>
            <a:off x="822959" y="1845734"/>
            <a:ext cx="7543801" cy="5621866"/>
          </a:xfrm>
        </p:spPr>
        <p:txBody>
          <a:bodyPr>
            <a:noAutofit/>
          </a:bodyPr>
          <a:lstStyle/>
          <a:p>
            <a:pPr>
              <a:lnSpc>
                <a:spcPts val="1000"/>
              </a:lnSpc>
            </a:pPr>
            <a:r>
              <a:rPr lang="en-US" altLang="zh-CN" dirty="0"/>
              <a:t>class Node {</a:t>
            </a:r>
          </a:p>
          <a:p>
            <a:pPr>
              <a:lnSpc>
                <a:spcPts val="1000"/>
              </a:lnSpc>
            </a:pPr>
            <a:r>
              <a:rPr lang="en-US" altLang="zh-CN" dirty="0"/>
              <a:t>private:</a:t>
            </a:r>
          </a:p>
          <a:p>
            <a:pPr>
              <a:lnSpc>
                <a:spcPts val="1000"/>
              </a:lnSpc>
            </a:pPr>
            <a:r>
              <a:rPr lang="en-US" altLang="zh-CN" dirty="0"/>
              <a:t>      char character;</a:t>
            </a:r>
          </a:p>
          <a:p>
            <a:pPr>
              <a:lnSpc>
                <a:spcPts val="1000"/>
              </a:lnSpc>
            </a:pPr>
            <a:r>
              <a:rPr lang="en-US" altLang="zh-CN" dirty="0"/>
              <a:t>      int frequency;</a:t>
            </a:r>
          </a:p>
          <a:p>
            <a:pPr>
              <a:lnSpc>
                <a:spcPts val="1000"/>
              </a:lnSpc>
            </a:pPr>
            <a:r>
              <a:rPr lang="en-US" altLang="zh-CN" dirty="0"/>
              <a:t>      Node *left, *right;</a:t>
            </a:r>
          </a:p>
          <a:p>
            <a:pPr>
              <a:lnSpc>
                <a:spcPts val="1000"/>
              </a:lnSpc>
            </a:pPr>
            <a:r>
              <a:rPr lang="en-US" altLang="zh-CN" dirty="0"/>
              <a:t>public:</a:t>
            </a:r>
          </a:p>
          <a:p>
            <a:pPr>
              <a:lnSpc>
                <a:spcPts val="1000"/>
              </a:lnSpc>
            </a:pPr>
            <a:r>
              <a:rPr lang="en-US" altLang="zh-CN" dirty="0"/>
              <a:t>      Node(char, int) ;</a:t>
            </a:r>
          </a:p>
          <a:p>
            <a:pPr>
              <a:lnSpc>
                <a:spcPts val="1000"/>
              </a:lnSpc>
            </a:pPr>
            <a:r>
              <a:rPr lang="en-US" altLang="zh-CN" dirty="0"/>
              <a:t>      Node(char, int, Node*, Node*);</a:t>
            </a:r>
            <a:endParaRPr lang="zh-CN" altLang="en-US" dirty="0"/>
          </a:p>
          <a:p>
            <a:pPr>
              <a:lnSpc>
                <a:spcPts val="1000"/>
              </a:lnSpc>
            </a:pPr>
            <a:r>
              <a:rPr lang="en-US" altLang="zh-CN" dirty="0"/>
              <a:t>      char </a:t>
            </a:r>
            <a:r>
              <a:rPr lang="en-US" altLang="zh-CN" dirty="0" err="1"/>
              <a:t>getchar</a:t>
            </a:r>
            <a:r>
              <a:rPr lang="en-US" altLang="zh-CN" dirty="0"/>
              <a:t>(void) const;</a:t>
            </a:r>
          </a:p>
          <a:p>
            <a:pPr>
              <a:lnSpc>
                <a:spcPts val="1000"/>
              </a:lnSpc>
            </a:pPr>
            <a:r>
              <a:rPr lang="en-US" altLang="zh-CN" dirty="0"/>
              <a:t>      int </a:t>
            </a:r>
            <a:r>
              <a:rPr lang="en-US" altLang="zh-CN" dirty="0" err="1"/>
              <a:t>getfrequency</a:t>
            </a:r>
            <a:r>
              <a:rPr lang="en-US" altLang="zh-CN" dirty="0"/>
              <a:t>(void) const ;</a:t>
            </a:r>
          </a:p>
          <a:p>
            <a:pPr>
              <a:lnSpc>
                <a:spcPts val="1000"/>
              </a:lnSpc>
            </a:pPr>
            <a:r>
              <a:rPr lang="en-US" altLang="zh-CN" dirty="0"/>
              <a:t>      Node *</a:t>
            </a:r>
            <a:r>
              <a:rPr lang="en-US" altLang="zh-CN" dirty="0" err="1"/>
              <a:t>getleft</a:t>
            </a:r>
            <a:r>
              <a:rPr lang="en-US" altLang="zh-CN" dirty="0"/>
              <a:t>(void) const;</a:t>
            </a:r>
          </a:p>
          <a:p>
            <a:pPr>
              <a:lnSpc>
                <a:spcPts val="1000"/>
              </a:lnSpc>
            </a:pPr>
            <a:r>
              <a:rPr lang="en-US" altLang="zh-CN" dirty="0"/>
              <a:t>      Node *</a:t>
            </a:r>
            <a:r>
              <a:rPr lang="en-US" altLang="zh-CN" dirty="0" err="1"/>
              <a:t>getright</a:t>
            </a:r>
            <a:r>
              <a:rPr lang="en-US" altLang="zh-CN" dirty="0"/>
              <a:t>(void) const;</a:t>
            </a:r>
          </a:p>
          <a:p>
            <a:pPr>
              <a:lnSpc>
                <a:spcPts val="1000"/>
              </a:lnSpc>
            </a:pPr>
            <a:r>
              <a:rPr lang="en-US" altLang="zh-CN" dirty="0"/>
              <a:t>}</a:t>
            </a:r>
            <a:endParaRPr lang="zh-CN" altLang="en-US" dirty="0"/>
          </a:p>
        </p:txBody>
      </p:sp>
    </p:spTree>
    <p:extLst>
      <p:ext uri="{BB962C8B-B14F-4D97-AF65-F5344CB8AC3E}">
        <p14:creationId xmlns:p14="http://schemas.microsoft.com/office/powerpoint/2010/main" val="1037745765"/>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1086</Words>
  <Application>Microsoft Office PowerPoint</Application>
  <PresentationFormat>全屏显示(4:3)</PresentationFormat>
  <Paragraphs>278</Paragraphs>
  <Slides>15</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Arial</vt:lpstr>
      <vt:lpstr>Calibri</vt:lpstr>
      <vt:lpstr>Times New Roman</vt:lpstr>
      <vt:lpstr>Wingdings</vt:lpstr>
      <vt:lpstr>回顾</vt:lpstr>
      <vt:lpstr>Assignment #8： Huffman  Encoder &amp; Decoder</vt:lpstr>
      <vt:lpstr>Two major parts in Huffman Encoding</vt:lpstr>
      <vt:lpstr>Steps to build a Huffman Tree</vt:lpstr>
      <vt:lpstr>An example</vt:lpstr>
      <vt:lpstr>An example</vt:lpstr>
      <vt:lpstr>An example</vt:lpstr>
      <vt:lpstr>An example</vt:lpstr>
      <vt:lpstr>An example</vt:lpstr>
      <vt:lpstr>Partial sample code</vt:lpstr>
      <vt:lpstr>How to implement Min Heap using STL? </vt:lpstr>
      <vt:lpstr>Steps to generate codes from Huffman Tree</vt:lpstr>
      <vt:lpstr>Steps to generate codes from Huffman Tree</vt:lpstr>
      <vt:lpstr>Prefix Codes</vt:lpstr>
      <vt:lpstr>Huffman Decoding</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#7： Assessing Infection</dc:title>
  <dc:creator>Echo</dc:creator>
  <cp:lastModifiedBy>Echo</cp:lastModifiedBy>
  <cp:revision>72</cp:revision>
  <dcterms:created xsi:type="dcterms:W3CDTF">2019-04-28T13:57:21Z</dcterms:created>
  <dcterms:modified xsi:type="dcterms:W3CDTF">2019-05-27T05:31:59Z</dcterms:modified>
</cp:coreProperties>
</file>