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525" r:id="rId3"/>
    <p:sldId id="556" r:id="rId5"/>
    <p:sldId id="548" r:id="rId6"/>
    <p:sldId id="545" r:id="rId7"/>
    <p:sldId id="557" r:id="rId8"/>
    <p:sldId id="558" r:id="rId9"/>
    <p:sldId id="563" r:id="rId10"/>
    <p:sldId id="561" r:id="rId11"/>
    <p:sldId id="564" r:id="rId12"/>
    <p:sldId id="565" r:id="rId13"/>
    <p:sldId id="569" r:id="rId14"/>
    <p:sldId id="566" r:id="rId15"/>
    <p:sldId id="567" r:id="rId16"/>
    <p:sldId id="570" r:id="rId17"/>
    <p:sldId id="571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Medium" panose="020B06030201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0B7"/>
    <a:srgbClr val="014C98"/>
    <a:srgbClr val="124A90"/>
    <a:srgbClr val="003D81"/>
    <a:srgbClr val="E7E9EE"/>
    <a:srgbClr val="CBD0DB"/>
    <a:srgbClr val="026BCA"/>
    <a:srgbClr val="026DCE"/>
    <a:srgbClr val="02539C"/>
    <a:srgbClr val="026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84"/>
  </p:normalViewPr>
  <p:slideViewPr>
    <p:cSldViewPr showGuides="1">
      <p:cViewPr varScale="1">
        <p:scale>
          <a:sx n="85" d="100"/>
          <a:sy n="85" d="100"/>
        </p:scale>
        <p:origin x="1406" y="72"/>
      </p:cViewPr>
      <p:guideLst>
        <p:guide orient="horz" pos="2188"/>
        <p:guide pos="2998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88137A5-CB9E-450D-AAE7-9198B24F94F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9A27B9-18DF-4726-A330-984B919EDB7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CC49C40-217C-4E30-883D-20200ADAFE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GaussDB@123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F0ECB1-8958-470C-8F46-56FDA49939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787218"/>
            <a:ext cx="6400800" cy="38515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A27D4F-6A55-48AA-925B-4209262F9D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 bwMode="auto">
          <a:xfrm>
            <a:off x="0" y="6400424"/>
            <a:ext cx="9144001" cy="457574"/>
          </a:xfrm>
          <a:prstGeom prst="rect">
            <a:avLst/>
          </a:prstGeom>
          <a:solidFill>
            <a:srgbClr val="014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1" y="-30475"/>
            <a:ext cx="9144001" cy="953597"/>
          </a:xfrm>
          <a:prstGeom prst="rect">
            <a:avLst/>
          </a:prstGeom>
          <a:solidFill>
            <a:srgbClr val="014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 txBox="1"/>
          <p:nvPr/>
        </p:nvSpPr>
        <p:spPr>
          <a:xfrm>
            <a:off x="8100392" y="6475814"/>
            <a:ext cx="902597" cy="24502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altLang="en-US" sz="144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fld id="{89C46B85-A24E-4356-B024-679463E384B5}" type="slidenum">
              <a:rPr kumimoji="0" lang="zh-CN" altLang="en-US" sz="144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sz="144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4126" y="145882"/>
            <a:ext cx="5832475" cy="777240"/>
          </a:xfrm>
        </p:spPr>
        <p:txBody>
          <a:bodyPr/>
          <a:lstStyle>
            <a:lvl1pPr algn="l">
              <a:defRPr sz="264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2210" y="31115"/>
            <a:ext cx="2818130" cy="8299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A27D4F-6A55-48AA-925B-4209262F9D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en-US" altLang="x-none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r>
              <a:rPr lang="en-US" altLang="x-none" strike="noStrike" noProof="1">
                <a:latin typeface="楷体_GB2312" panose="02010609030101010101" charset="-122"/>
                <a:ea typeface="楷体_GB2312" panose="02010609030101010101" charset="-122"/>
                <a:cs typeface="+mn-ea"/>
              </a:rPr>
              <a:t>西北工业大学计算机学院</a:t>
            </a:r>
            <a:endParaRPr lang="en-US" altLang="x-none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楷体_GB2312" panose="02010609030101010101" charset="-122"/>
                <a:ea typeface="楷体_GB2312" panose="02010609030101010101" charset="-122"/>
                <a:cs typeface="+mn-ea"/>
              </a:rPr>
            </a:fld>
            <a:endParaRPr lang="en-US" altLang="x-none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4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678E7-337A-459D-B94C-8D350FAC649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4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986"/>
            <a:ext cx="2133600" cy="363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4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A27D4F-6A55-48AA-925B-4209262F9D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9pPr>
    </p:titleStyle>
    <p:bodyStyle>
      <a:lvl1pPr marL="411480" indent="-41148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4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hyperlink" Target="&#22235;&#24029;&#30465;DMS&#35268;&#27169;&#21270;&#25512;&#36827;&#26041;&#26696;&#30740;&#31350;&#25253;&#21578;&#65288;20130826&#65289;.word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13105" y="2096770"/>
            <a:ext cx="8430895" cy="17011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3970" y="2096770"/>
            <a:ext cx="3254375" cy="1701165"/>
          </a:xfrm>
          <a:prstGeom prst="rect">
            <a:avLst/>
          </a:prstGeom>
          <a:gradFill flip="none" rotWithShape="1">
            <a:gsLst>
              <a:gs pos="36000">
                <a:srgbClr val="026DCE"/>
              </a:gs>
              <a:gs pos="95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703955"/>
            <a:ext cx="9157970" cy="2463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80" name="TextBox 6"/>
          <p:cNvSpPr txBox="1"/>
          <p:nvPr/>
        </p:nvSpPr>
        <p:spPr>
          <a:xfrm>
            <a:off x="727710" y="2506980"/>
            <a:ext cx="7941945" cy="755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32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数据库原理实验  实验</a:t>
            </a:r>
            <a:r>
              <a:rPr lang="en-US" altLang="zh-CN" sz="432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5-6</a:t>
            </a:r>
            <a:endParaRPr lang="zh-CN" altLang="en-US" sz="432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581" name="TextBox 12">
            <a:hlinkClick r:id="rId1" action="ppaction://hlinkfile"/>
          </p:cNvPr>
          <p:cNvSpPr txBox="1"/>
          <p:nvPr/>
        </p:nvSpPr>
        <p:spPr>
          <a:xfrm>
            <a:off x="3161412" y="4247769"/>
            <a:ext cx="2212340" cy="11976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sz="288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李宁</a:t>
            </a:r>
            <a:endParaRPr lang="zh-CN" sz="288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88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ea"/>
              </a:rPr>
              <a:t>2020/10/31</a:t>
            </a:r>
            <a:endParaRPr lang="en-US" altLang="zh-CN" sz="2880" dirty="0">
              <a:solidFill>
                <a:srgbClr val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358"/>
            <a:ext cx="85693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数据源的配置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100" dirty="0">
                <a:solidFill>
                  <a:srgbClr val="1549F1"/>
                </a:solidFill>
              </a:rPr>
              <a:t>手工配置：</a:t>
            </a:r>
            <a:r>
              <a:rPr lang="zh-CN" altLang="en-US" sz="2100" dirty="0"/>
              <a:t>控制面板 </a:t>
            </a:r>
            <a:r>
              <a:rPr lang="en-US" altLang="zh-CN" sz="2100" dirty="0"/>
              <a:t>-〉</a:t>
            </a:r>
            <a:r>
              <a:rPr lang="zh-CN" altLang="en-US" sz="2100" dirty="0"/>
              <a:t>管理工具 </a:t>
            </a:r>
            <a:r>
              <a:rPr lang="en-US" altLang="zh-CN" sz="2100" dirty="0"/>
              <a:t>-&gt; </a:t>
            </a:r>
            <a:r>
              <a:rPr lang="zh-CN" altLang="en-US" sz="2100" dirty="0"/>
              <a:t>数据源</a:t>
            </a:r>
            <a:r>
              <a:rPr lang="en-US" altLang="zh-CN" sz="2100" dirty="0"/>
              <a:t>(ODBC)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2100" dirty="0"/>
              <a:t> （需要事先安装该</a:t>
            </a:r>
            <a:r>
              <a:rPr lang="en-US" altLang="zh-CN" sz="2100" dirty="0"/>
              <a:t>MySQL</a:t>
            </a:r>
            <a:r>
              <a:rPr lang="zh-CN" altLang="en-US" sz="2100" dirty="0"/>
              <a:t>的</a:t>
            </a:r>
            <a:r>
              <a:rPr lang="en-US" altLang="zh-CN" sz="2100" dirty="0"/>
              <a:t>ODBC</a:t>
            </a:r>
            <a:r>
              <a:rPr lang="zh-CN" altLang="en-US" sz="2100" dirty="0"/>
              <a:t>驱动）</a:t>
            </a:r>
            <a:endParaRPr lang="zh-CN" altLang="en-US" sz="2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20" y="2233295"/>
            <a:ext cx="5233035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675"/>
            <a:ext cx="8569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例子程序（</a:t>
            </a:r>
            <a:r>
              <a:rPr lang="en-US" altLang="zh-CN" sz="2300" dirty="0"/>
              <a:t>C++</a:t>
            </a:r>
            <a:r>
              <a:rPr lang="zh-CN" altLang="en-US" sz="2300" dirty="0"/>
              <a:t>）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425575"/>
            <a:ext cx="6493510" cy="4970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675"/>
            <a:ext cx="8569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例子程序（</a:t>
            </a:r>
            <a:r>
              <a:rPr lang="en-US" altLang="zh-CN" sz="2300" dirty="0"/>
              <a:t>C#</a:t>
            </a:r>
            <a:r>
              <a:rPr lang="zh-CN" altLang="en-US" sz="2300" dirty="0"/>
              <a:t>）</a:t>
            </a:r>
            <a:endParaRPr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5" y="1425575"/>
            <a:ext cx="5706745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JDBC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675"/>
            <a:ext cx="85693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JDBC</a:t>
            </a:r>
            <a:r>
              <a:rPr lang="zh-CN" altLang="en-US" sz="2300" dirty="0"/>
              <a:t>例子程序（</a:t>
            </a:r>
            <a:r>
              <a:rPr lang="en-US" altLang="zh-CN" sz="2300" dirty="0"/>
              <a:t>JAVA</a:t>
            </a:r>
            <a:r>
              <a:rPr lang="zh-CN" altLang="en-US" sz="2300" dirty="0"/>
              <a:t>）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1490980"/>
            <a:ext cx="5987415" cy="4796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-31114" y="1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银行场景化综合应用实验</a:t>
            </a:r>
            <a:endParaRPr lang="en-US" altLang="zh-CN" sz="2800" dirty="0">
              <a:solidFill>
                <a:srgbClr val="FFFFFF"/>
              </a:solidFill>
              <a:effectLst/>
              <a:ea typeface="Adobe 楷体 Std R" charset="-122"/>
              <a:sym typeface="+mn-ea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2785745"/>
            <a:ext cx="5494655" cy="3265170"/>
          </a:xfrm>
          <a:prstGeom prst="rect">
            <a:avLst/>
          </a:prstGeom>
          <a:noFill/>
          <a:ln w="12700" cap="flat" cmpd="sng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970915"/>
            <a:ext cx="763524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-31114" y="1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280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银行场景化综合应用实验</a:t>
            </a:r>
            <a:endParaRPr lang="en-US" altLang="zh-CN" sz="2800" dirty="0">
              <a:solidFill>
                <a:srgbClr val="FFFFFF"/>
              </a:solidFill>
              <a:effectLst/>
              <a:ea typeface="Adobe 楷体 Std R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34135" y="1366520"/>
            <a:ext cx="533400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第一步：银行发售新的理财产品。</a:t>
            </a:r>
            <a:endParaRPr lang="zh-CN" altLang="en-US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4135" y="2380615"/>
            <a:ext cx="533400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第二步：客户购买</a:t>
            </a:r>
            <a:r>
              <a:rPr lang="en-US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号理财产品</a:t>
            </a:r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 （购买并从对应的银行卡扣钱）</a:t>
            </a:r>
            <a:endParaRPr lang="zh-CN" altLang="en-US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4135" y="3743960"/>
            <a:ext cx="533400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第三步：银行进行收益兑现。</a:t>
            </a:r>
            <a:endParaRPr lang="zh-CN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-266700"/>
            <a:r>
              <a:rPr lang="zh-CN" altLang="en-US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（计算收益，转账到支付卡）</a:t>
            </a:r>
            <a:endParaRPr lang="zh-CN" altLang="en-US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4135" y="5076190"/>
            <a:ext cx="5334000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第四步：银行停止</a:t>
            </a:r>
            <a:r>
              <a:rPr lang="en-US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sz="2400" b="1">
                <a:latin typeface="微软雅黑" panose="020B0503020204020204" pitchFamily="34" charset="-122"/>
                <a:cs typeface="微软雅黑" panose="020B0503020204020204" pitchFamily="34" charset="-122"/>
              </a:rPr>
              <a:t>号理财产品</a:t>
            </a:r>
            <a:endParaRPr lang="zh-CN" altLang="en-US" sz="24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620770" y="1923415"/>
            <a:ext cx="288290" cy="36004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556635" y="3295015"/>
            <a:ext cx="288290" cy="36004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528695" y="4645660"/>
            <a:ext cx="288290" cy="360045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>
          <a:xfrm>
            <a:off x="88266" y="59056"/>
            <a:ext cx="6998970" cy="777240"/>
          </a:xfrm>
        </p:spPr>
        <p:txBody>
          <a:bodyPr vert="horz" wrap="square" lIns="109728" tIns="54864" rIns="109728" bIns="54864" anchor="ctr"/>
          <a:lstStyle/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实验五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存储过程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075" y="1220470"/>
            <a:ext cx="3562350" cy="23069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字符串处理函数：</a:t>
            </a:r>
            <a:endParaRPr lang="zh-CN" sz="2400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concat();</a:t>
            </a:r>
            <a:endParaRPr lang="en-US" altLang="zh-CN"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  left();</a:t>
            </a:r>
            <a:endParaRPr lang="en-US" altLang="zh-CN"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  right();</a:t>
            </a:r>
            <a:endParaRPr lang="en-US" altLang="zh-CN"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  length(names):</a:t>
            </a:r>
            <a:endParaRPr lang="en-US" altLang="zh-CN"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  char_length(</a:t>
            </a:r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names</a:t>
            </a:r>
            <a:r>
              <a:rPr lang="en-US" altLang="zh-CN" sz="240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7975" y="1220470"/>
            <a:ext cx="4587240" cy="2263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8155" y="4345305"/>
            <a:ext cx="62191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查看存储过程的定义，状态：</a:t>
            </a:r>
            <a:endParaRPr lang="zh-CN" altLang="en-US" sz="2800"/>
          </a:p>
          <a:p>
            <a:r>
              <a:rPr lang="zh-CN" altLang="en-US" sz="2800"/>
              <a:t>show create procedure jsearch1;</a:t>
            </a:r>
            <a:endParaRPr lang="zh-CN" altLang="en-US" sz="2800"/>
          </a:p>
          <a:p>
            <a:r>
              <a:rPr lang="zh-CN" altLang="en-US" sz="2800"/>
              <a:t>show procedure status like 'jsearch%';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>
          <a:xfrm>
            <a:off x="88266" y="59056"/>
            <a:ext cx="6998970" cy="777240"/>
          </a:xfrm>
        </p:spPr>
        <p:txBody>
          <a:bodyPr vert="horz" wrap="square" lIns="109728" tIns="54864" rIns="109728" bIns="54864" anchor="ctr"/>
          <a:lstStyle/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实验五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触发器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65" y="6106795"/>
            <a:ext cx="8331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引用：https://dev.mysql.com/doc/refman/8.0/en/signal.html</a:t>
            </a: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0515" y="1639570"/>
            <a:ext cx="8174355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use student;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drop trigger if exists del_s;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delimiter $$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create trigger del_s  before delete on s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for each row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begin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   if </a:t>
            </a:r>
            <a:r>
              <a:rPr sz="2000">
                <a:solidFill>
                  <a:schemeClr val="accent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OLD.sno</a:t>
            </a:r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 in (select distinct(sno) from sc) then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signal sqlstate '03100'  </a:t>
            </a:r>
            <a:endParaRPr sz="200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     set message_text = '不能删除有选课记录的学生';</a:t>
            </a:r>
            <a:endParaRPr sz="200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  end if;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end$$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cs typeface="微软雅黑" panose="020B0503020204020204" pitchFamily="34" charset="-122"/>
              </a:rPr>
              <a:t>delimiter 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515" y="1102360"/>
            <a:ext cx="745109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MySQL</a:t>
            </a:r>
            <a:r>
              <a:rPr lang="zh-CN" altLang="en-US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中的异常处理：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signal  sqlstate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275" y="5139055"/>
            <a:ext cx="5088890" cy="496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42965" y="1639570"/>
            <a:ext cx="2258060" cy="17532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sqlstate 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/>
              <a:t>=</a:t>
            </a:r>
            <a:r>
              <a:rPr lang="zh-CN" altLang="en-US"/>
              <a:t>'00' (success)</a:t>
            </a:r>
            <a:endParaRPr lang="zh-CN" altLang="en-US"/>
          </a:p>
          <a:p>
            <a:r>
              <a:rPr lang="en-US" altLang="zh-CN"/>
              <a:t>=</a:t>
            </a:r>
            <a:r>
              <a:rPr lang="zh-CN" altLang="en-US"/>
              <a:t>'01' (warning)</a:t>
            </a:r>
            <a:endParaRPr lang="zh-CN" altLang="en-US"/>
          </a:p>
          <a:p>
            <a:r>
              <a:rPr lang="en-US" altLang="zh-CN"/>
              <a:t>=</a:t>
            </a:r>
            <a:r>
              <a:rPr lang="zh-CN" altLang="en-US"/>
              <a:t> '02' (not found)</a:t>
            </a:r>
            <a:endParaRPr lang="zh-CN" altLang="en-US"/>
          </a:p>
          <a:p>
            <a:r>
              <a:rPr lang="zh-CN" altLang="en-US"/>
              <a:t>&gt; '02' (exception)</a:t>
            </a:r>
            <a:endParaRPr lang="zh-CN" altLang="en-US"/>
          </a:p>
          <a:p>
            <a:r>
              <a:rPr lang="zh-CN" altLang="en-US"/>
              <a:t> = '40'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实验五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触发器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1531620"/>
            <a:ext cx="8017510" cy="49117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7980" y="1071880"/>
            <a:ext cx="8139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signal sqlstate '31000'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错误代码说明（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00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表示正常，不能用于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signal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实验五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触发器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2463165"/>
            <a:ext cx="8534400" cy="30175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2765" y="5918200"/>
            <a:ext cx="764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https://dev.mysql.com/doc/refman/8.0/en/trigger-syntax.html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0530" y="1141730"/>
            <a:ext cx="7451090" cy="10147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同一个表上可以存在两个同类型同事件的触发器（如两个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before update</a:t>
            </a:r>
            <a:r>
              <a:rPr 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），顺序是按照创建顺序被触发；如果希望显示指定触发器的顺序，可以通过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precedes 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 </a:t>
            </a:r>
            <a:r>
              <a:rPr lang="en-US" altLang="zh-CN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follows</a:t>
            </a:r>
            <a:r>
              <a:rPr lang="zh-CN" altLang="en-US" sz="2000" b="1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关键字指定</a:t>
            </a:r>
            <a:endParaRPr lang="zh-CN" altLang="en-US" sz="2000" b="1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实验五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触发器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1630680"/>
            <a:ext cx="817626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删除触发器：</a:t>
            </a:r>
            <a:endParaRPr lang="zh-CN" altLang="en-US" sz="24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zh-CN" sz="24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DROP TRIGGER </a:t>
            </a:r>
            <a:r>
              <a:rPr lang="en-US" altLang="zh-CN" sz="2400" b="1">
                <a:solidFill>
                  <a:srgbClr val="0070C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database.trigger_name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(mysql)</a:t>
            </a:r>
            <a:endParaRPr lang="en-US" altLang="zh-CN" sz="2400" b="1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DROP TRIGGER </a:t>
            </a:r>
            <a:r>
              <a:rPr lang="en-US" altLang="zh-CN" sz="2400" b="1">
                <a:solidFill>
                  <a:srgbClr val="0070C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trigger_name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(mysql)</a:t>
            </a:r>
            <a:endParaRPr lang="en-US" altLang="zh-CN" sz="2400" b="1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DROP TRIGGER trigger_name ON tablename</a:t>
            </a:r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(</a:t>
            </a:r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其他多数</a:t>
            </a:r>
            <a:r>
              <a:rPr lang="en-US" altLang="zh-CN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DBMS)</a:t>
            </a:r>
            <a:endParaRPr lang="en-US" altLang="zh-CN" sz="24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>
          <a:xfrm>
            <a:off x="88266" y="59056"/>
            <a:ext cx="6998970" cy="777240"/>
          </a:xfrm>
        </p:spPr>
        <p:txBody>
          <a:bodyPr vert="horz" wrap="square" lIns="109728" tIns="54864" rIns="109728" bIns="54864" anchor="ctr"/>
          <a:lstStyle/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1.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实验五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游标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913765"/>
            <a:ext cx="6374765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87655" y="1082358"/>
            <a:ext cx="85693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数据源的配置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100" dirty="0">
                <a:solidFill>
                  <a:srgbClr val="1549F1"/>
                </a:solidFill>
              </a:rPr>
              <a:t>手工配置：</a:t>
            </a:r>
            <a:r>
              <a:rPr lang="zh-CN" altLang="en-US" sz="2100" dirty="0"/>
              <a:t>控制面板 </a:t>
            </a:r>
            <a:r>
              <a:rPr lang="en-US" altLang="zh-CN" sz="2100" dirty="0"/>
              <a:t>-〉</a:t>
            </a:r>
            <a:r>
              <a:rPr lang="zh-CN" altLang="en-US" sz="2100" dirty="0"/>
              <a:t>管理工具 </a:t>
            </a:r>
            <a:r>
              <a:rPr lang="en-US" altLang="zh-CN" sz="2100" dirty="0"/>
              <a:t>-&gt; </a:t>
            </a:r>
            <a:r>
              <a:rPr lang="zh-CN" altLang="en-US" sz="2100" dirty="0"/>
              <a:t>数据源</a:t>
            </a:r>
            <a:r>
              <a:rPr lang="en-US" altLang="zh-CN" sz="2100" dirty="0"/>
              <a:t>(ODBC)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2100" dirty="0"/>
              <a:t> （需要事先安装该</a:t>
            </a:r>
            <a:r>
              <a:rPr lang="en-US" altLang="zh-CN" sz="2100" dirty="0"/>
              <a:t>MySQL</a:t>
            </a:r>
            <a:r>
              <a:rPr lang="zh-CN" altLang="en-US" sz="2100" dirty="0"/>
              <a:t>的</a:t>
            </a:r>
            <a:r>
              <a:rPr lang="en-US" altLang="zh-CN" sz="2100" dirty="0"/>
              <a:t>ODBC</a:t>
            </a:r>
            <a:r>
              <a:rPr lang="zh-CN" altLang="en-US" sz="2100" dirty="0"/>
              <a:t>驱动）</a:t>
            </a:r>
            <a:endParaRPr lang="zh-CN" altLang="en-US" sz="2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97" y="3075304"/>
            <a:ext cx="3178696" cy="2618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85" y="2233125"/>
            <a:ext cx="5317812" cy="41033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页脚占位符 4"/>
          <p:cNvSpPr txBox="1">
            <a:spLocks noGrp="1"/>
          </p:cNvSpPr>
          <p:nvPr/>
        </p:nvSpPr>
        <p:spPr>
          <a:xfrm>
            <a:off x="2908935" y="6535420"/>
            <a:ext cx="2895600" cy="2520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/>
            <a:r>
              <a:rPr lang="zh-CN" altLang="en-US" sz="1000" dirty="0">
                <a:latin typeface="楷体_GB2312" panose="02010609030101010101" charset="-122"/>
                <a:ea typeface="楷体_GB2312" panose="02010609030101010101" charset="-122"/>
              </a:rPr>
              <a:t>数据库系统原理</a:t>
            </a:r>
            <a:endParaRPr lang="zh-CN" altLang="en-US" sz="1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标题 2"/>
          <p:cNvSpPr>
            <a:spLocks noGrp="1"/>
          </p:cNvSpPr>
          <p:nvPr/>
        </p:nvSpPr>
        <p:spPr>
          <a:xfrm>
            <a:off x="60961" y="57786"/>
            <a:ext cx="6998970" cy="7772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09728" tIns="54864" rIns="109728" bIns="54864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40" b="1" kern="12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/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2. </a:t>
            </a:r>
            <a:r>
              <a:rPr lang="zh-CN" altLang="en-US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实验六 </a:t>
            </a:r>
            <a:r>
              <a:rPr lang="en-US" altLang="zh-CN" sz="3840" dirty="0">
                <a:solidFill>
                  <a:srgbClr val="FFFFFF"/>
                </a:solidFill>
                <a:effectLst/>
                <a:ea typeface="Adobe 楷体 Std R" charset="-122"/>
                <a:sym typeface="+mn-ea"/>
              </a:rPr>
              <a:t>-  ODBC</a:t>
            </a:r>
            <a:endParaRPr lang="zh-CN" altLang="en-US" sz="3840" kern="1200" dirty="0">
              <a:solidFill>
                <a:srgbClr val="FFFFFF"/>
              </a:solidFill>
              <a:effectLst/>
              <a:latin typeface="微软雅黑" panose="020B0503020204020204" pitchFamily="34" charset="-122"/>
              <a:ea typeface="Adobe 楷体 Std R" charset="-122"/>
              <a:cs typeface="+mj-cs"/>
              <a:sym typeface="+mn-ea"/>
            </a:endParaRPr>
          </a:p>
        </p:txBody>
      </p:sp>
      <p:pic>
        <p:nvPicPr>
          <p:cNvPr id="82949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6" y="2605618"/>
            <a:ext cx="40277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4" y="2233579"/>
            <a:ext cx="3961259" cy="3824664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7655" y="1082358"/>
            <a:ext cx="8569325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300" dirty="0"/>
              <a:t>ODBC</a:t>
            </a:r>
            <a:r>
              <a:rPr lang="zh-CN" altLang="en-US" sz="2300" dirty="0"/>
              <a:t>数据源的配置</a:t>
            </a:r>
            <a:endParaRPr lang="zh-CN" altLang="en-US" sz="23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100" dirty="0">
                <a:solidFill>
                  <a:srgbClr val="1549F1"/>
                </a:solidFill>
              </a:rPr>
              <a:t>手工配置：</a:t>
            </a:r>
            <a:r>
              <a:rPr lang="zh-CN" altLang="en-US" sz="2100" dirty="0"/>
              <a:t>控制面板 </a:t>
            </a:r>
            <a:r>
              <a:rPr lang="en-US" altLang="zh-CN" sz="2100" dirty="0"/>
              <a:t>-〉</a:t>
            </a:r>
            <a:r>
              <a:rPr lang="zh-CN" altLang="en-US" sz="2100" dirty="0"/>
              <a:t>管理工具 </a:t>
            </a:r>
            <a:r>
              <a:rPr lang="en-US" altLang="zh-CN" sz="2100" dirty="0"/>
              <a:t>-&gt; </a:t>
            </a:r>
            <a:r>
              <a:rPr lang="zh-CN" altLang="en-US" sz="2100" dirty="0"/>
              <a:t>数据源</a:t>
            </a:r>
            <a:r>
              <a:rPr lang="en-US" altLang="zh-CN" sz="2100" dirty="0"/>
              <a:t>(ODBC)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2100" dirty="0"/>
              <a:t> （需要事先安装该</a:t>
            </a:r>
            <a:r>
              <a:rPr lang="en-US" altLang="zh-CN" sz="2100" dirty="0"/>
              <a:t>MySQL</a:t>
            </a:r>
            <a:r>
              <a:rPr lang="zh-CN" altLang="en-US" sz="2100" dirty="0"/>
              <a:t>的</a:t>
            </a:r>
            <a:r>
              <a:rPr lang="en-US" altLang="zh-CN" sz="2100" dirty="0"/>
              <a:t>ODBC</a:t>
            </a:r>
            <a:r>
              <a:rPr lang="zh-CN" altLang="en-US" sz="2100" dirty="0"/>
              <a:t>驱动）</a:t>
            </a:r>
            <a:endParaRPr lang="zh-CN" alt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演示</Application>
  <PresentationFormat>全屏显示(4:3)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Franklin Gothic Medium</vt:lpstr>
      <vt:lpstr>微软雅黑</vt:lpstr>
      <vt:lpstr>Times New Roman</vt:lpstr>
      <vt:lpstr>楷体_GB2312</vt:lpstr>
      <vt:lpstr>新宋体</vt:lpstr>
      <vt:lpstr>Adobe 楷体 Std R</vt:lpstr>
      <vt:lpstr>Arial Unicode MS</vt:lpstr>
      <vt:lpstr>Calibri</vt:lpstr>
      <vt:lpstr>Office 主题​​</vt:lpstr>
      <vt:lpstr>PowerPoint 演示文稿</vt:lpstr>
      <vt:lpstr>1. 实验五 -  存储过程</vt:lpstr>
      <vt:lpstr>1. 实验五 -  触发器</vt:lpstr>
      <vt:lpstr>PowerPoint 演示文稿</vt:lpstr>
      <vt:lpstr>PowerPoint 演示文稿</vt:lpstr>
      <vt:lpstr>PowerPoint 演示文稿</vt:lpstr>
      <vt:lpstr>1. 实验五 -  游标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zhaoxn</cp:lastModifiedBy>
  <cp:revision>981</cp:revision>
  <dcterms:created xsi:type="dcterms:W3CDTF">2011-06-03T14:53:00Z</dcterms:created>
  <dcterms:modified xsi:type="dcterms:W3CDTF">2020-10-31T05:31:56Z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