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525" r:id="rId3"/>
    <p:sldId id="556" r:id="rId5"/>
    <p:sldId id="548" r:id="rId6"/>
    <p:sldId id="545" r:id="rId7"/>
    <p:sldId id="557" r:id="rId8"/>
    <p:sldId id="558" r:id="rId9"/>
    <p:sldId id="563" r:id="rId10"/>
    <p:sldId id="561" r:id="rId11"/>
    <p:sldId id="564" r:id="rId12"/>
    <p:sldId id="565" r:id="rId13"/>
    <p:sldId id="569" r:id="rId14"/>
    <p:sldId id="566" r:id="rId15"/>
    <p:sldId id="567" r:id="rId16"/>
    <p:sldId id="570" r:id="rId17"/>
    <p:sldId id="571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0B7"/>
    <a:srgbClr val="014C98"/>
    <a:srgbClr val="124A90"/>
    <a:srgbClr val="003D81"/>
    <a:srgbClr val="E7E9EE"/>
    <a:srgbClr val="CBD0DB"/>
    <a:srgbClr val="026BCA"/>
    <a:srgbClr val="026DCE"/>
    <a:srgbClr val="02539C"/>
    <a:srgbClr val="026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84"/>
  </p:normalViewPr>
  <p:slideViewPr>
    <p:cSldViewPr showGuides="1">
      <p:cViewPr varScale="1">
        <p:scale>
          <a:sx n="114" d="100"/>
          <a:sy n="114" d="100"/>
        </p:scale>
        <p:origin x="-1560" y="-108"/>
      </p:cViewPr>
      <p:guideLst>
        <p:guide orient="horz" pos="2188"/>
        <p:guide pos="2998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7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88137A5-CB9E-450D-AAE7-9198B24F94F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9A27B9-18DF-4726-A330-984B919EDB7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C49C40-217C-4E30-883D-20200ADAFE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787218"/>
            <a:ext cx="6400800" cy="38515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E678E7-337A-459D-B94C-8D350FAC649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A27D4F-6A55-48AA-925B-4209262F9D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 bwMode="auto">
          <a:xfrm>
            <a:off x="0" y="6400424"/>
            <a:ext cx="9144001" cy="457574"/>
          </a:xfrm>
          <a:prstGeom prst="rect">
            <a:avLst/>
          </a:prstGeom>
          <a:solidFill>
            <a:srgbClr val="014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1" y="-30475"/>
            <a:ext cx="9144001" cy="953597"/>
          </a:xfrm>
          <a:prstGeom prst="rect">
            <a:avLst/>
          </a:prstGeom>
          <a:solidFill>
            <a:srgbClr val="014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 txBox="1"/>
          <p:nvPr/>
        </p:nvSpPr>
        <p:spPr>
          <a:xfrm>
            <a:off x="8100392" y="6475814"/>
            <a:ext cx="902597" cy="24502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44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fld id="{89C46B85-A24E-4356-B024-679463E384B5}" type="slidenum">
              <a:rPr kumimoji="0" lang="zh-CN" altLang="en-US" sz="144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sz="144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45882"/>
            <a:ext cx="5832475" cy="777240"/>
          </a:xfrm>
        </p:spPr>
        <p:txBody>
          <a:bodyPr/>
          <a:lstStyle>
            <a:lvl1pPr algn="l">
              <a:defRPr sz="264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986"/>
            <a:ext cx="2133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E678E7-337A-459D-B94C-8D350FAC649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986"/>
            <a:ext cx="2895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2210" y="31115"/>
            <a:ext cx="2818130" cy="8299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E678E7-337A-459D-B94C-8D350FAC649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A27D4F-6A55-48AA-925B-4209262F9D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x-none" strike="noStrike" noProof="1">
                <a:latin typeface="楷体_GB2312" panose="02010609030101010101" charset="-122"/>
                <a:ea typeface="楷体_GB2312" panose="02010609030101010101" charset="-122"/>
                <a:cs typeface="+mn-ea"/>
              </a:rPr>
              <a:t>西北工业大学计算机学院</a:t>
            </a:r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楷体_GB2312" panose="02010609030101010101" charset="-122"/>
                <a:ea typeface="楷体_GB2312" panose="02010609030101010101" charset="-122"/>
                <a:cs typeface="+mn-ea"/>
              </a:rPr>
            </a:fld>
            <a:endParaRPr lang="en-US" altLang="x-none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986"/>
            <a:ext cx="2133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4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E678E7-337A-459D-B94C-8D350FAC649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986"/>
            <a:ext cx="2895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4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986"/>
            <a:ext cx="2133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4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A27D4F-6A55-48AA-925B-4209262F9D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9pPr>
    </p:titleStyle>
    <p:bodyStyle>
      <a:lvl1pPr marL="411480" indent="-41148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13105" y="2096770"/>
            <a:ext cx="8430895" cy="1701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3970" y="2096770"/>
            <a:ext cx="3254375" cy="1701165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703955"/>
            <a:ext cx="9157970" cy="2463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0" name="TextBox 6"/>
          <p:cNvSpPr txBox="1"/>
          <p:nvPr/>
        </p:nvSpPr>
        <p:spPr>
          <a:xfrm>
            <a:off x="727710" y="2506980"/>
            <a:ext cx="7941945" cy="755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32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Database Experiment5-6</a:t>
            </a:r>
            <a:endParaRPr lang="zh-CN" altLang="en-US" sz="432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Exp 6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358"/>
            <a:ext cx="856932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>
                <a:sym typeface="+mn-ea"/>
              </a:rPr>
              <a:t>ODBC</a:t>
            </a:r>
            <a:r>
              <a:rPr lang="zh-CN" altLang="en-US" sz="2300" dirty="0">
                <a:sym typeface="+mn-ea"/>
              </a:rPr>
              <a:t> </a:t>
            </a:r>
            <a:r>
              <a:rPr lang="en-US" altLang="zh-CN" sz="2300" dirty="0">
                <a:sym typeface="+mn-ea"/>
              </a:rPr>
              <a:t>data source configuration</a:t>
            </a:r>
            <a:endParaRPr lang="zh-CN" altLang="en-US" sz="23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300" dirty="0">
                <a:solidFill>
                  <a:srgbClr val="1549F1"/>
                </a:solidFill>
                <a:sym typeface="+mn-ea"/>
              </a:rPr>
              <a:t>Manual configuration：</a:t>
            </a:r>
            <a:r>
              <a:rPr lang="en-US" altLang="zh-CN" sz="2300" dirty="0">
                <a:sym typeface="+mn-ea"/>
              </a:rPr>
              <a:t>control panel</a:t>
            </a:r>
            <a:r>
              <a:rPr lang="zh-CN" altLang="en-US" sz="2300" dirty="0">
                <a:sym typeface="+mn-ea"/>
              </a:rPr>
              <a:t> </a:t>
            </a:r>
            <a:r>
              <a:rPr lang="en-US" altLang="zh-CN" sz="2300" dirty="0">
                <a:sym typeface="+mn-ea"/>
              </a:rPr>
              <a:t>-〉Manage tools</a:t>
            </a:r>
            <a:r>
              <a:rPr lang="zh-CN" altLang="en-US" sz="2300" dirty="0">
                <a:sym typeface="+mn-ea"/>
              </a:rPr>
              <a:t> </a:t>
            </a:r>
            <a:r>
              <a:rPr lang="en-US" altLang="zh-CN" sz="2300" dirty="0">
                <a:sym typeface="+mn-ea"/>
              </a:rPr>
              <a:t>-&gt; data source(ODBC)</a:t>
            </a:r>
            <a:r>
              <a:rPr lang="zh-CN" altLang="en-US" sz="2300" dirty="0">
                <a:sym typeface="+mn-ea"/>
              </a:rPr>
              <a:t> （</a:t>
            </a:r>
            <a:r>
              <a:rPr lang="en-US" altLang="zh-CN" sz="2300" dirty="0">
                <a:sym typeface="+mn-ea"/>
              </a:rPr>
              <a:t>I</a:t>
            </a:r>
            <a:r>
              <a:rPr sz="2300" dirty="0">
                <a:sym typeface="+mn-ea"/>
              </a:rPr>
              <a:t>nstall the ODBC driver </a:t>
            </a:r>
            <a:r>
              <a:rPr lang="en-US" sz="2300" dirty="0">
                <a:sym typeface="+mn-ea"/>
              </a:rPr>
              <a:t>for </a:t>
            </a:r>
            <a:r>
              <a:rPr sz="2300" dirty="0">
                <a:sym typeface="+mn-ea"/>
              </a:rPr>
              <a:t>MySQL in advance.</a:t>
            </a:r>
            <a:r>
              <a:rPr lang="zh-CN" altLang="en-US" sz="2300" dirty="0">
                <a:sym typeface="+mn-ea"/>
              </a:rPr>
              <a:t>）</a:t>
            </a:r>
            <a:endParaRPr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10" y="2468880"/>
            <a:ext cx="5233035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Exp 6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675"/>
            <a:ext cx="8569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/>
              <a:t>ODBC</a:t>
            </a:r>
            <a:r>
              <a:rPr lang="zh-CN" altLang="en-US" sz="2300" dirty="0"/>
              <a:t> </a:t>
            </a:r>
            <a:r>
              <a:rPr lang="en-US" altLang="zh-CN" sz="2300" dirty="0"/>
              <a:t>program example</a:t>
            </a:r>
            <a:r>
              <a:rPr lang="zh-CN" altLang="en-US" sz="2300" dirty="0"/>
              <a:t>（</a:t>
            </a:r>
            <a:r>
              <a:rPr lang="en-US" altLang="zh-CN" sz="2300" dirty="0"/>
              <a:t>C++</a:t>
            </a:r>
            <a:r>
              <a:rPr lang="zh-CN" altLang="en-US" sz="2300" dirty="0"/>
              <a:t>）</a:t>
            </a:r>
            <a:endParaRPr lang="zh-CN" altLang="en-US" sz="2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1425575"/>
            <a:ext cx="6493510" cy="4970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Exp 6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675"/>
            <a:ext cx="8569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/>
              <a:t>ODBC</a:t>
            </a:r>
            <a:r>
              <a:rPr lang="zh-CN" altLang="en-US" sz="2300" dirty="0"/>
              <a:t> </a:t>
            </a:r>
            <a:r>
              <a:rPr lang="en-US" altLang="zh-CN" sz="2300" dirty="0"/>
              <a:t>program example</a:t>
            </a:r>
            <a:r>
              <a:rPr lang="zh-CN" altLang="en-US" sz="2300" dirty="0"/>
              <a:t>（</a:t>
            </a:r>
            <a:r>
              <a:rPr lang="en-US" altLang="zh-CN" sz="2300" dirty="0"/>
              <a:t>C#</a:t>
            </a:r>
            <a:r>
              <a:rPr lang="zh-CN" altLang="en-US" sz="2300" dirty="0"/>
              <a:t>）</a:t>
            </a:r>
            <a:endParaRPr lang="zh-CN" altLang="en-US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1425575"/>
            <a:ext cx="5706745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Exp 6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JDBC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675"/>
            <a:ext cx="8569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/>
              <a:t>JDBC</a:t>
            </a:r>
            <a:r>
              <a:rPr lang="zh-CN" altLang="en-US" sz="2300" dirty="0"/>
              <a:t> </a:t>
            </a:r>
            <a:r>
              <a:rPr lang="en-US" altLang="zh-CN" sz="2300" dirty="0"/>
              <a:t>program example</a:t>
            </a:r>
            <a:r>
              <a:rPr lang="zh-CN" altLang="en-US" sz="2300" dirty="0"/>
              <a:t>（</a:t>
            </a:r>
            <a:r>
              <a:rPr lang="en-US" altLang="zh-CN" sz="2300" dirty="0"/>
              <a:t>JAVA</a:t>
            </a:r>
            <a:r>
              <a:rPr lang="zh-CN" altLang="en-US" sz="2300" dirty="0"/>
              <a:t>）</a:t>
            </a:r>
            <a:endParaRPr lang="zh-CN" altLang="en-US" sz="2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1490980"/>
            <a:ext cx="5987415" cy="4796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-31114" y="1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Exp 6</a:t>
            </a:r>
            <a:r>
              <a:rPr lang="zh-CN" altLang="en-US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Comprehensive application experiment of bank finance</a:t>
            </a:r>
            <a:endParaRPr lang="en-US" altLang="zh-CN" sz="2800" dirty="0">
              <a:solidFill>
                <a:srgbClr val="FFFFFF"/>
              </a:solidFill>
              <a:effectLst/>
              <a:ea typeface="Adobe 楷体 Std R" charset="-122"/>
              <a:sym typeface="+mn-ea"/>
            </a:endParaRPr>
          </a:p>
        </p:txBody>
      </p:sp>
      <p:graphicFrame>
        <p:nvGraphicFramePr>
          <p:cNvPr id="-2147482606" name="对象 -2147482607"/>
          <p:cNvGraphicFramePr/>
          <p:nvPr/>
        </p:nvGraphicFramePr>
        <p:xfrm>
          <a:off x="130493" y="970280"/>
          <a:ext cx="4860925" cy="491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99500" imgH="8801100" progId="Visio.Drawing.15">
                  <p:embed/>
                </p:oleObj>
              </mc:Choice>
              <mc:Fallback>
                <p:oleObj name="" r:id="rId1" imgW="8699500" imgH="88011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493" y="970280"/>
                        <a:ext cx="4860925" cy="4917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245100" y="1535430"/>
            <a:ext cx="35166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r>
              <a:rPr lang="en-US" sz="1050">
                <a:latin typeface="Times New Roman" panose="02020603050405020304" pitchFamily="18" charset="0"/>
              </a:rPr>
              <a:t>(1</a:t>
            </a:r>
            <a:r>
              <a:rPr lang="en-US" sz="1800">
                <a:latin typeface="Times New Roman" panose="02020603050405020304" pitchFamily="18" charset="0"/>
              </a:rPr>
              <a:t>) </a:t>
            </a:r>
            <a:r>
              <a:rPr lang="en-US" sz="1800">
                <a:latin typeface="宋体" panose="02010600030101010101" pitchFamily="2" charset="-122"/>
              </a:rPr>
              <a:t>According to the requirements, write SQL statements of different scenarios for the bank database.</a:t>
            </a:r>
            <a:endParaRPr lang="en-US" sz="1800">
              <a:latin typeface="宋体" panose="02010600030101010101" pitchFamily="2" charset="-122"/>
            </a:endParaRPr>
          </a:p>
          <a:p>
            <a:pPr marL="269875" indent="-269875"/>
            <a:r>
              <a:rPr lang="en-US" sz="1800">
                <a:latin typeface="Times New Roman" panose="02020603050405020304" pitchFamily="18" charset="0"/>
              </a:rPr>
              <a:t>(2) </a:t>
            </a:r>
            <a:r>
              <a:rPr lang="en-US" sz="1800">
                <a:latin typeface="宋体" panose="02010600030101010101" pitchFamily="2" charset="-122"/>
              </a:rPr>
              <a:t>Referring to the programming examples of JDBC / ODBC / third-party library, use one of the ways to access the bank database from the application program, and execute the SQL statement of question (1).</a:t>
            </a:r>
            <a:endParaRPr lang="zh-CN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-31114" y="1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Exp 6</a:t>
            </a:r>
            <a:r>
              <a:rPr lang="zh-CN" altLang="en-US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Comprehensive application experiment of bank finance</a:t>
            </a:r>
            <a:endParaRPr lang="en-US" altLang="zh-CN" sz="2800" dirty="0">
              <a:solidFill>
                <a:srgbClr val="FFFFFF"/>
              </a:solidFill>
              <a:effectLst/>
              <a:ea typeface="Adobe 楷体 Std R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34135" y="1022985"/>
            <a:ext cx="533400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Step 1:The bank sales new financial product.</a:t>
            </a:r>
            <a:endParaRPr lang="zh-CN"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955" y="2199005"/>
            <a:ext cx="6905625" cy="11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Step 2:Customers purchase No. 4 products (purchase and deduct money from corresponding bank card).</a:t>
            </a:r>
            <a:endParaRPr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130" y="3815715"/>
            <a:ext cx="728345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Step 3: The bank cashes the income</a:t>
            </a:r>
            <a:r>
              <a:rPr lang="en-US" alt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.(compute income and update balance)</a:t>
            </a:r>
            <a:endParaRPr lang="en-US" altLang="zh-CN"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4455" y="5004435"/>
            <a:ext cx="533400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Step 4:  The bank stops the financial product No.4</a:t>
            </a:r>
            <a:endParaRPr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836035" y="1851660"/>
            <a:ext cx="288290" cy="360045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836035" y="3397885"/>
            <a:ext cx="288290" cy="360045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836035" y="4645025"/>
            <a:ext cx="288290" cy="360045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>
          <a:xfrm>
            <a:off x="88266" y="59056"/>
            <a:ext cx="6998970" cy="777240"/>
          </a:xfrm>
        </p:spPr>
        <p:txBody>
          <a:bodyPr vert="horz" wrap="square" lIns="109728" tIns="54864" rIns="109728" bIns="54864" anchor="ctr"/>
          <a:lstStyle/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en-US" altLang="zh-CN" sz="3840" dirty="0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Exp-5  Stored Procedure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075" y="1220470"/>
            <a:ext cx="3562350" cy="2677656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String processing </a:t>
            </a:r>
            <a:r>
              <a:rPr lang="en-US" altLang="zh-CN" sz="2400" b="1" dirty="0" err="1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funciton</a:t>
            </a:r>
            <a:r>
              <a:rPr lang="zh-CN" sz="2400" b="1" dirty="0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sz="2400" b="1" dirty="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concat</a:t>
            </a:r>
            <a:r>
              <a:rPr lang="en-US" alt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();</a:t>
            </a:r>
            <a:endParaRPr lang="en-US" altLang="zh-CN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left();</a:t>
            </a:r>
            <a:endParaRPr lang="en-US" altLang="zh-CN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right();</a:t>
            </a:r>
            <a:endParaRPr lang="en-US" altLang="zh-CN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length(names):</a:t>
            </a:r>
            <a:endParaRPr lang="en-US" altLang="zh-CN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char_length</a:t>
            </a:r>
            <a:r>
              <a:rPr lang="en-US" alt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names</a:t>
            </a:r>
            <a:r>
              <a:rPr lang="en-US" alt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7975" y="1220470"/>
            <a:ext cx="4587240" cy="2263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155" y="4345305"/>
            <a:ext cx="621919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 smtClean="0"/>
              <a:t>View stored procedure definition, status:</a:t>
            </a:r>
            <a:endParaRPr lang="en-US" altLang="zh-CN" sz="2800" b="1" dirty="0" smtClean="0"/>
          </a:p>
          <a:p>
            <a:r>
              <a:rPr lang="zh-CN" altLang="en-US" sz="2800" dirty="0" smtClean="0"/>
              <a:t>show </a:t>
            </a:r>
            <a:r>
              <a:rPr lang="zh-CN" altLang="en-US" sz="2800" dirty="0"/>
              <a:t>create procedure jsearch1;</a:t>
            </a:r>
            <a:endParaRPr lang="zh-CN" altLang="en-US" sz="2800" dirty="0"/>
          </a:p>
          <a:p>
            <a:r>
              <a:rPr lang="zh-CN" altLang="en-US" sz="2800" dirty="0"/>
              <a:t>show procedure status like 'jsearch%';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>
          <a:xfrm>
            <a:off x="88266" y="59056"/>
            <a:ext cx="6998970" cy="777240"/>
          </a:xfrm>
        </p:spPr>
        <p:txBody>
          <a:bodyPr vert="horz" wrap="square" lIns="109728" tIns="54864" rIns="109728" bIns="54864" anchor="ctr"/>
          <a:lstStyle/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en-US" altLang="zh-CN" sz="3840" dirty="0" err="1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Exp</a:t>
            </a:r>
            <a:r>
              <a:rPr lang="en-US" altLang="zh-CN" sz="3840" dirty="0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5-  Trigger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65" y="6106795"/>
            <a:ext cx="83318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引用：https://dev.mysql.com/doc/refman/8.0/en/signal.html</a:t>
            </a:r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0515" y="1639570"/>
            <a:ext cx="817435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use student;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drop trigger if exists </a:t>
            </a:r>
            <a:r>
              <a:rPr sz="20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del_s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delimiter $$ 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create trigger </a:t>
            </a:r>
            <a:r>
              <a:rPr sz="20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del_s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before delete on s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for each row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begin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 if </a:t>
            </a:r>
            <a:r>
              <a:rPr sz="2000" dirty="0" err="1">
                <a:solidFill>
                  <a:schemeClr val="accent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OLD.sno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in (select distinct(</a:t>
            </a:r>
            <a:r>
              <a:rPr sz="20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sno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) from </a:t>
            </a:r>
            <a:r>
              <a:rPr sz="20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sc</a:t>
            </a:r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) then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signal </a:t>
            </a:r>
            <a:r>
              <a:rPr sz="2000" dirty="0" err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sqlstate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'03100'  </a:t>
            </a:r>
            <a:endParaRPr sz="2000" dirty="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set </a:t>
            </a:r>
            <a:r>
              <a:rPr sz="2000" dirty="0" err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message_text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You cannot delete a student who has </a:t>
            </a:r>
            <a:r>
              <a:rPr 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course selection </a:t>
            </a:r>
            <a:r>
              <a:rPr 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records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';</a:t>
            </a:r>
            <a:endParaRPr sz="2000" dirty="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end if;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end$$ 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delimiter ;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515" y="1102360"/>
            <a:ext cx="745109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Exception handling in </a:t>
            </a:r>
            <a:r>
              <a:rPr lang="en-US" dirty="0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signal  </a:t>
            </a:r>
            <a:r>
              <a:rPr dirty="0" err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sqlstate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42965" y="1639570"/>
            <a:ext cx="2258060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dirty="0" err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sqlstate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dirty="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dirty="0"/>
              <a:t>=</a:t>
            </a:r>
            <a:r>
              <a:rPr lang="zh-CN" altLang="en-US" dirty="0"/>
              <a:t>'00' (success)</a:t>
            </a:r>
            <a:endParaRPr lang="zh-CN" altLang="en-US" dirty="0"/>
          </a:p>
          <a:p>
            <a:r>
              <a:rPr lang="en-US" altLang="zh-CN" dirty="0"/>
              <a:t>=</a:t>
            </a:r>
            <a:r>
              <a:rPr lang="zh-CN" altLang="en-US" dirty="0"/>
              <a:t>'01' (warning)</a:t>
            </a:r>
            <a:endParaRPr lang="zh-CN" altLang="en-US" dirty="0"/>
          </a:p>
          <a:p>
            <a:r>
              <a:rPr lang="en-US" altLang="zh-CN" dirty="0"/>
              <a:t>=</a:t>
            </a:r>
            <a:r>
              <a:rPr lang="zh-CN" altLang="en-US" dirty="0"/>
              <a:t> '02' (not found)</a:t>
            </a:r>
            <a:endParaRPr lang="zh-CN" altLang="en-US" dirty="0"/>
          </a:p>
          <a:p>
            <a:r>
              <a:rPr lang="zh-CN" altLang="en-US" dirty="0"/>
              <a:t>&gt; '02' (exception)</a:t>
            </a:r>
            <a:endParaRPr lang="zh-CN" altLang="en-US" dirty="0"/>
          </a:p>
          <a:p>
            <a:r>
              <a:rPr lang="zh-CN" altLang="en-US" dirty="0"/>
              <a:t> = '40'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020" y="5304790"/>
            <a:ext cx="6419850" cy="390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8385" y="5471160"/>
            <a:ext cx="4896485" cy="2755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en-US" altLang="zh-CN" sz="3840" dirty="0" err="1" smtClean="0">
                <a:solidFill>
                  <a:srgbClr val="FFFFFF"/>
                </a:solidFill>
                <a:ea typeface="Adobe 楷体 Std R" charset="-122"/>
                <a:sym typeface="+mn-ea"/>
              </a:rPr>
              <a:t>Exp</a:t>
            </a:r>
            <a:r>
              <a:rPr lang="en-US" altLang="zh-CN" sz="3840" dirty="0" smtClean="0">
                <a:solidFill>
                  <a:srgbClr val="FFFFFF"/>
                </a:solidFill>
                <a:ea typeface="Adobe 楷体 Std R" charset="-122"/>
                <a:sym typeface="+mn-ea"/>
              </a:rPr>
              <a:t> 5</a:t>
            </a:r>
            <a:r>
              <a:rPr lang="zh-CN" altLang="en-US" sz="3840" dirty="0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</a:t>
            </a:r>
            <a:r>
              <a:rPr lang="en-US" altLang="zh-CN" sz="3840" dirty="0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Trigger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628800"/>
            <a:ext cx="8017510" cy="49117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7981" y="980728"/>
            <a:ext cx="86165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signal </a:t>
            </a:r>
            <a:r>
              <a:rPr dirty="0" err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sqlstate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'31000'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Error code description</a:t>
            </a:r>
            <a:r>
              <a:rPr lang="zh-CN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indicates success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cannot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be used with signal statements </a:t>
            </a:r>
            <a:r>
              <a:rPr lang="zh-CN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3840" dirty="0" err="1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Exp</a:t>
            </a:r>
            <a:r>
              <a:rPr lang="en-US" altLang="zh-CN" sz="3840" dirty="0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5-  Trigger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2463165"/>
            <a:ext cx="8534400" cy="30175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2765" y="5918200"/>
            <a:ext cx="764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https://dev.mysql.com/doc/refman/8.0/en/trigger-syntax.html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410" y="901065"/>
            <a:ext cx="7957820" cy="1322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Two triggers of the same type and event on the same table 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are permitted</a:t>
            </a:r>
            <a:r>
              <a:rPr lang="zh-CN" altLang="en-US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eg.</a:t>
            </a:r>
            <a:r>
              <a:rPr lang="zh-CN" altLang="en-US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two before updates) 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they can be triggered </a:t>
            </a:r>
            <a:r>
              <a:rPr lang="zh-CN" altLang="en-US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 the order of creation.  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eywords 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precedes 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 </a:t>
            </a:r>
            <a:r>
              <a:rPr lang="zh-CN" altLang="en-US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follow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 can be used to specify trigger order explicitly.</a:t>
            </a:r>
            <a:endParaRPr lang="en-US" altLang="zh-CN" sz="2000" b="1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en-US" altLang="zh-CN" sz="3840" dirty="0" err="1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Exp</a:t>
            </a:r>
            <a:r>
              <a:rPr lang="en-US" altLang="zh-CN" sz="3840" dirty="0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5-  Trigger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1630680"/>
            <a:ext cx="81762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Delete trigger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zh-CN" sz="2400" b="1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DROP TRIGGER </a:t>
            </a:r>
            <a:r>
              <a:rPr lang="en-US" altLang="zh-CN" sz="2400" b="1">
                <a:solidFill>
                  <a:srgbClr val="0070C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database.trigger_name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 (mysql)</a:t>
            </a:r>
            <a:endParaRPr lang="en-US" altLang="zh-CN" sz="2400" b="1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DROP TRIGGER </a:t>
            </a:r>
            <a:r>
              <a:rPr lang="en-US" altLang="zh-CN" sz="2400" b="1">
                <a:solidFill>
                  <a:srgbClr val="0070C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trigger_name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 (mysql)</a:t>
            </a:r>
            <a:endParaRPr lang="en-US" altLang="zh-CN" sz="2400" b="1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DROP TRIGGER trigger_name ON tablename</a:t>
            </a:r>
            <a:r>
              <a:rPr lang="zh-CN" altLang="en-US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(Most other DBMS)</a:t>
            </a:r>
            <a:endParaRPr lang="en-US" altLang="zh-CN" sz="2400" b="1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>
          <a:xfrm>
            <a:off x="88266" y="59056"/>
            <a:ext cx="6998970" cy="777240"/>
          </a:xfrm>
        </p:spPr>
        <p:txBody>
          <a:bodyPr vert="horz" wrap="square" lIns="109728" tIns="54864" rIns="109728" bIns="54864" anchor="ctr"/>
          <a:lstStyle/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en-US" altLang="zh-CN" sz="3840" dirty="0" err="1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Exp</a:t>
            </a:r>
            <a:r>
              <a:rPr lang="en-US" altLang="zh-CN" sz="3840" dirty="0" smtClean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5-  Trigger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913765"/>
            <a:ext cx="6374765" cy="5450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Exp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6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287655" y="1082358"/>
            <a:ext cx="856932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/>
              <a:t>ODBC</a:t>
            </a:r>
            <a:r>
              <a:rPr lang="zh-CN" altLang="en-US" sz="2300" dirty="0"/>
              <a:t> </a:t>
            </a:r>
            <a:r>
              <a:rPr lang="en-US" altLang="zh-CN" sz="2300" dirty="0"/>
              <a:t>data source configuration</a:t>
            </a:r>
            <a:endParaRPr lang="zh-CN" altLang="en-US" sz="23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100" dirty="0">
                <a:solidFill>
                  <a:srgbClr val="1549F1"/>
                </a:solidFill>
              </a:rPr>
              <a:t>Manual configuration：</a:t>
            </a:r>
            <a:r>
              <a:rPr lang="en-US" altLang="zh-CN" sz="2100" dirty="0">
                <a:solidFill>
                  <a:schemeClr val="tx1"/>
                </a:solidFill>
              </a:rPr>
              <a:t>control panel</a:t>
            </a:r>
            <a:r>
              <a:rPr lang="zh-CN" altLang="en-US" sz="2100" dirty="0"/>
              <a:t> </a:t>
            </a:r>
            <a:r>
              <a:rPr lang="en-US" altLang="zh-CN" sz="2100" dirty="0"/>
              <a:t>-〉Manage tools</a:t>
            </a:r>
            <a:r>
              <a:rPr lang="zh-CN" altLang="en-US" sz="2100" dirty="0"/>
              <a:t> </a:t>
            </a:r>
            <a:r>
              <a:rPr lang="en-US" altLang="zh-CN" sz="2100" dirty="0"/>
              <a:t>-&gt; data source(ODBC)</a:t>
            </a:r>
            <a:r>
              <a:rPr lang="zh-CN" altLang="en-US" sz="2100" dirty="0"/>
              <a:t> （</a:t>
            </a:r>
            <a:r>
              <a:rPr lang="en-US" altLang="zh-CN" sz="2100" dirty="0"/>
              <a:t>I</a:t>
            </a:r>
            <a:r>
              <a:rPr sz="2100" dirty="0"/>
              <a:t>nstall the ODBC driver </a:t>
            </a:r>
            <a:r>
              <a:rPr lang="en-US" sz="2100" dirty="0"/>
              <a:t>for </a:t>
            </a:r>
            <a:r>
              <a:rPr sz="2100" dirty="0"/>
              <a:t>MySQL in advance.</a:t>
            </a:r>
            <a:r>
              <a:rPr lang="zh-CN" altLang="en-US" sz="2100" dirty="0"/>
              <a:t>）</a:t>
            </a:r>
            <a:endParaRPr lang="zh-CN" altLang="en-US" sz="2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97" y="3075304"/>
            <a:ext cx="3178696" cy="26184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85" y="2431880"/>
            <a:ext cx="5317812" cy="41033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Exp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6-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pic>
        <p:nvPicPr>
          <p:cNvPr id="82949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6" y="2605618"/>
            <a:ext cx="40277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4" y="2499644"/>
            <a:ext cx="3961259" cy="3824664"/>
          </a:xfrm>
          <a:prstGeom prst="rect">
            <a:avLst/>
          </a:prstGeom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358"/>
            <a:ext cx="856932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300" dirty="0">
                <a:sym typeface="+mn-ea"/>
              </a:rPr>
              <a:t>ODBC</a:t>
            </a:r>
            <a:r>
              <a:rPr lang="zh-CN" altLang="en-US" sz="2300" dirty="0">
                <a:sym typeface="+mn-ea"/>
              </a:rPr>
              <a:t> </a:t>
            </a:r>
            <a:r>
              <a:rPr lang="en-US" altLang="zh-CN" sz="2300" dirty="0">
                <a:sym typeface="+mn-ea"/>
              </a:rPr>
              <a:t>data source configuration</a:t>
            </a:r>
            <a:endParaRPr lang="zh-CN" altLang="en-US" sz="23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300" dirty="0">
                <a:solidFill>
                  <a:srgbClr val="1549F1"/>
                </a:solidFill>
                <a:sym typeface="+mn-ea"/>
              </a:rPr>
              <a:t>Manual configuration：</a:t>
            </a:r>
            <a:r>
              <a:rPr lang="en-US" altLang="zh-CN" sz="2300" dirty="0">
                <a:sym typeface="+mn-ea"/>
              </a:rPr>
              <a:t>control panel</a:t>
            </a:r>
            <a:r>
              <a:rPr lang="zh-CN" altLang="en-US" sz="2300" dirty="0">
                <a:sym typeface="+mn-ea"/>
              </a:rPr>
              <a:t> </a:t>
            </a:r>
            <a:r>
              <a:rPr lang="en-US" altLang="zh-CN" sz="2300" dirty="0">
                <a:sym typeface="+mn-ea"/>
              </a:rPr>
              <a:t>-〉Manage tools</a:t>
            </a:r>
            <a:r>
              <a:rPr lang="zh-CN" altLang="en-US" sz="2300" dirty="0">
                <a:sym typeface="+mn-ea"/>
              </a:rPr>
              <a:t> </a:t>
            </a:r>
            <a:r>
              <a:rPr lang="en-US" altLang="zh-CN" sz="2300" dirty="0">
                <a:sym typeface="+mn-ea"/>
              </a:rPr>
              <a:t>-&gt; data source(ODBC)</a:t>
            </a:r>
            <a:r>
              <a:rPr lang="zh-CN" altLang="en-US" sz="2300" dirty="0">
                <a:sym typeface="+mn-ea"/>
              </a:rPr>
              <a:t> （</a:t>
            </a:r>
            <a:r>
              <a:rPr lang="en-US" altLang="zh-CN" sz="2300" dirty="0">
                <a:sym typeface="+mn-ea"/>
              </a:rPr>
              <a:t>I</a:t>
            </a:r>
            <a:r>
              <a:rPr sz="2300" dirty="0">
                <a:sym typeface="+mn-ea"/>
              </a:rPr>
              <a:t>nstall the ODBC driver </a:t>
            </a:r>
            <a:r>
              <a:rPr lang="en-US" sz="2300" dirty="0">
                <a:sym typeface="+mn-ea"/>
              </a:rPr>
              <a:t>for </a:t>
            </a:r>
            <a:r>
              <a:rPr sz="2300" dirty="0">
                <a:sym typeface="+mn-ea"/>
              </a:rPr>
              <a:t>MySQL in advance.</a:t>
            </a:r>
            <a:r>
              <a:rPr lang="zh-CN" altLang="en-US" sz="2300" dirty="0">
                <a:sym typeface="+mn-ea"/>
              </a:rPr>
              <a:t>）</a:t>
            </a:r>
            <a:endParaRPr lang="zh-CN" alt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2780</Words>
  <Application>WPS 演示</Application>
  <PresentationFormat>全屏显示(4:3)</PresentationFormat>
  <Paragraphs>132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50" baseType="lpstr">
      <vt:lpstr>Arial</vt:lpstr>
      <vt:lpstr>宋体</vt:lpstr>
      <vt:lpstr>Wingdings</vt:lpstr>
      <vt:lpstr>Franklin Gothic Medium</vt:lpstr>
      <vt:lpstr>微软雅黑</vt:lpstr>
      <vt:lpstr>Times New Roman</vt:lpstr>
      <vt:lpstr>楷体_GB2312</vt:lpstr>
      <vt:lpstr>新宋体</vt:lpstr>
      <vt:lpstr>Adobe 楷体 Std R</vt:lpstr>
      <vt:lpstr>Arial Unicode MS</vt:lpstr>
      <vt:lpstr>Calibri</vt:lpstr>
      <vt:lpstr>方正姚体</vt:lpstr>
      <vt:lpstr>仿宋</vt:lpstr>
      <vt:lpstr>华文隶书</vt:lpstr>
      <vt:lpstr>华文新魏</vt:lpstr>
      <vt:lpstr>隶书</vt:lpstr>
      <vt:lpstr>Arial Rounded MT Bold</vt:lpstr>
      <vt:lpstr>Bauhaus 93</vt:lpstr>
      <vt:lpstr>Bodoni MT</vt:lpstr>
      <vt:lpstr>Bodoni MT Condensed</vt:lpstr>
      <vt:lpstr>Britannic Bold</vt:lpstr>
      <vt:lpstr>Lucida Calligraphy</vt:lpstr>
      <vt:lpstr>Microsoft PhagsPa</vt:lpstr>
      <vt:lpstr>Papyrus</vt:lpstr>
      <vt:lpstr>Palace Script MT</vt:lpstr>
      <vt:lpstr>PMingLiU-ExtB</vt:lpstr>
      <vt:lpstr>Rockwell Extra Bold</vt:lpstr>
      <vt:lpstr>Script MT Bold</vt:lpstr>
      <vt:lpstr>Segoe Print</vt:lpstr>
      <vt:lpstr>Segoe UI Semibold</vt:lpstr>
      <vt:lpstr>Sitka Heading</vt:lpstr>
      <vt:lpstr>UD Digi Kyokasho NP-R</vt:lpstr>
      <vt:lpstr>UD Digi Kyokasho NP-B</vt:lpstr>
      <vt:lpstr>Office 主题​​</vt:lpstr>
      <vt:lpstr>Visio.Drawing.15</vt:lpstr>
      <vt:lpstr>PowerPoint 演示文稿</vt:lpstr>
      <vt:lpstr>1. Exp-5  Stored Procedure</vt:lpstr>
      <vt:lpstr>1. Exp 5-  Trigger</vt:lpstr>
      <vt:lpstr>PowerPoint 演示文稿</vt:lpstr>
      <vt:lpstr>PowerPoint 演示文稿</vt:lpstr>
      <vt:lpstr>PowerPoint 演示文稿</vt:lpstr>
      <vt:lpstr>1. 实验五 -  游标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Lenovo</cp:lastModifiedBy>
  <cp:revision>996</cp:revision>
  <dcterms:created xsi:type="dcterms:W3CDTF">2011-06-03T14:53:00Z</dcterms:created>
  <dcterms:modified xsi:type="dcterms:W3CDTF">2020-11-07T13:52:30Z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