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9"/>
  </p:notes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83" r:id="rId9"/>
    <p:sldId id="267" r:id="rId10"/>
    <p:sldId id="268" r:id="rId11"/>
    <p:sldId id="259" r:id="rId12"/>
    <p:sldId id="277" r:id="rId13"/>
    <p:sldId id="278" r:id="rId14"/>
    <p:sldId id="279" r:id="rId15"/>
    <p:sldId id="262" r:id="rId16"/>
    <p:sldId id="280" r:id="rId17"/>
    <p:sldId id="260" r:id="rId18"/>
    <p:sldId id="270" r:id="rId19"/>
    <p:sldId id="276" r:id="rId20"/>
    <p:sldId id="271" r:id="rId21"/>
    <p:sldId id="281" r:id="rId22"/>
    <p:sldId id="272" r:id="rId23"/>
    <p:sldId id="261" r:id="rId24"/>
    <p:sldId id="273" r:id="rId25"/>
    <p:sldId id="274" r:id="rId26"/>
    <p:sldId id="282" r:id="rId27"/>
    <p:sldId id="275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0C8CF-49E2-4FE1-A0C3-127F2142097D}" v="378" dt="2023-10-05T21:57:55.667"/>
    <p1510:client id="{41A035F6-CBB3-8FE0-3F2E-CEC2CAA17A22}" v="172" dt="2023-10-06T09:28:54.783"/>
    <p1510:client id="{57B9B1E4-9DF5-ABEF-34B7-B730C1F974C7}" v="4" dt="2023-10-05T22:23:27.638"/>
    <p1510:client id="{5D6B04AE-181D-4E57-A8FC-38F0328455B5}" v="245" dt="2023-10-06T09:33:48.405"/>
    <p1510:client id="{6CB1EDD4-E412-0E09-266F-55365D149E74}" v="111" dt="2023-10-06T08:19:01.816"/>
    <p1510:client id="{71B983FF-0FE4-4016-BF8C-DE8536621F5F}" v="231" dt="2023-10-05T22:22:13.131"/>
    <p1510:client id="{77BC261D-EBB7-B77D-4ECD-ADF3D8C2B689}" v="249" dt="2023-10-06T09:01:25.804"/>
    <p1510:client id="{A8B7EFDA-4250-4823-9AC6-CD778D4D8E5A}" v="119" dt="2023-10-06T08:57:35.771"/>
    <p1510:client id="{CBD39B66-4E92-4C9F-A0DF-46B5867069E3}" v="94" dt="2023-10-05T22:27:26.810"/>
    <p1510:client id="{F7253389-4F50-4296-868F-95B630AEAFE2}" v="156" dt="2023-10-05T22:39:00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01C84-A1E2-43D0-934E-04822BB987BB}" type="datetimeFigureOut">
              <a:t>6-10-2023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A2F8E-880C-45BA-A028-33D152301FFA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35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Secrets te gebruiken voor het verwerken gevoelige informatie (API-keys, wachtwoorden)</a:t>
            </a:r>
            <a:endParaRPr lang="nl-NL"/>
          </a:p>
          <a:p>
            <a:r>
              <a:rPr lang="en-US">
                <a:ea typeface="Calibri"/>
                <a:cs typeface="Calibri"/>
              </a:rPr>
              <a:t>Keuze </a:t>
            </a:r>
            <a:r>
              <a:rPr lang="en-US" err="1">
                <a:ea typeface="Calibri"/>
                <a:cs typeface="Calibri"/>
              </a:rPr>
              <a:t>voor</a:t>
            </a:r>
            <a:r>
              <a:rPr lang="en-US">
                <a:ea typeface="Calibri"/>
                <a:cs typeface="Calibri"/>
              </a:rPr>
              <a:t> EP </a:t>
            </a:r>
            <a:r>
              <a:rPr lang="en-US" err="1">
                <a:ea typeface="Calibri"/>
                <a:cs typeface="Calibri"/>
              </a:rPr>
              <a:t>ligt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onderandere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aan</a:t>
            </a:r>
            <a:r>
              <a:rPr lang="en-US">
                <a:ea typeface="Calibri"/>
                <a:cs typeface="Calibri"/>
              </a:rPr>
              <a:t> je </a:t>
            </a:r>
            <a:r>
              <a:rPr lang="en-US" err="1">
                <a:ea typeface="Calibri"/>
                <a:cs typeface="Calibri"/>
              </a:rPr>
              <a:t>beveiligingsbehoeften</a:t>
            </a:r>
            <a:r>
              <a:rPr lang="en-US">
                <a:ea typeface="Calibri"/>
                <a:cs typeface="Calibri"/>
              </a:rPr>
              <a:t> &amp; </a:t>
            </a:r>
            <a:r>
              <a:rPr lang="en-US" err="1">
                <a:ea typeface="Calibri"/>
                <a:cs typeface="Calibri"/>
              </a:rPr>
              <a:t>complexiteit</a:t>
            </a:r>
            <a:r>
              <a:rPr lang="en-US">
                <a:ea typeface="Calibri"/>
                <a:cs typeface="Calibri"/>
              </a:rPr>
              <a:t> van je secret management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A2F8E-880C-45BA-A028-33D152301FFA}" type="slidenum"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567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Schaalbaar</a:t>
            </a:r>
            <a:r>
              <a:rPr lang="en-US">
                <a:ea typeface="Calibri"/>
                <a:cs typeface="Calibri"/>
              </a:rPr>
              <a:t> want je </a:t>
            </a:r>
            <a:r>
              <a:rPr lang="en-US" err="1">
                <a:ea typeface="Calibri"/>
                <a:cs typeface="Calibri"/>
              </a:rPr>
              <a:t>kan</a:t>
            </a:r>
            <a:r>
              <a:rPr lang="en-US">
                <a:ea typeface="Calibri"/>
                <a:cs typeface="Calibri"/>
              </a:rPr>
              <a:t> k8s clusters </a:t>
            </a:r>
            <a:r>
              <a:rPr lang="en-US" err="1">
                <a:ea typeface="Calibri"/>
                <a:cs typeface="Calibri"/>
              </a:rPr>
              <a:t>aanmaken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indien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nodig</a:t>
            </a:r>
            <a:r>
              <a:rPr lang="en-US">
                <a:ea typeface="Calibri"/>
                <a:cs typeface="Calibri"/>
              </a:rPr>
              <a:t>.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HCV </a:t>
            </a:r>
            <a:r>
              <a:rPr lang="en-US" err="1">
                <a:ea typeface="Calibri"/>
                <a:cs typeface="Calibri"/>
              </a:rPr>
              <a:t>biedt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auditmogelijkheden</a:t>
            </a:r>
            <a:r>
              <a:rPr lang="en-US">
                <a:ea typeface="Calibri"/>
                <a:cs typeface="Calibri"/>
              </a:rPr>
              <a:t>.</a:t>
            </a:r>
            <a:endParaRPr lang="en-US"/>
          </a:p>
          <a:p>
            <a:r>
              <a:rPr lang="en-US"/>
              <a:t>auditing </a:t>
            </a:r>
            <a:r>
              <a:rPr lang="en-US" err="1"/>
              <a:t>richt</a:t>
            </a:r>
            <a:r>
              <a:rPr lang="en-US"/>
              <a:t> </a:t>
            </a:r>
            <a:r>
              <a:rPr lang="en-US" err="1"/>
              <a:t>zich</a:t>
            </a:r>
            <a:r>
              <a:rPr lang="en-US"/>
              <a:t> op het </a:t>
            </a:r>
            <a:r>
              <a:rPr lang="en-US" err="1"/>
              <a:t>beoordelen</a:t>
            </a:r>
            <a:r>
              <a:rPr lang="en-US"/>
              <a:t> van </a:t>
            </a:r>
            <a:r>
              <a:rPr lang="en-US" err="1"/>
              <a:t>activiteiten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beleid</a:t>
            </a:r>
            <a:r>
              <a:rPr lang="en-US"/>
              <a:t> om </a:t>
            </a:r>
            <a:r>
              <a:rPr lang="en-US" err="1"/>
              <a:t>naleving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beveiliging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waarborgen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logging </a:t>
            </a:r>
            <a:r>
              <a:rPr lang="en-US" err="1"/>
              <a:t>richt</a:t>
            </a:r>
            <a:r>
              <a:rPr lang="en-US"/>
              <a:t> </a:t>
            </a:r>
            <a:r>
              <a:rPr lang="en-US" err="1"/>
              <a:t>zich</a:t>
            </a:r>
            <a:r>
              <a:rPr lang="en-US"/>
              <a:t> op het </a:t>
            </a:r>
            <a:r>
              <a:rPr lang="en-US" err="1"/>
              <a:t>vastleggen</a:t>
            </a:r>
            <a:r>
              <a:rPr lang="en-US"/>
              <a:t> van </a:t>
            </a:r>
            <a:r>
              <a:rPr lang="en-US" err="1"/>
              <a:t>gebeurtenissen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activiteiten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diagnose </a:t>
            </a:r>
            <a:r>
              <a:rPr lang="en-US" err="1"/>
              <a:t>en</a:t>
            </a:r>
            <a:r>
              <a:rPr lang="en-US"/>
              <a:t> monitoring.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A2F8E-880C-45BA-A028-33D152301FFA}" type="slidenum"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928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1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4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8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3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3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2C2B6-4ACC-1277-BDF4-D20090D83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6" r="-2" b="3097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  <a:ea typeface="Calibri Light"/>
                <a:cs typeface="Calibri Light"/>
              </a:rPr>
              <a:t>Groep D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567189" y="2198593"/>
            <a:ext cx="2368905" cy="4076699"/>
          </a:xfrm>
        </p:spPr>
        <p:txBody>
          <a:bodyPr anchor="ctr">
            <a:normAutofit/>
          </a:bodyPr>
          <a:lstStyle/>
          <a:p>
            <a:pPr marL="342900" indent="-342900">
              <a:buChar char="•"/>
            </a:pPr>
            <a:r>
              <a:rPr lang="nl-NL">
                <a:solidFill>
                  <a:schemeClr val="bg1"/>
                </a:solidFill>
              </a:rPr>
              <a:t>Wijnand</a:t>
            </a:r>
          </a:p>
          <a:p>
            <a:pPr marL="342900" indent="-342900">
              <a:buChar char="•"/>
            </a:pPr>
            <a:r>
              <a:rPr lang="nl-NL" err="1">
                <a:solidFill>
                  <a:schemeClr val="bg1"/>
                </a:solidFill>
              </a:rPr>
              <a:t>Kachung</a:t>
            </a:r>
          </a:p>
          <a:p>
            <a:pPr marL="342900" indent="-342900">
              <a:buChar char="•"/>
            </a:pPr>
            <a:r>
              <a:rPr lang="nl-NL">
                <a:solidFill>
                  <a:schemeClr val="bg1"/>
                </a:solidFill>
              </a:rPr>
              <a:t>Wesley</a:t>
            </a:r>
          </a:p>
          <a:p>
            <a:pPr marL="342900" indent="-342900">
              <a:buChar char="•"/>
            </a:pPr>
            <a:r>
              <a:rPr lang="nl-NL">
                <a:solidFill>
                  <a:schemeClr val="bg1"/>
                </a:solidFill>
              </a:rPr>
              <a:t>Nigel</a:t>
            </a:r>
          </a:p>
          <a:p>
            <a:pPr marL="342900" indent="-342900">
              <a:buChar char="•"/>
            </a:pPr>
            <a:r>
              <a:rPr lang="nl-NL">
                <a:solidFill>
                  <a:schemeClr val="bg1"/>
                </a:solidFill>
              </a:rPr>
              <a:t>Tom </a:t>
            </a:r>
          </a:p>
          <a:p>
            <a:pPr marL="342900" indent="-342900">
              <a:buChar char="•"/>
            </a:pPr>
            <a:r>
              <a:rPr lang="nl-NL" err="1">
                <a:solidFill>
                  <a:schemeClr val="bg1"/>
                </a:solidFill>
              </a:rPr>
              <a:t>Cüneyt</a:t>
            </a:r>
          </a:p>
          <a:p>
            <a:pPr marL="342900" indent="-342900">
              <a:buChar char="•"/>
            </a:pPr>
            <a:endParaRPr lang="nl-NL">
              <a:solidFill>
                <a:schemeClr val="bg1"/>
              </a:solidFill>
            </a:endParaRPr>
          </a:p>
          <a:p>
            <a:endParaRPr lang="nl-NL">
              <a:solidFill>
                <a:schemeClr val="bg1"/>
              </a:solidFill>
            </a:endParaRPr>
          </a:p>
          <a:p>
            <a:endParaRPr lang="nl-NL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5225A-D6A0-6102-02DA-9424229C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Toepassingen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A9812F-EAA7-EC11-33D8-FD5AAA77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1900">
                <a:latin typeface="Arial"/>
                <a:cs typeface="Arial"/>
              </a:rPr>
              <a:t>CDMM Model</a:t>
            </a:r>
            <a:endParaRPr lang="en-US" sz="1900">
              <a:latin typeface="Arial"/>
              <a:cs typeface="Arial"/>
            </a:endParaRPr>
          </a:p>
          <a:p>
            <a:pPr lvl="1"/>
            <a:r>
              <a:rPr lang="nl-NL" sz="1700" err="1">
                <a:latin typeface="Arial"/>
                <a:cs typeface="Arial"/>
              </a:rPr>
              <a:t>GitOps</a:t>
            </a:r>
            <a:r>
              <a:rPr lang="nl-NL" sz="1700">
                <a:latin typeface="Arial"/>
                <a:cs typeface="Arial"/>
              </a:rPr>
              <a:t> &amp; </a:t>
            </a:r>
            <a:r>
              <a:rPr lang="nl-NL" sz="1700" err="1">
                <a:latin typeface="Arial"/>
                <a:cs typeface="Arial"/>
              </a:rPr>
              <a:t>Orchestration</a:t>
            </a:r>
          </a:p>
          <a:p>
            <a:pPr lvl="1"/>
            <a:r>
              <a:rPr lang="nl-NL" sz="1700">
                <a:latin typeface="Arial"/>
                <a:cs typeface="Arial"/>
              </a:rPr>
              <a:t>Build &amp; Deploy</a:t>
            </a:r>
            <a:endParaRPr lang="nl-NL"/>
          </a:p>
          <a:p>
            <a:r>
              <a:rPr lang="nl-NL"/>
              <a:t>Integratie met bestaande </a:t>
            </a:r>
            <a:r>
              <a:rPr lang="nl-NL" err="1"/>
              <a:t>kubernetes</a:t>
            </a:r>
            <a:r>
              <a:rPr lang="nl-NL"/>
              <a:t> applicaties</a:t>
            </a:r>
          </a:p>
          <a:p>
            <a:r>
              <a:rPr lang="nl-NL"/>
              <a:t>Praktische toepassingen:</a:t>
            </a:r>
          </a:p>
          <a:p>
            <a:pPr lvl="1"/>
            <a:r>
              <a:rPr lang="nl-NL" err="1"/>
              <a:t>Clonen</a:t>
            </a:r>
            <a:r>
              <a:rPr lang="nl-NL"/>
              <a:t> Git </a:t>
            </a:r>
            <a:r>
              <a:rPr lang="nl-NL" err="1"/>
              <a:t>repositories</a:t>
            </a:r>
            <a:endParaRPr lang="nl-NL"/>
          </a:p>
          <a:p>
            <a:pPr lvl="1"/>
            <a:r>
              <a:rPr lang="nl-NL"/>
              <a:t>Docker </a:t>
            </a:r>
            <a:r>
              <a:rPr lang="nl-NL" err="1"/>
              <a:t>registry</a:t>
            </a:r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62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82E33-994A-E379-7C02-1042E80F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2"/>
                </a:solidFill>
              </a:rPr>
              <a:t>Kubernetes secrets management via </a:t>
            </a:r>
            <a:r>
              <a:rPr lang="en-US" sz="5400" err="1">
                <a:solidFill>
                  <a:schemeClr val="bg2"/>
                </a:solidFill>
              </a:rPr>
              <a:t>externe</a:t>
            </a:r>
            <a:r>
              <a:rPr lang="en-US" sz="5400">
                <a:solidFill>
                  <a:schemeClr val="bg2"/>
                </a:solidFill>
              </a:rPr>
              <a:t> provider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3114B249-A298-5647-413C-747401A3DEF7}"/>
              </a:ext>
            </a:extLst>
          </p:cNvPr>
          <p:cNvSpPr txBox="1"/>
          <p:nvPr/>
        </p:nvSpPr>
        <p:spPr>
          <a:xfrm>
            <a:off x="756397" y="1176617"/>
            <a:ext cx="42330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Wesley</a:t>
            </a:r>
          </a:p>
        </p:txBody>
      </p:sp>
      <p:pic>
        <p:nvPicPr>
          <p:cNvPr id="3" name="Afbeelding 2" descr="Google releases Kubernetes 1.0: Container management will never be the same  | ZDNET">
            <a:extLst>
              <a:ext uri="{FF2B5EF4-FFF2-40B4-BE49-F238E27FC236}">
                <a16:creationId xmlns:a16="http://schemas.microsoft.com/office/drawing/2014/main" id="{A6321738-7805-1191-F1EF-410B926A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682" y="117703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9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5AF88-3275-4DF0-9FF5-B91D6A65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Via externe provider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EAD8DF-011D-9059-CCC4-F5C4E0BD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Beheer uitbesteden</a:t>
            </a:r>
          </a:p>
          <a:p>
            <a:r>
              <a:rPr lang="nl-NL"/>
              <a:t>Beveiligingsbehoeften </a:t>
            </a:r>
          </a:p>
          <a:p>
            <a:r>
              <a:rPr lang="nl-NL"/>
              <a:t>Complexiteit</a:t>
            </a:r>
          </a:p>
        </p:txBody>
      </p:sp>
    </p:spTree>
    <p:extLst>
      <p:ext uri="{BB962C8B-B14F-4D97-AF65-F5344CB8AC3E}">
        <p14:creationId xmlns:p14="http://schemas.microsoft.com/office/powerpoint/2010/main" val="40814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6B5AB-DE61-78E7-E941-2B3BD331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HashiCorp</a:t>
            </a:r>
            <a:r>
              <a:rPr lang="nl-NL"/>
              <a:t> </a:t>
            </a:r>
            <a:r>
              <a:rPr lang="nl-NL" err="1"/>
              <a:t>vault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8CAB0F-A70A-E4E4-82E4-9D0F0579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Secret</a:t>
            </a:r>
            <a:r>
              <a:rPr lang="nl-NL"/>
              <a:t> management solution</a:t>
            </a:r>
          </a:p>
          <a:p>
            <a:r>
              <a:rPr lang="nl-NL" err="1"/>
              <a:t>Workspace</a:t>
            </a:r>
            <a:endParaRPr lang="nl-NL"/>
          </a:p>
          <a:p>
            <a:r>
              <a:rPr lang="nl-NL" err="1"/>
              <a:t>Pods</a:t>
            </a:r>
            <a:r>
              <a:rPr lang="nl-NL"/>
              <a:t> configureren</a:t>
            </a:r>
          </a:p>
          <a:p>
            <a:r>
              <a:rPr lang="nl-NL"/>
              <a:t>Schaalbaar</a:t>
            </a:r>
          </a:p>
          <a:p>
            <a:r>
              <a:rPr lang="nl-NL"/>
              <a:t>Auditing </a:t>
            </a:r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Logging</a:t>
            </a:r>
            <a:endParaRPr lang="nl-NL"/>
          </a:p>
        </p:txBody>
      </p:sp>
      <p:pic>
        <p:nvPicPr>
          <p:cNvPr id="6" name="Afbeelding 5" descr="Vault HashiCorp | Download Prijslijst | SUE Cloud &amp; IT">
            <a:extLst>
              <a:ext uri="{FF2B5EF4-FFF2-40B4-BE49-F238E27FC236}">
                <a16:creationId xmlns:a16="http://schemas.microsoft.com/office/drawing/2014/main" id="{0FDF7C51-8AD8-59B7-A62C-69CAAED38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769" y="91809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0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88BF1-5F0F-8462-E83C-EB5B7425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Relevantie  voor  translink 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B21536-1BA5-24BF-C1D9-B68E8BFF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Uitbesteden beheren</a:t>
            </a:r>
          </a:p>
          <a:p>
            <a:r>
              <a:rPr lang="nl-NL"/>
              <a:t>Complexiteit</a:t>
            </a:r>
          </a:p>
          <a:p>
            <a:r>
              <a:rPr lang="nl-NL"/>
              <a:t>Kosten</a:t>
            </a:r>
          </a:p>
        </p:txBody>
      </p:sp>
    </p:spTree>
    <p:extLst>
      <p:ext uri="{BB962C8B-B14F-4D97-AF65-F5344CB8AC3E}">
        <p14:creationId xmlns:p14="http://schemas.microsoft.com/office/powerpoint/2010/main" val="135780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82E33-994A-E379-7C02-1042E80F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2"/>
                </a:solidFill>
              </a:rPr>
              <a:t>Draft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3114B249-A298-5647-413C-747401A3DEF7}"/>
              </a:ext>
            </a:extLst>
          </p:cNvPr>
          <p:cNvSpPr txBox="1"/>
          <p:nvPr/>
        </p:nvSpPr>
        <p:spPr>
          <a:xfrm>
            <a:off x="756397" y="1176617"/>
            <a:ext cx="42330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 err="1">
                <a:solidFill>
                  <a:schemeClr val="bg1"/>
                </a:solidFill>
              </a:rPr>
              <a:t>Cüneyt</a:t>
            </a:r>
          </a:p>
        </p:txBody>
      </p:sp>
    </p:spTree>
    <p:extLst>
      <p:ext uri="{BB962C8B-B14F-4D97-AF65-F5344CB8AC3E}">
        <p14:creationId xmlns:p14="http://schemas.microsoft.com/office/powerpoint/2010/main" val="406416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252D-6D70-5F9D-BCF9-550067D9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5B38-096F-54AF-C724-5CE3C3E8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CL tool</a:t>
            </a:r>
          </a:p>
          <a:p>
            <a:r>
              <a:rPr lang="en-US"/>
              <a:t>Create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700" err="1"/>
              <a:t>Dockerfile</a:t>
            </a:r>
            <a:endParaRPr lang="en-US" sz="1700"/>
          </a:p>
          <a:p>
            <a:pPr>
              <a:buFont typeface="Calibri" panose="020B0604020202020204" pitchFamily="34" charset="0"/>
              <a:buChar char="-"/>
            </a:pPr>
            <a:r>
              <a:rPr lang="en-US" sz="1600"/>
              <a:t>Kubernetes deployment</a:t>
            </a:r>
          </a:p>
          <a:p>
            <a:r>
              <a:rPr lang="en-US"/>
              <a:t>Generate-workflow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/>
              <a:t>GitHub workflow</a:t>
            </a:r>
          </a:p>
          <a:p>
            <a:r>
              <a:rPr lang="en-US" err="1"/>
              <a:t>Voordelen</a:t>
            </a:r>
          </a:p>
          <a:p>
            <a:r>
              <a:rPr lang="en-US" err="1"/>
              <a:t>Nadelen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82E33-994A-E379-7C02-1042E80F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7971586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2"/>
                </a:solidFill>
                <a:ea typeface="+mj-lt"/>
                <a:cs typeface="+mj-lt"/>
              </a:rPr>
              <a:t>Prometheus </a:t>
            </a:r>
            <a:r>
              <a:rPr lang="en-US" sz="5400" err="1">
                <a:solidFill>
                  <a:schemeClr val="bg2"/>
                </a:solidFill>
                <a:ea typeface="+mj-lt"/>
                <a:cs typeface="+mj-lt"/>
              </a:rPr>
              <a:t>en</a:t>
            </a:r>
            <a:r>
              <a:rPr lang="en-US" sz="5400">
                <a:solidFill>
                  <a:schemeClr val="bg2"/>
                </a:solidFill>
                <a:ea typeface="+mj-lt"/>
                <a:cs typeface="+mj-lt"/>
              </a:rPr>
              <a:t> Slack </a:t>
            </a:r>
            <a:r>
              <a:rPr lang="en-US" sz="5400" err="1">
                <a:solidFill>
                  <a:schemeClr val="bg2"/>
                </a:solidFill>
                <a:ea typeface="+mj-lt"/>
                <a:cs typeface="+mj-lt"/>
              </a:rPr>
              <a:t>integratie</a:t>
            </a:r>
            <a:endParaRPr lang="nl-NL" err="1">
              <a:solidFill>
                <a:schemeClr val="bg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3114B249-A298-5647-413C-747401A3DEF7}"/>
              </a:ext>
            </a:extLst>
          </p:cNvPr>
          <p:cNvSpPr txBox="1"/>
          <p:nvPr/>
        </p:nvSpPr>
        <p:spPr>
          <a:xfrm>
            <a:off x="756397" y="1176617"/>
            <a:ext cx="42330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Nigel</a:t>
            </a:r>
          </a:p>
        </p:txBody>
      </p:sp>
      <p:pic>
        <p:nvPicPr>
          <p:cNvPr id="17" name="Afbeelding 16" descr="File:Prometheus software logo.svg - Wikipedia">
            <a:extLst>
              <a:ext uri="{FF2B5EF4-FFF2-40B4-BE49-F238E27FC236}">
                <a16:creationId xmlns:a16="http://schemas.microsoft.com/office/drawing/2014/main" id="{A3ACD357-0763-CB67-1D09-154834C3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882" y="1288535"/>
            <a:ext cx="2235199" cy="2220707"/>
          </a:xfrm>
          <a:prstGeom prst="rect">
            <a:avLst/>
          </a:prstGeom>
        </p:spPr>
      </p:pic>
      <p:pic>
        <p:nvPicPr>
          <p:cNvPr id="18" name="Afbeelding 17" descr="Slack - Apps op Google Play">
            <a:extLst>
              <a:ext uri="{FF2B5EF4-FFF2-40B4-BE49-F238E27FC236}">
                <a16:creationId xmlns:a16="http://schemas.microsoft.com/office/drawing/2014/main" id="{E3EDB046-FD9B-9C47-6332-40A21F47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622" y="103199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4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ECC00-EDB1-3D9C-F934-379FC999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waarom Prometheus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895F2A-F6B9-1F96-4907-6186982E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Monitoringsysteem</a:t>
            </a:r>
            <a:endParaRPr lang="en-US"/>
          </a:p>
          <a:p>
            <a:r>
              <a:rPr lang="en-US" err="1"/>
              <a:t>Waarschuwingsysteem</a:t>
            </a:r>
            <a:endParaRPr lang="en-NL"/>
          </a:p>
        </p:txBody>
      </p:sp>
      <p:pic>
        <p:nvPicPr>
          <p:cNvPr id="1026" name="Picture 2" descr="Security Camera Icon Vector Art, Icons, and Graphics for Free Download">
            <a:extLst>
              <a:ext uri="{FF2B5EF4-FFF2-40B4-BE49-F238E27FC236}">
                <a16:creationId xmlns:a16="http://schemas.microsoft.com/office/drawing/2014/main" id="{A59C4D6F-0C90-D958-2C3A-4ACA562A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ert - Free signs icons">
            <a:extLst>
              <a:ext uri="{FF2B5EF4-FFF2-40B4-BE49-F238E27FC236}">
                <a16:creationId xmlns:a16="http://schemas.microsoft.com/office/drawing/2014/main" id="{AE04DA3A-1C89-A3AB-9CC1-C2D98D8C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674" y="2476500"/>
            <a:ext cx="1793130" cy="179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1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3EB-D444-E48D-4373-CF258828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Waarom Slack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AB9A-8408-CA25-ECE3-DC14FEB8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Communicatie</a:t>
            </a:r>
            <a:r>
              <a:rPr lang="en-US"/>
              <a:t> tool</a:t>
            </a:r>
            <a:endParaRPr lang="nl-NL"/>
          </a:p>
        </p:txBody>
      </p:sp>
      <p:pic>
        <p:nvPicPr>
          <p:cNvPr id="2050" name="Picture 2" descr="Two way communication - Free people icons">
            <a:extLst>
              <a:ext uri="{FF2B5EF4-FFF2-40B4-BE49-F238E27FC236}">
                <a16:creationId xmlns:a16="http://schemas.microsoft.com/office/drawing/2014/main" id="{6716DC8D-7B25-029E-C3FB-12308851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988" y="1906621"/>
            <a:ext cx="3044758" cy="30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8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82E33-994A-E379-7C02-1042E80F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2"/>
                </a:solidFill>
              </a:rPr>
              <a:t>DevSECOPS CONTAINERSCANNING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3114B249-A298-5647-413C-747401A3DEF7}"/>
              </a:ext>
            </a:extLst>
          </p:cNvPr>
          <p:cNvSpPr txBox="1"/>
          <p:nvPr/>
        </p:nvSpPr>
        <p:spPr>
          <a:xfrm>
            <a:off x="756397" y="1176617"/>
            <a:ext cx="42330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Wijnand van </a:t>
            </a:r>
            <a:r>
              <a:rPr lang="nl-NL" sz="3200" err="1">
                <a:solidFill>
                  <a:schemeClr val="bg1"/>
                </a:solidFill>
              </a:rPr>
              <a:t>Zyl</a:t>
            </a:r>
            <a:endParaRPr lang="nl-NL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4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9965D-EA60-A216-F0F7-123A9504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Hoe werkt het?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1D8CD54-9E58-4B7F-8B1D-0C01E1D9E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545" y="2298941"/>
            <a:ext cx="6739515" cy="3636963"/>
          </a:xfrm>
          <a:prstGeom prst="rect">
            <a:avLst/>
          </a:prstGeom>
        </p:spPr>
      </p:pic>
      <p:pic>
        <p:nvPicPr>
          <p:cNvPr id="3074" name="Picture 2" descr="Slack - Apps op Google Play">
            <a:extLst>
              <a:ext uri="{FF2B5EF4-FFF2-40B4-BE49-F238E27FC236}">
                <a16:creationId xmlns:a16="http://schemas.microsoft.com/office/drawing/2014/main" id="{DE3AC0FF-9E36-7CA5-140C-28EBEFDDB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30" y="1527928"/>
            <a:ext cx="2139099" cy="213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9746E0-39AB-1278-6CA3-1CF0B40CA3D4}"/>
              </a:ext>
            </a:extLst>
          </p:cNvPr>
          <p:cNvCxnSpPr/>
          <p:nvPr/>
        </p:nvCxnSpPr>
        <p:spPr>
          <a:xfrm>
            <a:off x="7766060" y="2597477"/>
            <a:ext cx="11328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12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6E6-CE66-4CD3-D175-7C8D1E84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Praktische</a:t>
            </a:r>
            <a:r>
              <a:rPr lang="en-US"/>
              <a:t> </a:t>
            </a:r>
            <a:r>
              <a:rPr lang="en-US" err="1"/>
              <a:t>uitwerking</a:t>
            </a:r>
            <a:endParaRPr lang="nl-N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A221C9-F4A8-429B-6A13-4B190A8F4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607611"/>
            <a:ext cx="3579453" cy="30610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31145-A578-D756-BFA1-FC56220C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120" y="1085251"/>
            <a:ext cx="3356245" cy="4361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498845-09DE-5023-9B2C-DFD2E22DE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062" y="1898261"/>
            <a:ext cx="2809875" cy="1971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2EF4A5-1397-216C-2CE4-52FD16B84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305" y="1565786"/>
            <a:ext cx="35623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293D1-A9A2-2CC8-5746-4FF1B489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Toepassingen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6385B2-36A6-4137-4DAC-E75ACDB4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Realtime Alerts</a:t>
            </a:r>
          </a:p>
          <a:p>
            <a:r>
              <a:rPr lang="en-US" err="1"/>
              <a:t>Samenwerking</a:t>
            </a:r>
            <a:endParaRPr lang="en-US"/>
          </a:p>
          <a:p>
            <a:r>
              <a:rPr lang="en-US"/>
              <a:t>Centrale hub</a:t>
            </a:r>
          </a:p>
          <a:p>
            <a:r>
              <a:rPr lang="en-US"/>
              <a:t>Verbeterde </a:t>
            </a:r>
            <a:r>
              <a:rPr lang="en-US" err="1"/>
              <a:t>reactietijd</a:t>
            </a:r>
            <a:endParaRPr lang="en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97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82E33-994A-E379-7C02-1042E80F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err="1">
                <a:solidFill>
                  <a:schemeClr val="bg2"/>
                </a:solidFill>
              </a:rPr>
              <a:t>InfluxDB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3114B249-A298-5647-413C-747401A3DEF7}"/>
              </a:ext>
            </a:extLst>
          </p:cNvPr>
          <p:cNvSpPr txBox="1"/>
          <p:nvPr/>
        </p:nvSpPr>
        <p:spPr>
          <a:xfrm>
            <a:off x="756397" y="1176617"/>
            <a:ext cx="42330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Tom</a:t>
            </a:r>
          </a:p>
        </p:txBody>
      </p:sp>
      <p:pic>
        <p:nvPicPr>
          <p:cNvPr id="5" name="Picture 4" descr="InfluxDB - Wikipedia">
            <a:extLst>
              <a:ext uri="{FF2B5EF4-FFF2-40B4-BE49-F238E27FC236}">
                <a16:creationId xmlns:a16="http://schemas.microsoft.com/office/drawing/2014/main" id="{9FC9FD6B-CC05-3762-7CF3-9F7B5A18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981" y="1175139"/>
            <a:ext cx="7782232" cy="28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22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pi&#10;&#10;Description automatically generated">
            <a:extLst>
              <a:ext uri="{FF2B5EF4-FFF2-40B4-BE49-F238E27FC236}">
                <a16:creationId xmlns:a16="http://schemas.microsoft.com/office/drawing/2014/main" id="{C8D67E7C-49A7-3260-0024-23EBF0BD0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79" y="3354387"/>
            <a:ext cx="6356554" cy="2722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BC4A9-19D5-D02D-5BB9-D92A733B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Functionaliteiten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0E13-AF69-A28E-0D69-D452213F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04170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sto MT"/>
                <a:ea typeface="Calibri"/>
                <a:cs typeface="Calibri"/>
              </a:rPr>
              <a:t>Opslaan</a:t>
            </a:r>
            <a:r>
              <a:rPr lang="en-US">
                <a:latin typeface="Calisto MT"/>
                <a:ea typeface="Calibri"/>
                <a:cs typeface="Calibri"/>
              </a:rPr>
              <a:t> van </a:t>
            </a:r>
            <a:r>
              <a:rPr lang="en-US" err="1">
                <a:latin typeface="Calisto MT"/>
                <a:ea typeface="Calibri"/>
                <a:cs typeface="Calibri"/>
              </a:rPr>
              <a:t>tijdreeksgegevens</a:t>
            </a:r>
            <a:endParaRPr lang="en-US">
              <a:latin typeface="Calisto MT"/>
            </a:endParaRPr>
          </a:p>
          <a:p>
            <a:r>
              <a:rPr lang="en-US" err="1">
                <a:latin typeface="Calisto MT"/>
                <a:ea typeface="Calibri"/>
                <a:cs typeface="Calibri"/>
              </a:rPr>
              <a:t>Uitvoeren</a:t>
            </a:r>
            <a:r>
              <a:rPr lang="en-US">
                <a:latin typeface="Calisto MT"/>
                <a:ea typeface="Calibri"/>
                <a:cs typeface="Calibri"/>
              </a:rPr>
              <a:t> van queries op </a:t>
            </a:r>
            <a:r>
              <a:rPr lang="en-US" err="1">
                <a:latin typeface="Calisto MT"/>
                <a:ea typeface="Calibri"/>
                <a:cs typeface="Calibri"/>
              </a:rPr>
              <a:t>tijdreeksgegevens</a:t>
            </a:r>
            <a:endParaRPr lang="en-US">
              <a:latin typeface="Calisto MT"/>
              <a:ea typeface="Calibri"/>
              <a:cs typeface="Calibri"/>
            </a:endParaRPr>
          </a:p>
          <a:p>
            <a:r>
              <a:rPr lang="en-US" err="1">
                <a:latin typeface="Calisto MT"/>
                <a:ea typeface="Calibri"/>
                <a:cs typeface="Calibri"/>
              </a:rPr>
              <a:t>Visualiseren</a:t>
            </a:r>
            <a:r>
              <a:rPr lang="en-US">
                <a:latin typeface="Calisto MT"/>
                <a:ea typeface="Calibri"/>
                <a:cs typeface="Calibri"/>
              </a:rPr>
              <a:t> van </a:t>
            </a:r>
            <a:r>
              <a:rPr lang="en-US" err="1">
                <a:latin typeface="Calisto MT"/>
                <a:ea typeface="Calibri"/>
                <a:cs typeface="Calibri"/>
              </a:rPr>
              <a:t>tijdreeksgegevens</a:t>
            </a:r>
            <a:endParaRPr lang="en-US">
              <a:latin typeface="Calisto MT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8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65BF-4157-29DC-87D6-7D05834E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Toepassingen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097C-8FEE-828C-3E84-38738765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Monitoring van </a:t>
            </a:r>
            <a:r>
              <a:rPr lang="en-US" err="1">
                <a:ea typeface="+mn-lt"/>
                <a:cs typeface="+mn-lt"/>
              </a:rPr>
              <a:t>systemen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apparaten</a:t>
            </a:r>
            <a:endParaRPr lang="en-US" err="1"/>
          </a:p>
          <a:p>
            <a:r>
              <a:rPr lang="en-US" err="1">
                <a:ea typeface="+mn-lt"/>
                <a:cs typeface="+mn-lt"/>
              </a:rPr>
              <a:t>Datavisualisatie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Machine learning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9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63D33-2253-2794-575D-46A6EF15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Praktijk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89FFF09-385F-5BCD-D099-CF7EA6FF7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805" y="244931"/>
            <a:ext cx="7969404" cy="654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13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0395-AF51-4CA4-10E2-7430ABE4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OVerzicht</a:t>
            </a:r>
          </a:p>
        </p:txBody>
      </p:sp>
      <p:pic>
        <p:nvPicPr>
          <p:cNvPr id="4" name="Content Placeholder 3" descr="Introduction to InfluxDB | Time to Awesome">
            <a:extLst>
              <a:ext uri="{FF2B5EF4-FFF2-40B4-BE49-F238E27FC236}">
                <a16:creationId xmlns:a16="http://schemas.microsoft.com/office/drawing/2014/main" id="{A312B5DC-235B-EF4F-2A33-59BDD3B92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997" y="1714705"/>
            <a:ext cx="7437219" cy="4325221"/>
          </a:xfrm>
        </p:spPr>
      </p:pic>
    </p:spTree>
    <p:extLst>
      <p:ext uri="{BB962C8B-B14F-4D97-AF65-F5344CB8AC3E}">
        <p14:creationId xmlns:p14="http://schemas.microsoft.com/office/powerpoint/2010/main" val="383279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60AA3-48EB-2669-6AFB-0D6975BD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err="1"/>
              <a:t>Devsecops</a:t>
            </a:r>
            <a:br>
              <a:rPr lang="nl-NL"/>
            </a:br>
            <a:br>
              <a:rPr lang="nl-NL"/>
            </a:br>
            <a:endParaRPr lang="nl-NL"/>
          </a:p>
        </p:txBody>
      </p:sp>
      <p:pic>
        <p:nvPicPr>
          <p:cNvPr id="4" name="Tijdelijke aanduiding voor inhoud 3" descr="Afbeelding met Lettertype, Graphics, cirkel, logo&#10;&#10;Automatisch gegenereerde beschrijving">
            <a:extLst>
              <a:ext uri="{FF2B5EF4-FFF2-40B4-BE49-F238E27FC236}">
                <a16:creationId xmlns:a16="http://schemas.microsoft.com/office/drawing/2014/main" id="{8A962F50-3E37-434B-4B9E-BE9E7D423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484" y="1972809"/>
            <a:ext cx="5370979" cy="3055283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DBAB314-DF80-E17B-2379-20F14614F36C}"/>
              </a:ext>
            </a:extLst>
          </p:cNvPr>
          <p:cNvSpPr txBox="1"/>
          <p:nvPr/>
        </p:nvSpPr>
        <p:spPr>
          <a:xfrm>
            <a:off x="854448" y="2003051"/>
            <a:ext cx="43702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/>
              <a:t>"Sec" wordt </a:t>
            </a:r>
            <a:r>
              <a:rPr lang="nl-NL" err="1"/>
              <a:t>geintegreerd</a:t>
            </a:r>
            <a:r>
              <a:rPr lang="nl-NL"/>
              <a:t> met </a:t>
            </a:r>
            <a:r>
              <a:rPr lang="nl-NL" err="1"/>
              <a:t>DevOps</a:t>
            </a:r>
          </a:p>
          <a:p>
            <a:pPr marL="285750" indent="-285750">
              <a:buFont typeface="Arial"/>
              <a:buChar char="•"/>
            </a:pPr>
            <a:r>
              <a:rPr lang="nl-NL"/>
              <a:t>Onderdeel van het ontwikkeling</a:t>
            </a:r>
          </a:p>
          <a:p>
            <a:pPr marL="285750" indent="-285750">
              <a:buFont typeface="Arial"/>
              <a:buChar char="•"/>
            </a:pPr>
            <a:r>
              <a:rPr lang="nl-NL"/>
              <a:t>Door het hele proces</a:t>
            </a:r>
          </a:p>
        </p:txBody>
      </p:sp>
    </p:spTree>
    <p:extLst>
      <p:ext uri="{BB962C8B-B14F-4D97-AF65-F5344CB8AC3E}">
        <p14:creationId xmlns:p14="http://schemas.microsoft.com/office/powerpoint/2010/main" val="80809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9DEC2-E66A-F890-F02F-39298160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containerscanning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4B6716-1E63-2916-AC6C-39584F5D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Onderdeel van </a:t>
            </a:r>
            <a:r>
              <a:rPr lang="nl-NL" err="1"/>
              <a:t>DevSecOps</a:t>
            </a:r>
            <a:endParaRPr lang="nl-NL"/>
          </a:p>
          <a:p>
            <a:r>
              <a:rPr lang="nl-NL"/>
              <a:t>Automatisch controleren van images</a:t>
            </a:r>
          </a:p>
        </p:txBody>
      </p:sp>
      <p:pic>
        <p:nvPicPr>
          <p:cNvPr id="4" name="Afbeelding 3" descr="Afbeelding met logo, symbool, Graphics, ontwerp&#10;&#10;Automatisch gegenereerde beschrijving">
            <a:extLst>
              <a:ext uri="{FF2B5EF4-FFF2-40B4-BE49-F238E27FC236}">
                <a16:creationId xmlns:a16="http://schemas.microsoft.com/office/drawing/2014/main" id="{31214AE4-B677-C6CA-00A4-3684D996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672" y="171842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32215-DE55-4098-C630-2552950B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Containerscanning in de pitstop applicatie</a:t>
            </a:r>
          </a:p>
        </p:txBody>
      </p:sp>
      <p:pic>
        <p:nvPicPr>
          <p:cNvPr id="4" name="Tijdelijke aanduiding voor inhoud 3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86A02016-C55B-FC19-5C16-7340C4654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3" b="10101"/>
          <a:stretch/>
        </p:blipFill>
        <p:spPr>
          <a:xfrm>
            <a:off x="3683643" y="1609568"/>
            <a:ext cx="8154260" cy="4432295"/>
          </a:xfrm>
        </p:spPr>
      </p:pic>
    </p:spTree>
    <p:extLst>
      <p:ext uri="{BB962C8B-B14F-4D97-AF65-F5344CB8AC3E}">
        <p14:creationId xmlns:p14="http://schemas.microsoft.com/office/powerpoint/2010/main" val="26599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82E33-994A-E379-7C02-1042E80F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2"/>
                </a:solidFill>
              </a:rPr>
              <a:t>Tekton CI &amp; CD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3114B249-A298-5647-413C-747401A3DEF7}"/>
              </a:ext>
            </a:extLst>
          </p:cNvPr>
          <p:cNvSpPr txBox="1"/>
          <p:nvPr/>
        </p:nvSpPr>
        <p:spPr>
          <a:xfrm>
            <a:off x="756397" y="1176617"/>
            <a:ext cx="42330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 err="1">
                <a:solidFill>
                  <a:schemeClr val="bg1"/>
                </a:solidFill>
              </a:rPr>
              <a:t>Kachung</a:t>
            </a:r>
          </a:p>
        </p:txBody>
      </p:sp>
      <p:pic>
        <p:nvPicPr>
          <p:cNvPr id="5" name="Afbeelding 4" descr="Afbeelding met tekst, Graphics, grafische vormgeving, tekenfilm&#10;&#10;Automatisch gegenereerde beschrijving">
            <a:extLst>
              <a:ext uri="{FF2B5EF4-FFF2-40B4-BE49-F238E27FC236}">
                <a16:creationId xmlns:a16="http://schemas.microsoft.com/office/drawing/2014/main" id="{45BFF05F-E4F4-CDC6-080E-BDB1A53C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00" y="2114325"/>
            <a:ext cx="70389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8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6D642-D442-34D5-0A60-E74B9511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+mj-lt"/>
                <a:cs typeface="+mj-lt"/>
              </a:rPr>
              <a:t>Wat is  Tekton?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64A057-FCA5-0105-47F7-81A72323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Cloud-native oplossing voor CI/CD</a:t>
            </a:r>
          </a:p>
          <a:p>
            <a:r>
              <a:rPr lang="nl-NL" err="1"/>
              <a:t>Kubernetes</a:t>
            </a:r>
            <a:r>
              <a:rPr lang="nl-NL"/>
              <a:t> </a:t>
            </a:r>
            <a:r>
              <a:rPr lang="nl-NL" err="1"/>
              <a:t>custom</a:t>
            </a:r>
            <a:r>
              <a:rPr lang="nl-NL"/>
              <a:t> resource</a:t>
            </a:r>
          </a:p>
          <a:p>
            <a:r>
              <a:rPr lang="nl-NL"/>
              <a:t>Eigen Ecosysteem</a:t>
            </a:r>
          </a:p>
          <a:p>
            <a:pPr lvl="1"/>
            <a:r>
              <a:rPr lang="nl-NL"/>
              <a:t>Pipelines</a:t>
            </a:r>
          </a:p>
          <a:p>
            <a:pPr lvl="1"/>
            <a:r>
              <a:rPr lang="nl-NL"/>
              <a:t>Triggers</a:t>
            </a:r>
          </a:p>
          <a:p>
            <a:pPr lvl="1"/>
            <a:r>
              <a:rPr lang="nl-NL"/>
              <a:t>CLI</a:t>
            </a:r>
          </a:p>
          <a:p>
            <a:pPr lvl="1"/>
            <a:r>
              <a:rPr lang="nl-NL" err="1"/>
              <a:t>Catalog</a:t>
            </a:r>
            <a:endParaRPr lang="nl-NL"/>
          </a:p>
          <a:p>
            <a:endParaRPr lang="nl-NL"/>
          </a:p>
          <a:p>
            <a:pPr lvl="1"/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84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64A0-BBE7-5066-5646-73A8D903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Hoe werkt tekton</a:t>
            </a:r>
          </a:p>
        </p:txBody>
      </p:sp>
      <p:pic>
        <p:nvPicPr>
          <p:cNvPr id="4" name="Tijdelijke aanduiding voor inhoud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1CEBB7AF-79E7-3886-D7F0-3B9C9A26A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085" y="2293126"/>
            <a:ext cx="3753803" cy="3636088"/>
          </a:xfrm>
        </p:spPr>
      </p:pic>
      <p:pic>
        <p:nvPicPr>
          <p:cNvPr id="5" name="Afbeelding 4" descr="Afbeelding met tekst, schermopname, diagram, lijn&#10;&#10;Automatisch gegenereerde beschrijving">
            <a:extLst>
              <a:ext uri="{FF2B5EF4-FFF2-40B4-BE49-F238E27FC236}">
                <a16:creationId xmlns:a16="http://schemas.microsoft.com/office/drawing/2014/main" id="{7728DA5D-837F-515E-5AB9-B55408309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812" y="2297019"/>
            <a:ext cx="6388847" cy="38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5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D0C54-9411-D465-84B6-14CC31E3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Voordelen en nadelen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A52B6D-2FF5-C00C-01E7-40989E58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/>
              <a:t>Voordelen:</a:t>
            </a:r>
          </a:p>
          <a:p>
            <a:pPr lvl="1"/>
            <a:r>
              <a:rPr lang="nl-NL"/>
              <a:t>Native </a:t>
            </a:r>
            <a:r>
              <a:rPr lang="nl-NL" err="1"/>
              <a:t>Kubernetes</a:t>
            </a:r>
            <a:endParaRPr lang="nl-NL"/>
          </a:p>
          <a:p>
            <a:pPr lvl="1"/>
            <a:r>
              <a:rPr lang="nl-NL">
                <a:ea typeface="+mn-lt"/>
                <a:cs typeface="+mn-lt"/>
              </a:rPr>
              <a:t>Herbruikbaar</a:t>
            </a:r>
            <a:endParaRPr lang="nl-NL"/>
          </a:p>
          <a:p>
            <a:pPr lvl="1"/>
            <a:r>
              <a:rPr lang="nl-NL" err="1">
                <a:ea typeface="+mn-lt"/>
                <a:cs typeface="+mn-lt"/>
              </a:rPr>
              <a:t>Uitbreidbaar</a:t>
            </a:r>
            <a:endParaRPr lang="nl-NL" err="1"/>
          </a:p>
          <a:p>
            <a:pPr lvl="1"/>
            <a:r>
              <a:rPr lang="nl-NL"/>
              <a:t>Schaalbaarheid</a:t>
            </a:r>
          </a:p>
          <a:p>
            <a:pPr marL="0" indent="0">
              <a:buNone/>
            </a:pPr>
            <a:r>
              <a:rPr lang="nl-NL"/>
              <a:t>Nadelen:</a:t>
            </a:r>
          </a:p>
          <a:p>
            <a:pPr lvl="1"/>
            <a:r>
              <a:rPr lang="nl-NL"/>
              <a:t>Learning curve</a:t>
            </a:r>
          </a:p>
          <a:p>
            <a:pPr lvl="1"/>
            <a:r>
              <a:rPr lang="nl-NL"/>
              <a:t>Community support</a:t>
            </a:r>
          </a:p>
          <a:p>
            <a:endParaRPr lang="nl-NL"/>
          </a:p>
        </p:txBody>
      </p:sp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31661F26-8032-AB14-E77D-536E9F10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518" y="1702077"/>
            <a:ext cx="5462493" cy="443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7904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27</Slides>
  <Notes>2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28" baseType="lpstr">
      <vt:lpstr>ChronicleVTI</vt:lpstr>
      <vt:lpstr>Groep D</vt:lpstr>
      <vt:lpstr>DevSECOPS CONTAINERSCANNING</vt:lpstr>
      <vt:lpstr>Devsecops  </vt:lpstr>
      <vt:lpstr>containerscanning</vt:lpstr>
      <vt:lpstr>Containerscanning in de pitstop applicatie</vt:lpstr>
      <vt:lpstr>Tekton CI &amp; CD</vt:lpstr>
      <vt:lpstr>Wat is  Tekton?</vt:lpstr>
      <vt:lpstr>Hoe werkt tekton</vt:lpstr>
      <vt:lpstr>Voordelen en nadelen</vt:lpstr>
      <vt:lpstr>Toepassingen</vt:lpstr>
      <vt:lpstr>Kubernetes secrets management via externe provider</vt:lpstr>
      <vt:lpstr>Via externe provider</vt:lpstr>
      <vt:lpstr>HashiCorp vault</vt:lpstr>
      <vt:lpstr>Relevantie  voor  translink </vt:lpstr>
      <vt:lpstr>Draft</vt:lpstr>
      <vt:lpstr>Draft</vt:lpstr>
      <vt:lpstr>Prometheus en Slack integratie</vt:lpstr>
      <vt:lpstr>waarom Prometheus</vt:lpstr>
      <vt:lpstr>Waarom Slack</vt:lpstr>
      <vt:lpstr>Hoe werkt het?</vt:lpstr>
      <vt:lpstr>Praktische uitwerking</vt:lpstr>
      <vt:lpstr>Toepassingen</vt:lpstr>
      <vt:lpstr>InfluxDB</vt:lpstr>
      <vt:lpstr>Functionaliteiten</vt:lpstr>
      <vt:lpstr>Toepassingen</vt:lpstr>
      <vt:lpstr>Praktijk</vt:lpstr>
      <vt:lpstr>OVerzicht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2</cp:revision>
  <dcterms:created xsi:type="dcterms:W3CDTF">2023-10-05T21:23:32Z</dcterms:created>
  <dcterms:modified xsi:type="dcterms:W3CDTF">2023-10-06T11:39:04Z</dcterms:modified>
</cp:coreProperties>
</file>