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3"/>
  </p:notesMasterIdLst>
  <p:sldIdLst>
    <p:sldId id="256" r:id="rId2"/>
    <p:sldId id="297" r:id="rId3"/>
    <p:sldId id="400" r:id="rId4"/>
    <p:sldId id="395" r:id="rId5"/>
    <p:sldId id="355" r:id="rId6"/>
    <p:sldId id="356" r:id="rId7"/>
    <p:sldId id="409" r:id="rId8"/>
    <p:sldId id="396" r:id="rId9"/>
    <p:sldId id="401" r:id="rId10"/>
    <p:sldId id="399" r:id="rId11"/>
    <p:sldId id="402" r:id="rId12"/>
    <p:sldId id="403" r:id="rId13"/>
    <p:sldId id="404" r:id="rId14"/>
    <p:sldId id="405" r:id="rId15"/>
    <p:sldId id="382" r:id="rId16"/>
    <p:sldId id="406" r:id="rId17"/>
    <p:sldId id="407" r:id="rId18"/>
    <p:sldId id="383" r:id="rId19"/>
    <p:sldId id="410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408" r:id="rId31"/>
    <p:sldId id="394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865" autoAdjust="0"/>
  </p:normalViewPr>
  <p:slideViewPr>
    <p:cSldViewPr>
      <p:cViewPr varScale="1">
        <p:scale>
          <a:sx n="129" d="100"/>
          <a:sy n="129" d="100"/>
        </p:scale>
        <p:origin x="133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31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2927F3-F9A2-6B62-95C8-AA1BBBCBF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C1A01A-B544-C03C-E8CB-B5D0FA38AFDE}"/>
              </a:ext>
            </a:extLst>
          </p:cNvPr>
          <p:cNvSpPr txBox="1"/>
          <p:nvPr/>
        </p:nvSpPr>
        <p:spPr>
          <a:xfrm>
            <a:off x="323528" y="119675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初回起動時の「日本語化パッケージをインストールして再起動」という</a:t>
            </a:r>
            <a:endParaRPr kumimoji="1" lang="en-US" altLang="ja-JP" sz="2000" dirty="0"/>
          </a:p>
          <a:p>
            <a:r>
              <a:rPr kumimoji="1" lang="ja-JP" altLang="en-US" sz="2000" dirty="0"/>
              <a:t>表示が出たら、クリックしてインストールする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FD70E-B0CF-BB7B-5471-E2A294592AEF}"/>
              </a:ext>
            </a:extLst>
          </p:cNvPr>
          <p:cNvSpPr txBox="1"/>
          <p:nvPr/>
        </p:nvSpPr>
        <p:spPr>
          <a:xfrm>
            <a:off x="251520" y="213285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フォルダの開き方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67F5896-6D2B-CFF9-0F3F-F788DC59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3779848" cy="339881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D3FC9A-0C90-B4A5-B176-B6AA831F9E2C}"/>
              </a:ext>
            </a:extLst>
          </p:cNvPr>
          <p:cNvSpPr/>
          <p:nvPr/>
        </p:nvSpPr>
        <p:spPr>
          <a:xfrm>
            <a:off x="1115616" y="3212976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DF24ED-AAC6-3BD1-DF1E-5C9B79AC7660}"/>
              </a:ext>
            </a:extLst>
          </p:cNvPr>
          <p:cNvSpPr/>
          <p:nvPr/>
        </p:nvSpPr>
        <p:spPr>
          <a:xfrm>
            <a:off x="1331640" y="4797152"/>
            <a:ext cx="309634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369F8C-022C-7A4F-3EFF-CD297F138D75}"/>
              </a:ext>
            </a:extLst>
          </p:cNvPr>
          <p:cNvSpPr txBox="1"/>
          <p:nvPr/>
        </p:nvSpPr>
        <p:spPr>
          <a:xfrm>
            <a:off x="683568" y="2564904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「ファイル」から「フォルダーを開く」を選択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B3A19F-E345-E637-BE13-2CCEAB5B8013}"/>
              </a:ext>
            </a:extLst>
          </p:cNvPr>
          <p:cNvSpPr txBox="1"/>
          <p:nvPr/>
        </p:nvSpPr>
        <p:spPr>
          <a:xfrm>
            <a:off x="4644008" y="4365104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「このフォルダー内のファイルの作成者を</a:t>
            </a:r>
            <a:endParaRPr lang="en-US" altLang="ja-JP" dirty="0"/>
          </a:p>
          <a:p>
            <a:r>
              <a:rPr kumimoji="1" lang="ja-JP" altLang="en-US" dirty="0"/>
              <a:t>信頼しますか？」という表示が出たら</a:t>
            </a:r>
            <a:endParaRPr kumimoji="1" lang="en-US" altLang="ja-JP" dirty="0"/>
          </a:p>
          <a:p>
            <a:r>
              <a:rPr lang="ja-JP" altLang="en-US" dirty="0"/>
              <a:t>「はい、作成者を信頼します」を選ぶ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67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CC5855-C9E9-3723-93FC-BB96A1606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CA369D-D612-3361-233E-509DE12C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57340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072593-8F20-2030-F2DE-8103F8E780F5}"/>
              </a:ext>
            </a:extLst>
          </p:cNvPr>
          <p:cNvSpPr txBox="1"/>
          <p:nvPr/>
        </p:nvSpPr>
        <p:spPr>
          <a:xfrm>
            <a:off x="755576" y="1124744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PC</a:t>
            </a:r>
            <a:r>
              <a:rPr kumimoji="1" lang="ja-JP" altLang="en-US" sz="2400" dirty="0"/>
              <a:t>をクリック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3B77E05-F4BE-2B38-3CBB-C08CF84B4ED1}"/>
              </a:ext>
            </a:extLst>
          </p:cNvPr>
          <p:cNvSpPr/>
          <p:nvPr/>
        </p:nvSpPr>
        <p:spPr>
          <a:xfrm>
            <a:off x="1403648" y="3717032"/>
            <a:ext cx="79208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8B10118-996B-B4E6-FFBC-251E6262DBF7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6"/>
            <a:ext cx="648072" cy="2505471"/>
          </a:xfrm>
          <a:prstGeom prst="bentConnector3">
            <a:avLst>
              <a:gd name="adj1" fmla="val -3527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6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7A2196-BF46-B463-8B56-6A52937D5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3F303-735B-702C-1236-AF91A6E7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7340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E36CC0-1513-B288-8AE5-5B7CBD8D613D}"/>
              </a:ext>
            </a:extLst>
          </p:cNvPr>
          <p:cNvSpPr txBox="1"/>
          <p:nvPr/>
        </p:nvSpPr>
        <p:spPr>
          <a:xfrm>
            <a:off x="755576" y="1124744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ネットワークの場所</a:t>
            </a:r>
            <a:r>
              <a:rPr lang="en-US" altLang="ja-JP" sz="2400" dirty="0"/>
              <a:t>(Z</a:t>
            </a:r>
            <a:r>
              <a:rPr lang="en-US" altLang="ja-JP" sz="2400" dirty="0">
                <a:sym typeface="Wingdings" panose="05000000000000000000" pitchFamily="2" charset="2"/>
              </a:rPr>
              <a:t>:)</a:t>
            </a:r>
            <a:r>
              <a:rPr lang="ja-JP" altLang="en-US" sz="2400" dirty="0">
                <a:sym typeface="Wingdings" panose="05000000000000000000" pitchFamily="2" charset="2"/>
              </a:rPr>
              <a:t>をクリック</a:t>
            </a:r>
            <a:endParaRPr kumimoji="1" lang="ja-JP" altLang="en-US" sz="24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AB7D2AC-BEB7-9041-DEF5-6F542456E64C}"/>
              </a:ext>
            </a:extLst>
          </p:cNvPr>
          <p:cNvSpPr/>
          <p:nvPr/>
        </p:nvSpPr>
        <p:spPr>
          <a:xfrm>
            <a:off x="2949950" y="5181558"/>
            <a:ext cx="1838074" cy="4796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47D9A02-FD61-B3D3-5107-AB20A308BAFF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194374" cy="4065826"/>
          </a:xfrm>
          <a:prstGeom prst="bentConnector3">
            <a:avLst>
              <a:gd name="adj1" fmla="val -1041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6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D75AE2-CAA9-2942-2891-3CBCDFF4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5E4D73-F7DE-AD34-3553-FF6068C8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048672" cy="45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655077-6C77-DA62-C20B-A819CC644A93}"/>
              </a:ext>
            </a:extLst>
          </p:cNvPr>
          <p:cNvSpPr txBox="1"/>
          <p:nvPr/>
        </p:nvSpPr>
        <p:spPr>
          <a:xfrm>
            <a:off x="755576" y="1124744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」をダブルクリック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8F875-DD60-2B2A-2783-F68FF555FA32}"/>
              </a:ext>
            </a:extLst>
          </p:cNvPr>
          <p:cNvSpPr/>
          <p:nvPr/>
        </p:nvSpPr>
        <p:spPr>
          <a:xfrm>
            <a:off x="2481598" y="3356992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FD21AE9-5E0A-B471-1AC8-5AD7C76EBB9A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1726022" cy="2103676"/>
          </a:xfrm>
          <a:prstGeom prst="bentConnector3">
            <a:avLst>
              <a:gd name="adj1" fmla="val -1324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0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27048B-5106-12C7-DCBF-611EACE5F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3E0AEA-FB8D-7CDD-50BB-A915352E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171281" cy="39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85E9DE-A3D8-7866-90DA-B2021F9ECE88}"/>
              </a:ext>
            </a:extLst>
          </p:cNvPr>
          <p:cNvSpPr txBox="1"/>
          <p:nvPr/>
        </p:nvSpPr>
        <p:spPr>
          <a:xfrm>
            <a:off x="755576" y="1124744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test</a:t>
            </a:r>
            <a:r>
              <a:rPr kumimoji="1" lang="ja-JP" altLang="en-US" sz="2400" dirty="0"/>
              <a:t>」を</a:t>
            </a:r>
            <a:r>
              <a:rPr kumimoji="1" lang="ja-JP" altLang="en-US" sz="2400" dirty="0">
                <a:solidFill>
                  <a:srgbClr val="FF0000"/>
                </a:solidFill>
              </a:rPr>
              <a:t>シングルクリック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867B619-8D14-ACB4-23CB-ED461F15A2A4}"/>
              </a:ext>
            </a:extLst>
          </p:cNvPr>
          <p:cNvSpPr/>
          <p:nvPr/>
        </p:nvSpPr>
        <p:spPr>
          <a:xfrm>
            <a:off x="3059832" y="234888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3D06D016-F074-3EEA-6AB6-963D38FCCC33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304256" cy="1095564"/>
          </a:xfrm>
          <a:prstGeom prst="bentConnector3">
            <a:avLst>
              <a:gd name="adj1" fmla="val -992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D65A3C-DCE8-D8A4-5D36-98C20776429E}"/>
              </a:ext>
            </a:extLst>
          </p:cNvPr>
          <p:cNvSpPr/>
          <p:nvPr/>
        </p:nvSpPr>
        <p:spPr>
          <a:xfrm>
            <a:off x="5724128" y="522920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A1B783-31C3-C7E2-61B9-9A58BAB1E4CA}"/>
              </a:ext>
            </a:extLst>
          </p:cNvPr>
          <p:cNvSpPr txBox="1"/>
          <p:nvPr/>
        </p:nvSpPr>
        <p:spPr>
          <a:xfrm>
            <a:off x="1187624" y="6021288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」が選択された状態で「フォルダーの選択」をクリック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81E07E1F-9ACA-54F1-0407-BF0A61FD0B9E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4750514" y="5047675"/>
            <a:ext cx="689827" cy="125740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5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292080" y="2780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153DA6-5536-84C8-6F4B-062087E60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</a:t>
            </a:r>
            <a:r>
              <a:rPr lang="en-US" altLang="ja-JP"/>
              <a:t>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0287C8-D1F8-6A67-1D3F-8F8BA695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84784"/>
            <a:ext cx="5278639" cy="302433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05721CB-BBB1-0F49-F22A-129444404628}"/>
              </a:ext>
            </a:extLst>
          </p:cNvPr>
          <p:cNvSpPr/>
          <p:nvPr/>
        </p:nvSpPr>
        <p:spPr>
          <a:xfrm>
            <a:off x="4067943" y="2420888"/>
            <a:ext cx="216025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0F95BA-DAAF-A5FF-5D50-2045BB8A4206}"/>
              </a:ext>
            </a:extLst>
          </p:cNvPr>
          <p:cNvSpPr/>
          <p:nvPr/>
        </p:nvSpPr>
        <p:spPr>
          <a:xfrm>
            <a:off x="2483768" y="2671748"/>
            <a:ext cx="2664296" cy="2531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2693AED-BAAA-00B5-3B1D-06060A72F7A0}"/>
              </a:ext>
            </a:extLst>
          </p:cNvPr>
          <p:cNvSpPr/>
          <p:nvPr/>
        </p:nvSpPr>
        <p:spPr>
          <a:xfrm>
            <a:off x="4059235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AC3385-A6B0-E515-90DB-C6BD234BC854}"/>
              </a:ext>
            </a:extLst>
          </p:cNvPr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E2D32C-F0D9-9B4B-66F2-45EA594BD861}"/>
              </a:ext>
            </a:extLst>
          </p:cNvPr>
          <p:cNvSpPr txBox="1"/>
          <p:nvPr/>
        </p:nvSpPr>
        <p:spPr>
          <a:xfrm>
            <a:off x="1835696" y="4869160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/>
              <a:t>ファイルの新規作成ボタンを押して</a:t>
            </a:r>
            <a:endParaRPr kumimoji="1" lang="en-US" altLang="ja-JP"/>
          </a:p>
          <a:p>
            <a:pPr marL="342900" indent="-342900">
              <a:buAutoNum type="arabicPeriod"/>
            </a:pPr>
            <a:r>
              <a:rPr kumimoji="1" lang="ja-JP" altLang="en-US"/>
              <a:t>「</a:t>
            </a:r>
            <a:r>
              <a:rPr kumimoji="1" lang="en-US" altLang="ja-JP"/>
              <a:t>README.md</a:t>
            </a:r>
            <a:r>
              <a:rPr kumimoji="1" lang="ja-JP" altLang="en-US"/>
              <a:t>」と入力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922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B94B1F-CF1F-9387-7049-41A06B122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</a:t>
            </a:r>
            <a:r>
              <a:rPr lang="en-US" altLang="ja-JP"/>
              <a:t>2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5EDEBE-C845-64AE-6346-2096859E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34357"/>
            <a:ext cx="5828342" cy="1670707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9BA526-1DED-C4D8-2801-2D10F1F8F612}"/>
              </a:ext>
            </a:extLst>
          </p:cNvPr>
          <p:cNvSpPr/>
          <p:nvPr/>
        </p:nvSpPr>
        <p:spPr>
          <a:xfrm>
            <a:off x="1601268" y="2731636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0779B2-BC07-F6A4-C63E-33EE2431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725144"/>
            <a:ext cx="5723660" cy="179417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2063AEC-AF84-DD9D-CE0D-FA5703A02C85}"/>
              </a:ext>
            </a:extLst>
          </p:cNvPr>
          <p:cNvSpPr/>
          <p:nvPr/>
        </p:nvSpPr>
        <p:spPr>
          <a:xfrm>
            <a:off x="1722099" y="5122515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506330-7DCE-7E78-0CCB-D8829BE686B0}"/>
              </a:ext>
            </a:extLst>
          </p:cNvPr>
          <p:cNvSpPr txBox="1"/>
          <p:nvPr/>
        </p:nvSpPr>
        <p:spPr>
          <a:xfrm>
            <a:off x="971600" y="90872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ファイル内容を入力したら保存すること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3BEA8C-8D40-615E-399F-F07FF8DDD208}"/>
              </a:ext>
            </a:extLst>
          </p:cNvPr>
          <p:cNvSpPr txBox="1"/>
          <p:nvPr/>
        </p:nvSpPr>
        <p:spPr>
          <a:xfrm>
            <a:off x="107504" y="177281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ファイル名のタブの隣のアイコンが「●」だと未保存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2CCCC1-0BFF-305D-5004-E68F9D2FE4FC}"/>
              </a:ext>
            </a:extLst>
          </p:cNvPr>
          <p:cNvSpPr txBox="1"/>
          <p:nvPr/>
        </p:nvSpPr>
        <p:spPr>
          <a:xfrm>
            <a:off x="107504" y="4221088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ファイル名のタブの隣のアイコンが「</a:t>
            </a:r>
            <a:r>
              <a:rPr kumimoji="1" lang="en-US" altLang="ja-JP"/>
              <a:t>X</a:t>
            </a:r>
            <a:r>
              <a:rPr kumimoji="1" lang="ja-JP" altLang="en-US"/>
              <a:t>」だ</a:t>
            </a:r>
            <a:r>
              <a:rPr lang="ja-JP" altLang="en-US"/>
              <a:t>と</a:t>
            </a:r>
            <a:r>
              <a:rPr kumimoji="1" lang="ja-JP" altLang="en-US"/>
              <a:t>保存済み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6981498-6246-D072-8DF9-D4F7EB2C5927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732522" y="1957482"/>
            <a:ext cx="4099626" cy="774154"/>
          </a:xfrm>
          <a:prstGeom prst="bentConnector4">
            <a:avLst>
              <a:gd name="adj1" fmla="val -5576"/>
              <a:gd name="adj2" fmla="val 61927"/>
            </a:avLst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9C41DCD-EC7A-57C0-FF60-084C3F97CFEF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1853353" y="4405754"/>
            <a:ext cx="4132683" cy="716761"/>
          </a:xfrm>
          <a:prstGeom prst="bentConnector4">
            <a:avLst>
              <a:gd name="adj1" fmla="val -5532"/>
              <a:gd name="adj2" fmla="val 62882"/>
            </a:avLst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左カーブ 15">
            <a:extLst>
              <a:ext uri="{FF2B5EF4-FFF2-40B4-BE49-F238E27FC236}">
                <a16:creationId xmlns:a16="http://schemas.microsoft.com/office/drawing/2014/main" id="{DAB6DCA9-32A6-CB60-7EE2-F0B96E56135B}"/>
              </a:ext>
            </a:extLst>
          </p:cNvPr>
          <p:cNvSpPr/>
          <p:nvPr/>
        </p:nvSpPr>
        <p:spPr>
          <a:xfrm>
            <a:off x="6228184" y="3140968"/>
            <a:ext cx="504056" cy="2232248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804D4C-635C-48AD-0C9F-196A6BABB73F}"/>
              </a:ext>
            </a:extLst>
          </p:cNvPr>
          <p:cNvSpPr txBox="1"/>
          <p:nvPr/>
        </p:nvSpPr>
        <p:spPr>
          <a:xfrm>
            <a:off x="6732240" y="3501008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Ctrl+S</a:t>
            </a:r>
          </a:p>
          <a:p>
            <a:r>
              <a:rPr lang="ja-JP" altLang="en-US"/>
              <a:t>もしくは</a:t>
            </a:r>
            <a:endParaRPr lang="en-US" altLang="ja-JP"/>
          </a:p>
          <a:p>
            <a:r>
              <a:rPr kumimoji="1" lang="ja-JP" altLang="en-US"/>
              <a:t>「ファイル」の</a:t>
            </a:r>
            <a:endParaRPr kumimoji="1" lang="en-US" altLang="ja-JP"/>
          </a:p>
          <a:p>
            <a:r>
              <a:rPr lang="ja-JP" altLang="en-US"/>
              <a:t>「保存」をクリック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7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796136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FAC4EF-04F9-BE5D-73B7-33540BAB4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とカレントブランチ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D7D03B-BAF1-33AF-422B-13AB2DAE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8280920" cy="19777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5AC089-5716-F288-5693-3796B6FEFE6B}"/>
              </a:ext>
            </a:extLst>
          </p:cNvPr>
          <p:cNvSpPr txBox="1"/>
          <p:nvPr/>
        </p:nvSpPr>
        <p:spPr>
          <a:xfrm>
            <a:off x="107504" y="1196752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は、カレントディレクトリが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リポジトリでない場合は</a:t>
            </a:r>
            <a:endParaRPr kumimoji="1" lang="en-US" altLang="ja-JP" dirty="0"/>
          </a:p>
          <a:p>
            <a:r>
              <a:rPr lang="ja-JP" altLang="en-US" dirty="0"/>
              <a:t>カレントディレクトリしか表示しない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6562265-6F6F-E7A6-9B5F-CCA468041581}"/>
              </a:ext>
            </a:extLst>
          </p:cNvPr>
          <p:cNvSpPr/>
          <p:nvPr/>
        </p:nvSpPr>
        <p:spPr>
          <a:xfrm>
            <a:off x="3995936" y="2132856"/>
            <a:ext cx="151216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BB585F45-4895-BA56-A7CF-FCEC90341BE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010989" y="1391824"/>
            <a:ext cx="289773" cy="119228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2C054D1-0E29-6352-4F14-C418F64C0590}"/>
              </a:ext>
            </a:extLst>
          </p:cNvPr>
          <p:cNvSpPr/>
          <p:nvPr/>
        </p:nvSpPr>
        <p:spPr>
          <a:xfrm>
            <a:off x="5580112" y="2924944"/>
            <a:ext cx="720080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3D7A4C3-6FD4-90EC-403A-0F384150FAFC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4608004" y="3104964"/>
            <a:ext cx="1224136" cy="14401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82D92B-3EF4-9222-A286-411804C7EDBE}"/>
              </a:ext>
            </a:extLst>
          </p:cNvPr>
          <p:cNvSpPr txBox="1"/>
          <p:nvPr/>
        </p:nvSpPr>
        <p:spPr>
          <a:xfrm>
            <a:off x="251520" y="44371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カレントディレクトリが</a:t>
            </a:r>
            <a:r>
              <a:rPr lang="en-US" altLang="ja-JP" dirty="0"/>
              <a:t>Git</a:t>
            </a:r>
            <a:r>
              <a:rPr lang="ja-JP" altLang="en-US" dirty="0"/>
              <a:t>リポジトリの場合は、カレントブランチを</a:t>
            </a:r>
            <a:r>
              <a:rPr kumimoji="1" lang="ja-JP" altLang="en-US" dirty="0"/>
              <a:t>表示する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7365D2-B683-5D7D-FB20-DDC0F9D51698}"/>
              </a:ext>
            </a:extLst>
          </p:cNvPr>
          <p:cNvSpPr txBox="1"/>
          <p:nvPr/>
        </p:nvSpPr>
        <p:spPr>
          <a:xfrm>
            <a:off x="107504" y="5589240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プロンプトを見て、カレントディレクトリとカレントブランチを</a:t>
            </a:r>
            <a:r>
              <a:rPr lang="ja-JP" altLang="en-US" dirty="0"/>
              <a:t>常に</a:t>
            </a:r>
            <a:r>
              <a:rPr kumimoji="1" lang="ja-JP" altLang="en-US" dirty="0"/>
              <a:t>確認すること</a:t>
            </a:r>
          </a:p>
        </p:txBody>
      </p:sp>
    </p:spTree>
    <p:extLst>
      <p:ext uri="{BB962C8B-B14F-4D97-AF65-F5344CB8AC3E}">
        <p14:creationId xmlns:p14="http://schemas.microsoft.com/office/powerpoint/2010/main" val="92927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27870985-42A7-4DF0-209C-AF182239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34" y="2320417"/>
            <a:ext cx="6796853" cy="309634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323528" y="1052736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VSCode</a:t>
            </a:r>
            <a:r>
              <a:rPr kumimoji="1" lang="ja-JP" altLang="en-US" sz="2400"/>
              <a:t>からのコミット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5652120" y="177281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35996" y="1844824"/>
            <a:ext cx="0" cy="24482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4139952" y="12687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9A708F3-EBE5-A882-0F33-2492CFDB594A}"/>
              </a:ext>
            </a:extLst>
          </p:cNvPr>
          <p:cNvSpPr/>
          <p:nvPr/>
        </p:nvSpPr>
        <p:spPr>
          <a:xfrm>
            <a:off x="1115616" y="3933056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AD51F22-B7DD-9E5A-2D4F-1B5562FDA9F8}"/>
              </a:ext>
            </a:extLst>
          </p:cNvPr>
          <p:cNvSpPr/>
          <p:nvPr/>
        </p:nvSpPr>
        <p:spPr>
          <a:xfrm>
            <a:off x="539552" y="4005064"/>
            <a:ext cx="410344" cy="410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CC1C136-10E7-EA0E-34E1-55FD7AF01F77}"/>
              </a:ext>
            </a:extLst>
          </p:cNvPr>
          <p:cNvSpPr/>
          <p:nvPr/>
        </p:nvSpPr>
        <p:spPr>
          <a:xfrm>
            <a:off x="4323090" y="4725144"/>
            <a:ext cx="410344" cy="410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3374576-0E59-D4D3-D9BB-49AACCEA5846}"/>
              </a:ext>
            </a:extLst>
          </p:cNvPr>
          <p:cNvSpPr/>
          <p:nvPr/>
        </p:nvSpPr>
        <p:spPr>
          <a:xfrm>
            <a:off x="4355976" y="4293096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FAFB0F8-C384-2D28-B2B5-529F0B79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6192688" cy="3000465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cxnSpLocks/>
            <a:stCxn id="11" idx="4"/>
            <a:endCxn id="9" idx="1"/>
          </p:cNvCxnSpPr>
          <p:nvPr/>
        </p:nvCxnSpPr>
        <p:spPr>
          <a:xfrm rot="5400000">
            <a:off x="665566" y="2510898"/>
            <a:ext cx="2916324" cy="1008112"/>
          </a:xfrm>
          <a:prstGeom prst="bentConnector4">
            <a:avLst>
              <a:gd name="adj1" fmla="val 46914"/>
              <a:gd name="adj2" fmla="val 202150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23" idx="3"/>
          </p:cNvCxnSpPr>
          <p:nvPr/>
        </p:nvCxnSpPr>
        <p:spPr>
          <a:xfrm rot="5400000">
            <a:off x="3365866" y="2474894"/>
            <a:ext cx="2556284" cy="57606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611560" y="177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コミットボタン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3B0879-540D-DB9A-A9B0-5F9DAFDE78CF}"/>
              </a:ext>
            </a:extLst>
          </p:cNvPr>
          <p:cNvSpPr/>
          <p:nvPr/>
        </p:nvSpPr>
        <p:spPr>
          <a:xfrm>
            <a:off x="1619672" y="4293096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096B7C8-4046-8B2B-4ACC-7F4476B20CF2}"/>
              </a:ext>
            </a:extLst>
          </p:cNvPr>
          <p:cNvSpPr/>
          <p:nvPr/>
        </p:nvSpPr>
        <p:spPr>
          <a:xfrm>
            <a:off x="1619672" y="3861048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CA124-BB54-3FB8-3711-88973BF6F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の開き方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3EEB0-5923-62C6-036E-10C94804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57340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341F80B-DDF4-485F-A171-2409E772E17E}"/>
              </a:ext>
            </a:extLst>
          </p:cNvPr>
          <p:cNvSpPr/>
          <p:nvPr/>
        </p:nvSpPr>
        <p:spPr>
          <a:xfrm>
            <a:off x="1547664" y="6093296"/>
            <a:ext cx="2304256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5EF3501-A6A6-6C6E-5E26-FF644FABB7DF}"/>
              </a:ext>
            </a:extLst>
          </p:cNvPr>
          <p:cNvSpPr/>
          <p:nvPr/>
        </p:nvSpPr>
        <p:spPr>
          <a:xfrm>
            <a:off x="1547664" y="2276872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86DC6-7F52-7060-AEFC-4C58A518862E}"/>
              </a:ext>
            </a:extLst>
          </p:cNvPr>
          <p:cNvSpPr txBox="1"/>
          <p:nvPr/>
        </p:nvSpPr>
        <p:spPr>
          <a:xfrm>
            <a:off x="395536" y="836712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git bash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kumimoji="1" lang="en-US" altLang="ja-JP" dirty="0"/>
              <a:t>Git Bash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A09A123-CF7C-8C8F-52F3-DBB1321B8372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152128" cy="5077434"/>
          </a:xfrm>
          <a:prstGeom prst="bentConnector3">
            <a:avLst>
              <a:gd name="adj1" fmla="val -1984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B265917-9945-D4B9-B34E-0B804E7515C9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611560" y="1556792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17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8BEDBB-AD2B-EE30-BFC6-84CA3C319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7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A2B84D0-00D3-7EA6-D4FC-E097F268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" y="1691516"/>
            <a:ext cx="8983957" cy="259228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9B326CD-83BE-672D-3095-E5EA20D125CA}"/>
              </a:ext>
            </a:extLst>
          </p:cNvPr>
          <p:cNvSpPr/>
          <p:nvPr/>
        </p:nvSpPr>
        <p:spPr>
          <a:xfrm>
            <a:off x="683568" y="2339588"/>
            <a:ext cx="25202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3D12A-C439-AAED-AE2E-68B3DFA56A0F}"/>
              </a:ext>
            </a:extLst>
          </p:cNvPr>
          <p:cNvSpPr txBox="1"/>
          <p:nvPr/>
        </p:nvSpPr>
        <p:spPr>
          <a:xfrm>
            <a:off x="395537" y="908720"/>
            <a:ext cx="856895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もしコミットメッセージを書き忘れてコミットボタンを押したら</a:t>
            </a:r>
            <a:r>
              <a:rPr lang="en-US" altLang="ja-JP" sz="2000"/>
              <a:t>COMMIT_EDITMSG</a:t>
            </a:r>
            <a:r>
              <a:rPr lang="ja-JP" altLang="en-US" sz="2000"/>
              <a:t>というファイルが開く</a:t>
            </a:r>
            <a:endParaRPr kumimoji="1" lang="ja-JP" altLang="en-US" sz="20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CF37F3F-416D-35CF-D3FF-DD9CB6C8FDD9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 flipV="1">
            <a:off x="395536" y="1268760"/>
            <a:ext cx="288031" cy="1214844"/>
          </a:xfrm>
          <a:prstGeom prst="bentConnector3">
            <a:avLst>
              <a:gd name="adj1" fmla="val -79366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0C04910-F5B2-5351-2968-08B093B9B164}"/>
              </a:ext>
            </a:extLst>
          </p:cNvPr>
          <p:cNvSpPr/>
          <p:nvPr/>
        </p:nvSpPr>
        <p:spPr>
          <a:xfrm>
            <a:off x="3716613" y="2420305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4DFA7A-F4FA-D953-5CBA-0F82D80CBC1A}"/>
              </a:ext>
            </a:extLst>
          </p:cNvPr>
          <p:cNvSpPr txBox="1"/>
          <p:nvPr/>
        </p:nvSpPr>
        <p:spPr>
          <a:xfrm>
            <a:off x="107504" y="43558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一番上に</a:t>
            </a:r>
            <a:r>
              <a:rPr kumimoji="1" lang="ja-JP" altLang="en-US"/>
              <a:t>「</a:t>
            </a:r>
            <a:r>
              <a:rPr kumimoji="1" lang="en-US" altLang="ja-JP"/>
              <a:t>commit from VSCode</a:t>
            </a:r>
            <a:r>
              <a:rPr kumimoji="1" lang="ja-JP" altLang="en-US"/>
              <a:t>」と入力</a:t>
            </a:r>
            <a:r>
              <a:rPr lang="ja-JP" altLang="en-US"/>
              <a:t>する</a:t>
            </a:r>
            <a:endParaRPr lang="en-US" altLang="ja-JP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FB9437C-9E80-D219-17E8-EE51C1F9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445224"/>
            <a:ext cx="3859068" cy="1152128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DE1FFED8-E4F7-5DDA-379F-999D2BA2B829}"/>
              </a:ext>
            </a:extLst>
          </p:cNvPr>
          <p:cNvSpPr/>
          <p:nvPr/>
        </p:nvSpPr>
        <p:spPr>
          <a:xfrm>
            <a:off x="3707904" y="5696084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FFCDCAAA-9C27-3FD4-FABC-B609D84EFD44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5220072" y="2564321"/>
            <a:ext cx="152725" cy="1976157"/>
          </a:xfrm>
          <a:prstGeom prst="bentConnector3">
            <a:avLst>
              <a:gd name="adj1" fmla="val 249681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32FE00-11BA-4DE1-B02D-B2A8C4C748AC}"/>
              </a:ext>
            </a:extLst>
          </p:cNvPr>
          <p:cNvSpPr txBox="1"/>
          <p:nvPr/>
        </p:nvSpPr>
        <p:spPr>
          <a:xfrm>
            <a:off x="107504" y="4869160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保存してからファイルを閉じる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CE467F-3186-1CFE-CCDF-56557884D058}"/>
              </a:ext>
            </a:extLst>
          </p:cNvPr>
          <p:cNvSpPr/>
          <p:nvPr/>
        </p:nvSpPr>
        <p:spPr>
          <a:xfrm>
            <a:off x="4716016" y="1988840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301D705-1B06-3AEE-0823-BE5E6C92C5BF}"/>
              </a:ext>
            </a:extLst>
          </p:cNvPr>
          <p:cNvCxnSpPr>
            <a:cxnSpLocks/>
            <a:stCxn id="22" idx="3"/>
            <a:endCxn id="17" idx="6"/>
          </p:cNvCxnSpPr>
          <p:nvPr/>
        </p:nvCxnSpPr>
        <p:spPr>
          <a:xfrm>
            <a:off x="3563888" y="5053826"/>
            <a:ext cx="504056" cy="822278"/>
          </a:xfrm>
          <a:prstGeom prst="bentConnector3">
            <a:avLst>
              <a:gd name="adj1" fmla="val 145352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03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83395-DFF7-6972-F903-89A85EF93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B46D3-B143-43FD-0325-9285E49608DA}"/>
              </a:ext>
            </a:extLst>
          </p:cNvPr>
          <p:cNvSpPr txBox="1"/>
          <p:nvPr/>
        </p:nvSpPr>
        <p:spPr>
          <a:xfrm>
            <a:off x="179512" y="1196752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Bash</a:t>
            </a:r>
            <a:r>
              <a:rPr kumimoji="1" lang="ja-JP" altLang="en-US" sz="2400" dirty="0"/>
              <a:t>を開くと、以下のような画面となる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6393B-FF6C-9707-C180-CA49DB73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31075" cy="25757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C60A87-578C-2256-C8A4-46FEE654AFA5}"/>
              </a:ext>
            </a:extLst>
          </p:cNvPr>
          <p:cNvSpPr txBox="1"/>
          <p:nvPr/>
        </p:nvSpPr>
        <p:spPr>
          <a:xfrm>
            <a:off x="467544" y="458112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＄マークの右にカーソルが点滅しており、コマンド入力待ちになる</a:t>
            </a:r>
            <a:endParaRPr kumimoji="1" lang="en-US" altLang="ja-JP" sz="2000" dirty="0"/>
          </a:p>
          <a:p>
            <a:r>
              <a:rPr kumimoji="1" lang="ja-JP" altLang="en-US" sz="2000" dirty="0"/>
              <a:t>このマークを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コマンドプロンプト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もしくは単に</a:t>
            </a:r>
            <a:r>
              <a:rPr kumimoji="1" lang="ja-JP" altLang="en-US" sz="2000" dirty="0">
                <a:solidFill>
                  <a:srgbClr val="FF0000"/>
                </a:solidFill>
              </a:rPr>
              <a:t>プロンプト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と呼ぶ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5075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gticonfig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87743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github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github</a:t>
            </a:r>
            <a:endParaRPr kumimoji="1" lang="en-US" altLang="ja-JP" sz="2000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012160" y="25649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328498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</a:t>
            </a:r>
            <a:r>
              <a:rPr kumimoji="1" lang="ja-JP" altLang="en-US"/>
              <a:t>を作成</a:t>
            </a:r>
            <a:r>
              <a:rPr lang="ja-JP" altLang="en-US"/>
              <a:t>し、そこへ移動</a:t>
            </a:r>
            <a:endParaRPr kumimoji="1" lang="ja-JP" altLang="en-US" dirty="0"/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450912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5373216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012160" y="558924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545118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56612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545118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80F7C2-D7F5-E5E9-4E32-C714966A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6889077" cy="269771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E38C31-5AF7-9060-7714-867B2AC1D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F3026-5B00-F671-A05D-C8EDF01A17CC}"/>
              </a:ext>
            </a:extLst>
          </p:cNvPr>
          <p:cNvSpPr txBox="1"/>
          <p:nvPr/>
        </p:nvSpPr>
        <p:spPr>
          <a:xfrm>
            <a:off x="179512" y="980728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47A3DFB-B8D4-F0C0-ECAF-EBE1A392AD7D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4645214" y="1158605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B4EC1DF-A5FC-B228-C4F9-78F6422E8053}"/>
              </a:ext>
            </a:extLst>
          </p:cNvPr>
          <p:cNvSpPr/>
          <p:nvPr/>
        </p:nvSpPr>
        <p:spPr>
          <a:xfrm>
            <a:off x="5364088" y="2132856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76A922-5056-6ACA-5064-1E622CD11C9C}"/>
              </a:ext>
            </a:extLst>
          </p:cNvPr>
          <p:cNvSpPr txBox="1"/>
          <p:nvPr/>
        </p:nvSpPr>
        <p:spPr>
          <a:xfrm>
            <a:off x="3563888" y="2492896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ディレクトリを作成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906152E-D81B-7999-9D68-B0CB580D28E5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843808" y="2564904"/>
            <a:ext cx="720080" cy="11265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A093298-2FC9-BF90-665D-80B83F614E24}"/>
              </a:ext>
            </a:extLst>
          </p:cNvPr>
          <p:cNvSpPr/>
          <p:nvPr/>
        </p:nvSpPr>
        <p:spPr>
          <a:xfrm>
            <a:off x="5436096" y="3645024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5750E3B-B024-D316-95AB-AC61E38390E9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4443182" y="3444198"/>
            <a:ext cx="1080120" cy="2201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70ECCCE-9A1B-F751-6CF2-DA878DC0C7BA}"/>
              </a:ext>
            </a:extLst>
          </p:cNvPr>
          <p:cNvSpPr txBox="1"/>
          <p:nvPr/>
        </p:nvSpPr>
        <p:spPr>
          <a:xfrm>
            <a:off x="395536" y="5157192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761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D201B4-8564-9EEC-7283-7789AB16B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のプロンプト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677FCC-56E0-B4BA-7C1E-F2C96EDD96FC}"/>
              </a:ext>
            </a:extLst>
          </p:cNvPr>
          <p:cNvSpPr txBox="1"/>
          <p:nvPr/>
        </p:nvSpPr>
        <p:spPr>
          <a:xfrm>
            <a:off x="251520" y="1052736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Git Bash</a:t>
            </a:r>
            <a:r>
              <a:rPr kumimoji="1" lang="ja-JP" altLang="en-US" sz="2000" dirty="0"/>
              <a:t>はカレントディレクトリとカレントブランチを</a:t>
            </a:r>
            <a:r>
              <a:rPr lang="ja-JP" altLang="en-US" sz="2000" dirty="0"/>
              <a:t>表示する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8B141-EED6-E679-6425-6F233CBB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919560" cy="17832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D1EE7-CE52-63C0-D93E-0C46FB692823}"/>
              </a:ext>
            </a:extLst>
          </p:cNvPr>
          <p:cNvSpPr txBox="1"/>
          <p:nvPr/>
        </p:nvSpPr>
        <p:spPr>
          <a:xfrm>
            <a:off x="465936" y="199058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70546C-C6E7-FD5D-61F4-F814FA6EDF47}"/>
              </a:ext>
            </a:extLst>
          </p:cNvPr>
          <p:cNvSpPr txBox="1"/>
          <p:nvPr/>
        </p:nvSpPr>
        <p:spPr>
          <a:xfrm>
            <a:off x="251520" y="5373216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495AE80-03CE-C93E-E8B9-D2CFC05F2275}"/>
              </a:ext>
            </a:extLst>
          </p:cNvPr>
          <p:cNvSpPr/>
          <p:nvPr/>
        </p:nvSpPr>
        <p:spPr>
          <a:xfrm>
            <a:off x="5652120" y="3140968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B855E2C-7F55-73A8-E767-3B7EDA2E6C0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931638" y="2168458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340EEE-4C99-1D4E-B685-B5BAFDDBBC03}"/>
              </a:ext>
            </a:extLst>
          </p:cNvPr>
          <p:cNvSpPr/>
          <p:nvPr/>
        </p:nvSpPr>
        <p:spPr>
          <a:xfrm>
            <a:off x="5724128" y="3933056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6A5DA05-ED9A-1709-EDFB-9BCD749091C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4767218" y="3768234"/>
            <a:ext cx="1080120" cy="21298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7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12622C-AF18-0A16-A8B4-58B412C1C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r>
              <a:rPr kumimoji="1" lang="ja-JP" altLang="en-US" dirty="0"/>
              <a:t>の起動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A8D962-C685-9419-E882-642120E9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7340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2A18DF6-AB1C-D82B-7313-6A794BC4F169}"/>
              </a:ext>
            </a:extLst>
          </p:cNvPr>
          <p:cNvSpPr/>
          <p:nvPr/>
        </p:nvSpPr>
        <p:spPr>
          <a:xfrm>
            <a:off x="1835696" y="6021288"/>
            <a:ext cx="2448272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BE4B02-5423-8BD1-7803-2E7A1354E955}"/>
              </a:ext>
            </a:extLst>
          </p:cNvPr>
          <p:cNvSpPr/>
          <p:nvPr/>
        </p:nvSpPr>
        <p:spPr>
          <a:xfrm>
            <a:off x="1907704" y="2204864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59D715-C6FD-B111-BD16-EF5CC6BA287D}"/>
              </a:ext>
            </a:extLst>
          </p:cNvPr>
          <p:cNvSpPr txBox="1"/>
          <p:nvPr/>
        </p:nvSpPr>
        <p:spPr>
          <a:xfrm>
            <a:off x="395536" y="836712"/>
            <a:ext cx="525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vs code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lang="en-US" altLang="ja-JP" dirty="0"/>
              <a:t>Visual Studio Code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F93BD08-CA8B-A402-28B4-E8CCA6E2C190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440160" cy="5005426"/>
          </a:xfrm>
          <a:prstGeom prst="bentConnector3">
            <a:avLst>
              <a:gd name="adj1" fmla="val -1587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4E5CD875-9AFD-92F0-FFDE-8A4D693C5DED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71600" y="1484784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0624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8330</TotalTime>
  <Words>1087</Words>
  <Application>Microsoft Office PowerPoint</Application>
  <PresentationFormat>画面に合わせる (4:3)</PresentationFormat>
  <Paragraphs>212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宙志 渡辺</cp:lastModifiedBy>
  <cp:revision>1635</cp:revision>
  <dcterms:created xsi:type="dcterms:W3CDTF">2019-01-02T05:23:01Z</dcterms:created>
  <dcterms:modified xsi:type="dcterms:W3CDTF">2023-10-25T03:17:52Z</dcterms:modified>
</cp:coreProperties>
</file>