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5" r:id="rId6"/>
    <p:sldId id="258" r:id="rId7"/>
    <p:sldId id="259" r:id="rId8"/>
    <p:sldId id="260" r:id="rId9"/>
    <p:sldId id="263" r:id="rId10"/>
    <p:sldId id="264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A26B"/>
    <a:srgbClr val="2F87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107F73-1717-40B8-9281-953F7BEC2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B666F-53D3-4147-B51F-3C8CC1AA6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0502130-50A7-4953-A26D-E86D04BDF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7B21-3A70-4FAC-AB22-3D7506ED2D07}" type="datetimeFigureOut">
              <a:rPr lang="he-IL" smtClean="0"/>
              <a:t>י"ח/אייר/תשע"ח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736CDEE-52B9-4F53-B664-5CD173561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55D98B1-8367-460F-B8D2-4A5C02A7B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BF15-0A13-48D2-B1D5-ED01A98BC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125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160977-6314-4EA7-8122-772E01FDF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1143CF4-9365-4CD6-8D16-9EEC9C016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6A354D8-B283-4155-8C12-D3FA540E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7B21-3A70-4FAC-AB22-3D7506ED2D07}" type="datetimeFigureOut">
              <a:rPr lang="he-IL" smtClean="0"/>
              <a:t>י"ח/אייר/תשע"ח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F5AB668-1F16-429F-BEA3-49FB953E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F4E9CFF-D762-4E24-80FF-A36BD7CAC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BF15-0A13-48D2-B1D5-ED01A98BC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293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4CA200D-8519-4BB3-9708-28971B1B0B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896AC7D-4517-4ED6-A952-B58E2B826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28D134E-515A-4214-9841-36EC2211A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7B21-3A70-4FAC-AB22-3D7506ED2D07}" type="datetimeFigureOut">
              <a:rPr lang="he-IL" smtClean="0"/>
              <a:t>י"ח/אייר/תשע"ח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02EC6DF-E0BA-4978-B820-027E116C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9324010-A9FB-4986-9DB6-2A39CD62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BF15-0A13-48D2-B1D5-ED01A98BC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8411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C484-806A-4DDB-A00D-2C23AC465B7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9ADE-B1DE-4FD2-ADD2-16D1E78F0D0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248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EEB767-1B20-47CA-B006-58B3A8DA0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594985A-52BE-43D6-A434-E46C97CD1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CC0CFA3-FF68-4F65-B862-C0E2D9D39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7B21-3A70-4FAC-AB22-3D7506ED2D07}" type="datetimeFigureOut">
              <a:rPr lang="he-IL" smtClean="0"/>
              <a:t>י"ח/אייר/תשע"ח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D08DFEA-72CC-4A80-B74C-02F0CAF0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2F6F51B-06C5-493D-88DE-87F76740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BF15-0A13-48D2-B1D5-ED01A98BC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93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3A6CBEF-311C-4738-A4C6-EFB612E7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A00606D-59A1-4069-B4B9-7A0B9D265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FBB4AEB-1F3A-4E5C-9C4E-05113CA2E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7B21-3A70-4FAC-AB22-3D7506ED2D07}" type="datetimeFigureOut">
              <a:rPr lang="he-IL" smtClean="0"/>
              <a:t>י"ח/אייר/תשע"ח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79EE099-035C-4E96-AEC7-5ED4FFC3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00E4DE0-0936-4163-8C3E-E31E2E1EB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BF15-0A13-48D2-B1D5-ED01A98BC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902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9F2FD6-B2C5-425F-AE68-5E6BFD03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9E5FFF1-8EB7-4527-A036-CBE3CAA6E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F8CE6F4-99CF-4841-BCF7-38A69971B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AD6F00B-25D5-4B6D-91CD-ED4748EF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7B21-3A70-4FAC-AB22-3D7506ED2D07}" type="datetimeFigureOut">
              <a:rPr lang="he-IL" smtClean="0"/>
              <a:t>י"ח/אייר/תשע"ח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D8B7B7D-5604-4408-96F5-F15A0B24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CFD7B1E-5FD1-4708-B47E-3C840A12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BF15-0A13-48D2-B1D5-ED01A98BC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017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C3EF26-D11E-4975-9586-630483B6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790E764-D12C-4D53-9549-54C1E687D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8396FE7-C8DD-43D9-A18C-BE6A8F955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5642A3B7-11A6-40A4-87C6-0F99CCF41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76E27C9-6BA8-42F9-8C1E-748453B32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C912ACA-969B-4018-B1FD-C258687F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7B21-3A70-4FAC-AB22-3D7506ED2D07}" type="datetimeFigureOut">
              <a:rPr lang="he-IL" smtClean="0"/>
              <a:t>י"ח/אייר/תשע"ח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0840A1E-8C47-44DC-A8DA-F423B1D9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8B9439F-3EF3-447D-8C2D-185AA796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BF15-0A13-48D2-B1D5-ED01A98BC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6952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D08C92-013D-42CD-A876-8958AF37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6DBD3610-3C7C-4F7E-8633-331009DA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7B21-3A70-4FAC-AB22-3D7506ED2D07}" type="datetimeFigureOut">
              <a:rPr lang="he-IL" smtClean="0"/>
              <a:t>י"ח/אייר/תשע"ח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3F48965-5449-4D5D-9761-6C78E89CD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1646FAC-4B2A-4628-9983-E474618C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BF15-0A13-48D2-B1D5-ED01A98BC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548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4232628-F21B-402F-AB23-451CA881A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7B21-3A70-4FAC-AB22-3D7506ED2D07}" type="datetimeFigureOut">
              <a:rPr lang="he-IL" smtClean="0"/>
              <a:t>י"ח/אייר/תשע"ח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FC989B8-A5C1-4213-96C8-7715ED603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C2757F5-CCD9-4B26-B474-E935201B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BF15-0A13-48D2-B1D5-ED01A98BC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470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874E61-7766-4A81-895C-D34DCA96E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1060822-CA1E-4D47-848C-BE3D2423D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49AB254-A1CC-45D1-A32D-A6D837C15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0621EBF-90F0-4523-B6B0-A859B5634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7B21-3A70-4FAC-AB22-3D7506ED2D07}" type="datetimeFigureOut">
              <a:rPr lang="he-IL" smtClean="0"/>
              <a:t>י"ח/אייר/תשע"ח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4F1E2A1-1351-401E-9304-206423DB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2977073-9CD5-401E-ACA6-B3F7F28E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BF15-0A13-48D2-B1D5-ED01A98BC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068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D6893D-ECB8-4255-97C2-169515C6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0865DD2C-3E6D-48FE-B48E-444D0EBFF5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FDFE4AB-020D-4E75-A1BC-52297D45D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578C7C0-2F54-46E7-91E9-B7105DB8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7B21-3A70-4FAC-AB22-3D7506ED2D07}" type="datetimeFigureOut">
              <a:rPr lang="he-IL" smtClean="0"/>
              <a:t>י"ח/אייר/תשע"ח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895A32D-5351-45B2-94DB-50A9632D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E7B8F64-4984-46FF-BE46-9BD8ED2B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BF15-0A13-48D2-B1D5-ED01A98BC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245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8BF93E0D-A398-497D-B996-84239AC73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7D97351-55AF-4302-A795-CC1762A0F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8AE4E1E-C52D-4DEC-9398-BFCDB17E5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A7B21-3A70-4FAC-AB22-3D7506ED2D07}" type="datetimeFigureOut">
              <a:rPr lang="he-IL" smtClean="0"/>
              <a:t>י"ח/אייר/תשע"ח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DA1A40D-8483-452B-9841-EF2049F65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4FC2A8F-DE1F-439C-9716-1CCE138CD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3BF15-0A13-48D2-B1D5-ED01A98BC4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494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1.jp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gu-sise.wixsite.com/dmbi2018datahack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8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hyperlink" Target="https://www.facebook.com/liatant?fref=gh&amp;hc_location=group&amp;dti=422756224817612" TargetMode="External"/><Relationship Id="rId4" Type="http://schemas.openxmlformats.org/officeDocument/2006/relationships/hyperlink" Target="https://www.facebook.com/groups/42275622481761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D17072E-C2E3-49A0-95DC-51200ABA6C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055" y="699654"/>
            <a:ext cx="9421091" cy="529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36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D17072E-C2E3-49A0-95DC-51200ABA6C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6" r="16132"/>
          <a:stretch/>
        </p:blipFill>
        <p:spPr>
          <a:xfrm>
            <a:off x="280086" y="181046"/>
            <a:ext cx="3307923" cy="25853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43B223-CBCB-45BB-816A-C742A11D36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7" r="15463"/>
          <a:stretch/>
        </p:blipFill>
        <p:spPr>
          <a:xfrm>
            <a:off x="8641492" y="3980936"/>
            <a:ext cx="3369434" cy="25853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300321-B191-48FF-BC00-681AD5552B4A}"/>
              </a:ext>
            </a:extLst>
          </p:cNvPr>
          <p:cNvSpPr/>
          <p:nvPr/>
        </p:nvSpPr>
        <p:spPr>
          <a:xfrm>
            <a:off x="3684002" y="2004532"/>
            <a:ext cx="5394095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38100">
                  <a:solidFill>
                    <a:srgbClr val="4DA26B"/>
                  </a:solidFill>
                </a:ln>
                <a:solidFill>
                  <a:srgbClr val="2F874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Good luck</a:t>
            </a:r>
          </a:p>
          <a:p>
            <a:pPr algn="ctr"/>
            <a:r>
              <a:rPr lang="en-US" sz="5400" dirty="0">
                <a:ln w="38100">
                  <a:solidFill>
                    <a:srgbClr val="4DA26B"/>
                  </a:solidFill>
                </a:ln>
                <a:solidFill>
                  <a:srgbClr val="2F874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&amp; </a:t>
            </a:r>
          </a:p>
          <a:p>
            <a:pPr algn="ctr"/>
            <a:r>
              <a:rPr lang="en-US" sz="5400" dirty="0">
                <a:ln w="38100">
                  <a:solidFill>
                    <a:srgbClr val="4DA26B"/>
                  </a:solidFill>
                </a:ln>
                <a:solidFill>
                  <a:srgbClr val="2F874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have fun!</a:t>
            </a:r>
          </a:p>
        </p:txBody>
      </p:sp>
    </p:spTree>
    <p:extLst>
      <p:ext uri="{BB962C8B-B14F-4D97-AF65-F5344CB8AC3E}">
        <p14:creationId xmlns:p14="http://schemas.microsoft.com/office/powerpoint/2010/main" val="270228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 descr="Image result for google">
            <a:extLst>
              <a:ext uri="{FF2B5EF4-FFF2-40B4-BE49-F238E27FC236}">
                <a16:creationId xmlns:a16="http://schemas.microsoft.com/office/drawing/2014/main" id="{33E0848B-F4E1-4681-9286-44A2F15C3E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59" b="21493"/>
          <a:stretch/>
        </p:blipFill>
        <p:spPr bwMode="auto">
          <a:xfrm>
            <a:off x="6096000" y="4849091"/>
            <a:ext cx="5143500" cy="176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dell emc">
            <a:extLst>
              <a:ext uri="{FF2B5EF4-FFF2-40B4-BE49-F238E27FC236}">
                <a16:creationId xmlns:a16="http://schemas.microsoft.com/office/drawing/2014/main" id="{E797E158-8311-4E05-BB81-6B1274B9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73" y="2291927"/>
            <a:ext cx="4169408" cy="291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65ABDB-2DA5-4965-AC25-7B0E00ECF3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964" y="230188"/>
            <a:ext cx="2105889" cy="1184563"/>
          </a:xfrm>
          <a:prstGeom prst="rect">
            <a:avLst/>
          </a:prstGeom>
        </p:spPr>
      </p:pic>
      <p:pic>
        <p:nvPicPr>
          <p:cNvPr id="5" name="Picture 2" descr="Image result for bgu">
            <a:extLst>
              <a:ext uri="{FF2B5EF4-FFF2-40B4-BE49-F238E27FC236}">
                <a16:creationId xmlns:a16="http://schemas.microsoft.com/office/drawing/2014/main" id="{522E04A6-CF02-43EA-92AE-F4DC88F00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685" y="86793"/>
            <a:ext cx="1471351" cy="147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כותרת 1">
            <a:extLst>
              <a:ext uri="{FF2B5EF4-FFF2-40B4-BE49-F238E27FC236}">
                <a16:creationId xmlns:a16="http://schemas.microsoft.com/office/drawing/2014/main" id="{73E4DFC6-7C50-493A-85A0-14E2760C1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26"/>
            <a:ext cx="10515600" cy="1325563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en-US" sz="6600" b="1" dirty="0"/>
              <a:t>Thanks to our sponsors</a:t>
            </a:r>
            <a:endParaRPr lang="he-IL" sz="6600" b="1" dirty="0"/>
          </a:p>
        </p:txBody>
      </p:sp>
      <p:pic>
        <p:nvPicPr>
          <p:cNvPr id="1026" name="Picture 2" descr="Image result for CBG cyber ben gurion">
            <a:extLst>
              <a:ext uri="{FF2B5EF4-FFF2-40B4-BE49-F238E27FC236}">
                <a16:creationId xmlns:a16="http://schemas.microsoft.com/office/drawing/2014/main" id="{27BFF0FE-6617-44BA-8B41-3B18940B0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413" y="1612128"/>
            <a:ext cx="1693533" cy="167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amdocs">
            <a:extLst>
              <a:ext uri="{FF2B5EF4-FFF2-40B4-BE49-F238E27FC236}">
                <a16:creationId xmlns:a16="http://schemas.microsoft.com/office/drawing/2014/main" id="{44C187D1-342C-476F-BED8-2DF9AD3D2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34" y="1913617"/>
            <a:ext cx="3352237" cy="73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ebay">
            <a:extLst>
              <a:ext uri="{FF2B5EF4-FFF2-40B4-BE49-F238E27FC236}">
                <a16:creationId xmlns:a16="http://schemas.microsoft.com/office/drawing/2014/main" id="{5533B068-267E-437F-9EEE-641558BC4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369" y="1800300"/>
            <a:ext cx="2493844" cy="99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taboola">
            <a:extLst>
              <a:ext uri="{FF2B5EF4-FFF2-40B4-BE49-F238E27FC236}">
                <a16:creationId xmlns:a16="http://schemas.microsoft.com/office/drawing/2014/main" id="{051CEE05-15E3-401A-9AB1-299DE9F58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321" y="1707017"/>
            <a:ext cx="4720676" cy="472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intel">
            <a:extLst>
              <a:ext uri="{FF2B5EF4-FFF2-40B4-BE49-F238E27FC236}">
                <a16:creationId xmlns:a16="http://schemas.microsoft.com/office/drawing/2014/main" id="{75A60623-9B46-47A6-8B12-0CCD5AF4B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231" y="4279312"/>
            <a:ext cx="3812742" cy="252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30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Image result for category embedding">
            <a:extLst>
              <a:ext uri="{FF2B5EF4-FFF2-40B4-BE49-F238E27FC236}">
                <a16:creationId xmlns:a16="http://schemas.microsoft.com/office/drawing/2014/main" id="{6E4E133D-3057-471C-98F6-D21AFB614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85" y="2114851"/>
            <a:ext cx="2449332" cy="137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0697D4F4-F50F-4B8B-8F8B-AAB9182C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en-US" sz="3600" b="1" dirty="0"/>
              <a:t>DMBI Data Hackathon – tutorial sessions</a:t>
            </a:r>
            <a:endParaRPr lang="he-IL" sz="3600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9F012D9-F6DE-429E-9BBB-B15D28C2F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55" y="1622425"/>
            <a:ext cx="10845800" cy="4351338"/>
          </a:xfrm>
        </p:spPr>
        <p:txBody>
          <a:bodyPr>
            <a:normAutofit/>
          </a:bodyPr>
          <a:lstStyle/>
          <a:p>
            <a:pPr marL="0" indent="0" algn="ctr" rtl="0" fontAlgn="base">
              <a:lnSpc>
                <a:spcPct val="100000"/>
              </a:lnSpc>
              <a:buNone/>
            </a:pPr>
            <a:r>
              <a:rPr lang="en-US" sz="2400" b="1" dirty="0"/>
              <a:t>12:00 - an Introductory Tutorial on Embeddings with TensorFlow - by Taboola</a:t>
            </a:r>
          </a:p>
          <a:p>
            <a:pPr marL="0" indent="0" algn="ctr" rtl="0" fontAlgn="base">
              <a:lnSpc>
                <a:spcPct val="100000"/>
              </a:lnSpc>
              <a:buNone/>
            </a:pPr>
            <a:endParaRPr lang="en-US" sz="2400" b="1" dirty="0"/>
          </a:p>
          <a:p>
            <a:pPr marL="0" indent="0" algn="ctr" rtl="0" fontAlgn="base">
              <a:lnSpc>
                <a:spcPct val="100000"/>
              </a:lnSpc>
              <a:buNone/>
            </a:pPr>
            <a:endParaRPr lang="en-US" sz="2400" b="1" dirty="0"/>
          </a:p>
          <a:p>
            <a:pPr marL="0" indent="0" algn="ctr" rtl="0" fontAlgn="base">
              <a:lnSpc>
                <a:spcPct val="100000"/>
              </a:lnSpc>
              <a:buNone/>
            </a:pPr>
            <a:endParaRPr lang="en-US" sz="2400" b="1" dirty="0"/>
          </a:p>
          <a:p>
            <a:pPr marL="0" indent="0" algn="ctr" rtl="0" fontAlgn="base">
              <a:lnSpc>
                <a:spcPct val="100000"/>
              </a:lnSpc>
              <a:buNone/>
            </a:pPr>
            <a:r>
              <a:rPr lang="en-US" sz="2400" b="1" dirty="0"/>
              <a:t>16:00 - Advanced </a:t>
            </a:r>
            <a:r>
              <a:rPr lang="en-US" sz="2400" b="1" dirty="0" err="1"/>
              <a:t>Keras</a:t>
            </a:r>
            <a:r>
              <a:rPr lang="en-US" sz="2400" b="1" dirty="0"/>
              <a:t> Applications - by Yam Peleg</a:t>
            </a:r>
          </a:p>
          <a:p>
            <a:pPr marL="0" indent="0" algn="ctr" rtl="0" fontAlgn="base">
              <a:lnSpc>
                <a:spcPct val="100000"/>
              </a:lnSpc>
              <a:buNone/>
            </a:pPr>
            <a:endParaRPr lang="en-US" sz="1050" b="1" dirty="0"/>
          </a:p>
          <a:p>
            <a:pPr marL="0" indent="0" algn="ctr" rtl="0" fontAlgn="base">
              <a:lnSpc>
                <a:spcPct val="100000"/>
              </a:lnSpc>
              <a:buNone/>
            </a:pPr>
            <a:endParaRPr lang="en-US" sz="1050" b="1" dirty="0"/>
          </a:p>
          <a:p>
            <a:pPr marL="0" indent="0" algn="ctr" rtl="0" fontAlgn="base">
              <a:lnSpc>
                <a:spcPct val="100000"/>
              </a:lnSpc>
              <a:buNone/>
            </a:pPr>
            <a:endParaRPr lang="en-US" sz="1050" b="1" dirty="0"/>
          </a:p>
          <a:p>
            <a:pPr marL="0" indent="0" algn="ctr" rtl="0" fontAlgn="base">
              <a:lnSpc>
                <a:spcPct val="100000"/>
              </a:lnSpc>
              <a:buNone/>
            </a:pPr>
            <a:r>
              <a:rPr lang="en-US" sz="2400" b="1" dirty="0"/>
              <a:t>19:00 - Interpretability of Machine Learning Models - by  Michaël </a:t>
            </a:r>
            <a:r>
              <a:rPr lang="en-US" sz="2400" b="1" dirty="0" err="1"/>
              <a:t>Mariën</a:t>
            </a:r>
            <a:r>
              <a:rPr lang="en-US" sz="2400" b="1" dirty="0"/>
              <a:t> from KBC</a:t>
            </a:r>
          </a:p>
          <a:p>
            <a:pPr algn="ctr" rtl="0">
              <a:lnSpc>
                <a:spcPct val="150000"/>
              </a:lnSpc>
            </a:pPr>
            <a:endParaRPr lang="he-IL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C8768B-75C6-4862-BD41-955D3EED20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964" y="230188"/>
            <a:ext cx="2105889" cy="1184563"/>
          </a:xfrm>
          <a:prstGeom prst="rect">
            <a:avLst/>
          </a:prstGeom>
        </p:spPr>
      </p:pic>
      <p:pic>
        <p:nvPicPr>
          <p:cNvPr id="7" name="Picture 2" descr="Image result for bgu">
            <a:extLst>
              <a:ext uri="{FF2B5EF4-FFF2-40B4-BE49-F238E27FC236}">
                <a16:creationId xmlns:a16="http://schemas.microsoft.com/office/drawing/2014/main" id="{90848CA4-C583-40E9-8976-C26F6CA50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685" y="86793"/>
            <a:ext cx="1471351" cy="147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keras">
            <a:extLst>
              <a:ext uri="{FF2B5EF4-FFF2-40B4-BE49-F238E27FC236}">
                <a16:creationId xmlns:a16="http://schemas.microsoft.com/office/drawing/2014/main" id="{6DD1939C-D5B4-4232-A37D-57084DE2A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418" y="4132986"/>
            <a:ext cx="1822973" cy="52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lime machine learning">
            <a:extLst>
              <a:ext uri="{FF2B5EF4-FFF2-40B4-BE49-F238E27FC236}">
                <a16:creationId xmlns:a16="http://schemas.microsoft.com/office/drawing/2014/main" id="{F5E0D58F-78A8-4F41-AD92-13DE4AFFF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091" y="5409891"/>
            <a:ext cx="3379360" cy="144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139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97D4F4-F50F-4B8B-8F8B-AAB9182C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en-US" dirty="0"/>
              <a:t>DMBI Data Hackathon - timeline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C8768B-75C6-4862-BD41-955D3EED20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964" y="230188"/>
            <a:ext cx="2105889" cy="1184563"/>
          </a:xfrm>
          <a:prstGeom prst="rect">
            <a:avLst/>
          </a:prstGeom>
        </p:spPr>
      </p:pic>
      <p:pic>
        <p:nvPicPr>
          <p:cNvPr id="7" name="Picture 2" descr="Image result for bgu">
            <a:extLst>
              <a:ext uri="{FF2B5EF4-FFF2-40B4-BE49-F238E27FC236}">
                <a16:creationId xmlns:a16="http://schemas.microsoft.com/office/drawing/2014/main" id="{90848CA4-C583-40E9-8976-C26F6CA50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685" y="86793"/>
            <a:ext cx="1471351" cy="147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C2BB1C-D729-48F2-B91A-CD3A1F94B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785" y="1825625"/>
            <a:ext cx="5397842" cy="4351338"/>
          </a:xfrm>
        </p:spPr>
        <p:txBody>
          <a:bodyPr>
            <a:normAutofit lnSpcReduction="10000"/>
          </a:bodyPr>
          <a:lstStyle/>
          <a:p>
            <a:pPr algn="l" rtl="0" fontAlgn="base"/>
            <a:r>
              <a:rPr lang="en-US" sz="2000" b="1" dirty="0"/>
              <a:t>Day 1, 3/5:</a:t>
            </a:r>
            <a:r>
              <a:rPr lang="en-US" sz="2000" dirty="0"/>
              <a:t> </a:t>
            </a:r>
          </a:p>
          <a:p>
            <a:pPr algn="l" rtl="0" fontAlgn="base"/>
            <a:r>
              <a:rPr lang="en-US" sz="2000" dirty="0"/>
              <a:t>9:00 - Arrival and light breakfast</a:t>
            </a:r>
          </a:p>
          <a:p>
            <a:pPr algn="l" rtl="0" fontAlgn="base"/>
            <a:r>
              <a:rPr lang="en-US" sz="2000" dirty="0"/>
              <a:t>9:45 - Hackathon starts! Challenges overview</a:t>
            </a:r>
          </a:p>
          <a:p>
            <a:pPr algn="l" rtl="0" fontAlgn="base"/>
            <a:r>
              <a:rPr lang="en-US" sz="2000" dirty="0"/>
              <a:t>12:00 - Tutorial - "an Introductory Tutorial on Embeddings with TensorFlow" by </a:t>
            </a:r>
            <a:r>
              <a:rPr lang="en-US" sz="2000" dirty="0">
                <a:hlinkClick r:id="rId4"/>
              </a:rPr>
              <a:t>Taboola</a:t>
            </a:r>
            <a:endParaRPr lang="en-US" sz="2000" dirty="0"/>
          </a:p>
          <a:p>
            <a:pPr algn="l" rtl="0" fontAlgn="base"/>
            <a:r>
              <a:rPr lang="en-US" sz="2000" dirty="0"/>
              <a:t>14:00 - Lunch</a:t>
            </a:r>
          </a:p>
          <a:p>
            <a:pPr algn="l" rtl="0" fontAlgn="base"/>
            <a:r>
              <a:rPr lang="en-US" sz="2000" dirty="0"/>
              <a:t>16:00 - Tutorial - "Advanced </a:t>
            </a:r>
            <a:r>
              <a:rPr lang="en-US" sz="2000" dirty="0" err="1"/>
              <a:t>Keras</a:t>
            </a:r>
            <a:r>
              <a:rPr lang="en-US" sz="2000" dirty="0"/>
              <a:t> Applications" by </a:t>
            </a:r>
            <a:r>
              <a:rPr lang="en-US" sz="2000" dirty="0">
                <a:hlinkClick r:id="rId4"/>
              </a:rPr>
              <a:t>Yam Peleg</a:t>
            </a:r>
            <a:endParaRPr lang="en-US" sz="2000" dirty="0"/>
          </a:p>
          <a:p>
            <a:pPr algn="l" rtl="0" fontAlgn="base"/>
            <a:r>
              <a:rPr lang="en-US" sz="2000" dirty="0"/>
              <a:t>19:00 - Tutorial -  "Interpretability of Machine Learning Models" by  </a:t>
            </a:r>
            <a:r>
              <a:rPr lang="en-US" sz="2000" dirty="0">
                <a:hlinkClick r:id="rId4"/>
              </a:rPr>
              <a:t>Michaël </a:t>
            </a:r>
            <a:r>
              <a:rPr lang="en-US" sz="2000" dirty="0" err="1">
                <a:hlinkClick r:id="rId4"/>
              </a:rPr>
              <a:t>Mariën</a:t>
            </a:r>
            <a:r>
              <a:rPr lang="en-US" sz="2000" dirty="0"/>
              <a:t> from KBC</a:t>
            </a:r>
          </a:p>
          <a:p>
            <a:pPr algn="l" rtl="0" fontAlgn="base"/>
            <a:r>
              <a:rPr lang="en-US" sz="2000" dirty="0"/>
              <a:t>20:30 - Dinner</a:t>
            </a:r>
          </a:p>
          <a:p>
            <a:pPr algn="l" rtl="0" fontAlgn="base"/>
            <a:r>
              <a:rPr lang="en-US" sz="2000" dirty="0"/>
              <a:t>21:30 - Stretches and Body Relaxation</a:t>
            </a:r>
          </a:p>
          <a:p>
            <a:pPr marL="0" indent="0" algn="l" rtl="0" fontAlgn="base">
              <a:buNone/>
            </a:pP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DC748-F668-4AFA-BD7B-6B26A14DA3E1}"/>
              </a:ext>
            </a:extLst>
          </p:cNvPr>
          <p:cNvSpPr/>
          <p:nvPr/>
        </p:nvSpPr>
        <p:spPr>
          <a:xfrm>
            <a:off x="6433751" y="182562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 fontAlgn="base"/>
            <a:r>
              <a:rPr lang="en-US" b="1" dirty="0"/>
              <a:t>Day 2, 4/5:</a:t>
            </a:r>
            <a:endParaRPr lang="en-US" dirty="0"/>
          </a:p>
          <a:p>
            <a:pPr algn="l" rtl="0" fontAlgn="base"/>
            <a:r>
              <a:rPr lang="en-US" dirty="0"/>
              <a:t>00:00 - Night snacks</a:t>
            </a:r>
          </a:p>
          <a:p>
            <a:pPr algn="l" rtl="0" fontAlgn="base"/>
            <a:r>
              <a:rPr lang="en-US" dirty="0"/>
              <a:t>6:30 - Test sets are given</a:t>
            </a:r>
          </a:p>
          <a:p>
            <a:pPr algn="l" rtl="0" fontAlgn="base"/>
            <a:r>
              <a:rPr lang="en-US" dirty="0"/>
              <a:t>7:00 - Breakfast</a:t>
            </a:r>
          </a:p>
          <a:p>
            <a:pPr algn="l" rtl="0" fontAlgn="base"/>
            <a:r>
              <a:rPr lang="en-US" dirty="0"/>
              <a:t>9:00 - First judging round</a:t>
            </a:r>
          </a:p>
          <a:p>
            <a:pPr algn="l" rtl="0" fontAlgn="base"/>
            <a:r>
              <a:rPr lang="en-US" dirty="0"/>
              <a:t>11:30 - Presentation and second judging round</a:t>
            </a:r>
          </a:p>
          <a:p>
            <a:pPr algn="l" rtl="0" fontAlgn="base"/>
            <a:r>
              <a:rPr lang="en-US" dirty="0"/>
              <a:t>12:30 – winners announced </a:t>
            </a:r>
          </a:p>
          <a:p>
            <a:pPr algn="l" rtl="0" fontAlgn="base"/>
            <a:r>
              <a:rPr lang="en-US" dirty="0"/>
              <a:t>13:00 - Hackathon ends!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913EE-D151-4A9A-9025-BBCAB9F2583B}"/>
              </a:ext>
            </a:extLst>
          </p:cNvPr>
          <p:cNvSpPr/>
          <p:nvPr/>
        </p:nvSpPr>
        <p:spPr>
          <a:xfrm>
            <a:off x="6433751" y="4259203"/>
            <a:ext cx="51980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fontAlgn="base"/>
            <a:r>
              <a:rPr lang="en-US" b="1" dirty="0"/>
              <a:t>Things to remember: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dirty="0"/>
              <a:t>Prepare a presentation that describes your work for judging rounds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dirty="0"/>
              <a:t>Solutions are scored:</a:t>
            </a:r>
          </a:p>
          <a:p>
            <a:pPr marL="742950" lvl="1" indent="-285750" algn="l" rtl="0" fontAlgn="base">
              <a:buFont typeface="Wingdings" panose="05000000000000000000" pitchFamily="2" charset="2"/>
              <a:buChar char="§"/>
            </a:pPr>
            <a:r>
              <a:rPr lang="en-US" dirty="0"/>
              <a:t>60% metric optimization</a:t>
            </a:r>
          </a:p>
          <a:p>
            <a:pPr marL="742950" lvl="1" indent="-285750" algn="l" rtl="0" fontAlgn="base">
              <a:buFont typeface="Wingdings" panose="05000000000000000000" pitchFamily="2" charset="2"/>
              <a:buChar char="§"/>
            </a:pPr>
            <a:r>
              <a:rPr lang="en-US" dirty="0"/>
              <a:t>30% creativity and innovation</a:t>
            </a:r>
          </a:p>
          <a:p>
            <a:pPr marL="742950" lvl="1" indent="-285750" algn="l" rtl="0" fontAlgn="base">
              <a:buFont typeface="Wingdings" panose="05000000000000000000" pitchFamily="2" charset="2"/>
              <a:buChar char="§"/>
            </a:pPr>
            <a:r>
              <a:rPr lang="en-US" dirty="0"/>
              <a:t>10% special insights to the data (even if not effecting selected metric)</a:t>
            </a:r>
          </a:p>
        </p:txBody>
      </p:sp>
    </p:spTree>
    <p:extLst>
      <p:ext uri="{BB962C8B-B14F-4D97-AF65-F5344CB8AC3E}">
        <p14:creationId xmlns:p14="http://schemas.microsoft.com/office/powerpoint/2010/main" val="1809144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D17072E-C2E3-49A0-95DC-51200ABA6C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6" r="16132"/>
          <a:stretch/>
        </p:blipFill>
        <p:spPr>
          <a:xfrm>
            <a:off x="280086" y="181046"/>
            <a:ext cx="3307923" cy="25853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43B223-CBCB-45BB-816A-C742A11D36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7" r="15463"/>
          <a:stretch/>
        </p:blipFill>
        <p:spPr>
          <a:xfrm>
            <a:off x="8641492" y="3980936"/>
            <a:ext cx="3369434" cy="25853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300321-B191-48FF-BC00-681AD5552B4A}"/>
              </a:ext>
            </a:extLst>
          </p:cNvPr>
          <p:cNvSpPr/>
          <p:nvPr/>
        </p:nvSpPr>
        <p:spPr>
          <a:xfrm>
            <a:off x="3889948" y="2766370"/>
            <a:ext cx="539409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38100">
                  <a:solidFill>
                    <a:srgbClr val="4DA26B"/>
                  </a:solidFill>
                </a:ln>
                <a:solidFill>
                  <a:srgbClr val="2F874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115394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0692" y="251875"/>
            <a:ext cx="8040130" cy="886967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Drug-Drug interaction discovery (DDI)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53" y="6392487"/>
            <a:ext cx="10058400" cy="53616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Guy </a:t>
            </a:r>
            <a:r>
              <a:rPr lang="en-US" dirty="0" err="1">
                <a:solidFill>
                  <a:schemeClr val="tx1"/>
                </a:solidFill>
              </a:rPr>
              <a:t>Shtar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092" y="3152849"/>
            <a:ext cx="2729944" cy="27328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96044" y="1503332"/>
            <a:ext cx="79213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Predict unknown interactions in undirected graph </a:t>
            </a:r>
            <a:r>
              <a:rPr lang="en-US" sz="2400" i="1" dirty="0"/>
              <a:t>G</a:t>
            </a:r>
            <a:r>
              <a:rPr lang="en-US" sz="2400" dirty="0"/>
              <a:t> = (</a:t>
            </a:r>
            <a:r>
              <a:rPr lang="en-US" sz="2400" i="1" dirty="0"/>
              <a:t>V</a:t>
            </a:r>
            <a:r>
              <a:rPr lang="en-US" sz="2400" dirty="0"/>
              <a:t>, </a:t>
            </a:r>
            <a:r>
              <a:rPr lang="en-US" sz="2400" i="1" dirty="0"/>
              <a:t>E</a:t>
            </a:r>
            <a:r>
              <a:rPr lang="en-US" sz="2400" dirty="0"/>
              <a:t>)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Test on a newer version of the database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Evaluation metric: </a:t>
            </a:r>
            <a:r>
              <a:rPr lang="en-US" sz="2400" strike="sngStrike" dirty="0"/>
              <a:t>AUC</a:t>
            </a:r>
            <a:r>
              <a:rPr lang="en-US" sz="2400" dirty="0"/>
              <a:t> Average Precision @ k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More details in the competition page. </a:t>
            </a:r>
            <a:r>
              <a:rPr lang="en-US" sz="2400" b="1" dirty="0"/>
              <a:t>Read it carefully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364454" y="3902319"/>
          <a:ext cx="1481865" cy="2061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865">
                  <a:extLst>
                    <a:ext uri="{9D8B030D-6E8A-4147-A177-3AD203B41FA5}">
                      <a16:colId xmlns:a16="http://schemas.microsoft.com/office/drawing/2014/main" val="3932471897"/>
                    </a:ext>
                  </a:extLst>
                </a:gridCol>
              </a:tblGrid>
              <a:tr h="343593">
                <a:tc>
                  <a:txBody>
                    <a:bodyPr/>
                    <a:lstStyle/>
                    <a:p>
                      <a:r>
                        <a:rPr lang="en-US" sz="1600" dirty="0"/>
                        <a:t>Node1_node2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402682"/>
                  </a:ext>
                </a:extLst>
              </a:tr>
              <a:tr h="343593">
                <a:tc>
                  <a:txBody>
                    <a:bodyPr/>
                    <a:lstStyle/>
                    <a:p>
                      <a:r>
                        <a:rPr lang="en-US" sz="1600" dirty="0"/>
                        <a:t>0_1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16693"/>
                  </a:ext>
                </a:extLst>
              </a:tr>
              <a:tr h="343593">
                <a:tc>
                  <a:txBody>
                    <a:bodyPr/>
                    <a:lstStyle/>
                    <a:p>
                      <a:r>
                        <a:rPr lang="en-US" sz="1600" dirty="0"/>
                        <a:t>1_3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866077"/>
                  </a:ext>
                </a:extLst>
              </a:tr>
              <a:tr h="343593">
                <a:tc>
                  <a:txBody>
                    <a:bodyPr/>
                    <a:lstStyle/>
                    <a:p>
                      <a:r>
                        <a:rPr lang="en-US" sz="1600" dirty="0"/>
                        <a:t>0_2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383652"/>
                  </a:ext>
                </a:extLst>
              </a:tr>
              <a:tr h="343593">
                <a:tc>
                  <a:txBody>
                    <a:bodyPr/>
                    <a:lstStyle/>
                    <a:p>
                      <a:r>
                        <a:rPr lang="en-US" sz="1600" dirty="0"/>
                        <a:t>2_5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7530"/>
                  </a:ext>
                </a:extLst>
              </a:tr>
              <a:tr h="343593">
                <a:tc>
                  <a:txBody>
                    <a:bodyPr/>
                    <a:lstStyle/>
                    <a:p>
                      <a:r>
                        <a:rPr lang="en-US" sz="1600" dirty="0"/>
                        <a:t>6_19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76136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81696" y="5963877"/>
            <a:ext cx="285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CSV structure example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435261" y="3918943"/>
          <a:ext cx="1661336" cy="2061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336">
                  <a:extLst>
                    <a:ext uri="{9D8B030D-6E8A-4147-A177-3AD203B41FA5}">
                      <a16:colId xmlns:a16="http://schemas.microsoft.com/office/drawing/2014/main" val="3932471897"/>
                    </a:ext>
                  </a:extLst>
                </a:gridCol>
              </a:tblGrid>
              <a:tr h="343593">
                <a:tc>
                  <a:txBody>
                    <a:bodyPr/>
                    <a:lstStyle/>
                    <a:p>
                      <a:r>
                        <a:rPr lang="en-US" sz="1600" dirty="0"/>
                        <a:t>Node1_node2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402682"/>
                  </a:ext>
                </a:extLst>
              </a:tr>
              <a:tr h="343593">
                <a:tc>
                  <a:txBody>
                    <a:bodyPr/>
                    <a:lstStyle/>
                    <a:p>
                      <a:r>
                        <a:rPr lang="en-US" sz="1600" dirty="0"/>
                        <a:t>0_2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16693"/>
                  </a:ext>
                </a:extLst>
              </a:tr>
              <a:tr h="343593">
                <a:tc>
                  <a:txBody>
                    <a:bodyPr/>
                    <a:lstStyle/>
                    <a:p>
                      <a:r>
                        <a:rPr lang="en-US" sz="1600" dirty="0"/>
                        <a:t>1_4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866077"/>
                  </a:ext>
                </a:extLst>
              </a:tr>
              <a:tr h="343593">
                <a:tc>
                  <a:txBody>
                    <a:bodyPr/>
                    <a:lstStyle/>
                    <a:p>
                      <a:r>
                        <a:rPr lang="en-US" sz="1600" dirty="0"/>
                        <a:t>6_10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383652"/>
                  </a:ext>
                </a:extLst>
              </a:tr>
              <a:tr h="343593">
                <a:tc>
                  <a:txBody>
                    <a:bodyPr/>
                    <a:lstStyle/>
                    <a:p>
                      <a:r>
                        <a:rPr lang="en-US" sz="1600" dirty="0"/>
                        <a:t>7_19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7530"/>
                  </a:ext>
                </a:extLst>
              </a:tr>
              <a:tr h="343593">
                <a:tc>
                  <a:txBody>
                    <a:bodyPr/>
                    <a:lstStyle/>
                    <a:p>
                      <a:r>
                        <a:rPr lang="en-US" sz="1600" dirty="0"/>
                        <a:t>3_9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76136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539838" y="5983377"/>
            <a:ext cx="368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Partial output CSV structure. </a:t>
            </a:r>
            <a:r>
              <a:rPr lang="en-US" b="1" u="sng" dirty="0"/>
              <a:t>Ordered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61935E-9C19-4F61-A730-FC2762D489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964" y="230188"/>
            <a:ext cx="2105889" cy="1184563"/>
          </a:xfrm>
          <a:prstGeom prst="rect">
            <a:avLst/>
          </a:prstGeom>
        </p:spPr>
      </p:pic>
      <p:pic>
        <p:nvPicPr>
          <p:cNvPr id="14" name="Picture 2" descr="Image result for bgu">
            <a:extLst>
              <a:ext uri="{FF2B5EF4-FFF2-40B4-BE49-F238E27FC236}">
                <a16:creationId xmlns:a16="http://schemas.microsoft.com/office/drawing/2014/main" id="{25B74C52-F139-40A2-AEDC-39EBE1826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685" y="86793"/>
            <a:ext cx="1471351" cy="147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62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1795" y="352799"/>
            <a:ext cx="8353167" cy="1325563"/>
          </a:xfrm>
        </p:spPr>
        <p:txBody>
          <a:bodyPr/>
          <a:lstStyle/>
          <a:p>
            <a:pPr algn="ctr"/>
            <a:r>
              <a:rPr lang="en-US" dirty="0"/>
              <a:t>IoT device type identification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786" y="3178394"/>
            <a:ext cx="1035533" cy="47026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2930726" y="5917671"/>
            <a:ext cx="2133600" cy="274320"/>
          </a:xfrm>
        </p:spPr>
        <p:txBody>
          <a:bodyPr/>
          <a:lstStyle/>
          <a:p>
            <a:fld id="{FADAFFCC-3068-47C7-A553-613C66E7752E}" type="datetime1">
              <a:rPr lang="en-US" smtClean="0"/>
              <a:t>5/3/2018</a:t>
            </a:fld>
            <a:endParaRPr lang="he-IL"/>
          </a:p>
        </p:txBody>
      </p:sp>
      <p:sp>
        <p:nvSpPr>
          <p:cNvPr id="7" name="Rounded Rectangle 6"/>
          <p:cNvSpPr/>
          <p:nvPr/>
        </p:nvSpPr>
        <p:spPr>
          <a:xfrm>
            <a:off x="2468542" y="2010753"/>
            <a:ext cx="2828850" cy="418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IoT IP stream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421097" y="1681925"/>
            <a:ext cx="2404429" cy="418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What type?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432532" y="2384153"/>
            <a:ext cx="2404429" cy="418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Authorized?</a:t>
            </a:r>
          </a:p>
        </p:txBody>
      </p:sp>
      <p:cxnSp>
        <p:nvCxnSpPr>
          <p:cNvPr id="12" name="Straight Arrow Connector 11"/>
          <p:cNvCxnSpPr>
            <a:stCxn id="7" idx="3"/>
            <a:endCxn id="9" idx="1"/>
          </p:cNvCxnSpPr>
          <p:nvPr/>
        </p:nvCxnSpPr>
        <p:spPr>
          <a:xfrm>
            <a:off x="5297392" y="2219795"/>
            <a:ext cx="2135140" cy="3734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 flipV="1">
            <a:off x="5297392" y="1890967"/>
            <a:ext cx="2123705" cy="3288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Internet of Things 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09" y="3881540"/>
            <a:ext cx="3518892" cy="228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/>
          <p:cNvSpPr/>
          <p:nvPr/>
        </p:nvSpPr>
        <p:spPr>
          <a:xfrm>
            <a:off x="4660633" y="3443904"/>
            <a:ext cx="393955" cy="409512"/>
          </a:xfrm>
          <a:prstGeom prst="ellips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?</a:t>
            </a:r>
          </a:p>
        </p:txBody>
      </p:sp>
      <p:cxnSp>
        <p:nvCxnSpPr>
          <p:cNvPr id="20" name="Elbow Connector 19"/>
          <p:cNvCxnSpPr>
            <a:stCxn id="19" idx="2"/>
            <a:endCxn id="18" idx="0"/>
          </p:cNvCxnSpPr>
          <p:nvPr/>
        </p:nvCxnSpPr>
        <p:spPr>
          <a:xfrm rot="10800000" flipV="1">
            <a:off x="2613155" y="3648660"/>
            <a:ext cx="2047478" cy="232880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Yair Meidan, 052-6040619, yair.meidan@gmail.com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416339" y="2922023"/>
            <a:ext cx="6702136" cy="3598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u="sng" dirty="0"/>
              <a:t>Input</a:t>
            </a:r>
            <a:r>
              <a:rPr lang="en-US" sz="2000" dirty="0"/>
              <a:t>: A 297-feature vector describing a session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u="sng" dirty="0"/>
              <a:t>Output</a:t>
            </a:r>
            <a:r>
              <a:rPr lang="en-US" sz="2000" dirty="0"/>
              <a:t>: The type of the IoT device generating this session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Evaluation metric: Classification accuracy &amp; innovation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Note: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The training set is highly imbalanced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The training/validation/test sets don’t necessarily include the same IoT device types (unknown or omitted types in the validation/test sets)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74197C-5601-4A1C-A126-F140D2EEC6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964" y="230188"/>
            <a:ext cx="2105889" cy="1184563"/>
          </a:xfrm>
          <a:prstGeom prst="rect">
            <a:avLst/>
          </a:prstGeom>
        </p:spPr>
      </p:pic>
      <p:pic>
        <p:nvPicPr>
          <p:cNvPr id="16" name="Picture 2" descr="Image result for bgu">
            <a:extLst>
              <a:ext uri="{FF2B5EF4-FFF2-40B4-BE49-F238E27FC236}">
                <a16:creationId xmlns:a16="http://schemas.microsoft.com/office/drawing/2014/main" id="{CC34AF02-C2E3-44B9-9FFC-656A601E2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685" y="86793"/>
            <a:ext cx="1471351" cy="147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59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9" grpId="0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Meteorology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777" y="1689223"/>
            <a:ext cx="8186764" cy="2011680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Predict </a:t>
            </a:r>
            <a:r>
              <a:rPr lang="en-US" sz="1800" b="1" dirty="0"/>
              <a:t>Max daily temperature </a:t>
            </a:r>
            <a:r>
              <a:rPr lang="en-US" sz="1800" dirty="0"/>
              <a:t>Given max temp, min temp, wind and humidity from numerical and statistical meteorological models</a:t>
            </a:r>
          </a:p>
          <a:p>
            <a:pPr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Data: 2 years training, 15 stations, evening and morning models per day per station</a:t>
            </a:r>
          </a:p>
          <a:p>
            <a:pPr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Evaluation: RMSE</a:t>
            </a:r>
          </a:p>
          <a:p>
            <a:pPr lvl="1" algn="l" rtl="0"/>
            <a:endParaRPr lang="en-US" dirty="0"/>
          </a:p>
          <a:p>
            <a:pPr algn="l" rtl="0">
              <a:buFont typeface="Wingdings" panose="05000000000000000000" pitchFamily="2" charset="2"/>
              <a:buChar char="§"/>
            </a:pPr>
            <a:endParaRPr lang="en-US" sz="1800" dirty="0"/>
          </a:p>
          <a:p>
            <a:pPr algn="l" rtl="0">
              <a:buFont typeface="Wingdings" panose="05000000000000000000" pitchFamily="2" charset="2"/>
              <a:buChar char="§"/>
            </a:pPr>
            <a:endParaRPr lang="en-US" sz="1800" dirty="0"/>
          </a:p>
          <a:p>
            <a:pPr algn="l" rtl="0"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279704" y="4125635"/>
          <a:ext cx="3705923" cy="223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283">
                  <a:extLst>
                    <a:ext uri="{9D8B030D-6E8A-4147-A177-3AD203B41FA5}">
                      <a16:colId xmlns:a16="http://schemas.microsoft.com/office/drawing/2014/main" val="3288850108"/>
                    </a:ext>
                  </a:extLst>
                </a:gridCol>
                <a:gridCol w="1774640">
                  <a:extLst>
                    <a:ext uri="{9D8B030D-6E8A-4147-A177-3AD203B41FA5}">
                      <a16:colId xmlns:a16="http://schemas.microsoft.com/office/drawing/2014/main" val="479840798"/>
                    </a:ext>
                  </a:extLst>
                </a:gridCol>
              </a:tblGrid>
              <a:tr h="413950">
                <a:tc>
                  <a:txBody>
                    <a:bodyPr/>
                    <a:lstStyle/>
                    <a:p>
                      <a:pPr algn="l"/>
                      <a:r>
                        <a:rPr lang="en-US" sz="1700" dirty="0" err="1">
                          <a:solidFill>
                            <a:schemeClr val="tx1"/>
                          </a:solidFill>
                        </a:rPr>
                        <a:t>Date_city</a:t>
                      </a:r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402682"/>
                  </a:ext>
                </a:extLst>
              </a:tr>
              <a:tr h="364938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cs typeface="+mn-cs"/>
                        </a:rPr>
                        <a:t>01-01-18_Afula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16693"/>
                  </a:ext>
                </a:extLst>
              </a:tr>
              <a:tr h="364938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cs typeface="+mn-cs"/>
                        </a:rPr>
                        <a:t>01-01-18_Ashdod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cs typeface="+mn-cs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866077"/>
                  </a:ext>
                </a:extLst>
              </a:tr>
              <a:tr h="364938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cs typeface="+mn-cs"/>
                        </a:rPr>
                        <a:t>01-01-18_Beer Sheva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cs typeface="+mn-cs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383652"/>
                  </a:ext>
                </a:extLst>
              </a:tr>
              <a:tr h="364938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cs typeface="+mn-cs"/>
                        </a:rPr>
                        <a:t>01-01-18_Bet </a:t>
                      </a:r>
                      <a:r>
                        <a:rPr lang="en-US" sz="1400" dirty="0" err="1">
                          <a:cs typeface="+mn-cs"/>
                        </a:rPr>
                        <a:t>Shean</a:t>
                      </a:r>
                      <a:endParaRPr lang="en-US" sz="14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cs typeface="+mn-cs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7530"/>
                  </a:ext>
                </a:extLst>
              </a:tr>
              <a:tr h="364938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cs typeface="+mn-cs"/>
                        </a:rPr>
                        <a:t>01-01-18_Eilat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761364"/>
                  </a:ext>
                </a:extLst>
              </a:tr>
            </a:tbl>
          </a:graphicData>
        </a:graphic>
      </p:graphicFrame>
      <p:graphicFrame>
        <p:nvGraphicFramePr>
          <p:cNvPr id="9" name="טבלה 8">
            <a:extLst>
              <a:ext uri="{FF2B5EF4-FFF2-40B4-BE49-F238E27FC236}">
                <a16:creationId xmlns:a16="http://schemas.microsoft.com/office/drawing/2014/main" id="{1AEE4F7F-5B3D-436D-AFA2-F64C4B939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249586"/>
              </p:ext>
            </p:extLst>
          </p:nvPr>
        </p:nvGraphicFramePr>
        <p:xfrm>
          <a:off x="583729" y="4125635"/>
          <a:ext cx="7333637" cy="220114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73408">
                  <a:extLst>
                    <a:ext uri="{9D8B030D-6E8A-4147-A177-3AD203B41FA5}">
                      <a16:colId xmlns:a16="http://schemas.microsoft.com/office/drawing/2014/main" val="2699078306"/>
                    </a:ext>
                  </a:extLst>
                </a:gridCol>
                <a:gridCol w="950463">
                  <a:extLst>
                    <a:ext uri="{9D8B030D-6E8A-4147-A177-3AD203B41FA5}">
                      <a16:colId xmlns:a16="http://schemas.microsoft.com/office/drawing/2014/main" val="2803132224"/>
                    </a:ext>
                  </a:extLst>
                </a:gridCol>
                <a:gridCol w="601704">
                  <a:extLst>
                    <a:ext uri="{9D8B030D-6E8A-4147-A177-3AD203B41FA5}">
                      <a16:colId xmlns:a16="http://schemas.microsoft.com/office/drawing/2014/main" val="1100758189"/>
                    </a:ext>
                  </a:extLst>
                </a:gridCol>
                <a:gridCol w="810741">
                  <a:extLst>
                    <a:ext uri="{9D8B030D-6E8A-4147-A177-3AD203B41FA5}">
                      <a16:colId xmlns:a16="http://schemas.microsoft.com/office/drawing/2014/main" val="3498143991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3564521674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1383669604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1581355348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3087758259"/>
                    </a:ext>
                  </a:extLst>
                </a:gridCol>
                <a:gridCol w="824981">
                  <a:extLst>
                    <a:ext uri="{9D8B030D-6E8A-4147-A177-3AD203B41FA5}">
                      <a16:colId xmlns:a16="http://schemas.microsoft.com/office/drawing/2014/main" val="4030382871"/>
                    </a:ext>
                  </a:extLst>
                </a:gridCol>
              </a:tblGrid>
              <a:tr h="24097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cs typeface="+mn-cs"/>
                        </a:rPr>
                        <a:t>Basis date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cs typeface="+mn-cs"/>
                        </a:rPr>
                        <a:t>City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Time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cs typeface="+mn-cs"/>
                        </a:rPr>
                        <a:t>Persist. value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cs typeface="+mn-cs"/>
                        </a:rPr>
                        <a:t>EC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cs typeface="+mn-cs"/>
                        </a:rPr>
                        <a:t>CO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cs typeface="+mn-cs"/>
                        </a:rPr>
                        <a:t>C3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cs typeface="+mn-cs"/>
                        </a:rPr>
                        <a:t>OH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cs typeface="+mn-cs"/>
                        </a:rPr>
                        <a:t>Obs. value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412683"/>
                  </a:ext>
                </a:extLst>
              </a:tr>
              <a:tr h="352979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01-01-18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cs typeface="+mn-cs"/>
                        </a:rPr>
                        <a:t>Afula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1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18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11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11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>
                          <a:effectLst/>
                          <a:cs typeface="+mn-cs"/>
                        </a:rPr>
                        <a:t>12</a:t>
                      </a:r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12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>
                          <a:effectLst/>
                          <a:cs typeface="+mn-cs"/>
                        </a:rPr>
                        <a:t>12</a:t>
                      </a:r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3273362"/>
                  </a:ext>
                </a:extLst>
              </a:tr>
              <a:tr h="352979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01-01-18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cs typeface="+mn-cs"/>
                        </a:rPr>
                        <a:t>Ashdod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1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18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14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14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15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11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>
                          <a:effectLst/>
                          <a:cs typeface="+mn-cs"/>
                        </a:rPr>
                        <a:t>15</a:t>
                      </a:r>
                      <a:endParaRPr lang="he-IL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9873466"/>
                  </a:ext>
                </a:extLst>
              </a:tr>
              <a:tr h="352979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01-01-18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cs typeface="+mn-cs"/>
                        </a:rPr>
                        <a:t>Beer </a:t>
                      </a:r>
                      <a:r>
                        <a:rPr lang="en-US" sz="1400" u="none" strike="noStrike" dirty="0" err="1">
                          <a:effectLst/>
                          <a:cs typeface="+mn-cs"/>
                        </a:rPr>
                        <a:t>Sheva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2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17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11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9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11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10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10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5387484"/>
                  </a:ext>
                </a:extLst>
              </a:tr>
              <a:tr h="352979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01-01-18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cs typeface="+mn-cs"/>
                        </a:rPr>
                        <a:t>Bet </a:t>
                      </a:r>
                      <a:r>
                        <a:rPr lang="en-US" sz="1400" u="none" strike="noStrike" dirty="0" err="1">
                          <a:effectLst/>
                          <a:cs typeface="+mn-cs"/>
                        </a:rPr>
                        <a:t>Shean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1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19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12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13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16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12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15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6971125"/>
                  </a:ext>
                </a:extLst>
              </a:tr>
              <a:tr h="352979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01-01-18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cs typeface="+mn-cs"/>
                        </a:rPr>
                        <a:t>Elat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2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22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14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16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17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14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effectLst/>
                          <a:cs typeface="+mn-cs"/>
                        </a:rPr>
                        <a:t>19</a:t>
                      </a:r>
                      <a:endParaRPr lang="he-IL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762087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F33FA12-F8A6-4B3B-9AD4-586C60F54383}"/>
              </a:ext>
            </a:extLst>
          </p:cNvPr>
          <p:cNvSpPr txBox="1"/>
          <p:nvPr/>
        </p:nvSpPr>
        <p:spPr>
          <a:xfrm>
            <a:off x="8279704" y="3756061"/>
            <a:ext cx="2380058" cy="4247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defTabSz="914400">
              <a:lnSpc>
                <a:spcPct val="90000"/>
              </a:lnSpc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Output</a:t>
            </a:r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E9BB63-8D54-469B-8A34-5BD1C0D163A7}"/>
              </a:ext>
            </a:extLst>
          </p:cNvPr>
          <p:cNvSpPr txBox="1"/>
          <p:nvPr/>
        </p:nvSpPr>
        <p:spPr>
          <a:xfrm>
            <a:off x="583729" y="3700903"/>
            <a:ext cx="4052444" cy="4247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defTabSz="914400">
              <a:lnSpc>
                <a:spcPct val="90000"/>
              </a:lnSpc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</a:t>
            </a:r>
            <a:endParaRPr lang="he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13638F-E34B-429E-B2BE-6AF34CC438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964" y="230188"/>
            <a:ext cx="2105889" cy="1184563"/>
          </a:xfrm>
          <a:prstGeom prst="rect">
            <a:avLst/>
          </a:prstGeom>
        </p:spPr>
      </p:pic>
      <p:pic>
        <p:nvPicPr>
          <p:cNvPr id="10" name="Picture 2" descr="Image result for bgu">
            <a:extLst>
              <a:ext uri="{FF2B5EF4-FFF2-40B4-BE49-F238E27FC236}">
                <a16:creationId xmlns:a16="http://schemas.microsoft.com/office/drawing/2014/main" id="{A0FF3404-1A30-42E9-B3CE-CEDE7E59C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685" y="86793"/>
            <a:ext cx="1471351" cy="147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weather">
            <a:extLst>
              <a:ext uri="{FF2B5EF4-FFF2-40B4-BE49-F238E27FC236}">
                <a16:creationId xmlns:a16="http://schemas.microsoft.com/office/drawing/2014/main" id="{E3F71BDA-AFF1-49B6-98BC-713E46B7C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936" y="1468564"/>
            <a:ext cx="1614615" cy="218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132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97D4F4-F50F-4B8B-8F8B-AAB9182C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en-US" dirty="0"/>
              <a:t>DMBI Data Hackathon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C8768B-75C6-4862-BD41-955D3EED20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964" y="230188"/>
            <a:ext cx="2105889" cy="1184563"/>
          </a:xfrm>
          <a:prstGeom prst="rect">
            <a:avLst/>
          </a:prstGeom>
        </p:spPr>
      </p:pic>
      <p:pic>
        <p:nvPicPr>
          <p:cNvPr id="7" name="Picture 2" descr="Image result for bgu">
            <a:extLst>
              <a:ext uri="{FF2B5EF4-FFF2-40B4-BE49-F238E27FC236}">
                <a16:creationId xmlns:a16="http://schemas.microsoft.com/office/drawing/2014/main" id="{90848CA4-C583-40E9-8976-C26F6CA50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685" y="86793"/>
            <a:ext cx="1471351" cy="147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5F385-8941-4E56-B73A-893F58B61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789"/>
            <a:ext cx="10515600" cy="5006674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100000"/>
              </a:lnSpc>
              <a:buNone/>
            </a:pPr>
            <a:r>
              <a:rPr lang="en-US" b="1" dirty="0"/>
              <a:t>Challenges' leaders:</a:t>
            </a:r>
          </a:p>
          <a:p>
            <a:pPr algn="l" rtl="0">
              <a:lnSpc>
                <a:spcPct val="200000"/>
              </a:lnSpc>
            </a:pPr>
            <a:r>
              <a:rPr lang="en-US" dirty="0"/>
              <a:t>Weather prediction – Liat Friedman Antwarg               050-6348572</a:t>
            </a:r>
          </a:p>
          <a:p>
            <a:pPr algn="l" rtl="0">
              <a:lnSpc>
                <a:spcPct val="200000"/>
              </a:lnSpc>
            </a:pPr>
            <a:r>
              <a:rPr lang="en-US" dirty="0"/>
              <a:t>Drug-Drug  interaction discovery – Guy </a:t>
            </a:r>
            <a:r>
              <a:rPr lang="en-US" dirty="0" err="1"/>
              <a:t>Shtar</a:t>
            </a:r>
            <a:r>
              <a:rPr lang="en-US" dirty="0"/>
              <a:t>               052-6703086</a:t>
            </a:r>
          </a:p>
          <a:p>
            <a:pPr algn="l" rtl="0">
              <a:lnSpc>
                <a:spcPct val="200000"/>
              </a:lnSpc>
            </a:pPr>
            <a:r>
              <a:rPr lang="en-US" dirty="0"/>
              <a:t>IoT device type identification – Yair Meidan                 052-6040619</a:t>
            </a:r>
          </a:p>
          <a:p>
            <a:pPr algn="l" rtl="0">
              <a:lnSpc>
                <a:spcPct val="110000"/>
              </a:lnSpc>
            </a:pPr>
            <a:endParaRPr lang="en-US" sz="1200" dirty="0"/>
          </a:p>
          <a:p>
            <a:pPr algn="l" rtl="0">
              <a:lnSpc>
                <a:spcPct val="110000"/>
              </a:lnSpc>
            </a:pPr>
            <a:r>
              <a:rPr lang="en-US" dirty="0"/>
              <a:t>Main communication channel – Facebook group updates: </a:t>
            </a:r>
            <a:r>
              <a:rPr lang="en-US" dirty="0">
                <a:hlinkClick r:id="rId4"/>
              </a:rPr>
              <a:t>https://www.facebook.com/groups/422756224817612</a:t>
            </a:r>
            <a:r>
              <a:rPr lang="en-US" dirty="0"/>
              <a:t> </a:t>
            </a:r>
          </a:p>
        </p:txBody>
      </p:sp>
      <p:pic>
        <p:nvPicPr>
          <p:cNvPr id="4098" name="Picture 2" descr="https://scontent.fhfa1-1.fna.fbcdn.net/v/t1.0-1/p100x100/15079011_10154049880586088_3248833306408953989_n.jpg?_nc_cat=0&amp;oh=b515099e043c782abb1544fd48e33872&amp;oe=5B920FE8">
            <a:hlinkClick r:id="rId5"/>
            <a:extLst>
              <a:ext uri="{FF2B5EF4-FFF2-40B4-BE49-F238E27FC236}">
                <a16:creationId xmlns:a16="http://schemas.microsoft.com/office/drawing/2014/main" id="{C6CACDD2-5341-4277-BC0F-0AB4DC664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527" y="2258324"/>
            <a:ext cx="720811" cy="72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scontent.fhfa1-1.fna.fbcdn.net/v/t1.0-1/c53.22.280.280/s80x80/563318_10150957233979554_1244008004_n.jpg?_nc_cat=0&amp;oh=9bfd94e92341180a2c26b57bb14bfef5&amp;oe=5B9A9C95">
            <a:extLst>
              <a:ext uri="{FF2B5EF4-FFF2-40B4-BE49-F238E27FC236}">
                <a16:creationId xmlns:a16="http://schemas.microsoft.com/office/drawing/2014/main" id="{AB2CFED1-EA33-49A6-919D-EEE0598B9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338" y="3182251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A20713-F3AE-4539-BB85-EF18A4F16C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0338" y="4239141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9461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382</Words>
  <Application>Microsoft Office PowerPoint</Application>
  <PresentationFormat>Widescreen</PresentationFormat>
  <Paragraphs>153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Aharoni</vt:lpstr>
      <vt:lpstr>Arial</vt:lpstr>
      <vt:lpstr>Calibri</vt:lpstr>
      <vt:lpstr>Calibri Light</vt:lpstr>
      <vt:lpstr>Times New Roman</vt:lpstr>
      <vt:lpstr>Wingdings</vt:lpstr>
      <vt:lpstr>ערכת נושא Office</vt:lpstr>
      <vt:lpstr>PowerPoint Presentation</vt:lpstr>
      <vt:lpstr>Thanks to our sponsors</vt:lpstr>
      <vt:lpstr>DMBI Data Hackathon – tutorial sessions</vt:lpstr>
      <vt:lpstr>DMBI Data Hackathon - timeline</vt:lpstr>
      <vt:lpstr>PowerPoint Presentation</vt:lpstr>
      <vt:lpstr>Drug-Drug interaction discovery (DDI)</vt:lpstr>
      <vt:lpstr>IoT device type identification</vt:lpstr>
      <vt:lpstr>Meteorology challenge</vt:lpstr>
      <vt:lpstr>DMBI Data Hackathon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Liat</dc:creator>
  <cp:lastModifiedBy>Nathaniel Shimoni</cp:lastModifiedBy>
  <cp:revision>16</cp:revision>
  <dcterms:created xsi:type="dcterms:W3CDTF">2018-04-23T10:52:03Z</dcterms:created>
  <dcterms:modified xsi:type="dcterms:W3CDTF">2018-05-03T06:09:05Z</dcterms:modified>
</cp:coreProperties>
</file>