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26B"/>
    <a:srgbClr val="2F8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107F73-1717-40B8-9281-953F7BE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B666F-53D3-4147-B51F-3C8CC1AA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502130-50A7-4953-A26D-E86D04B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6CDEE-52B9-4F53-B664-5CD1735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98B1-8367-460F-B8D2-4A5C02A7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2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160977-6314-4EA7-8122-772E01F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143CF4-9365-4CD6-8D16-9EEC9C01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A354D8-B283-4155-8C12-D3FA540E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AB668-1F16-429F-BEA3-49FB953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4E9CFF-D762-4E24-80FF-A36BD7C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9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4CA200D-8519-4BB3-9708-28971B1B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96AC7D-4517-4ED6-A952-B58E2B8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8D134E-515A-4214-9841-36EC2211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EC6DF-E0BA-4978-B820-027E116C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24010-A9FB-4986-9DB6-2A39CD62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EB767-1B20-47CA-B006-58B3A8DA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4985A-52BE-43D6-A434-E46C97CD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0CFA3-FF68-4F65-B862-C0E2D9D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DFEA-72CC-4A80-B74C-02F0CAF0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F6F51B-06C5-493D-88DE-87F7674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A6CBEF-311C-4738-A4C6-EFB612E7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00606D-59A1-4069-B4B9-7A0B9D26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BB4AEB-1F3A-4E5C-9C4E-05113CA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EE099-035C-4E96-AEC7-5ED4FFC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E4DE0-0936-4163-8C3E-E31E2E1E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F2FD6-B2C5-425F-AE68-5E6BFD0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E5FFF1-8EB7-4527-A036-CBE3CAA6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8CE6F4-99CF-4841-BCF7-38A69971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D6F00B-25D5-4B6D-91CD-ED4748E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8B7B7D-5604-4408-96F5-F15A0B2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FD7B1E-5FD1-4708-B47E-3C840A1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1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3EF26-D11E-4975-9586-630483B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90E764-D12C-4D53-9549-54C1E687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8396FE7-C8DD-43D9-A18C-BE6A8F95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42A3B7-11A6-40A4-87C6-0F99CCF4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6E27C9-6BA8-42F9-8C1E-748453B32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912ACA-969B-4018-B1FD-C258687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840A1E-8C47-44DC-A8DA-F423B1D9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B9439F-3EF3-447D-8C2D-185AA7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9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08C92-013D-42CD-A876-8958AF3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BD3610-3C7C-4F7E-8633-331009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F48965-5449-4D5D-9761-6C78E89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1646FAC-4B2A-4628-9983-E474618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32628-F21B-402F-AB23-451CA88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C989B8-A5C1-4213-96C8-7715ED6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2757F5-CCD9-4B26-B474-E935201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7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74E61-7766-4A81-895C-D34DCA96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060822-CA1E-4D47-848C-BE3D242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9AB254-A1CC-45D1-A32D-A6D837C1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621EBF-90F0-4523-B6B0-A859B563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F1E2A1-1351-401E-9304-206423DB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977073-9CD5-401E-ACA6-B3F7F28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6893D-ECB8-4255-97C2-169515C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865DD2C-3E6D-48FE-B48E-444D0EBF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DFE4AB-020D-4E75-A1BC-52297D45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78C7C0-2F54-46E7-91E9-B7105DB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95A32D-5351-45B2-94DB-50A9632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7B8F64-4984-46FF-BE46-9BD8ED2B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4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F93E0D-A398-497D-B996-84239AC7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D97351-55AF-4302-A795-CC1762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AE4E1E-C52D-4DEC-9398-BFCDB17E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7B21-3A70-4FAC-AB22-3D7506ED2D07}" type="datetimeFigureOut">
              <a:rPr lang="he-IL" smtClean="0"/>
              <a:t>י"ז/אייר/תשע"ח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1A40D-8483-452B-9841-EF2049F6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C2A8F-DE1F-439C-9716-1CCE138C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u-sise.wixsite.com/dmbi2018datahac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s://www.facebook.com/liatant?fref=gh&amp;hc_location=group&amp;dti=422756224817612" TargetMode="External"/><Relationship Id="rId4" Type="http://schemas.openxmlformats.org/officeDocument/2006/relationships/hyperlink" Target="https://www.facebook.com/groups/42275622481761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055" y="699654"/>
            <a:ext cx="9421091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age result for google">
            <a:extLst>
              <a:ext uri="{FF2B5EF4-FFF2-40B4-BE49-F238E27FC236}">
                <a16:creationId xmlns:a16="http://schemas.microsoft.com/office/drawing/2014/main" id="{33E0848B-F4E1-4681-9286-44A2F15C3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9" b="21493"/>
          <a:stretch/>
        </p:blipFill>
        <p:spPr bwMode="auto">
          <a:xfrm>
            <a:off x="6096000" y="4849091"/>
            <a:ext cx="5143500" cy="1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ell emc">
            <a:extLst>
              <a:ext uri="{FF2B5EF4-FFF2-40B4-BE49-F238E27FC236}">
                <a16:creationId xmlns:a16="http://schemas.microsoft.com/office/drawing/2014/main" id="{E797E158-8311-4E05-BB81-6B1274B9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3" y="2291927"/>
            <a:ext cx="4169408" cy="29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5ABDB-2DA5-4965-AC25-7B0E00ECF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5" name="Picture 2" descr="Image result for bgu">
            <a:extLst>
              <a:ext uri="{FF2B5EF4-FFF2-40B4-BE49-F238E27FC236}">
                <a16:creationId xmlns:a16="http://schemas.microsoft.com/office/drawing/2014/main" id="{522E04A6-CF02-43EA-92AE-F4DC88F0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3E4DFC6-7C50-493A-85A0-14E2760C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26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sz="6600" b="1" dirty="0"/>
              <a:t>Thanks to our sponsors</a:t>
            </a:r>
            <a:endParaRPr lang="he-IL" sz="6600" b="1" dirty="0"/>
          </a:p>
        </p:txBody>
      </p:sp>
      <p:pic>
        <p:nvPicPr>
          <p:cNvPr id="1026" name="Picture 2" descr="Image result for CBG cyber ben gurion">
            <a:extLst>
              <a:ext uri="{FF2B5EF4-FFF2-40B4-BE49-F238E27FC236}">
                <a16:creationId xmlns:a16="http://schemas.microsoft.com/office/drawing/2014/main" id="{27BFF0FE-6617-44BA-8B41-3B18940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13" y="1612128"/>
            <a:ext cx="1693533" cy="16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mdocs">
            <a:extLst>
              <a:ext uri="{FF2B5EF4-FFF2-40B4-BE49-F238E27FC236}">
                <a16:creationId xmlns:a16="http://schemas.microsoft.com/office/drawing/2014/main" id="{44C187D1-342C-476F-BED8-2DF9AD3D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" y="1913617"/>
            <a:ext cx="3352237" cy="7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bay">
            <a:extLst>
              <a:ext uri="{FF2B5EF4-FFF2-40B4-BE49-F238E27FC236}">
                <a16:creationId xmlns:a16="http://schemas.microsoft.com/office/drawing/2014/main" id="{5533B068-267E-437F-9EEE-641558B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69" y="1800300"/>
            <a:ext cx="2493844" cy="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aboola">
            <a:extLst>
              <a:ext uri="{FF2B5EF4-FFF2-40B4-BE49-F238E27FC236}">
                <a16:creationId xmlns:a16="http://schemas.microsoft.com/office/drawing/2014/main" id="{051CEE05-15E3-401A-9AB1-299DE9F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21" y="1707017"/>
            <a:ext cx="4720676" cy="4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intel">
            <a:extLst>
              <a:ext uri="{FF2B5EF4-FFF2-40B4-BE49-F238E27FC236}">
                <a16:creationId xmlns:a16="http://schemas.microsoft.com/office/drawing/2014/main" id="{75A60623-9B46-47A6-8B12-0CCD5AF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31" y="4279312"/>
            <a:ext cx="3812742" cy="25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ategory embedding">
            <a:extLst>
              <a:ext uri="{FF2B5EF4-FFF2-40B4-BE49-F238E27FC236}">
                <a16:creationId xmlns:a16="http://schemas.microsoft.com/office/drawing/2014/main" id="{6E4E133D-3057-471C-98F6-D21AFB61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85" y="2114851"/>
            <a:ext cx="2449332" cy="13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012D9-F6DE-429E-9BBB-B15D28C2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622425"/>
            <a:ext cx="10845800" cy="4351338"/>
          </a:xfrm>
        </p:spPr>
        <p:txBody>
          <a:bodyPr>
            <a:normAutofit/>
          </a:bodyPr>
          <a:lstStyle/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12:00 - an Introductory Tutorial on Embeddings with TensorFlow - by Taboola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16:00 - Advanced </a:t>
            </a:r>
            <a:r>
              <a:rPr lang="en-US" sz="2400" b="1" dirty="0" err="1"/>
              <a:t>Keras</a:t>
            </a:r>
            <a:r>
              <a:rPr lang="en-US" sz="2400" b="1" dirty="0"/>
              <a:t> Applications - by Yam Peleg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19:00 - Interpretability of Machine Learning Models - by  Michaël </a:t>
            </a:r>
            <a:r>
              <a:rPr lang="en-US" sz="2400" b="1" dirty="0" err="1"/>
              <a:t>Mariën</a:t>
            </a:r>
            <a:r>
              <a:rPr lang="en-US" sz="2400" b="1" dirty="0"/>
              <a:t> from KBC</a:t>
            </a:r>
          </a:p>
          <a:p>
            <a:pPr algn="ctr" rtl="0">
              <a:lnSpc>
                <a:spcPct val="150000"/>
              </a:lnSpc>
            </a:pPr>
            <a:endParaRPr lang="he-IL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as">
            <a:extLst>
              <a:ext uri="{FF2B5EF4-FFF2-40B4-BE49-F238E27FC236}">
                <a16:creationId xmlns:a16="http://schemas.microsoft.com/office/drawing/2014/main" id="{6DD1939C-D5B4-4232-A37D-57084DE2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18" y="4132986"/>
            <a:ext cx="1822973" cy="5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lime machine learning">
            <a:extLst>
              <a:ext uri="{FF2B5EF4-FFF2-40B4-BE49-F238E27FC236}">
                <a16:creationId xmlns:a16="http://schemas.microsoft.com/office/drawing/2014/main" id="{F5E0D58F-78A8-4F41-AD92-13DE4AFF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91" y="5409891"/>
            <a:ext cx="3379360" cy="14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692" y="251875"/>
            <a:ext cx="8040130" cy="8869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Drug-Drug interaction discovery (DDI)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3" y="6392487"/>
            <a:ext cx="10058400" cy="5361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Guy </a:t>
            </a:r>
            <a:r>
              <a:rPr lang="en-US" dirty="0" err="1">
                <a:solidFill>
                  <a:schemeClr val="tx1"/>
                </a:solidFill>
              </a:rPr>
              <a:t>Shtar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92" y="3152849"/>
            <a:ext cx="2729944" cy="2732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6044" y="1503332"/>
            <a:ext cx="7921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 unknown interactions in undirected graph </a:t>
            </a:r>
            <a:r>
              <a:rPr lang="en-US" sz="2400" i="1" dirty="0"/>
              <a:t>G</a:t>
            </a:r>
            <a:r>
              <a:rPr lang="en-US" sz="2400" dirty="0"/>
              <a:t> = (</a:t>
            </a:r>
            <a:r>
              <a:rPr lang="en-US" sz="2400" i="1" dirty="0"/>
              <a:t>V</a:t>
            </a:r>
            <a:r>
              <a:rPr lang="en-US" sz="2400" dirty="0"/>
              <a:t>, 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on a newer version of the database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metric: </a:t>
            </a:r>
            <a:r>
              <a:rPr lang="en-US" sz="2400" strike="sngStrike" dirty="0"/>
              <a:t>AUC</a:t>
            </a:r>
            <a:r>
              <a:rPr lang="en-US" sz="2400" dirty="0"/>
              <a:t> Average Precision @ k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details in the competition page. </a:t>
            </a:r>
            <a:r>
              <a:rPr lang="en-US" sz="2400" b="1" dirty="0"/>
              <a:t>Read it carefully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364454" y="3902319"/>
          <a:ext cx="1481865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865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2_5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1696" y="5963877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CSV structure 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35261" y="3918943"/>
          <a:ext cx="1661336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36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7_19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3_9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39838" y="5983377"/>
            <a:ext cx="36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output CSV structure. </a:t>
            </a:r>
            <a:r>
              <a:rPr lang="en-US" b="1" u="sng" dirty="0"/>
              <a:t>Ordered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1935E-9C19-4F61-A730-FC2762D48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4" name="Picture 2" descr="Image result for bgu">
            <a:extLst>
              <a:ext uri="{FF2B5EF4-FFF2-40B4-BE49-F238E27FC236}">
                <a16:creationId xmlns:a16="http://schemas.microsoft.com/office/drawing/2014/main" id="{25B74C52-F139-40A2-AEDC-39EBE182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2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795" y="352799"/>
            <a:ext cx="8353167" cy="1325563"/>
          </a:xfrm>
        </p:spPr>
        <p:txBody>
          <a:bodyPr/>
          <a:lstStyle/>
          <a:p>
            <a:pPr algn="ctr"/>
            <a:r>
              <a:rPr lang="en-US" dirty="0"/>
              <a:t>IoT device type identification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6" y="3178394"/>
            <a:ext cx="1035533" cy="4702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930726" y="5917671"/>
            <a:ext cx="2133600" cy="274320"/>
          </a:xfrm>
        </p:spPr>
        <p:txBody>
          <a:bodyPr/>
          <a:lstStyle/>
          <a:p>
            <a:fld id="{FADAFFCC-3068-47C7-A553-613C66E7752E}" type="datetime1">
              <a:rPr lang="en-US" smtClean="0"/>
              <a:t>5/2/2018</a:t>
            </a:fld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2468542" y="2010753"/>
            <a:ext cx="2828850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IoT IP stream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21097" y="1681925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type?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32532" y="2384153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Authorized?</a:t>
            </a: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297392" y="2219795"/>
            <a:ext cx="2135140" cy="37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297392" y="1890967"/>
            <a:ext cx="2123705" cy="328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nternet of Thing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9" y="3881540"/>
            <a:ext cx="3518892" cy="22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4660633" y="3443904"/>
            <a:ext cx="393955" cy="409512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?</a:t>
            </a:r>
          </a:p>
        </p:txBody>
      </p:sp>
      <p:cxnSp>
        <p:nvCxnSpPr>
          <p:cNvPr id="20" name="Elbow Connector 19"/>
          <p:cNvCxnSpPr>
            <a:stCxn id="19" idx="2"/>
            <a:endCxn id="18" idx="0"/>
          </p:cNvCxnSpPr>
          <p:nvPr/>
        </p:nvCxnSpPr>
        <p:spPr>
          <a:xfrm rot="10800000" flipV="1">
            <a:off x="2613155" y="3648660"/>
            <a:ext cx="2047478" cy="23288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Yair Meidan, 052-6040619, yair.meidan@gmail.com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6339" y="2922023"/>
            <a:ext cx="6702136" cy="3598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Input</a:t>
            </a:r>
            <a:r>
              <a:rPr lang="en-US" sz="2000" dirty="0"/>
              <a:t>: A 297-feature vector describing a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Output</a:t>
            </a:r>
            <a:r>
              <a:rPr lang="en-US" sz="2000" dirty="0"/>
              <a:t>: The type of the IoT device generating this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Evaluation metric: Classification accuracy &amp; innovation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 set is highly imbalanced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training/validation/test sets don’t necessarily include the same IoT device types (unknown or omitted types in the validation/test sets)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4197C-5601-4A1C-A126-F140D2EEC6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6" name="Picture 2" descr="Image result for bgu">
            <a:extLst>
              <a:ext uri="{FF2B5EF4-FFF2-40B4-BE49-F238E27FC236}">
                <a16:creationId xmlns:a16="http://schemas.microsoft.com/office/drawing/2014/main" id="{CC34AF02-C2E3-44B9-9FFC-656A601E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Meteorology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77" y="1689223"/>
            <a:ext cx="8186764" cy="201168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Predict </a:t>
            </a:r>
            <a:r>
              <a:rPr lang="en-US" sz="1800" b="1" dirty="0"/>
              <a:t>Max daily temperature </a:t>
            </a:r>
            <a:r>
              <a:rPr lang="en-US" sz="1800" dirty="0"/>
              <a:t>Given max temp, min temp, wind and humidity from numerical and statistical meteorological models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Data: 2 years training, 15 stations, evening and morning models per day per station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Evaluation: RMSE</a:t>
            </a:r>
          </a:p>
          <a:p>
            <a:pPr lvl="1" algn="l" rtl="0"/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279704" y="4125635"/>
          <a:ext cx="3705923" cy="223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283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  <a:gridCol w="1774640">
                  <a:extLst>
                    <a:ext uri="{9D8B030D-6E8A-4147-A177-3AD203B41FA5}">
                      <a16:colId xmlns:a16="http://schemas.microsoft.com/office/drawing/2014/main" val="479840798"/>
                    </a:ext>
                  </a:extLst>
                </a:gridCol>
              </a:tblGrid>
              <a:tr h="41395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Date_city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01-01-18_Afula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01-01-18_Ashdod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01-01-18_Beer Sheva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01-01-18_Bet </a:t>
                      </a:r>
                      <a:r>
                        <a:rPr lang="en-US" sz="1400" dirty="0" err="1">
                          <a:cs typeface="+mn-cs"/>
                        </a:rPr>
                        <a:t>Shean</a:t>
                      </a:r>
                      <a:endParaRPr lang="en-US" sz="14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01-01-18_Eilat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AEE4F7F-5B3D-436D-AFA2-F64C4B93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49586"/>
              </p:ext>
            </p:extLst>
          </p:nvPr>
        </p:nvGraphicFramePr>
        <p:xfrm>
          <a:off x="583729" y="4125635"/>
          <a:ext cx="7333637" cy="22011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3408">
                  <a:extLst>
                    <a:ext uri="{9D8B030D-6E8A-4147-A177-3AD203B41FA5}">
                      <a16:colId xmlns:a16="http://schemas.microsoft.com/office/drawing/2014/main" val="2699078306"/>
                    </a:ext>
                  </a:extLst>
                </a:gridCol>
                <a:gridCol w="950463">
                  <a:extLst>
                    <a:ext uri="{9D8B030D-6E8A-4147-A177-3AD203B41FA5}">
                      <a16:colId xmlns:a16="http://schemas.microsoft.com/office/drawing/2014/main" val="2803132224"/>
                    </a:ext>
                  </a:extLst>
                </a:gridCol>
                <a:gridCol w="601704">
                  <a:extLst>
                    <a:ext uri="{9D8B030D-6E8A-4147-A177-3AD203B41FA5}">
                      <a16:colId xmlns:a16="http://schemas.microsoft.com/office/drawing/2014/main" val="1100758189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349814399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56452167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3836696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581355348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087758259"/>
                    </a:ext>
                  </a:extLst>
                </a:gridCol>
                <a:gridCol w="824981">
                  <a:extLst>
                    <a:ext uri="{9D8B030D-6E8A-4147-A177-3AD203B41FA5}">
                      <a16:colId xmlns:a16="http://schemas.microsoft.com/office/drawing/2014/main" val="4030382871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Basis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Persist.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Obs.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12683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Afula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273362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Ashdod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873466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Beer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38748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Bet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971125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Elat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22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620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33FA12-F8A6-4B3B-9AD4-586C60F54383}"/>
              </a:ext>
            </a:extLst>
          </p:cNvPr>
          <p:cNvSpPr txBox="1"/>
          <p:nvPr/>
        </p:nvSpPr>
        <p:spPr>
          <a:xfrm>
            <a:off x="8279704" y="3756061"/>
            <a:ext cx="2380058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BB63-8D54-469B-8A34-5BD1C0D163A7}"/>
              </a:ext>
            </a:extLst>
          </p:cNvPr>
          <p:cNvSpPr txBox="1"/>
          <p:nvPr/>
        </p:nvSpPr>
        <p:spPr>
          <a:xfrm>
            <a:off x="583729" y="3700903"/>
            <a:ext cx="4052444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3638F-E34B-429E-B2BE-6AF34CC4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0" name="Picture 2" descr="Image result for bgu">
            <a:extLst>
              <a:ext uri="{FF2B5EF4-FFF2-40B4-BE49-F238E27FC236}">
                <a16:creationId xmlns:a16="http://schemas.microsoft.com/office/drawing/2014/main" id="{A0FF3404-1A30-42E9-B3CE-CEDE7E59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weather">
            <a:extLst>
              <a:ext uri="{FF2B5EF4-FFF2-40B4-BE49-F238E27FC236}">
                <a16:creationId xmlns:a16="http://schemas.microsoft.com/office/drawing/2014/main" id="{E3F71BDA-AFF1-49B6-98BC-713E46B7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36" y="1468564"/>
            <a:ext cx="1614615" cy="21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 - timeline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BB1C-D729-48F2-B91A-CD3A1F94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5" y="1825625"/>
            <a:ext cx="5397842" cy="4351338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US" sz="2000" b="1" dirty="0"/>
              <a:t>Day 1, 3/5:</a:t>
            </a:r>
            <a:r>
              <a:rPr lang="en-US" sz="2000" dirty="0"/>
              <a:t> </a:t>
            </a:r>
          </a:p>
          <a:p>
            <a:pPr algn="l" rtl="0" fontAlgn="base"/>
            <a:r>
              <a:rPr lang="en-US" sz="2000" dirty="0"/>
              <a:t>9:00 - Arrival and light breakfast</a:t>
            </a:r>
          </a:p>
          <a:p>
            <a:pPr algn="l" rtl="0" fontAlgn="base"/>
            <a:r>
              <a:rPr lang="en-US" sz="2000" dirty="0"/>
              <a:t>9:45 - Hackathon starts! Challenges overview</a:t>
            </a:r>
          </a:p>
          <a:p>
            <a:pPr algn="l" rtl="0" fontAlgn="base"/>
            <a:r>
              <a:rPr lang="en-US" sz="2000" dirty="0"/>
              <a:t>12:00 - Tutorial - "an Introductory Tutorial on Embeddings with TensorFlow" by </a:t>
            </a:r>
            <a:r>
              <a:rPr lang="en-US" sz="2000" dirty="0">
                <a:hlinkClick r:id="rId4"/>
              </a:rPr>
              <a:t>Taboola</a:t>
            </a:r>
            <a:endParaRPr lang="en-US" sz="2000" dirty="0"/>
          </a:p>
          <a:p>
            <a:pPr algn="l" rtl="0" fontAlgn="base"/>
            <a:r>
              <a:rPr lang="en-US" sz="2000" dirty="0"/>
              <a:t>14:00 - Lunch</a:t>
            </a:r>
          </a:p>
          <a:p>
            <a:pPr algn="l" rtl="0" fontAlgn="base"/>
            <a:r>
              <a:rPr lang="en-US" sz="2000" dirty="0"/>
              <a:t>16:00 - Tutorial - "Advanced </a:t>
            </a:r>
            <a:r>
              <a:rPr lang="en-US" sz="2000" dirty="0" err="1"/>
              <a:t>Keras</a:t>
            </a:r>
            <a:r>
              <a:rPr lang="en-US" sz="2000" dirty="0"/>
              <a:t> Applications" by </a:t>
            </a:r>
            <a:r>
              <a:rPr lang="en-US" sz="2000" dirty="0">
                <a:hlinkClick r:id="rId4"/>
              </a:rPr>
              <a:t>Yam Peleg</a:t>
            </a:r>
            <a:endParaRPr lang="en-US" sz="2000" dirty="0"/>
          </a:p>
          <a:p>
            <a:pPr algn="l" rtl="0" fontAlgn="base"/>
            <a:r>
              <a:rPr lang="en-US" sz="2000" dirty="0"/>
              <a:t>19:00 - Tutorial -  "Interpretability of Machine Learning Models" by  </a:t>
            </a:r>
            <a:r>
              <a:rPr lang="en-US" sz="2000" dirty="0">
                <a:hlinkClick r:id="rId4"/>
              </a:rPr>
              <a:t>Michaël </a:t>
            </a:r>
            <a:r>
              <a:rPr lang="en-US" sz="2000" dirty="0" err="1">
                <a:hlinkClick r:id="rId4"/>
              </a:rPr>
              <a:t>Mariën</a:t>
            </a:r>
            <a:r>
              <a:rPr lang="en-US" sz="2000" dirty="0"/>
              <a:t> from KBC</a:t>
            </a:r>
          </a:p>
          <a:p>
            <a:pPr algn="l" rtl="0" fontAlgn="base"/>
            <a:r>
              <a:rPr lang="en-US" sz="2000" dirty="0"/>
              <a:t>20:30 - Dinner</a:t>
            </a:r>
          </a:p>
          <a:p>
            <a:pPr algn="l" rtl="0" fontAlgn="base"/>
            <a:r>
              <a:rPr lang="en-US" sz="2000" dirty="0"/>
              <a:t>21:30 - Stretches and Body Relaxation</a:t>
            </a:r>
          </a:p>
          <a:p>
            <a:pPr marL="0" indent="0" algn="l" rtl="0" fontAlgn="base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DC748-F668-4AFA-BD7B-6B26A14DA3E1}"/>
              </a:ext>
            </a:extLst>
          </p:cNvPr>
          <p:cNvSpPr/>
          <p:nvPr/>
        </p:nvSpPr>
        <p:spPr>
          <a:xfrm>
            <a:off x="6433751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base"/>
            <a:r>
              <a:rPr lang="en-US" b="1" dirty="0"/>
              <a:t>Day 2, 4/5:</a:t>
            </a:r>
            <a:endParaRPr lang="en-US" dirty="0"/>
          </a:p>
          <a:p>
            <a:pPr algn="l" rtl="0" fontAlgn="base"/>
            <a:r>
              <a:rPr lang="en-US" dirty="0"/>
              <a:t>00:00 - Night snacks</a:t>
            </a:r>
          </a:p>
          <a:p>
            <a:pPr algn="l" rtl="0" fontAlgn="base"/>
            <a:r>
              <a:rPr lang="en-US" dirty="0"/>
              <a:t>6:30 - Test sets are given</a:t>
            </a:r>
          </a:p>
          <a:p>
            <a:pPr algn="l" rtl="0" fontAlgn="base"/>
            <a:r>
              <a:rPr lang="en-US" dirty="0"/>
              <a:t>7:00 - Breakfast</a:t>
            </a:r>
          </a:p>
          <a:p>
            <a:pPr algn="l" rtl="0" fontAlgn="base"/>
            <a:r>
              <a:rPr lang="en-US" dirty="0"/>
              <a:t>9:00 - First judging round</a:t>
            </a:r>
          </a:p>
          <a:p>
            <a:pPr algn="l" rtl="0" fontAlgn="base"/>
            <a:r>
              <a:rPr lang="en-US" dirty="0"/>
              <a:t>11:30 - Presentation and second judging round</a:t>
            </a:r>
          </a:p>
          <a:p>
            <a:pPr algn="l" rtl="0" fontAlgn="base"/>
            <a:r>
              <a:rPr lang="en-US" dirty="0"/>
              <a:t>12:30 – winners announced </a:t>
            </a:r>
          </a:p>
          <a:p>
            <a:pPr algn="l" rtl="0" fontAlgn="base"/>
            <a:r>
              <a:rPr lang="en-US" dirty="0"/>
              <a:t>13:00 - Hackathon ends!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913EE-D151-4A9A-9025-BBCAB9F2583B}"/>
              </a:ext>
            </a:extLst>
          </p:cNvPr>
          <p:cNvSpPr/>
          <p:nvPr/>
        </p:nvSpPr>
        <p:spPr>
          <a:xfrm>
            <a:off x="6433751" y="4259203"/>
            <a:ext cx="5198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/>
            <a:r>
              <a:rPr lang="en-US" b="1" dirty="0"/>
              <a:t>Things to remember: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Prepare a presentation that describes your work for judging rounds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Solutions are scored: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60% metric optimization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30% creativity and innovation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10% special insights to the data (even if not effecting selected metric)</a:t>
            </a:r>
          </a:p>
        </p:txBody>
      </p:sp>
    </p:spTree>
    <p:extLst>
      <p:ext uri="{BB962C8B-B14F-4D97-AF65-F5344CB8AC3E}">
        <p14:creationId xmlns:p14="http://schemas.microsoft.com/office/powerpoint/2010/main" val="18091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F385-8941-4E56-B73A-893F58B6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789"/>
            <a:ext cx="10515600" cy="500667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b="1" dirty="0"/>
              <a:t>Challenges' leaders: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Weather prediction – Liat Friedman Antwarg               050-6348572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Drug-Drug  interaction discovery – Guy </a:t>
            </a:r>
            <a:r>
              <a:rPr lang="en-US" dirty="0" err="1"/>
              <a:t>Shtar</a:t>
            </a:r>
            <a:r>
              <a:rPr lang="en-US" dirty="0"/>
              <a:t>               052-6703086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IoT device type identification – Yair Meidan                 052-6040619</a:t>
            </a:r>
          </a:p>
          <a:p>
            <a:pPr algn="l" rtl="0">
              <a:lnSpc>
                <a:spcPct val="110000"/>
              </a:lnSpc>
            </a:pPr>
            <a:endParaRPr lang="en-US" sz="1200" dirty="0"/>
          </a:p>
          <a:p>
            <a:pPr algn="l" rtl="0">
              <a:lnSpc>
                <a:spcPct val="110000"/>
              </a:lnSpc>
            </a:pPr>
            <a:r>
              <a:rPr lang="en-US" dirty="0"/>
              <a:t>Main communication channel – Facebook group updates: </a:t>
            </a:r>
            <a:r>
              <a:rPr lang="en-US" dirty="0">
                <a:hlinkClick r:id="rId4"/>
              </a:rPr>
              <a:t>https://www.facebook.com/groups/422756224817612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scontent.fhfa1-1.fna.fbcdn.net/v/t1.0-1/p100x100/15079011_10154049880586088_3248833306408953989_n.jpg?_nc_cat=0&amp;oh=b515099e043c782abb1544fd48e33872&amp;oe=5B920FE8">
            <a:hlinkClick r:id="rId5"/>
            <a:extLst>
              <a:ext uri="{FF2B5EF4-FFF2-40B4-BE49-F238E27FC236}">
                <a16:creationId xmlns:a16="http://schemas.microsoft.com/office/drawing/2014/main" id="{C6CACDD2-5341-4277-BC0F-0AB4DC66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27" y="2258324"/>
            <a:ext cx="720811" cy="7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hfa1-1.fna.fbcdn.net/v/t1.0-1/c53.22.280.280/s80x80/563318_10150957233979554_1244008004_n.jpg?_nc_cat=0&amp;oh=9bfd94e92341180a2c26b57bb14bfef5&amp;oe=5B9A9C95">
            <a:extLst>
              <a:ext uri="{FF2B5EF4-FFF2-40B4-BE49-F238E27FC236}">
                <a16:creationId xmlns:a16="http://schemas.microsoft.com/office/drawing/2014/main" id="{AB2CFED1-EA33-49A6-919D-EEE0598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318225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20713-F3AE-4539-BB85-EF18A4F16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338" y="4239141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r="16132"/>
          <a:stretch/>
        </p:blipFill>
        <p:spPr>
          <a:xfrm>
            <a:off x="280086" y="181046"/>
            <a:ext cx="3307923" cy="258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3B223-CBCB-45BB-816A-C742A11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15463"/>
          <a:stretch/>
        </p:blipFill>
        <p:spPr>
          <a:xfrm>
            <a:off x="8641492" y="3980936"/>
            <a:ext cx="3369434" cy="258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00321-B191-48FF-BC00-681AD5552B4A}"/>
              </a:ext>
            </a:extLst>
          </p:cNvPr>
          <p:cNvSpPr/>
          <p:nvPr/>
        </p:nvSpPr>
        <p:spPr>
          <a:xfrm>
            <a:off x="3684002" y="2004532"/>
            <a:ext cx="539409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Good luck</a:t>
            </a:r>
          </a:p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</a:p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7022838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378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Times New Roman</vt:lpstr>
      <vt:lpstr>Wingdings</vt:lpstr>
      <vt:lpstr>ערכת נושא Office</vt:lpstr>
      <vt:lpstr>PowerPoint Presentation</vt:lpstr>
      <vt:lpstr>Thanks to our sponsors</vt:lpstr>
      <vt:lpstr>DMBI Data Hackathon</vt:lpstr>
      <vt:lpstr>Drug-Drug interaction discovery (DDI)</vt:lpstr>
      <vt:lpstr>IoT device type identification</vt:lpstr>
      <vt:lpstr>Meteorology challenge</vt:lpstr>
      <vt:lpstr>DMBI Data Hackathon - timeline</vt:lpstr>
      <vt:lpstr>DMBI Data Hackathon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Liat</dc:creator>
  <cp:lastModifiedBy>Nathaniel Shimoni</cp:lastModifiedBy>
  <cp:revision>15</cp:revision>
  <dcterms:created xsi:type="dcterms:W3CDTF">2018-04-23T10:52:03Z</dcterms:created>
  <dcterms:modified xsi:type="dcterms:W3CDTF">2018-05-02T22:33:10Z</dcterms:modified>
</cp:coreProperties>
</file>