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71" r:id="rId6"/>
    <p:sldId id="274" r:id="rId7"/>
    <p:sldId id="275" r:id="rId8"/>
    <p:sldId id="276" r:id="rId9"/>
    <p:sldId id="285" r:id="rId10"/>
    <p:sldId id="283" r:id="rId11"/>
    <p:sldId id="277" r:id="rId12"/>
    <p:sldId id="278" r:id="rId13"/>
    <p:sldId id="279" r:id="rId14"/>
    <p:sldId id="284" r:id="rId15"/>
    <p:sldId id="280" r:id="rId16"/>
    <p:sldId id="281" r:id="rId17"/>
    <p:sldId id="282" r:id="rId18"/>
    <p:sldId id="2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2608"/>
    <a:srgbClr val="F41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139FAD-C9E6-4C74-9779-A41E9C3B4E8D}"/>
              </a:ext>
            </a:extLst>
          </p:cNvPr>
          <p:cNvSpPr/>
          <p:nvPr userDrawn="1"/>
        </p:nvSpPr>
        <p:spPr>
          <a:xfrm>
            <a:off x="0" y="6179127"/>
            <a:ext cx="12192000" cy="678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EBA5F-3BA9-4D3B-BAE1-1459CD1AA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1D425-0B2B-4004-A0E8-1CDA7507A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579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EA70-02CA-4FE7-B108-178B797B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D00FD-7D7E-4F01-B341-33ACABC61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B2EDD-8716-41DA-9950-A6FC34E9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37D5-8684-49BE-B387-5E179A40CD75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9B181-2593-487B-8661-56E4D9EE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CE88F-976D-4AEF-8C08-1EEE2E3C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5966-56AD-4237-96BB-51D6A1352A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C78B7F-D5CE-4844-993A-3CEA6B11FB76}"/>
              </a:ext>
            </a:extLst>
          </p:cNvPr>
          <p:cNvSpPr/>
          <p:nvPr userDrawn="1"/>
        </p:nvSpPr>
        <p:spPr>
          <a:xfrm>
            <a:off x="0" y="6179127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160C43A-CD37-4A53-80EF-FB0C838D98C7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4D37D5-8684-49BE-B387-5E179A40CD75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F17AD81-1E3E-4004-B882-5DB7F57A4E7F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Starting Data Science with Kaggle.com     </a:t>
            </a:r>
          </a:p>
          <a:p>
            <a:r>
              <a:rPr lang="en-US"/>
              <a:t>Nathaniel Shimoni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523E29-A769-4359-9DBB-4A6197392B84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615966-56AD-4237-96BB-51D6A1352A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5F5B08-D776-4D2F-9FA3-C5FF86823203}"/>
              </a:ext>
            </a:extLst>
          </p:cNvPr>
          <p:cNvSpPr/>
          <p:nvPr userDrawn="1"/>
        </p:nvSpPr>
        <p:spPr>
          <a:xfrm>
            <a:off x="0" y="-18906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8BA82F-19A1-4354-8494-7852DEF3632C}"/>
              </a:ext>
            </a:extLst>
          </p:cNvPr>
          <p:cNvSpPr txBox="1"/>
          <p:nvPr userDrawn="1"/>
        </p:nvSpPr>
        <p:spPr>
          <a:xfrm>
            <a:off x="230909" y="0"/>
            <a:ext cx="11730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Write some headline</a:t>
            </a:r>
          </a:p>
        </p:txBody>
      </p:sp>
    </p:spTree>
    <p:extLst>
      <p:ext uri="{BB962C8B-B14F-4D97-AF65-F5344CB8AC3E}">
        <p14:creationId xmlns:p14="http://schemas.microsoft.com/office/powerpoint/2010/main" val="294952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739ACE-25C4-41B9-951F-4C402375D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F5640-22BE-4886-8A73-697AB4452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583C6-5219-4900-B57B-B4382FC9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37D5-8684-49BE-B387-5E179A40CD75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A056-1A45-4B35-98F6-96F11ED8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AAA3-09C5-4F62-A45F-5C9D8A6B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5966-56AD-4237-96BB-51D6A1352A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846B74-2DA5-4E98-822D-3DA84F63179D}"/>
              </a:ext>
            </a:extLst>
          </p:cNvPr>
          <p:cNvSpPr/>
          <p:nvPr userDrawn="1"/>
        </p:nvSpPr>
        <p:spPr>
          <a:xfrm>
            <a:off x="0" y="6179127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C4142FF-5937-4990-A98F-75889B4A6F46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4D37D5-8684-49BE-B387-5E179A40CD75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1CC049D-3B90-4BD9-9663-63C46905C3F9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Starting Data Science with Kaggle.com     </a:t>
            </a:r>
          </a:p>
          <a:p>
            <a:r>
              <a:rPr lang="en-US"/>
              <a:t>Nathaniel Shimoni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EC64DC6-6A74-4774-89DC-C6ADD8C696A3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615966-56AD-4237-96BB-51D6A1352A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1D3192-FA35-4BDB-8AB9-31CD523221AB}"/>
              </a:ext>
            </a:extLst>
          </p:cNvPr>
          <p:cNvSpPr/>
          <p:nvPr userDrawn="1"/>
        </p:nvSpPr>
        <p:spPr>
          <a:xfrm>
            <a:off x="0" y="-18906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497076-B7E1-4351-B1A2-7F66745F749B}"/>
              </a:ext>
            </a:extLst>
          </p:cNvPr>
          <p:cNvSpPr txBox="1"/>
          <p:nvPr userDrawn="1"/>
        </p:nvSpPr>
        <p:spPr>
          <a:xfrm>
            <a:off x="230909" y="0"/>
            <a:ext cx="11730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Write some headline</a:t>
            </a:r>
          </a:p>
        </p:txBody>
      </p:sp>
    </p:spTree>
    <p:extLst>
      <p:ext uri="{BB962C8B-B14F-4D97-AF65-F5344CB8AC3E}">
        <p14:creationId xmlns:p14="http://schemas.microsoft.com/office/powerpoint/2010/main" val="155949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03C7C-6DAC-410B-9E26-AF1955F1B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81" y="834593"/>
            <a:ext cx="11471563" cy="52080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EC9ED-BA56-4BCE-9806-68E17016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37D5-8684-49BE-B387-5E179A40CD75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D493D-2D29-40BB-850E-75E2E23B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AEFB9-7008-4B04-B3B8-6914B1EF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5966-56AD-4237-96BB-51D6A1352A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A3BFC6-E8A9-43E6-8113-BC51A0F8B631}"/>
              </a:ext>
            </a:extLst>
          </p:cNvPr>
          <p:cNvSpPr/>
          <p:nvPr userDrawn="1"/>
        </p:nvSpPr>
        <p:spPr>
          <a:xfrm>
            <a:off x="0" y="6179127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A3E1F2-DC46-4F47-97EF-55EF60CFE718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4D37D5-8684-49BE-B387-5E179A40CD75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6D8CB7E-69F5-41EF-951B-393D44334623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Introduction to competitive data science</a:t>
            </a:r>
          </a:p>
          <a:p>
            <a:r>
              <a:rPr lang="en-US" dirty="0"/>
              <a:t>Nathaniel Shimoni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F00E2AB-D4B1-4D93-9EA2-D762B333C618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615966-56AD-4237-96BB-51D6A1352A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DE1B7-558D-49F0-B37D-10C74E3F41C8}"/>
              </a:ext>
            </a:extLst>
          </p:cNvPr>
          <p:cNvSpPr/>
          <p:nvPr userDrawn="1"/>
        </p:nvSpPr>
        <p:spPr>
          <a:xfrm>
            <a:off x="0" y="-18906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006EC-237C-4D74-AAF3-C534A5139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0"/>
            <a:ext cx="10515600" cy="65996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150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2D2B-36DB-4EDD-8295-18E635FD2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05AB8-4343-4594-B553-83D12E160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4393D-6080-4CE6-BD9C-A3C4E1F6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37D5-8684-49BE-B387-5E179A40CD75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52FEB-F78A-446D-A5BE-644F75E8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BB33D-CD13-4633-A662-B6AD0798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5966-56AD-4237-96BB-51D6A1352A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932632-D433-4059-8126-7FDBB718AA76}"/>
              </a:ext>
            </a:extLst>
          </p:cNvPr>
          <p:cNvSpPr/>
          <p:nvPr userDrawn="1"/>
        </p:nvSpPr>
        <p:spPr>
          <a:xfrm>
            <a:off x="0" y="6179127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F33EFF5-3033-44DB-AAC0-E3DEE5694DAF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4D37D5-8684-49BE-B387-5E179A40CD75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1444F2A-29A3-4D51-BD88-400F184315C1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Starting Data Science with Kaggle.com     </a:t>
            </a:r>
          </a:p>
          <a:p>
            <a:r>
              <a:rPr lang="en-US"/>
              <a:t>Nathaniel Shimoni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2885097-4461-4F91-83A3-46918E7AEC9F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615966-56AD-4237-96BB-51D6A1352A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DA9BB-B010-4DA0-8D88-58FA1EA11692}"/>
              </a:ext>
            </a:extLst>
          </p:cNvPr>
          <p:cNvSpPr/>
          <p:nvPr userDrawn="1"/>
        </p:nvSpPr>
        <p:spPr>
          <a:xfrm>
            <a:off x="0" y="-18906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A06856-64DC-4DC8-9BC8-B9931D82F5F5}"/>
              </a:ext>
            </a:extLst>
          </p:cNvPr>
          <p:cNvSpPr txBox="1"/>
          <p:nvPr userDrawn="1"/>
        </p:nvSpPr>
        <p:spPr>
          <a:xfrm>
            <a:off x="230909" y="0"/>
            <a:ext cx="11730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Write some headline</a:t>
            </a:r>
          </a:p>
        </p:txBody>
      </p:sp>
    </p:spTree>
    <p:extLst>
      <p:ext uri="{BB962C8B-B14F-4D97-AF65-F5344CB8AC3E}">
        <p14:creationId xmlns:p14="http://schemas.microsoft.com/office/powerpoint/2010/main" val="222352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EDAB2-0160-4989-B777-4E73DDDD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FFB8-D3F7-4D7B-BECC-73CC22264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EF03A-092A-4502-9945-6B0482AC9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9ABD8-A03D-4811-88DA-8533CA10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37D5-8684-49BE-B387-5E179A40CD75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E5DE4-29AF-4258-B2EA-A4408CB8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0EFB5-4B24-4392-8A4F-1993CAC9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5966-56AD-4237-96BB-51D6A1352A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258058-291F-4CA8-B0D5-D61B329EE4BF}"/>
              </a:ext>
            </a:extLst>
          </p:cNvPr>
          <p:cNvSpPr/>
          <p:nvPr userDrawn="1"/>
        </p:nvSpPr>
        <p:spPr>
          <a:xfrm>
            <a:off x="0" y="6179127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014C61-3016-484C-8974-14EAD66DC95C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4D37D5-8684-49BE-B387-5E179A40CD75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2ABACE2-58D2-4D3D-A097-FAD4DFD7AFA2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Starting Data Science with Kaggle.com     </a:t>
            </a:r>
          </a:p>
          <a:p>
            <a:r>
              <a:rPr lang="en-US"/>
              <a:t>Nathaniel Shimoni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20A186-4805-4066-A56C-5E3081C1B1D7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615966-56AD-4237-96BB-51D6A1352A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374149-9C38-4634-9BEF-628A66FF5C44}"/>
              </a:ext>
            </a:extLst>
          </p:cNvPr>
          <p:cNvSpPr/>
          <p:nvPr userDrawn="1"/>
        </p:nvSpPr>
        <p:spPr>
          <a:xfrm>
            <a:off x="0" y="-18906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DF6370-DC72-4D0A-85B9-D6C526F17412}"/>
              </a:ext>
            </a:extLst>
          </p:cNvPr>
          <p:cNvSpPr txBox="1"/>
          <p:nvPr userDrawn="1"/>
        </p:nvSpPr>
        <p:spPr>
          <a:xfrm>
            <a:off x="230909" y="0"/>
            <a:ext cx="11730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Write some headline</a:t>
            </a:r>
          </a:p>
        </p:txBody>
      </p:sp>
    </p:spTree>
    <p:extLst>
      <p:ext uri="{BB962C8B-B14F-4D97-AF65-F5344CB8AC3E}">
        <p14:creationId xmlns:p14="http://schemas.microsoft.com/office/powerpoint/2010/main" val="74470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D3DB-09B3-4DA9-A91E-4CBFE6F6A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838E9-881D-4D2F-8AE5-AA0E1C29A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C8F8D-EE87-4B62-B751-87EB15164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08F1D-EE76-4A21-8BAD-40B922286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8A87C8-65FF-48AB-9424-C79BCD750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A48B9F-AD61-48F4-A248-0B0EB6E0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37D5-8684-49BE-B387-5E179A40CD75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49F99A-BC3B-40F4-9132-5529164D2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425C86-51CE-4A71-B1E2-E10ADCC4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5966-56AD-4237-96BB-51D6A1352A8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CABF2-31AC-49DE-B804-BAD59A7F8678}"/>
              </a:ext>
            </a:extLst>
          </p:cNvPr>
          <p:cNvSpPr/>
          <p:nvPr userDrawn="1"/>
        </p:nvSpPr>
        <p:spPr>
          <a:xfrm>
            <a:off x="0" y="6179127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5323ECED-542A-4CCE-AC27-DEF3A874B2C9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4D37D5-8684-49BE-B387-5E179A40CD75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2F326A8-0D7E-4006-880C-6B14EA17D088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Starting Data Science with Kaggle.com     </a:t>
            </a:r>
          </a:p>
          <a:p>
            <a:r>
              <a:rPr lang="en-US"/>
              <a:t>Nathaniel Shimoni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B56A153-80B2-4F47-917E-E9DDF1FA0478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615966-56AD-4237-96BB-51D6A1352A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B138FF-CFE6-4D85-99EE-6414518C1F4C}"/>
              </a:ext>
            </a:extLst>
          </p:cNvPr>
          <p:cNvSpPr/>
          <p:nvPr userDrawn="1"/>
        </p:nvSpPr>
        <p:spPr>
          <a:xfrm>
            <a:off x="0" y="-18906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5691B3-C68D-4C99-9B9C-297C0C5EA9EF}"/>
              </a:ext>
            </a:extLst>
          </p:cNvPr>
          <p:cNvSpPr txBox="1"/>
          <p:nvPr userDrawn="1"/>
        </p:nvSpPr>
        <p:spPr>
          <a:xfrm>
            <a:off x="230909" y="9236"/>
            <a:ext cx="11730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Write some headline</a:t>
            </a:r>
          </a:p>
        </p:txBody>
      </p:sp>
    </p:spTree>
    <p:extLst>
      <p:ext uri="{BB962C8B-B14F-4D97-AF65-F5344CB8AC3E}">
        <p14:creationId xmlns:p14="http://schemas.microsoft.com/office/powerpoint/2010/main" val="33202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5299-72CB-4690-B082-45FDA916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3237A-2BA2-4EEA-B263-4EBA94DE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37D5-8684-49BE-B387-5E179A40CD75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F59DA-B1CA-4ACD-A434-6EA0296C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4E87C-D275-4E9E-A4F6-60D37B12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5966-56AD-4237-96BB-51D6A1352A8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C82B42-7573-4D98-8EB7-147828D445BA}"/>
              </a:ext>
            </a:extLst>
          </p:cNvPr>
          <p:cNvSpPr/>
          <p:nvPr userDrawn="1"/>
        </p:nvSpPr>
        <p:spPr>
          <a:xfrm>
            <a:off x="0" y="6179127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5DE0083-E357-49BE-816A-39E957291E06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4D37D5-8684-49BE-B387-5E179A40CD75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478E02B-837C-40AB-ADDF-080F2E0321AE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Starting Data Science with Kaggle.com     </a:t>
            </a:r>
          </a:p>
          <a:p>
            <a:r>
              <a:rPr lang="en-US"/>
              <a:t>Nathaniel Shimoni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50B3478-0FA8-4BE6-9DA4-3AE636A1C39C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615966-56AD-4237-96BB-51D6A1352A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5AD396-11A6-4748-A4EA-CE8C0DCBE3CB}"/>
              </a:ext>
            </a:extLst>
          </p:cNvPr>
          <p:cNvSpPr/>
          <p:nvPr userDrawn="1"/>
        </p:nvSpPr>
        <p:spPr>
          <a:xfrm>
            <a:off x="0" y="-18906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A66289-EEB4-4006-AD65-C7B521CE1A8D}"/>
              </a:ext>
            </a:extLst>
          </p:cNvPr>
          <p:cNvSpPr txBox="1"/>
          <p:nvPr userDrawn="1"/>
        </p:nvSpPr>
        <p:spPr>
          <a:xfrm>
            <a:off x="230909" y="0"/>
            <a:ext cx="11730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Write some headline</a:t>
            </a:r>
          </a:p>
        </p:txBody>
      </p:sp>
    </p:spTree>
    <p:extLst>
      <p:ext uri="{BB962C8B-B14F-4D97-AF65-F5344CB8AC3E}">
        <p14:creationId xmlns:p14="http://schemas.microsoft.com/office/powerpoint/2010/main" val="328827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D0706-71D3-42DD-AE58-432A4D0C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37D5-8684-49BE-B387-5E179A40CD75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3BCCC-B8AD-4D0F-B2FD-67DDE1CA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48A48-2666-46F3-939F-9BB45D84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5966-56AD-4237-96BB-51D6A1352A8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8C3899-A1F7-446B-B0CC-8F97A0897C6A}"/>
              </a:ext>
            </a:extLst>
          </p:cNvPr>
          <p:cNvSpPr/>
          <p:nvPr userDrawn="1"/>
        </p:nvSpPr>
        <p:spPr>
          <a:xfrm>
            <a:off x="0" y="6179127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58C49A5-343F-4115-8826-75948869E897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4D37D5-8684-49BE-B387-5E179A40CD75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5CF442-9FF6-4647-B954-4E13E5D9FE32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Starting Data Science with Kaggle.com     </a:t>
            </a:r>
          </a:p>
          <a:p>
            <a:r>
              <a:rPr lang="en-US"/>
              <a:t>Nathaniel Shimoni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76FF26A-809D-4911-856D-6E10EA99A949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615966-56AD-4237-96BB-51D6A1352A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342DE8-4334-4F7D-B5A9-658EEEE5DEA0}"/>
              </a:ext>
            </a:extLst>
          </p:cNvPr>
          <p:cNvSpPr/>
          <p:nvPr userDrawn="1"/>
        </p:nvSpPr>
        <p:spPr>
          <a:xfrm>
            <a:off x="0" y="-18906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6FD299-C0D4-47E8-955F-59205187F1F6}"/>
              </a:ext>
            </a:extLst>
          </p:cNvPr>
          <p:cNvSpPr txBox="1"/>
          <p:nvPr userDrawn="1"/>
        </p:nvSpPr>
        <p:spPr>
          <a:xfrm>
            <a:off x="230909" y="0"/>
            <a:ext cx="11730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Write some headline</a:t>
            </a:r>
          </a:p>
        </p:txBody>
      </p:sp>
    </p:spTree>
    <p:extLst>
      <p:ext uri="{BB962C8B-B14F-4D97-AF65-F5344CB8AC3E}">
        <p14:creationId xmlns:p14="http://schemas.microsoft.com/office/powerpoint/2010/main" val="202891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4E87-0AEE-45D8-8F7F-ECF36993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4E6E7-E855-496A-9BD0-BAC23079B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0860F-7FCA-4AA7-8C08-F79C712F1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A6FAE-64F9-4F80-8426-A5ED37C1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37D5-8684-49BE-B387-5E179A40CD75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28E34-84EB-4CE6-BFB2-4B0FC5C1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2FB44-DF56-4579-8960-5F5079FC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5966-56AD-4237-96BB-51D6A1352A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628A19-D39B-4FCC-8C18-3CEB390472F1}"/>
              </a:ext>
            </a:extLst>
          </p:cNvPr>
          <p:cNvSpPr/>
          <p:nvPr userDrawn="1"/>
        </p:nvSpPr>
        <p:spPr>
          <a:xfrm>
            <a:off x="0" y="6179127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542256D-7FAF-4317-8558-5ED69A7986AE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4D37D5-8684-49BE-B387-5E179A40CD75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F87EAA0-CD52-4BB5-B68C-EA4EF598C3CD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Starting Data Science with Kaggle.com     </a:t>
            </a:r>
          </a:p>
          <a:p>
            <a:r>
              <a:rPr lang="en-US"/>
              <a:t>Nathaniel Shimoni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4BB48C3-67B0-495E-A696-3E5A1EB03195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615966-56AD-4237-96BB-51D6A1352A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F91C29-0EDB-4CE8-81EC-327B5B7B3C32}"/>
              </a:ext>
            </a:extLst>
          </p:cNvPr>
          <p:cNvSpPr/>
          <p:nvPr userDrawn="1"/>
        </p:nvSpPr>
        <p:spPr>
          <a:xfrm>
            <a:off x="0" y="-18906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692F90-BD5F-4F1A-A8A1-2920E1BC6A10}"/>
              </a:ext>
            </a:extLst>
          </p:cNvPr>
          <p:cNvSpPr txBox="1"/>
          <p:nvPr userDrawn="1"/>
        </p:nvSpPr>
        <p:spPr>
          <a:xfrm>
            <a:off x="230909" y="0"/>
            <a:ext cx="11730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Write some headline</a:t>
            </a:r>
          </a:p>
        </p:txBody>
      </p:sp>
    </p:spTree>
    <p:extLst>
      <p:ext uri="{BB962C8B-B14F-4D97-AF65-F5344CB8AC3E}">
        <p14:creationId xmlns:p14="http://schemas.microsoft.com/office/powerpoint/2010/main" val="342328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9444-5C38-488A-8019-28963C8E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2F4531-26E8-4867-B20C-AFE41298B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63C28-D73B-4265-BF3D-58CFB0085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DBBDF-C6DF-4C0E-A6D2-E836104D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37D5-8684-49BE-B387-5E179A40CD75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4FCCE-6299-412F-A005-315622BD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AAFE6-968F-4260-8EA8-6BCE4A68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5966-56AD-4237-96BB-51D6A1352A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2713AA-397E-4A36-B818-3B41AEE43A44}"/>
              </a:ext>
            </a:extLst>
          </p:cNvPr>
          <p:cNvSpPr/>
          <p:nvPr userDrawn="1"/>
        </p:nvSpPr>
        <p:spPr>
          <a:xfrm>
            <a:off x="0" y="6179127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43242D93-CDCF-4798-997D-9C5D2A7DEFD5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4D37D5-8684-49BE-B387-5E179A40CD75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D91D3F7-4A81-4474-863E-65D8BE37B346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Starting Data Science with Kaggle.com     </a:t>
            </a:r>
          </a:p>
          <a:p>
            <a:r>
              <a:rPr lang="en-US"/>
              <a:t>Nathaniel Shimoni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13696D2-57E5-4152-8350-F5BD57B0D084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615966-56AD-4237-96BB-51D6A1352A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2383DE-5BED-4695-AA25-D400666ADE65}"/>
              </a:ext>
            </a:extLst>
          </p:cNvPr>
          <p:cNvSpPr/>
          <p:nvPr userDrawn="1"/>
        </p:nvSpPr>
        <p:spPr>
          <a:xfrm>
            <a:off x="0" y="-18906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956F76-330D-4EC6-8264-C6E0ECC1DFAE}"/>
              </a:ext>
            </a:extLst>
          </p:cNvPr>
          <p:cNvSpPr txBox="1"/>
          <p:nvPr userDrawn="1"/>
        </p:nvSpPr>
        <p:spPr>
          <a:xfrm>
            <a:off x="230909" y="0"/>
            <a:ext cx="11730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Write some headline</a:t>
            </a:r>
          </a:p>
        </p:txBody>
      </p:sp>
    </p:spTree>
    <p:extLst>
      <p:ext uri="{BB962C8B-B14F-4D97-AF65-F5344CB8AC3E}">
        <p14:creationId xmlns:p14="http://schemas.microsoft.com/office/powerpoint/2010/main" val="98270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C2EB3-04BB-46B9-98CC-6E6DDCB53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5758E-CFA7-4651-9CD8-B761CF669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0DECB-8A64-4A74-9A62-6F39BC565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D37D5-8684-49BE-B387-5E179A40CD75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FCB43-DC3F-4F31-BBF7-FDBFF4B36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7B82D-FD00-4FE0-82CA-DCFFBDE6C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15966-56AD-4237-96BB-51D6A1352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3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33E758-678B-4B6D-9861-233391D1615A}"/>
              </a:ext>
            </a:extLst>
          </p:cNvPr>
          <p:cNvSpPr txBox="1"/>
          <p:nvPr/>
        </p:nvSpPr>
        <p:spPr>
          <a:xfrm>
            <a:off x="230909" y="1865745"/>
            <a:ext cx="11730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Introduction to 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Competitive data science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CF9E08-B8FB-4C97-A809-5D1ABB95DD18}"/>
              </a:ext>
            </a:extLst>
          </p:cNvPr>
          <p:cNvSpPr txBox="1">
            <a:spLocks/>
          </p:cNvSpPr>
          <p:nvPr/>
        </p:nvSpPr>
        <p:spPr>
          <a:xfrm>
            <a:off x="323273" y="6243782"/>
            <a:ext cx="11591636" cy="5449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                                                                 Nathaniel Shimoni                                         23/4/2018</a:t>
            </a:r>
          </a:p>
        </p:txBody>
      </p:sp>
    </p:spTree>
    <p:extLst>
      <p:ext uri="{BB962C8B-B14F-4D97-AF65-F5344CB8AC3E}">
        <p14:creationId xmlns:p14="http://schemas.microsoft.com/office/powerpoint/2010/main" val="1901369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D55ECC-3FA8-4C4E-9383-D3B1400FF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Re-defining the problem (regression/classification)</a:t>
            </a:r>
          </a:p>
          <a:p>
            <a:pPr>
              <a:lnSpc>
                <a:spcPct val="150000"/>
              </a:lnSpc>
            </a:pPr>
            <a:r>
              <a:rPr lang="en-US" dirty="0"/>
              <a:t>Using unsupervised learning before/in addition to supervised learning</a:t>
            </a:r>
          </a:p>
          <a:p>
            <a:pPr>
              <a:lnSpc>
                <a:spcPct val="150000"/>
              </a:lnSpc>
            </a:pPr>
            <a:r>
              <a:rPr lang="en-US" dirty="0"/>
              <a:t>Pre processing</a:t>
            </a:r>
          </a:p>
          <a:p>
            <a:pPr>
              <a:lnSpc>
                <a:spcPct val="150000"/>
              </a:lnSpc>
            </a:pPr>
            <a:r>
              <a:rPr lang="en-US" dirty="0"/>
              <a:t>Different sub-model per segment</a:t>
            </a:r>
          </a:p>
          <a:p>
            <a:pPr>
              <a:lnSpc>
                <a:spcPct val="150000"/>
              </a:lnSpc>
            </a:pPr>
            <a:r>
              <a:rPr lang="en-US" dirty="0"/>
              <a:t>Post processing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184D9A-8421-4C16-A434-400C7483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design (not just for NN)</a:t>
            </a:r>
          </a:p>
        </p:txBody>
      </p:sp>
    </p:spTree>
    <p:extLst>
      <p:ext uri="{BB962C8B-B14F-4D97-AF65-F5344CB8AC3E}">
        <p14:creationId xmlns:p14="http://schemas.microsoft.com/office/powerpoint/2010/main" val="417617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EFFD25-4614-448C-8BB5-FA08AE09B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Remove near-zero-variance features </a:t>
            </a:r>
          </a:p>
          <a:p>
            <a:pPr>
              <a:lnSpc>
                <a:spcPct val="150000"/>
              </a:lnSpc>
            </a:pPr>
            <a:r>
              <a:rPr lang="en-US" dirty="0"/>
              <a:t>Use feature importance and eliminate least important features</a:t>
            </a:r>
          </a:p>
          <a:p>
            <a:pPr>
              <a:lnSpc>
                <a:spcPct val="150000"/>
              </a:lnSpc>
            </a:pPr>
            <a:r>
              <a:rPr lang="en-US" dirty="0"/>
              <a:t>Remove 1-2 most significant features to increase model diversity</a:t>
            </a:r>
          </a:p>
          <a:p>
            <a:pPr>
              <a:lnSpc>
                <a:spcPct val="150000"/>
              </a:lnSpc>
            </a:pPr>
            <a:r>
              <a:rPr lang="en-US" dirty="0"/>
              <a:t>Recursive Feature Elimination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03D1E3-B3AF-4871-823E-8CF17F56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48476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543EA5-D9F6-48D5-BA0E-FB2344B04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search CV (exhaustive, rarely better than alternatives) </a:t>
            </a:r>
          </a:p>
          <a:p>
            <a:r>
              <a:rPr lang="en-US" dirty="0"/>
              <a:t>Random search CV </a:t>
            </a:r>
          </a:p>
          <a:p>
            <a:r>
              <a:rPr lang="en-US" dirty="0"/>
              <a:t>Hyper-opt </a:t>
            </a:r>
          </a:p>
          <a:p>
            <a:r>
              <a:rPr lang="en-US" dirty="0"/>
              <a:t>Bayesian optimization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Hyper parameter adjustment will usually yield better results but not as much as other activities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4BDB13-414A-4E37-891F-9CFEF186B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parameter optimization</a:t>
            </a:r>
          </a:p>
        </p:txBody>
      </p:sp>
    </p:spTree>
    <p:extLst>
      <p:ext uri="{BB962C8B-B14F-4D97-AF65-F5344CB8AC3E}">
        <p14:creationId xmlns:p14="http://schemas.microsoft.com/office/powerpoint/2010/main" val="3613371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D9BA72-22CC-4381-B57A-A75000E5E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Train test split </a:t>
            </a:r>
          </a:p>
          <a:p>
            <a:pPr>
              <a:lnSpc>
                <a:spcPct val="150000"/>
              </a:lnSpc>
            </a:pPr>
            <a:r>
              <a:rPr lang="en-US" dirty="0"/>
              <a:t>Shuffle split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Kfold</a:t>
            </a:r>
            <a:r>
              <a:rPr lang="en-US" dirty="0"/>
              <a:t> is the most commonly used </a:t>
            </a:r>
          </a:p>
          <a:p>
            <a:pPr>
              <a:lnSpc>
                <a:spcPct val="150000"/>
              </a:lnSpc>
            </a:pPr>
            <a:r>
              <a:rPr lang="en-US" dirty="0"/>
              <a:t>Time based separation </a:t>
            </a:r>
          </a:p>
          <a:p>
            <a:pPr>
              <a:lnSpc>
                <a:spcPct val="150000"/>
              </a:lnSpc>
            </a:pPr>
            <a:r>
              <a:rPr lang="en-US" dirty="0"/>
              <a:t>Group </a:t>
            </a:r>
            <a:r>
              <a:rPr lang="en-US" dirty="0" err="1"/>
              <a:t>Kfold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Leave one group out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B82DF0-8FE6-4CF3-92E7-D2057785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of most suitable validation method</a:t>
            </a:r>
          </a:p>
        </p:txBody>
      </p:sp>
    </p:spTree>
    <p:extLst>
      <p:ext uri="{BB962C8B-B14F-4D97-AF65-F5344CB8AC3E}">
        <p14:creationId xmlns:p14="http://schemas.microsoft.com/office/powerpoint/2010/main" val="4235801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229271-E984-41D0-8874-E19878DE9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Classifier distribution</a:t>
            </a:r>
          </a:p>
          <a:p>
            <a:pPr>
              <a:lnSpc>
                <a:spcPct val="150000"/>
              </a:lnSpc>
            </a:pPr>
            <a:r>
              <a:rPr lang="en-US" dirty="0"/>
              <a:t>Classification report </a:t>
            </a:r>
          </a:p>
          <a:p>
            <a:pPr>
              <a:lnSpc>
                <a:spcPct val="150000"/>
              </a:lnSpc>
            </a:pPr>
            <a:r>
              <a:rPr lang="en-US" dirty="0"/>
              <a:t>Confusion matrix</a:t>
            </a:r>
          </a:p>
          <a:p>
            <a:pPr>
              <a:lnSpc>
                <a:spcPct val="150000"/>
              </a:lnSpc>
            </a:pPr>
            <a:r>
              <a:rPr lang="en-US" dirty="0"/>
              <a:t>Specific sample decision path analysis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F0B272-8536-4D76-91A2-E1C54C5CD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evaluation &amp; error analysis</a:t>
            </a:r>
          </a:p>
        </p:txBody>
      </p:sp>
    </p:spTree>
    <p:extLst>
      <p:ext uri="{BB962C8B-B14F-4D97-AF65-F5344CB8AC3E}">
        <p14:creationId xmlns:p14="http://schemas.microsoft.com/office/powerpoint/2010/main" val="1856946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5ED01A-676B-477A-969E-CD96F4061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145" y="834593"/>
            <a:ext cx="11877964" cy="520801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Simple/weighted average of previous best models </a:t>
            </a:r>
          </a:p>
          <a:p>
            <a:pPr>
              <a:lnSpc>
                <a:spcPct val="150000"/>
              </a:lnSpc>
            </a:pPr>
            <a:r>
              <a:rPr lang="en-US" dirty="0"/>
              <a:t>Bagging of same type of models (</a:t>
            </a:r>
            <a:r>
              <a:rPr lang="en-US" dirty="0" err="1"/>
              <a:t>i.e</a:t>
            </a:r>
            <a:r>
              <a:rPr lang="en-US" dirty="0"/>
              <a:t> different RNG seed, different hyper-</a:t>
            </a:r>
            <a:r>
              <a:rPr lang="en-US" dirty="0" err="1"/>
              <a:t>param</a:t>
            </a:r>
            <a:r>
              <a:rPr lang="en-US" dirty="0"/>
              <a:t>) </a:t>
            </a:r>
          </a:p>
          <a:p>
            <a:pPr>
              <a:lnSpc>
                <a:spcPct val="150000"/>
              </a:lnSpc>
            </a:pPr>
            <a:r>
              <a:rPr lang="en-US" dirty="0"/>
              <a:t>Majority vote </a:t>
            </a:r>
          </a:p>
          <a:p>
            <a:pPr>
              <a:lnSpc>
                <a:spcPct val="150000"/>
              </a:lnSpc>
            </a:pPr>
            <a:r>
              <a:rPr lang="en-US" dirty="0"/>
              <a:t>Using out of fold predictions as meta features </a:t>
            </a:r>
            <a:r>
              <a:rPr lang="en-US" dirty="0" err="1"/>
              <a:t>a.k.a</a:t>
            </a:r>
            <a:r>
              <a:rPr lang="en-US" dirty="0"/>
              <a:t> stacking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B7301B-4A09-4469-A36F-9F50ADEC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of several models</a:t>
            </a:r>
          </a:p>
        </p:txBody>
      </p:sp>
    </p:spTree>
    <p:extLst>
      <p:ext uri="{BB962C8B-B14F-4D97-AF65-F5344CB8AC3E}">
        <p14:creationId xmlns:p14="http://schemas.microsoft.com/office/powerpoint/2010/main" val="3061459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383145-CC16-43F1-B5AA-08C3D069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 Of Fold predictions – </a:t>
            </a:r>
            <a:r>
              <a:rPr lang="en-US" dirty="0" err="1"/>
              <a:t>a.k.a</a:t>
            </a:r>
            <a:r>
              <a:rPr lang="en-US" dirty="0"/>
              <a:t> meta features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DE75AF-9262-4E6B-9996-B9B138ED296D}"/>
              </a:ext>
            </a:extLst>
          </p:cNvPr>
          <p:cNvSpPr/>
          <p:nvPr/>
        </p:nvSpPr>
        <p:spPr>
          <a:xfrm>
            <a:off x="166254" y="659968"/>
            <a:ext cx="41563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Divided training data to n folds - train on n-1 folds predict both the remaining fold and the testing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6C3305-236E-4A1E-958F-80BB84E62339}"/>
              </a:ext>
            </a:extLst>
          </p:cNvPr>
          <p:cNvSpPr/>
          <p:nvPr/>
        </p:nvSpPr>
        <p:spPr>
          <a:xfrm>
            <a:off x="831263" y="1306299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Fold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6B51E8-3052-4E7F-88F7-B6A1EF2E3E08}"/>
              </a:ext>
            </a:extLst>
          </p:cNvPr>
          <p:cNvSpPr/>
          <p:nvPr/>
        </p:nvSpPr>
        <p:spPr>
          <a:xfrm>
            <a:off x="831263" y="1514764"/>
            <a:ext cx="923636" cy="20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858FE9-0C26-42C7-84B8-945A8F33A03D}"/>
              </a:ext>
            </a:extLst>
          </p:cNvPr>
          <p:cNvSpPr/>
          <p:nvPr/>
        </p:nvSpPr>
        <p:spPr>
          <a:xfrm>
            <a:off x="831263" y="1723229"/>
            <a:ext cx="923636" cy="20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5FF5BE-884E-4942-8F03-F43BCF66B4E9}"/>
              </a:ext>
            </a:extLst>
          </p:cNvPr>
          <p:cNvSpPr/>
          <p:nvPr/>
        </p:nvSpPr>
        <p:spPr>
          <a:xfrm>
            <a:off x="831263" y="1931694"/>
            <a:ext cx="923636" cy="20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DA3DCC-8CAC-4373-B7B3-18BA463B759A}"/>
              </a:ext>
            </a:extLst>
          </p:cNvPr>
          <p:cNvSpPr/>
          <p:nvPr/>
        </p:nvSpPr>
        <p:spPr>
          <a:xfrm>
            <a:off x="831263" y="2456226"/>
            <a:ext cx="923636" cy="20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BED83-6A14-4DC2-B290-AC459FB40970}"/>
              </a:ext>
            </a:extLst>
          </p:cNvPr>
          <p:cNvSpPr/>
          <p:nvPr/>
        </p:nvSpPr>
        <p:spPr>
          <a:xfrm>
            <a:off x="831263" y="2664691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Fold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AF4BFC-6801-4D13-B0AC-EBE804D9B865}"/>
              </a:ext>
            </a:extLst>
          </p:cNvPr>
          <p:cNvSpPr/>
          <p:nvPr/>
        </p:nvSpPr>
        <p:spPr>
          <a:xfrm>
            <a:off x="831263" y="2873156"/>
            <a:ext cx="923636" cy="20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238B89-64FC-49F8-BC66-F7E86F460F27}"/>
              </a:ext>
            </a:extLst>
          </p:cNvPr>
          <p:cNvSpPr/>
          <p:nvPr/>
        </p:nvSpPr>
        <p:spPr>
          <a:xfrm>
            <a:off x="831263" y="3081621"/>
            <a:ext cx="923636" cy="20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106376-CF82-482E-9148-4F439FF5CB38}"/>
              </a:ext>
            </a:extLst>
          </p:cNvPr>
          <p:cNvSpPr/>
          <p:nvPr/>
        </p:nvSpPr>
        <p:spPr>
          <a:xfrm>
            <a:off x="831263" y="3606153"/>
            <a:ext cx="923636" cy="20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9BC6F6-433A-4C8A-86F9-F9A2A365A81C}"/>
              </a:ext>
            </a:extLst>
          </p:cNvPr>
          <p:cNvSpPr/>
          <p:nvPr/>
        </p:nvSpPr>
        <p:spPr>
          <a:xfrm>
            <a:off x="831263" y="3814618"/>
            <a:ext cx="923636" cy="20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06975B-6785-4A90-9823-EA72105645C8}"/>
              </a:ext>
            </a:extLst>
          </p:cNvPr>
          <p:cNvSpPr/>
          <p:nvPr/>
        </p:nvSpPr>
        <p:spPr>
          <a:xfrm>
            <a:off x="831263" y="4023083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Fold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4B0D55-19EC-479D-8849-606EC403D0E5}"/>
              </a:ext>
            </a:extLst>
          </p:cNvPr>
          <p:cNvSpPr/>
          <p:nvPr/>
        </p:nvSpPr>
        <p:spPr>
          <a:xfrm>
            <a:off x="831263" y="4231548"/>
            <a:ext cx="923636" cy="20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F6EE89-804C-4833-ACF6-C9FF5512CE2C}"/>
              </a:ext>
            </a:extLst>
          </p:cNvPr>
          <p:cNvSpPr/>
          <p:nvPr/>
        </p:nvSpPr>
        <p:spPr>
          <a:xfrm>
            <a:off x="831263" y="4756080"/>
            <a:ext cx="923636" cy="20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6E0725-FCC6-4AF7-B7F3-5DA6EED95AB4}"/>
              </a:ext>
            </a:extLst>
          </p:cNvPr>
          <p:cNvSpPr/>
          <p:nvPr/>
        </p:nvSpPr>
        <p:spPr>
          <a:xfrm>
            <a:off x="831263" y="4964545"/>
            <a:ext cx="923636" cy="20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0C1487-006D-406B-BDE0-32449D702287}"/>
              </a:ext>
            </a:extLst>
          </p:cNvPr>
          <p:cNvSpPr/>
          <p:nvPr/>
        </p:nvSpPr>
        <p:spPr>
          <a:xfrm>
            <a:off x="831263" y="5173010"/>
            <a:ext cx="923636" cy="20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D29B58-2E1A-4D7B-916D-369FF3E9BDA0}"/>
              </a:ext>
            </a:extLst>
          </p:cNvPr>
          <p:cNvSpPr/>
          <p:nvPr/>
        </p:nvSpPr>
        <p:spPr>
          <a:xfrm>
            <a:off x="831263" y="5381475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Fold 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A48F45-7887-4B5F-B1AF-E39A42691C71}"/>
              </a:ext>
            </a:extLst>
          </p:cNvPr>
          <p:cNvSpPr/>
          <p:nvPr/>
        </p:nvSpPr>
        <p:spPr>
          <a:xfrm>
            <a:off x="3283527" y="2981404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52971E-EC2A-40EC-83BE-416480CA640A}"/>
              </a:ext>
            </a:extLst>
          </p:cNvPr>
          <p:cNvSpPr/>
          <p:nvPr/>
        </p:nvSpPr>
        <p:spPr>
          <a:xfrm>
            <a:off x="3283527" y="3189869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41BFCF-BC48-4081-87C6-C535321C3CF1}"/>
              </a:ext>
            </a:extLst>
          </p:cNvPr>
          <p:cNvSpPr/>
          <p:nvPr/>
        </p:nvSpPr>
        <p:spPr>
          <a:xfrm>
            <a:off x="3283527" y="3398334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DCDBD6-733D-44A5-A396-9BD29FBB05CD}"/>
              </a:ext>
            </a:extLst>
          </p:cNvPr>
          <p:cNvSpPr/>
          <p:nvPr/>
        </p:nvSpPr>
        <p:spPr>
          <a:xfrm>
            <a:off x="3283527" y="3606799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4CF614-A50F-4C5C-A70F-C0533865F6C0}"/>
              </a:ext>
            </a:extLst>
          </p:cNvPr>
          <p:cNvSpPr/>
          <p:nvPr/>
        </p:nvSpPr>
        <p:spPr>
          <a:xfrm>
            <a:off x="5532582" y="1312640"/>
            <a:ext cx="923636" cy="8275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 predictions fold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649565-B2D2-4522-B7E2-603B4C7E9582}"/>
              </a:ext>
            </a:extLst>
          </p:cNvPr>
          <p:cNvSpPr/>
          <p:nvPr/>
        </p:nvSpPr>
        <p:spPr>
          <a:xfrm>
            <a:off x="5532582" y="2462567"/>
            <a:ext cx="923636" cy="8275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 predictions fold 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57326D-8A81-4D6D-AEE5-CE419DFDC9C1}"/>
              </a:ext>
            </a:extLst>
          </p:cNvPr>
          <p:cNvSpPr/>
          <p:nvPr/>
        </p:nvSpPr>
        <p:spPr>
          <a:xfrm>
            <a:off x="5532582" y="3612494"/>
            <a:ext cx="923636" cy="8275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 predictions fold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0C870E-160E-4F46-A828-B8A7086A0A13}"/>
              </a:ext>
            </a:extLst>
          </p:cNvPr>
          <p:cNvSpPr/>
          <p:nvPr/>
        </p:nvSpPr>
        <p:spPr>
          <a:xfrm>
            <a:off x="5532582" y="4762421"/>
            <a:ext cx="923636" cy="8275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 predictions fold 4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69906AF-32FE-4B8E-9606-72E0AA478438}"/>
              </a:ext>
            </a:extLst>
          </p:cNvPr>
          <p:cNvCxnSpPr>
            <a:stCxn id="5" idx="3"/>
            <a:endCxn id="21" idx="1"/>
          </p:cNvCxnSpPr>
          <p:nvPr/>
        </p:nvCxnSpPr>
        <p:spPr>
          <a:xfrm>
            <a:off x="1754899" y="1410532"/>
            <a:ext cx="1528628" cy="167510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210A187-53E6-48C4-908A-DB8D6398E2A3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1754899" y="2768924"/>
            <a:ext cx="1528628" cy="52517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6735501-2FD9-489D-992F-A33DCFAD524F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 flipV="1">
            <a:off x="1754899" y="3502567"/>
            <a:ext cx="1528628" cy="62474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54F7AE1-D94B-495E-98C5-356905164BBC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1754899" y="3711032"/>
            <a:ext cx="1528628" cy="177467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C68E6FB-2E0F-4478-9174-E1B271277CBD}"/>
              </a:ext>
            </a:extLst>
          </p:cNvPr>
          <p:cNvSpPr/>
          <p:nvPr/>
        </p:nvSpPr>
        <p:spPr>
          <a:xfrm>
            <a:off x="3232726" y="2324680"/>
            <a:ext cx="1025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Out of fold predictions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147292C-3D6D-46B6-B32C-69D60385BE3A}"/>
              </a:ext>
            </a:extLst>
          </p:cNvPr>
          <p:cNvCxnSpPr>
            <a:stCxn id="5" idx="3"/>
            <a:endCxn id="25" idx="1"/>
          </p:cNvCxnSpPr>
          <p:nvPr/>
        </p:nvCxnSpPr>
        <p:spPr>
          <a:xfrm>
            <a:off x="1754899" y="1410532"/>
            <a:ext cx="3777683" cy="31586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91D98B0-7549-4106-BCE2-86853AEF1FC5}"/>
              </a:ext>
            </a:extLst>
          </p:cNvPr>
          <p:cNvCxnSpPr>
            <a:cxnSpLocks/>
            <a:stCxn id="10" idx="3"/>
            <a:endCxn id="29" idx="1"/>
          </p:cNvCxnSpPr>
          <p:nvPr/>
        </p:nvCxnSpPr>
        <p:spPr>
          <a:xfrm>
            <a:off x="1754899" y="2768924"/>
            <a:ext cx="3777683" cy="10740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7F5D471-EB61-42A5-B288-504FE12DB950}"/>
              </a:ext>
            </a:extLst>
          </p:cNvPr>
          <p:cNvCxnSpPr>
            <a:cxnSpLocks/>
            <a:stCxn id="15" idx="3"/>
            <a:endCxn id="30" idx="1"/>
          </p:cNvCxnSpPr>
          <p:nvPr/>
        </p:nvCxnSpPr>
        <p:spPr>
          <a:xfrm flipV="1">
            <a:off x="1754899" y="4026254"/>
            <a:ext cx="3777683" cy="10106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A5FBC8E-7CB2-4EF7-9E12-AF7DA0B7A028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 flipV="1">
            <a:off x="1754899" y="5176181"/>
            <a:ext cx="3777683" cy="30952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212DD9D-B596-421E-B861-C1C7907EBA6B}"/>
              </a:ext>
            </a:extLst>
          </p:cNvPr>
          <p:cNvSpPr/>
          <p:nvPr/>
        </p:nvSpPr>
        <p:spPr>
          <a:xfrm>
            <a:off x="8751457" y="2981789"/>
            <a:ext cx="1833416" cy="8275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Averaged test predictions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(mean of all folds models)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91265EC-6DD8-44ED-BA60-2574D2AB7953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456218" y="1726400"/>
            <a:ext cx="2295239" cy="140953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77CAD35-F245-4829-B3C2-52D0A1191806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6456218" y="2876327"/>
            <a:ext cx="2295239" cy="4067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34B1FAB-D54C-4A61-86F7-C9018214481C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456218" y="3549698"/>
            <a:ext cx="2295239" cy="476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A57B68-3516-4813-B2F0-BA0D035DCF98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6456218" y="3703846"/>
            <a:ext cx="2249055" cy="147233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809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520704-E4F2-4545-9B65-2F0105C8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Fold predictions – </a:t>
            </a:r>
            <a:r>
              <a:rPr lang="en-US" dirty="0" err="1"/>
              <a:t>a.k.a</a:t>
            </a:r>
            <a:r>
              <a:rPr lang="en-US" dirty="0"/>
              <a:t> meta features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FBE702-3374-46EB-9D13-611E9232F832}"/>
              </a:ext>
            </a:extLst>
          </p:cNvPr>
          <p:cNvSpPr/>
          <p:nvPr/>
        </p:nvSpPr>
        <p:spPr>
          <a:xfrm>
            <a:off x="364835" y="2103947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C4E4E-FDB0-4515-BC95-631512792ECC}"/>
              </a:ext>
            </a:extLst>
          </p:cNvPr>
          <p:cNvSpPr/>
          <p:nvPr/>
        </p:nvSpPr>
        <p:spPr>
          <a:xfrm>
            <a:off x="364835" y="2312412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9EE2E6-0A31-460C-80C7-F0D2D5A73772}"/>
              </a:ext>
            </a:extLst>
          </p:cNvPr>
          <p:cNvSpPr/>
          <p:nvPr/>
        </p:nvSpPr>
        <p:spPr>
          <a:xfrm>
            <a:off x="364835" y="2520877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321C3B-3B7E-48BC-9B72-DD2A871D1AE8}"/>
              </a:ext>
            </a:extLst>
          </p:cNvPr>
          <p:cNvSpPr/>
          <p:nvPr/>
        </p:nvSpPr>
        <p:spPr>
          <a:xfrm>
            <a:off x="364835" y="2729342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CFCEE8-200B-474F-9DBD-53E937117C73}"/>
              </a:ext>
            </a:extLst>
          </p:cNvPr>
          <p:cNvSpPr/>
          <p:nvPr/>
        </p:nvSpPr>
        <p:spPr>
          <a:xfrm>
            <a:off x="314034" y="1045607"/>
            <a:ext cx="10252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Out of fold predictions model 1 e.g. SVM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C2AF24-BF93-423D-A46F-8FF79440243E}"/>
              </a:ext>
            </a:extLst>
          </p:cNvPr>
          <p:cNvSpPr/>
          <p:nvPr/>
        </p:nvSpPr>
        <p:spPr>
          <a:xfrm>
            <a:off x="1540164" y="2105845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B1FAD-9722-44AE-8093-51830E0BF066}"/>
              </a:ext>
            </a:extLst>
          </p:cNvPr>
          <p:cNvSpPr/>
          <p:nvPr/>
        </p:nvSpPr>
        <p:spPr>
          <a:xfrm>
            <a:off x="1540164" y="2314310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EBBAAB-246D-4CE1-8FBD-F872DC675CA1}"/>
              </a:ext>
            </a:extLst>
          </p:cNvPr>
          <p:cNvSpPr/>
          <p:nvPr/>
        </p:nvSpPr>
        <p:spPr>
          <a:xfrm>
            <a:off x="1540164" y="2522775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2EDE36-D4A3-4A29-9F18-C6854ADFFD20}"/>
              </a:ext>
            </a:extLst>
          </p:cNvPr>
          <p:cNvSpPr/>
          <p:nvPr/>
        </p:nvSpPr>
        <p:spPr>
          <a:xfrm>
            <a:off x="1540164" y="2731240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CCE81B-FF66-411C-A004-60B8EEF9E8D4}"/>
              </a:ext>
            </a:extLst>
          </p:cNvPr>
          <p:cNvSpPr/>
          <p:nvPr/>
        </p:nvSpPr>
        <p:spPr>
          <a:xfrm>
            <a:off x="2720108" y="2103947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5DD1F-0653-4E80-940B-0586717785F1}"/>
              </a:ext>
            </a:extLst>
          </p:cNvPr>
          <p:cNvSpPr/>
          <p:nvPr/>
        </p:nvSpPr>
        <p:spPr>
          <a:xfrm>
            <a:off x="2720108" y="2312412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472319-5DD9-48C3-A1AA-4C30F66CD9BB}"/>
              </a:ext>
            </a:extLst>
          </p:cNvPr>
          <p:cNvSpPr/>
          <p:nvPr/>
        </p:nvSpPr>
        <p:spPr>
          <a:xfrm>
            <a:off x="2720108" y="2520877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7278ED-8522-4EDA-8BF0-6D97D3E1E86F}"/>
              </a:ext>
            </a:extLst>
          </p:cNvPr>
          <p:cNvSpPr/>
          <p:nvPr/>
        </p:nvSpPr>
        <p:spPr>
          <a:xfrm>
            <a:off x="2720108" y="2729342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9E38ED-4789-448E-8B34-4C7AFEA16CA0}"/>
              </a:ext>
            </a:extLst>
          </p:cNvPr>
          <p:cNvSpPr/>
          <p:nvPr/>
        </p:nvSpPr>
        <p:spPr>
          <a:xfrm>
            <a:off x="3900052" y="2103947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9D774A-2D35-4BF1-9BB2-BE56C1C5E5D4}"/>
              </a:ext>
            </a:extLst>
          </p:cNvPr>
          <p:cNvSpPr/>
          <p:nvPr/>
        </p:nvSpPr>
        <p:spPr>
          <a:xfrm>
            <a:off x="3900052" y="2312412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5AA617-2263-458E-B17E-30F28D1714A8}"/>
              </a:ext>
            </a:extLst>
          </p:cNvPr>
          <p:cNvSpPr/>
          <p:nvPr/>
        </p:nvSpPr>
        <p:spPr>
          <a:xfrm>
            <a:off x="3900052" y="2520877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BAD7E9-90B0-4801-AD8A-538BEB48DDE4}"/>
              </a:ext>
            </a:extLst>
          </p:cNvPr>
          <p:cNvSpPr/>
          <p:nvPr/>
        </p:nvSpPr>
        <p:spPr>
          <a:xfrm>
            <a:off x="3900052" y="2729342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2E227F-5149-41A4-869F-2B076DB5504C}"/>
              </a:ext>
            </a:extLst>
          </p:cNvPr>
          <p:cNvSpPr/>
          <p:nvPr/>
        </p:nvSpPr>
        <p:spPr>
          <a:xfrm>
            <a:off x="1489363" y="1047505"/>
            <a:ext cx="10252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Out of fold predictions model 2 e.g. KNN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B4D55B-FA58-422B-8259-CB5D7F382EB5}"/>
              </a:ext>
            </a:extLst>
          </p:cNvPr>
          <p:cNvSpPr/>
          <p:nvPr/>
        </p:nvSpPr>
        <p:spPr>
          <a:xfrm>
            <a:off x="2669307" y="1045607"/>
            <a:ext cx="10252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Out of fold predictions model 3 e.g. GBDT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0938C5-D2DE-4F85-8DB2-9509AAD1364C}"/>
              </a:ext>
            </a:extLst>
          </p:cNvPr>
          <p:cNvSpPr/>
          <p:nvPr/>
        </p:nvSpPr>
        <p:spPr>
          <a:xfrm>
            <a:off x="3849251" y="1045607"/>
            <a:ext cx="10252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Out of fold predictions model 4 e.g. NN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978497-DBA8-449B-99B5-54DCCF7CD551}"/>
              </a:ext>
            </a:extLst>
          </p:cNvPr>
          <p:cNvSpPr/>
          <p:nvPr/>
        </p:nvSpPr>
        <p:spPr>
          <a:xfrm>
            <a:off x="5075381" y="2103947"/>
            <a:ext cx="1620980" cy="20846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Fold1 true labels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990278-FA6B-4770-A754-0DF7968ED6F4}"/>
              </a:ext>
            </a:extLst>
          </p:cNvPr>
          <p:cNvSpPr/>
          <p:nvPr/>
        </p:nvSpPr>
        <p:spPr>
          <a:xfrm>
            <a:off x="5075381" y="2312412"/>
            <a:ext cx="1620980" cy="20846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Fold2 true labels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3C35F4-1C56-47E3-911B-7BFC970C26FF}"/>
              </a:ext>
            </a:extLst>
          </p:cNvPr>
          <p:cNvSpPr/>
          <p:nvPr/>
        </p:nvSpPr>
        <p:spPr>
          <a:xfrm>
            <a:off x="5075381" y="2520877"/>
            <a:ext cx="1620980" cy="20846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Fold3 true labels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2CA738-4E89-46BA-A6D7-99293236AC63}"/>
              </a:ext>
            </a:extLst>
          </p:cNvPr>
          <p:cNvSpPr/>
          <p:nvPr/>
        </p:nvSpPr>
        <p:spPr>
          <a:xfrm>
            <a:off x="5075381" y="2729342"/>
            <a:ext cx="1620980" cy="20846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Fold4 true labels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5F2B4F-0EF7-4F85-A314-6A16C65FBAE6}"/>
              </a:ext>
            </a:extLst>
          </p:cNvPr>
          <p:cNvSpPr/>
          <p:nvPr/>
        </p:nvSpPr>
        <p:spPr>
          <a:xfrm>
            <a:off x="5357090" y="1254072"/>
            <a:ext cx="1025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True labels train 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5E08E5-B634-4EC6-806A-E6CB3F0EF22E}"/>
              </a:ext>
            </a:extLst>
          </p:cNvPr>
          <p:cNvSpPr/>
          <p:nvPr/>
        </p:nvSpPr>
        <p:spPr>
          <a:xfrm>
            <a:off x="7167420" y="2103947"/>
            <a:ext cx="923636" cy="8338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Test averaged predictions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Model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DD07B6-00B6-4B61-ADDE-9AE89481DFB9}"/>
              </a:ext>
            </a:extLst>
          </p:cNvPr>
          <p:cNvSpPr/>
          <p:nvPr/>
        </p:nvSpPr>
        <p:spPr>
          <a:xfrm>
            <a:off x="8342749" y="2103947"/>
            <a:ext cx="923636" cy="8338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Test averaged predictions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Model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2FA8DD-CD4A-46A2-88E6-36FAD4D48A3D}"/>
              </a:ext>
            </a:extLst>
          </p:cNvPr>
          <p:cNvSpPr/>
          <p:nvPr/>
        </p:nvSpPr>
        <p:spPr>
          <a:xfrm>
            <a:off x="9518078" y="2103947"/>
            <a:ext cx="923636" cy="8338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Test averaged predictions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Model 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BD1380-63BD-4033-A594-685AE7B5F624}"/>
              </a:ext>
            </a:extLst>
          </p:cNvPr>
          <p:cNvSpPr/>
          <p:nvPr/>
        </p:nvSpPr>
        <p:spPr>
          <a:xfrm>
            <a:off x="10693407" y="2103947"/>
            <a:ext cx="923636" cy="8338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Test averaged predictions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Model 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6BA2F3-813B-463D-83E1-4B49854722D8}"/>
              </a:ext>
            </a:extLst>
          </p:cNvPr>
          <p:cNvSpPr/>
          <p:nvPr/>
        </p:nvSpPr>
        <p:spPr>
          <a:xfrm>
            <a:off x="7056588" y="842412"/>
            <a:ext cx="102523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Test averaged predictions model 1 e.g. SVM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4E0C98-D352-4B8C-BA86-A331D7C51194}"/>
              </a:ext>
            </a:extLst>
          </p:cNvPr>
          <p:cNvSpPr/>
          <p:nvPr/>
        </p:nvSpPr>
        <p:spPr>
          <a:xfrm>
            <a:off x="8231917" y="842412"/>
            <a:ext cx="102523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Test averaged predictions model 2 e.g. KNN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A45855A-40B3-4410-94D0-1FA0A7D5C6AC}"/>
              </a:ext>
            </a:extLst>
          </p:cNvPr>
          <p:cNvSpPr/>
          <p:nvPr/>
        </p:nvSpPr>
        <p:spPr>
          <a:xfrm>
            <a:off x="9411861" y="842412"/>
            <a:ext cx="102523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Test averaged predictions model 3 e.g. GBDT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FEF9FEB-CBDF-410D-A852-FF290AC57824}"/>
              </a:ext>
            </a:extLst>
          </p:cNvPr>
          <p:cNvSpPr/>
          <p:nvPr/>
        </p:nvSpPr>
        <p:spPr>
          <a:xfrm>
            <a:off x="10591805" y="842412"/>
            <a:ext cx="102523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Test averaged predictions model 4 e.g. NN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C1741D8-5A2C-42ED-BF7E-B72FB24F0BF1}"/>
              </a:ext>
            </a:extLst>
          </p:cNvPr>
          <p:cNvSpPr/>
          <p:nvPr/>
        </p:nvSpPr>
        <p:spPr>
          <a:xfrm>
            <a:off x="651163" y="4217008"/>
            <a:ext cx="108896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After training several models using this method (4 different models in this example) We can now train a new model using our newly formed meta features</a:t>
            </a:r>
          </a:p>
          <a:p>
            <a:endParaRPr lang="en-US" dirty="0"/>
          </a:p>
          <a:p>
            <a:r>
              <a:rPr lang="en-US" dirty="0"/>
              <a:t>* Note that we can either train our meta model using only these new features or use the new features along with our original train data for training</a:t>
            </a: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1E29E18D-FCA4-4BD8-9943-95EFB4FC44D5}"/>
              </a:ext>
            </a:extLst>
          </p:cNvPr>
          <p:cNvSpPr/>
          <p:nvPr/>
        </p:nvSpPr>
        <p:spPr>
          <a:xfrm rot="16200000">
            <a:off x="2446500" y="879884"/>
            <a:ext cx="295523" cy="44588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6371DF1-DF4C-4FB5-A9E1-EEAAA80DD118}"/>
              </a:ext>
            </a:extLst>
          </p:cNvPr>
          <p:cNvSpPr/>
          <p:nvPr/>
        </p:nvSpPr>
        <p:spPr>
          <a:xfrm>
            <a:off x="736599" y="3435378"/>
            <a:ext cx="38076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Train meta features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027DBA-3B9E-4565-BE2A-2946B955791F}"/>
              </a:ext>
            </a:extLst>
          </p:cNvPr>
          <p:cNvSpPr/>
          <p:nvPr/>
        </p:nvSpPr>
        <p:spPr>
          <a:xfrm>
            <a:off x="7569207" y="3313998"/>
            <a:ext cx="38076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Test meta features</a:t>
            </a: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CE84575C-ED71-426A-AF2A-DA79D984FB52}"/>
              </a:ext>
            </a:extLst>
          </p:cNvPr>
          <p:cNvSpPr/>
          <p:nvPr/>
        </p:nvSpPr>
        <p:spPr>
          <a:xfrm rot="16200000">
            <a:off x="9239856" y="879884"/>
            <a:ext cx="295523" cy="44588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08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33E758-678B-4B6D-9861-233391D1615A}"/>
              </a:ext>
            </a:extLst>
          </p:cNvPr>
          <p:cNvSpPr txBox="1"/>
          <p:nvPr/>
        </p:nvSpPr>
        <p:spPr>
          <a:xfrm>
            <a:off x="230909" y="1865745"/>
            <a:ext cx="11730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1C5305F-99ED-499E-9733-F122BA6DB33D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1B2C76C-76E0-4827-B371-41C25A4A7C9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F7C50D7-E44E-4DEF-870A-47870459DB93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4D37D5-8684-49BE-B387-5E179A40CD75}" type="datetimeFigureOut">
              <a:rPr lang="en-US" smtClean="0">
                <a:solidFill>
                  <a:schemeClr val="accent5">
                    <a:lumMod val="75000"/>
                  </a:schemeClr>
                </a:solidFill>
              </a:rPr>
              <a:pPr/>
              <a:t>4/23/2018</a:t>
            </a:fld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D89F7F2-7C62-4A97-86E9-9E3F273F4015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Introduction to competitive data science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Nathaniel Shimoni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9265D6A-B2C5-4909-857B-345F996F593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615966-56AD-4237-96BB-51D6A1352A8B}" type="slidenum">
              <a:rPr lang="en-US" smtClean="0">
                <a:solidFill>
                  <a:schemeClr val="accent5">
                    <a:lumMod val="75000"/>
                  </a:schemeClr>
                </a:solidFill>
              </a:rPr>
              <a:pPr/>
              <a:t>18</a:t>
            </a:fld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34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11230-5F99-439C-B454-2FD777FC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Talk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A4FD6-9DAB-43D7-A386-A92728131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is competitive data science?</a:t>
            </a:r>
          </a:p>
          <a:p>
            <a:pPr>
              <a:lnSpc>
                <a:spcPct val="150000"/>
              </a:lnSpc>
            </a:pPr>
            <a:r>
              <a:rPr lang="en-US" dirty="0"/>
              <a:t>Why should you participate in CDS?</a:t>
            </a:r>
          </a:p>
          <a:p>
            <a:pPr>
              <a:lnSpc>
                <a:spcPct val="150000"/>
              </a:lnSpc>
            </a:pPr>
            <a:r>
              <a:rPr lang="en-US" dirty="0"/>
              <a:t>Data science process outline</a:t>
            </a:r>
          </a:p>
          <a:p>
            <a:pPr>
              <a:lnSpc>
                <a:spcPct val="150000"/>
              </a:lnSpc>
            </a:pPr>
            <a:r>
              <a:rPr lang="en-US" dirty="0"/>
              <a:t>How competitive data science differs from other DS processes</a:t>
            </a:r>
          </a:p>
          <a:p>
            <a:pPr>
              <a:lnSpc>
                <a:spcPct val="150000"/>
              </a:lnSpc>
            </a:pPr>
            <a:r>
              <a:rPr lang="en-US" dirty="0"/>
              <a:t>Useful tips &amp; common practices for new participants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3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40E342-2EA9-4482-B7A1-215F7F674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Usage of competition based reward system to enhance performance improvement in a given data related task with predefined metric(s)</a:t>
            </a:r>
          </a:p>
          <a:p>
            <a:pPr>
              <a:lnSpc>
                <a:spcPct val="150000"/>
              </a:lnSpc>
            </a:pPr>
            <a:r>
              <a:rPr lang="en-US" dirty="0"/>
              <a:t>usually intended to improve existing results (does not start from scratch)</a:t>
            </a:r>
          </a:p>
          <a:p>
            <a:pPr>
              <a:lnSpc>
                <a:spcPct val="150000"/>
              </a:lnSpc>
            </a:pPr>
            <a:r>
              <a:rPr lang="en-US" dirty="0"/>
              <a:t>Predefined objective</a:t>
            </a:r>
          </a:p>
          <a:p>
            <a:pPr>
              <a:lnSpc>
                <a:spcPct val="150000"/>
              </a:lnSpc>
            </a:pPr>
            <a:r>
              <a:rPr lang="en-US" dirty="0"/>
              <a:t>Predefined metric</a:t>
            </a:r>
          </a:p>
          <a:p>
            <a:pPr>
              <a:lnSpc>
                <a:spcPct val="150000"/>
              </a:lnSpc>
            </a:pPr>
            <a:r>
              <a:rPr lang="en-US" dirty="0"/>
              <a:t>Any small improvement counts while ranking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E4C8BC-40BC-42B8-8DE7-8AF8CC39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competitive data science?</a:t>
            </a:r>
          </a:p>
        </p:txBody>
      </p:sp>
    </p:spTree>
    <p:extLst>
      <p:ext uri="{BB962C8B-B14F-4D97-AF65-F5344CB8AC3E}">
        <p14:creationId xmlns:p14="http://schemas.microsoft.com/office/powerpoint/2010/main" val="2137302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40E342-2EA9-4482-B7A1-215F7F674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Enhanced learning </a:t>
            </a:r>
            <a:r>
              <a:rPr lang="en-US" dirty="0"/>
              <a:t>both through the competition and after its ending</a:t>
            </a:r>
          </a:p>
          <a:p>
            <a:pPr>
              <a:lnSpc>
                <a:spcPct val="150000"/>
              </a:lnSpc>
            </a:pPr>
            <a:r>
              <a:rPr lang="en-US" dirty="0"/>
              <a:t>Opportunity to </a:t>
            </a:r>
            <a:r>
              <a:rPr lang="en-US" dirty="0">
                <a:solidFill>
                  <a:srgbClr val="00B050"/>
                </a:solidFill>
              </a:rPr>
              <a:t>showcase your skills and knowledge</a:t>
            </a:r>
          </a:p>
          <a:p>
            <a:pPr>
              <a:lnSpc>
                <a:spcPct val="150000"/>
              </a:lnSpc>
            </a:pPr>
            <a:r>
              <a:rPr lang="en-US" dirty="0"/>
              <a:t>Work on </a:t>
            </a:r>
            <a:r>
              <a:rPr lang="en-US" dirty="0">
                <a:solidFill>
                  <a:srgbClr val="00B050"/>
                </a:solidFill>
              </a:rPr>
              <a:t>real life problems</a:t>
            </a:r>
          </a:p>
          <a:p>
            <a:pPr>
              <a:lnSpc>
                <a:spcPct val="150000"/>
              </a:lnSpc>
            </a:pPr>
            <a:r>
              <a:rPr lang="en-US" dirty="0"/>
              <a:t>Meet </a:t>
            </a:r>
            <a:r>
              <a:rPr lang="en-US" dirty="0">
                <a:solidFill>
                  <a:srgbClr val="00B050"/>
                </a:solidFill>
              </a:rPr>
              <a:t>great like minded people</a:t>
            </a:r>
          </a:p>
          <a:p>
            <a:pPr>
              <a:lnSpc>
                <a:spcPct val="150000"/>
              </a:lnSpc>
            </a:pPr>
            <a:r>
              <a:rPr lang="en-US" dirty="0"/>
              <a:t>Challenging </a:t>
            </a:r>
            <a:r>
              <a:rPr lang="en-US" dirty="0">
                <a:solidFill>
                  <a:srgbClr val="00B050"/>
                </a:solidFill>
              </a:rPr>
              <a:t>competitive setting</a:t>
            </a:r>
          </a:p>
          <a:p>
            <a:pPr>
              <a:lnSpc>
                <a:spcPct val="150000"/>
              </a:lnSpc>
            </a:pPr>
            <a:r>
              <a:rPr lang="en-US" dirty="0"/>
              <a:t>It’s </a:t>
            </a:r>
            <a:r>
              <a:rPr lang="en-US" dirty="0">
                <a:solidFill>
                  <a:srgbClr val="00B050"/>
                </a:solidFill>
              </a:rPr>
              <a:t>FUN!!!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E4C8BC-40BC-42B8-8DE7-8AF8CC39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should you participate in CDS?</a:t>
            </a:r>
          </a:p>
        </p:txBody>
      </p:sp>
    </p:spTree>
    <p:extLst>
      <p:ext uri="{BB962C8B-B14F-4D97-AF65-F5344CB8AC3E}">
        <p14:creationId xmlns:p14="http://schemas.microsoft.com/office/powerpoint/2010/main" val="3066225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B1AF522-0F8D-420F-BB23-7B4B7E5BF813}"/>
              </a:ext>
            </a:extLst>
          </p:cNvPr>
          <p:cNvCxnSpPr>
            <a:cxnSpLocks/>
            <a:endCxn id="97" idx="6"/>
          </p:cNvCxnSpPr>
          <p:nvPr/>
        </p:nvCxnSpPr>
        <p:spPr>
          <a:xfrm flipH="1">
            <a:off x="7306323" y="2760119"/>
            <a:ext cx="1296506" cy="667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A3540AAA-CC8E-468E-8033-8416C0BB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competitive data science project 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EE5862-3BA3-4465-96D9-87C5F63B25DF}"/>
              </a:ext>
            </a:extLst>
          </p:cNvPr>
          <p:cNvSpPr/>
          <p:nvPr/>
        </p:nvSpPr>
        <p:spPr>
          <a:xfrm>
            <a:off x="537607" y="1101882"/>
            <a:ext cx="1794618" cy="28884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EF6718-6959-4B2D-800A-7A6C2E58FF6F}"/>
              </a:ext>
            </a:extLst>
          </p:cNvPr>
          <p:cNvSpPr/>
          <p:nvPr/>
        </p:nvSpPr>
        <p:spPr>
          <a:xfrm>
            <a:off x="657250" y="1221523"/>
            <a:ext cx="1539701" cy="7434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 &amp; </a:t>
            </a:r>
            <a:r>
              <a:rPr lang="en-US" dirty="0" err="1"/>
              <a:t>wranglering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FFE9FC-4CC0-46EF-AA95-61AF0AB70DE0}"/>
              </a:ext>
            </a:extLst>
          </p:cNvPr>
          <p:cNvSpPr/>
          <p:nvPr/>
        </p:nvSpPr>
        <p:spPr>
          <a:xfrm>
            <a:off x="657249" y="2151590"/>
            <a:ext cx="1539701" cy="7434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augmentation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A66B64-1315-492F-8D8A-7BAA2CEDE34E}"/>
              </a:ext>
            </a:extLst>
          </p:cNvPr>
          <p:cNvSpPr/>
          <p:nvPr/>
        </p:nvSpPr>
        <p:spPr>
          <a:xfrm>
            <a:off x="670068" y="3081658"/>
            <a:ext cx="1539701" cy="7434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Adding External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BA4FA-8AF1-4187-BAC6-F9572F3DEE8B}"/>
              </a:ext>
            </a:extLst>
          </p:cNvPr>
          <p:cNvSpPr txBox="1"/>
          <p:nvPr/>
        </p:nvSpPr>
        <p:spPr>
          <a:xfrm>
            <a:off x="234961" y="4203037"/>
            <a:ext cx="2409915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always allowed yet good practice to consider when possible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B6CE1F-5C09-4BFB-9847-E63C52BCCA1C}"/>
              </a:ext>
            </a:extLst>
          </p:cNvPr>
          <p:cNvSpPr/>
          <p:nvPr/>
        </p:nvSpPr>
        <p:spPr>
          <a:xfrm>
            <a:off x="3468288" y="1422350"/>
            <a:ext cx="1418602" cy="1122557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Exploratory data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8E8827-ABC2-498B-89AA-B50572A67C8A}"/>
              </a:ext>
            </a:extLst>
          </p:cNvPr>
          <p:cNvSpPr/>
          <p:nvPr/>
        </p:nvSpPr>
        <p:spPr>
          <a:xfrm>
            <a:off x="5451598" y="1422350"/>
            <a:ext cx="1614096" cy="1122553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engineering &amp; architecture design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417B8D-13BA-45D8-95DF-BA3F856A735D}"/>
              </a:ext>
            </a:extLst>
          </p:cNvPr>
          <p:cNvGrpSpPr/>
          <p:nvPr/>
        </p:nvGrpSpPr>
        <p:grpSpPr>
          <a:xfrm>
            <a:off x="8154371" y="1421745"/>
            <a:ext cx="1689000" cy="1500533"/>
            <a:chOff x="7466176" y="1803163"/>
            <a:chExt cx="1689000" cy="112377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771CD6-DAB7-4615-9359-BC916BBFF0AB}"/>
                </a:ext>
              </a:extLst>
            </p:cNvPr>
            <p:cNvSpPr/>
            <p:nvPr/>
          </p:nvSpPr>
          <p:spPr>
            <a:xfrm>
              <a:off x="7466176" y="1803163"/>
              <a:ext cx="1418602" cy="87024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AE8CAE-CDE0-422A-B726-4BDA30F92312}"/>
                </a:ext>
              </a:extLst>
            </p:cNvPr>
            <p:cNvSpPr/>
            <p:nvPr/>
          </p:nvSpPr>
          <p:spPr>
            <a:xfrm>
              <a:off x="7601375" y="1929925"/>
              <a:ext cx="1418602" cy="87024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8C8EFE-1B5C-4ADD-B44F-0EA89B657BA8}"/>
                </a:ext>
              </a:extLst>
            </p:cNvPr>
            <p:cNvSpPr/>
            <p:nvPr/>
          </p:nvSpPr>
          <p:spPr>
            <a:xfrm>
              <a:off x="7736574" y="2056687"/>
              <a:ext cx="1418602" cy="87024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Diverse single models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AE212-0B0C-427B-B26F-54020E11C3E9}"/>
              </a:ext>
            </a:extLst>
          </p:cNvPr>
          <p:cNvSpPr/>
          <p:nvPr/>
        </p:nvSpPr>
        <p:spPr>
          <a:xfrm>
            <a:off x="8424769" y="3234057"/>
            <a:ext cx="1418602" cy="870246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Ensemble learning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A1B712-0A99-49DD-8929-8A7B704DD4D5}"/>
              </a:ext>
            </a:extLst>
          </p:cNvPr>
          <p:cNvSpPr/>
          <p:nvPr/>
        </p:nvSpPr>
        <p:spPr>
          <a:xfrm>
            <a:off x="8437469" y="4394387"/>
            <a:ext cx="1418602" cy="87024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prediction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0609BE05-7EE8-4396-ABEA-EC211BC82128}"/>
              </a:ext>
            </a:extLst>
          </p:cNvPr>
          <p:cNvSpPr/>
          <p:nvPr/>
        </p:nvSpPr>
        <p:spPr>
          <a:xfrm>
            <a:off x="2520115" y="1101882"/>
            <a:ext cx="589777" cy="2888478"/>
          </a:xfrm>
          <a:prstGeom prst="rightBrace">
            <a:avLst>
              <a:gd name="adj1" fmla="val 8333"/>
              <a:gd name="adj2" fmla="val 24260"/>
            </a:avLst>
          </a:prstGeom>
          <a:ln w="28575"/>
          <a:scene3d>
            <a:camera prst="orthographicFront"/>
            <a:lightRig rig="threePt" dir="t"/>
          </a:scene3d>
          <a:sp3d prstMaterial="meta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726429-5381-4222-A5CA-36929103C076}"/>
              </a:ext>
            </a:extLst>
          </p:cNvPr>
          <p:cNvSpPr/>
          <p:nvPr/>
        </p:nvSpPr>
        <p:spPr>
          <a:xfrm>
            <a:off x="3448605" y="3535042"/>
            <a:ext cx="1418602" cy="13231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a relevant validation method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C093BA-B54F-405A-AF72-3EC69885F671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1439919" y="3825142"/>
            <a:ext cx="0" cy="3778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8DD1D3-A4F4-42B1-94D4-51763F915F2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4886890" y="1983627"/>
            <a:ext cx="564708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905F46-5D2B-49D7-84A0-F8A0818D72BB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7065694" y="1983627"/>
            <a:ext cx="1088677" cy="191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EAF64E-D46E-4594-B9CF-B5C1F4FDC4C7}"/>
              </a:ext>
            </a:extLst>
          </p:cNvPr>
          <p:cNvCxnSpPr>
            <a:cxnSpLocks/>
          </p:cNvCxnSpPr>
          <p:nvPr/>
        </p:nvCxnSpPr>
        <p:spPr>
          <a:xfrm>
            <a:off x="4886751" y="3958470"/>
            <a:ext cx="3538018" cy="43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6530364-3100-489E-8C56-9BBA861ABFF5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9134070" y="4104303"/>
            <a:ext cx="12700" cy="2900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3AFFC37-1682-4592-8B27-493B9F7C4263}"/>
              </a:ext>
            </a:extLst>
          </p:cNvPr>
          <p:cNvCxnSpPr>
            <a:stCxn id="17" idx="3"/>
            <a:endCxn id="16" idx="3"/>
          </p:cNvCxnSpPr>
          <p:nvPr/>
        </p:nvCxnSpPr>
        <p:spPr>
          <a:xfrm flipV="1">
            <a:off x="9843371" y="2341273"/>
            <a:ext cx="12700" cy="1327907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3F9110-046C-4389-AD52-60269AE0D24C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134070" y="2922278"/>
            <a:ext cx="0" cy="3117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5145F87-62CC-4349-8108-5EBFF3ADC898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 flipH="1">
            <a:off x="4157906" y="2544907"/>
            <a:ext cx="19683" cy="9901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4AEFB2E-FFA5-4DBC-9F12-A5D7F63FD54D}"/>
              </a:ext>
            </a:extLst>
          </p:cNvPr>
          <p:cNvCxnSpPr>
            <a:cxnSpLocks/>
            <a:stCxn id="14" idx="0"/>
            <a:endCxn id="6" idx="0"/>
          </p:cNvCxnSpPr>
          <p:nvPr/>
        </p:nvCxnSpPr>
        <p:spPr>
          <a:xfrm rot="16200000" flipV="1">
            <a:off x="4989363" y="-2452564"/>
            <a:ext cx="319863" cy="7428756"/>
          </a:xfrm>
          <a:prstGeom prst="bentConnector3">
            <a:avLst>
              <a:gd name="adj1" fmla="val 17146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C1735F5-4918-4008-8249-4F93DEB5860A}"/>
              </a:ext>
            </a:extLst>
          </p:cNvPr>
          <p:cNvSpPr/>
          <p:nvPr/>
        </p:nvSpPr>
        <p:spPr>
          <a:xfrm>
            <a:off x="10546133" y="826690"/>
            <a:ext cx="1418602" cy="87024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summary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792773E-F129-487B-934B-951610F66BEF}"/>
              </a:ext>
            </a:extLst>
          </p:cNvPr>
          <p:cNvCxnSpPr/>
          <p:nvPr/>
        </p:nvCxnSpPr>
        <p:spPr>
          <a:xfrm>
            <a:off x="10326251" y="659968"/>
            <a:ext cx="0" cy="553763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1A22527-EA14-499D-B046-063D9C3A07F8}"/>
              </a:ext>
            </a:extLst>
          </p:cNvPr>
          <p:cNvSpPr txBox="1"/>
          <p:nvPr/>
        </p:nvSpPr>
        <p:spPr>
          <a:xfrm>
            <a:off x="10546133" y="1965007"/>
            <a:ext cx="148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findings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90BE47-425C-4527-96C7-193F89AD63D6}"/>
              </a:ext>
            </a:extLst>
          </p:cNvPr>
          <p:cNvSpPr txBox="1"/>
          <p:nvPr/>
        </p:nvSpPr>
        <p:spPr>
          <a:xfrm>
            <a:off x="10417474" y="2418754"/>
            <a:ext cx="175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Lessons learned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ECBABE-BC6E-4360-891F-5DE737F7036B}"/>
              </a:ext>
            </a:extLst>
          </p:cNvPr>
          <p:cNvSpPr txBox="1"/>
          <p:nvPr/>
        </p:nvSpPr>
        <p:spPr>
          <a:xfrm>
            <a:off x="10540883" y="2922282"/>
            <a:ext cx="1488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Things that worked well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8F7FF4-DD05-4688-A877-4DFEF2FAC844}"/>
              </a:ext>
            </a:extLst>
          </p:cNvPr>
          <p:cNvSpPr txBox="1"/>
          <p:nvPr/>
        </p:nvSpPr>
        <p:spPr>
          <a:xfrm>
            <a:off x="10417474" y="3729277"/>
            <a:ext cx="1612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Things that we tried and didn’t work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3EE14DB-179B-4539-93AC-E31CA6DEB2A1}"/>
              </a:ext>
            </a:extLst>
          </p:cNvPr>
          <p:cNvSpPr/>
          <p:nvPr/>
        </p:nvSpPr>
        <p:spPr>
          <a:xfrm>
            <a:off x="10417474" y="757382"/>
            <a:ext cx="1685631" cy="5273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42B729-656D-46DA-B69B-CD63BDA79E39}"/>
              </a:ext>
            </a:extLst>
          </p:cNvPr>
          <p:cNvSpPr txBox="1"/>
          <p:nvPr/>
        </p:nvSpPr>
        <p:spPr>
          <a:xfrm>
            <a:off x="10348957" y="4780351"/>
            <a:ext cx="1754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ideas that we considered but haven’t tried (time limitation)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E5F0BEF-5CDC-4745-BEF9-33635E7EF9FF}"/>
              </a:ext>
            </a:extLst>
          </p:cNvPr>
          <p:cNvCxnSpPr>
            <a:cxnSpLocks/>
            <a:stCxn id="11" idx="0"/>
            <a:endCxn id="6" idx="0"/>
          </p:cNvCxnSpPr>
          <p:nvPr/>
        </p:nvCxnSpPr>
        <p:spPr>
          <a:xfrm rot="16200000" flipV="1">
            <a:off x="2646019" y="-109221"/>
            <a:ext cx="320468" cy="2742673"/>
          </a:xfrm>
          <a:prstGeom prst="bentConnector3">
            <a:avLst>
              <a:gd name="adj1" fmla="val 17133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FA331E5-12F4-4AB1-8B60-B09BE4DD10ED}"/>
              </a:ext>
            </a:extLst>
          </p:cNvPr>
          <p:cNvCxnSpPr>
            <a:cxnSpLocks/>
            <a:stCxn id="14" idx="0"/>
            <a:endCxn id="13" idx="0"/>
          </p:cNvCxnSpPr>
          <p:nvPr/>
        </p:nvCxnSpPr>
        <p:spPr>
          <a:xfrm rot="16200000" flipH="1" flipV="1">
            <a:off x="7560856" y="119534"/>
            <a:ext cx="605" cy="2605026"/>
          </a:xfrm>
          <a:prstGeom prst="bentConnector3">
            <a:avLst>
              <a:gd name="adj1" fmla="val -3778512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A47F1CA9-711B-4790-AC6F-4700067A696A}"/>
              </a:ext>
            </a:extLst>
          </p:cNvPr>
          <p:cNvSpPr/>
          <p:nvPr/>
        </p:nvSpPr>
        <p:spPr>
          <a:xfrm>
            <a:off x="521001" y="5624850"/>
            <a:ext cx="1552520" cy="517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cleaning and augmentation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293ABF0-0204-4878-9883-0245A678D068}"/>
              </a:ext>
            </a:extLst>
          </p:cNvPr>
          <p:cNvSpPr/>
          <p:nvPr/>
        </p:nvSpPr>
        <p:spPr>
          <a:xfrm>
            <a:off x="2068517" y="5620597"/>
            <a:ext cx="3223914" cy="262967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EDA &amp; preprocessing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01EA9A5-ED0F-451C-9B7D-FDAE8131D15C}"/>
              </a:ext>
            </a:extLst>
          </p:cNvPr>
          <p:cNvSpPr/>
          <p:nvPr/>
        </p:nvSpPr>
        <p:spPr>
          <a:xfrm>
            <a:off x="2068517" y="5872966"/>
            <a:ext cx="3223918" cy="259979"/>
          </a:xfrm>
          <a:prstGeom prst="rect">
            <a:avLst/>
          </a:prstGeom>
          <a:solidFill>
            <a:srgbClr val="BC26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Feature generation / architecture design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545ED4B-BEB6-4A1C-94A3-D9682688F859}"/>
              </a:ext>
            </a:extLst>
          </p:cNvPr>
          <p:cNvSpPr/>
          <p:nvPr/>
        </p:nvSpPr>
        <p:spPr>
          <a:xfrm>
            <a:off x="5295865" y="5620597"/>
            <a:ext cx="1552520" cy="515336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modeling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6A1D5E0-B524-46D7-988E-D2313460B245}"/>
              </a:ext>
            </a:extLst>
          </p:cNvPr>
          <p:cNvSpPr/>
          <p:nvPr/>
        </p:nvSpPr>
        <p:spPr>
          <a:xfrm>
            <a:off x="6834413" y="5621499"/>
            <a:ext cx="1031697" cy="514433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Ensemble learning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66EC9AD-760D-4192-9DE1-E9AE52347E7A}"/>
              </a:ext>
            </a:extLst>
          </p:cNvPr>
          <p:cNvSpPr txBox="1"/>
          <p:nvPr/>
        </p:nvSpPr>
        <p:spPr>
          <a:xfrm>
            <a:off x="7867972" y="5489602"/>
            <a:ext cx="2186874" cy="646331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 of total time spent in each activity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6319A67-7443-429E-8F9D-9066FF667634}"/>
              </a:ext>
            </a:extLst>
          </p:cNvPr>
          <p:cNvSpPr txBox="1"/>
          <p:nvPr/>
        </p:nvSpPr>
        <p:spPr>
          <a:xfrm>
            <a:off x="1096382" y="5309885"/>
            <a:ext cx="591303" cy="369332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20%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0BA7E9D-4A94-40DB-9653-A03C312E3DA0}"/>
              </a:ext>
            </a:extLst>
          </p:cNvPr>
          <p:cNvSpPr txBox="1"/>
          <p:nvPr/>
        </p:nvSpPr>
        <p:spPr>
          <a:xfrm>
            <a:off x="3384822" y="5309885"/>
            <a:ext cx="591303" cy="369332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40%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88262F4-9F75-4071-B5BB-98A898735D37}"/>
              </a:ext>
            </a:extLst>
          </p:cNvPr>
          <p:cNvSpPr txBox="1"/>
          <p:nvPr/>
        </p:nvSpPr>
        <p:spPr>
          <a:xfrm>
            <a:off x="5673262" y="5309885"/>
            <a:ext cx="591303" cy="369332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30%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E69DD86-45E8-447A-9AA5-99DB6D2777F8}"/>
              </a:ext>
            </a:extLst>
          </p:cNvPr>
          <p:cNvSpPr txBox="1"/>
          <p:nvPr/>
        </p:nvSpPr>
        <p:spPr>
          <a:xfrm>
            <a:off x="7043695" y="5263609"/>
            <a:ext cx="591303" cy="369332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10%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E543FE3-593E-431D-8AF4-F706E2017702}"/>
              </a:ext>
            </a:extLst>
          </p:cNvPr>
          <p:cNvSpPr/>
          <p:nvPr/>
        </p:nvSpPr>
        <p:spPr>
          <a:xfrm>
            <a:off x="5207131" y="2954993"/>
            <a:ext cx="2099192" cy="94557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Results evaluation </a:t>
            </a:r>
          </a:p>
          <a:p>
            <a:pPr algn="ctr"/>
            <a:r>
              <a:rPr lang="en-US" sz="1600" dirty="0"/>
              <a:t>&amp; error analysis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88BD3DC-BF36-4764-BFA8-7FE4FA8DF90F}"/>
              </a:ext>
            </a:extLst>
          </p:cNvPr>
          <p:cNvCxnSpPr>
            <a:cxnSpLocks/>
            <a:stCxn id="97" idx="0"/>
            <a:endCxn id="13" idx="2"/>
          </p:cNvCxnSpPr>
          <p:nvPr/>
        </p:nvCxnSpPr>
        <p:spPr>
          <a:xfrm flipV="1">
            <a:off x="6256727" y="2544903"/>
            <a:ext cx="1919" cy="410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7306AB6-C6B1-4633-9E73-368887D6A989}"/>
              </a:ext>
            </a:extLst>
          </p:cNvPr>
          <p:cNvSpPr txBox="1"/>
          <p:nvPr/>
        </p:nvSpPr>
        <p:spPr>
          <a:xfrm>
            <a:off x="6133956" y="903666"/>
            <a:ext cx="2913893" cy="33855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Increase model pool diversity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C3C0437-F064-489B-9525-4BC2EB2C7B80}"/>
              </a:ext>
            </a:extLst>
          </p:cNvPr>
          <p:cNvSpPr txBox="1"/>
          <p:nvPr/>
        </p:nvSpPr>
        <p:spPr>
          <a:xfrm rot="19923019">
            <a:off x="6171510" y="2484954"/>
            <a:ext cx="2913893" cy="58477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Improve </a:t>
            </a: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 models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71D6546-F670-4F79-8764-48E7492582DA}"/>
              </a:ext>
            </a:extLst>
          </p:cNvPr>
          <p:cNvSpPr txBox="1"/>
          <p:nvPr/>
        </p:nvSpPr>
        <p:spPr>
          <a:xfrm>
            <a:off x="1349306" y="574488"/>
            <a:ext cx="2913893" cy="33855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Improve data quality</a:t>
            </a:r>
          </a:p>
        </p:txBody>
      </p:sp>
    </p:spTree>
    <p:extLst>
      <p:ext uri="{BB962C8B-B14F-4D97-AF65-F5344CB8AC3E}">
        <p14:creationId xmlns:p14="http://schemas.microsoft.com/office/powerpoint/2010/main" val="20012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/>
      <p:bldP spid="54" grpId="0"/>
      <p:bldP spid="55" grpId="0"/>
      <p:bldP spid="56" grpId="0"/>
      <p:bldP spid="57" grpId="0" animBg="1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8FCF22-8C99-42EA-9356-B117F8C97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Impute missing values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(mean, median, most common value, use separate prediction task) </a:t>
            </a:r>
          </a:p>
          <a:p>
            <a:pPr>
              <a:lnSpc>
                <a:spcPct val="150000"/>
              </a:lnSpc>
            </a:pPr>
            <a:r>
              <a:rPr lang="en-US" dirty="0"/>
              <a:t>Remove zero variance features </a:t>
            </a:r>
          </a:p>
          <a:p>
            <a:pPr>
              <a:lnSpc>
                <a:spcPct val="150000"/>
              </a:lnSpc>
            </a:pPr>
            <a:r>
              <a:rPr lang="en-US" dirty="0"/>
              <a:t>Remove duplicated features </a:t>
            </a:r>
          </a:p>
          <a:p>
            <a:pPr>
              <a:lnSpc>
                <a:spcPct val="150000"/>
              </a:lnSpc>
            </a:pPr>
            <a:r>
              <a:rPr lang="en-US" dirty="0"/>
              <a:t>Outlier removal – caution can be harmful, at cleaning stage we’ll remove irrelevant values (e.g. negative price) </a:t>
            </a:r>
          </a:p>
          <a:p>
            <a:pPr>
              <a:lnSpc>
                <a:spcPct val="150000"/>
              </a:lnSpc>
            </a:pPr>
            <a:r>
              <a:rPr lang="en-US" dirty="0"/>
              <a:t>Na’s encoding / imputing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2B6A82-EB6A-4362-B9BC-D0E57FA2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315882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EC8216-430B-4FD2-8080-A60FD49EC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External data sources: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open street map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weather measurement data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online calendars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Publicly available data</a:t>
            </a:r>
          </a:p>
          <a:p>
            <a:pPr>
              <a:lnSpc>
                <a:spcPct val="150000"/>
              </a:lnSpc>
            </a:pPr>
            <a:r>
              <a:rPr lang="en-US" dirty="0"/>
              <a:t>API’s </a:t>
            </a:r>
          </a:p>
          <a:p>
            <a:pPr>
              <a:lnSpc>
                <a:spcPct val="150000"/>
              </a:lnSpc>
            </a:pPr>
            <a:r>
              <a:rPr lang="en-US" dirty="0"/>
              <a:t>Scraping (using </a:t>
            </a:r>
            <a:r>
              <a:rPr lang="en-US" dirty="0" err="1"/>
              <a:t>ScraPy</a:t>
            </a:r>
            <a:r>
              <a:rPr lang="en-US" dirty="0"/>
              <a:t> / beautiful soup / other libraries or services)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227163-7CFC-4CBD-AD33-60805F6C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 &amp; external data</a:t>
            </a:r>
          </a:p>
        </p:txBody>
      </p:sp>
    </p:spTree>
    <p:extLst>
      <p:ext uri="{BB962C8B-B14F-4D97-AF65-F5344CB8AC3E}">
        <p14:creationId xmlns:p14="http://schemas.microsoft.com/office/powerpoint/2010/main" val="85289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D55ECC-3FA8-4C4E-9383-D3B1400FF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Rescaling/ standardization of existing features </a:t>
            </a:r>
          </a:p>
          <a:p>
            <a:r>
              <a:rPr lang="en-US" dirty="0"/>
              <a:t>Performing data transformations: </a:t>
            </a:r>
            <a:r>
              <a:rPr lang="en-US" dirty="0" err="1"/>
              <a:t>Tf-Idf</a:t>
            </a:r>
            <a:r>
              <a:rPr lang="en-US" dirty="0"/>
              <a:t>, log1p, min-max scaling, binning of numeric features </a:t>
            </a:r>
          </a:p>
          <a:p>
            <a:r>
              <a:rPr lang="en-US" dirty="0"/>
              <a:t>Turn categorical features to numeric (label encoding / one hot encoding) </a:t>
            </a:r>
          </a:p>
          <a:p>
            <a:r>
              <a:rPr lang="en-US" dirty="0"/>
              <a:t>Create count features </a:t>
            </a:r>
          </a:p>
          <a:p>
            <a:r>
              <a:rPr lang="en-US" dirty="0"/>
              <a:t>Parsing textual features to get more generalizable features </a:t>
            </a:r>
          </a:p>
          <a:p>
            <a:r>
              <a:rPr lang="en-US" dirty="0"/>
              <a:t>Hashing trick </a:t>
            </a:r>
          </a:p>
          <a:p>
            <a:r>
              <a:rPr lang="en-US" dirty="0"/>
              <a:t>Extracting date/time features </a:t>
            </a:r>
            <a:r>
              <a:rPr lang="en-US" dirty="0" err="1"/>
              <a:t>i.e</a:t>
            </a:r>
            <a:r>
              <a:rPr lang="en-US" dirty="0"/>
              <a:t> month, year, </a:t>
            </a:r>
            <a:r>
              <a:rPr lang="en-US" dirty="0" err="1"/>
              <a:t>DayOfWeek</a:t>
            </a:r>
            <a:r>
              <a:rPr lang="en-US" dirty="0"/>
              <a:t>, </a:t>
            </a:r>
            <a:r>
              <a:rPr lang="en-US" dirty="0" err="1"/>
              <a:t>dayOfMonth</a:t>
            </a:r>
            <a:r>
              <a:rPr lang="en-US" dirty="0"/>
              <a:t>, </a:t>
            </a:r>
            <a:r>
              <a:rPr lang="en-US" dirty="0" err="1"/>
              <a:t>isHoliday</a:t>
            </a:r>
            <a:r>
              <a:rPr lang="en-US" dirty="0"/>
              <a:t>?, </a:t>
            </a:r>
            <a:r>
              <a:rPr lang="en-US" dirty="0" err="1"/>
              <a:t>isExtreme</a:t>
            </a:r>
            <a:r>
              <a:rPr lang="en-US" dirty="0"/>
              <a:t>? etc.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184D9A-8421-4C16-A434-400C7483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805644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AA7415-F096-4F66-A326-F94FF50A3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Target</a:t>
            </a:r>
            <a:r>
              <a:rPr lang="en-US" dirty="0"/>
              <a:t>: get familiar &amp; better understand the dataset at hand</a:t>
            </a:r>
            <a:endParaRPr lang="he-IL" dirty="0"/>
          </a:p>
          <a:p>
            <a:pPr marL="0" indent="0">
              <a:buNone/>
            </a:pPr>
            <a:r>
              <a:rPr lang="en-US" b="1" dirty="0"/>
              <a:t>Means</a:t>
            </a:r>
            <a:r>
              <a:rPr lang="en-US" dirty="0"/>
              <a:t>:</a:t>
            </a:r>
          </a:p>
          <a:p>
            <a:r>
              <a:rPr lang="en-US" dirty="0"/>
              <a:t>Feature distributions</a:t>
            </a:r>
          </a:p>
          <a:p>
            <a:r>
              <a:rPr lang="en-US" dirty="0"/>
              <a:t>Histograms</a:t>
            </a:r>
          </a:p>
          <a:p>
            <a:r>
              <a:rPr lang="en-US" dirty="0"/>
              <a:t>Correlograms</a:t>
            </a:r>
          </a:p>
          <a:p>
            <a:r>
              <a:rPr lang="en-US" dirty="0"/>
              <a:t>Density plots</a:t>
            </a:r>
          </a:p>
          <a:p>
            <a:r>
              <a:rPr lang="en-US" dirty="0"/>
              <a:t>Skewness</a:t>
            </a:r>
          </a:p>
          <a:p>
            <a:r>
              <a:rPr lang="en-US" dirty="0"/>
              <a:t>Outlier analysis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B8FEAD-E0C6-4D50-B977-CBFBB852B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</p:spTree>
    <p:extLst>
      <p:ext uri="{BB962C8B-B14F-4D97-AF65-F5344CB8AC3E}">
        <p14:creationId xmlns:p14="http://schemas.microsoft.com/office/powerpoint/2010/main" val="173339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</TotalTime>
  <Words>938</Words>
  <Application>Microsoft Office PowerPoint</Application>
  <PresentationFormat>Widescreen</PresentationFormat>
  <Paragraphs>187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Talk outline</vt:lpstr>
      <vt:lpstr>What is competitive data science?</vt:lpstr>
      <vt:lpstr>Why should you participate in CDS?</vt:lpstr>
      <vt:lpstr>Common competitive data science project flow</vt:lpstr>
      <vt:lpstr>Data cleaning</vt:lpstr>
      <vt:lpstr>Data augmentation &amp; external data</vt:lpstr>
      <vt:lpstr>Feature engineering</vt:lpstr>
      <vt:lpstr>Exploratory data analysis (EDA)</vt:lpstr>
      <vt:lpstr>Architecture design (not just for NN)</vt:lpstr>
      <vt:lpstr>Feature selection</vt:lpstr>
      <vt:lpstr>Hyper parameter optimization</vt:lpstr>
      <vt:lpstr>Selection of most suitable validation method</vt:lpstr>
      <vt:lpstr>Results evaluation &amp; error analysis</vt:lpstr>
      <vt:lpstr>Ensemble of several models</vt:lpstr>
      <vt:lpstr>Out Of Fold predictions – a.k.a meta features</vt:lpstr>
      <vt:lpstr>Out Of Fold predictions – a.k.a meta 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Shimoni</dc:creator>
  <cp:lastModifiedBy>Nathaniel Shimoni</cp:lastModifiedBy>
  <cp:revision>59</cp:revision>
  <dcterms:created xsi:type="dcterms:W3CDTF">2018-04-05T19:09:34Z</dcterms:created>
  <dcterms:modified xsi:type="dcterms:W3CDTF">2018-04-23T06:18:26Z</dcterms:modified>
</cp:coreProperties>
</file>