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E69D6-5FB5-4053-862D-9F4BF8B090DC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BE500-0B88-48A5-AE59-83AAE239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8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DMBI 2018 @ BGU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DMBI 2018 @ BGU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67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2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4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7EC484-806A-4DDB-A00D-2C23AC465B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algn="l"/>
            <a:r>
              <a:rPr lang="en-US" dirty="0" smtClean="0"/>
              <a:t>Drug-Drug interaction discovery (DDI)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Guy </a:t>
            </a:r>
            <a:r>
              <a:rPr lang="en-US" dirty="0" err="1" smtClean="0"/>
              <a:t>Shtar</a:t>
            </a:r>
            <a:endParaRPr lang="en-US" dirty="0" smtClean="0"/>
          </a:p>
          <a:p>
            <a:r>
              <a:rPr lang="en-US" dirty="0"/>
              <a:t>DMBI 2018 @ </a:t>
            </a:r>
            <a:r>
              <a:rPr lang="en-US" dirty="0" smtClean="0"/>
              <a:t>BGU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153" y="91439"/>
            <a:ext cx="1952509" cy="1954566"/>
          </a:xfrm>
          <a:prstGeom prst="rect">
            <a:avLst/>
          </a:prstGeom>
        </p:spPr>
      </p:pic>
      <p:pic>
        <p:nvPicPr>
          <p:cNvPr id="1026" name="Picture 2" descr="Image result for bg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4" y="174568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6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Estimates of the numbers of patients injured due to drug interactions ranging from </a:t>
            </a:r>
            <a:r>
              <a:rPr lang="en-US" sz="2800" dirty="0" smtClean="0"/>
              <a:t>3 </a:t>
            </a:r>
            <a:r>
              <a:rPr lang="en-US" sz="2800" dirty="0"/>
              <a:t>to </a:t>
            </a:r>
            <a:r>
              <a:rPr lang="en-US" sz="2800" dirty="0" smtClean="0"/>
              <a:t>5% </a:t>
            </a:r>
            <a:r>
              <a:rPr lang="en-US" sz="2800" dirty="0"/>
              <a:t>of all in-hospital medication </a:t>
            </a:r>
            <a:r>
              <a:rPr lang="en-US" sz="2800" dirty="0" smtClean="0"/>
              <a:t>errors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Clinical </a:t>
            </a:r>
            <a:r>
              <a:rPr lang="en-US" sz="2800" dirty="0"/>
              <a:t>trials for new drugs doesn't address the issue of DDI </a:t>
            </a:r>
            <a:r>
              <a:rPr lang="en-US" sz="2800" dirty="0" smtClean="0"/>
              <a:t>directly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Drug-drug </a:t>
            </a:r>
            <a:r>
              <a:rPr lang="en-US" sz="2800" dirty="0" smtClean="0"/>
              <a:t>interaction</a:t>
            </a:r>
            <a:r>
              <a:rPr lang="en-US" sz="2800" dirty="0"/>
              <a:t>s</a:t>
            </a:r>
            <a:r>
              <a:rPr lang="en-US" sz="2800" dirty="0" smtClean="0"/>
              <a:t> are preventable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94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Given an undirected graph </a:t>
            </a:r>
            <a:r>
              <a:rPr lang="en-US" sz="3200" i="1" dirty="0"/>
              <a:t>G</a:t>
            </a:r>
            <a:r>
              <a:rPr lang="en-US" sz="3200" dirty="0"/>
              <a:t> = (</a:t>
            </a:r>
            <a:r>
              <a:rPr lang="en-US" sz="3200" i="1" dirty="0"/>
              <a:t>V</a:t>
            </a:r>
            <a:r>
              <a:rPr lang="en-US" sz="3200" dirty="0"/>
              <a:t>, </a:t>
            </a:r>
            <a:r>
              <a:rPr lang="en-US" sz="3200" i="1" dirty="0"/>
              <a:t>E</a:t>
            </a:r>
            <a:r>
              <a:rPr lang="en-US" sz="3200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Nodes represent drugs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Edges represent interactions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Predict unknown interactions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Drug names are not given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additional data is not allowed</a:t>
            </a:r>
            <a:endParaRPr lang="en-US" sz="2800" dirty="0"/>
          </a:p>
        </p:txBody>
      </p:sp>
      <p:pic>
        <p:nvPicPr>
          <p:cNvPr id="2050" name="Picture 2" descr="Image result for graph the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876" y="3193073"/>
            <a:ext cx="4258484" cy="27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38161" y="319307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95006" y="367274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420793" y="3562405"/>
            <a:ext cx="2061556" cy="4796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31502" y="348956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You are given an older version of the drug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database we use is being updated periodically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Your submission will be evaluated on a newer version of the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Evaluation metric: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Area under ROC curve. AUC.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814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Input: CSV file</a:t>
            </a:r>
          </a:p>
          <a:p>
            <a:pPr lvl="1"/>
            <a:r>
              <a:rPr lang="en-US" dirty="0" smtClean="0"/>
              <a:t>2 columns, representing an edge. Each column is a node</a:t>
            </a:r>
          </a:p>
          <a:p>
            <a:pPr lvl="1"/>
            <a:r>
              <a:rPr lang="en-US" dirty="0" smtClean="0"/>
              <a:t>No edges from node to itself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Output: CSV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3 columns, representing an edge and it’s prediction.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Predictions for interactions which exists in older version will be ignored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Missing predictions will be filled with 0’s.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78051"/>
              </p:ext>
            </p:extLst>
          </p:nvPr>
        </p:nvGraphicFramePr>
        <p:xfrm>
          <a:off x="9308055" y="542265"/>
          <a:ext cx="1878678" cy="2061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339">
                  <a:extLst>
                    <a:ext uri="{9D8B030D-6E8A-4147-A177-3AD203B41FA5}">
                      <a16:colId xmlns:a16="http://schemas.microsoft.com/office/drawing/2014/main" val="3932471897"/>
                    </a:ext>
                  </a:extLst>
                </a:gridCol>
                <a:gridCol w="939339">
                  <a:extLst>
                    <a:ext uri="{9D8B030D-6E8A-4147-A177-3AD203B41FA5}">
                      <a16:colId xmlns:a16="http://schemas.microsoft.com/office/drawing/2014/main" val="3288850108"/>
                    </a:ext>
                  </a:extLst>
                </a:gridCol>
              </a:tblGrid>
              <a:tr h="3435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Edge1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Edge2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0268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6693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66077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8365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7530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613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98874" y="2603823"/>
            <a:ext cx="28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CSV structure 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17364"/>
              </p:ext>
            </p:extLst>
          </p:nvPr>
        </p:nvGraphicFramePr>
        <p:xfrm>
          <a:off x="8795218" y="3345363"/>
          <a:ext cx="2640896" cy="2061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411">
                  <a:extLst>
                    <a:ext uri="{9D8B030D-6E8A-4147-A177-3AD203B41FA5}">
                      <a16:colId xmlns:a16="http://schemas.microsoft.com/office/drawing/2014/main" val="3932471897"/>
                    </a:ext>
                  </a:extLst>
                </a:gridCol>
                <a:gridCol w="743544">
                  <a:extLst>
                    <a:ext uri="{9D8B030D-6E8A-4147-A177-3AD203B41FA5}">
                      <a16:colId xmlns:a16="http://schemas.microsoft.com/office/drawing/2014/main" val="3288850108"/>
                    </a:ext>
                  </a:extLst>
                </a:gridCol>
                <a:gridCol w="1089941">
                  <a:extLst>
                    <a:ext uri="{9D8B030D-6E8A-4147-A177-3AD203B41FA5}">
                      <a16:colId xmlns:a16="http://schemas.microsoft.com/office/drawing/2014/main" val="479840798"/>
                    </a:ext>
                  </a:extLst>
                </a:gridCol>
              </a:tblGrid>
              <a:tr h="3435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Edge1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Edge2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Prediction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0268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6693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66077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8365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7530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6136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7119" y="5409797"/>
            <a:ext cx="36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</a:t>
            </a:r>
            <a:r>
              <a:rPr lang="en-US" dirty="0"/>
              <a:t>o</a:t>
            </a:r>
            <a:r>
              <a:rPr lang="en-US" dirty="0" smtClean="0"/>
              <a:t>utput CSV structure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480560"/>
            <a:ext cx="10058400" cy="13885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Full example of simple solution will be given at main event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Including: reading csv, predicting using </a:t>
            </a:r>
            <a:r>
              <a:rPr lang="en-US" sz="2400" dirty="0" err="1" smtClean="0"/>
              <a:t>GraphX</a:t>
            </a:r>
            <a:r>
              <a:rPr lang="en-US" sz="2400" dirty="0" smtClean="0"/>
              <a:t>, writing output and evaluating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" y="1737360"/>
            <a:ext cx="9172666" cy="2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</TotalTime>
  <Words>225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Drug-Drug interaction discovery (DDI)</vt:lpstr>
      <vt:lpstr>Motivation</vt:lpstr>
      <vt:lpstr>Problem formulation</vt:lpstr>
      <vt:lpstr>Evaluation</vt:lpstr>
      <vt:lpstr>Data structure</vt:lpstr>
      <vt:lpstr>Short code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Drug-Drug interaction discovery</dc:title>
  <dc:creator>Administrator</dc:creator>
  <cp:lastModifiedBy>Administrator</cp:lastModifiedBy>
  <cp:revision>31</cp:revision>
  <dcterms:created xsi:type="dcterms:W3CDTF">2018-04-22T08:24:03Z</dcterms:created>
  <dcterms:modified xsi:type="dcterms:W3CDTF">2018-04-23T11:58:23Z</dcterms:modified>
</cp:coreProperties>
</file>