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62" r:id="rId6"/>
    <p:sldId id="260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סגנון ערכת נושא 1 - הדגשה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E69D6-5FB5-4053-862D-9F4BF8B090D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BE500-0B88-48A5-AE59-83AAE239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7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7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8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39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7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8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7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0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61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Meteorological Predictions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Liat Friedman </a:t>
            </a:r>
            <a:r>
              <a:rPr lang="en-US" dirty="0" err="1"/>
              <a:t>antwarg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2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4F9F671D-7D00-496E-80DD-AA8AD9726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259" y="1827054"/>
            <a:ext cx="3324828" cy="44331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br>
              <a:rPr lang="en-US" sz="2800" dirty="0"/>
            </a:br>
            <a:endParaRPr lang="en-US" sz="28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C64F150-FEF0-449B-BBB3-DD09C4DFAA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76064"/>
            <a:ext cx="4998720" cy="3335083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10FBA368-77CC-4198-B2D5-C3EBF9009AA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1" t="-339" r="11080" b="339"/>
          <a:stretch/>
        </p:blipFill>
        <p:spPr>
          <a:xfrm>
            <a:off x="6426833" y="2376064"/>
            <a:ext cx="5059679" cy="314522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0CB6B6C-9739-4A70-999A-678E85DDA7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65" y="3822673"/>
            <a:ext cx="4798077" cy="248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4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Meteorological Predictions are based mainly on numerical and statistical models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These models are very complex and thus processing time is very long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Global models are calculated only twice a day</a:t>
            </a:r>
          </a:p>
          <a:p>
            <a:pPr algn="l" rtl="0"/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949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Given values from numerical and statistical meteorological models</a:t>
            </a:r>
            <a:endParaRPr lang="en-US" sz="2800" dirty="0"/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Predict Temperature, wind and humidity</a:t>
            </a: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/>
              <a:t>Hackathon Challenge: Max temperature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5131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36DE67-2E40-4C3F-BFE6-8331BB4D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D420EC-F023-470E-83AB-471C382AD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Average last 8 days without the most unusual day </a:t>
            </a:r>
            <a:endParaRPr lang="he-IL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A028A720-4D1A-4032-BBB6-1014D9284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61715"/>
              </p:ext>
            </p:extLst>
          </p:nvPr>
        </p:nvGraphicFramePr>
        <p:xfrm>
          <a:off x="1410595" y="2894559"/>
          <a:ext cx="8643897" cy="192571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60433">
                  <a:extLst>
                    <a:ext uri="{9D8B030D-6E8A-4147-A177-3AD203B41FA5}">
                      <a16:colId xmlns:a16="http://schemas.microsoft.com/office/drawing/2014/main" val="233758899"/>
                    </a:ext>
                  </a:extLst>
                </a:gridCol>
                <a:gridCol w="960433">
                  <a:extLst>
                    <a:ext uri="{9D8B030D-6E8A-4147-A177-3AD203B41FA5}">
                      <a16:colId xmlns:a16="http://schemas.microsoft.com/office/drawing/2014/main" val="2460489368"/>
                    </a:ext>
                  </a:extLst>
                </a:gridCol>
                <a:gridCol w="960433">
                  <a:extLst>
                    <a:ext uri="{9D8B030D-6E8A-4147-A177-3AD203B41FA5}">
                      <a16:colId xmlns:a16="http://schemas.microsoft.com/office/drawing/2014/main" val="510281366"/>
                    </a:ext>
                  </a:extLst>
                </a:gridCol>
                <a:gridCol w="960433">
                  <a:extLst>
                    <a:ext uri="{9D8B030D-6E8A-4147-A177-3AD203B41FA5}">
                      <a16:colId xmlns:a16="http://schemas.microsoft.com/office/drawing/2014/main" val="279569023"/>
                    </a:ext>
                  </a:extLst>
                </a:gridCol>
                <a:gridCol w="960433">
                  <a:extLst>
                    <a:ext uri="{9D8B030D-6E8A-4147-A177-3AD203B41FA5}">
                      <a16:colId xmlns:a16="http://schemas.microsoft.com/office/drawing/2014/main" val="2564739004"/>
                    </a:ext>
                  </a:extLst>
                </a:gridCol>
                <a:gridCol w="960433">
                  <a:extLst>
                    <a:ext uri="{9D8B030D-6E8A-4147-A177-3AD203B41FA5}">
                      <a16:colId xmlns:a16="http://schemas.microsoft.com/office/drawing/2014/main" val="2275591610"/>
                    </a:ext>
                  </a:extLst>
                </a:gridCol>
                <a:gridCol w="960433">
                  <a:extLst>
                    <a:ext uri="{9D8B030D-6E8A-4147-A177-3AD203B41FA5}">
                      <a16:colId xmlns:a16="http://schemas.microsoft.com/office/drawing/2014/main" val="3178809744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369246793"/>
                    </a:ext>
                  </a:extLst>
                </a:gridCol>
                <a:gridCol w="1437253">
                  <a:extLst>
                    <a:ext uri="{9D8B030D-6E8A-4147-A177-3AD203B41FA5}">
                      <a16:colId xmlns:a16="http://schemas.microsoft.com/office/drawing/2014/main" val="1539124165"/>
                    </a:ext>
                  </a:extLst>
                </a:gridCol>
              </a:tblGrid>
              <a:tr h="962855">
                <a:tc>
                  <a:txBody>
                    <a:bodyPr/>
                    <a:lstStyle/>
                    <a:p>
                      <a:pPr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Observed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798980"/>
                  </a:ext>
                </a:extLst>
              </a:tr>
              <a:tr h="962855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Weatherman prediction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7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09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75982" cy="4023360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Char char="§"/>
            </a:pPr>
            <a:r>
              <a:rPr lang="en-US" sz="2400" dirty="0"/>
              <a:t>Input: CSV file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sz="2400" dirty="0" err="1"/>
              <a:t>Tmax</a:t>
            </a:r>
            <a:r>
              <a:rPr lang="en-US" sz="2400" dirty="0"/>
              <a:t>, </a:t>
            </a:r>
            <a:r>
              <a:rPr lang="en-US" sz="2400" dirty="0" err="1"/>
              <a:t>Tmin</a:t>
            </a:r>
            <a:r>
              <a:rPr lang="en-US" sz="2400" dirty="0"/>
              <a:t>, Hum., Wind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sz="2400" dirty="0"/>
              <a:t>Date, City, Meteorological models (EC,CO,C3,OH), yesterday’s value (Persist value), observed value</a:t>
            </a:r>
          </a:p>
          <a:p>
            <a:pPr lvl="1" algn="l" rtl="0"/>
            <a:endParaRPr lang="en-US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60117"/>
              </p:ext>
            </p:extLst>
          </p:nvPr>
        </p:nvGraphicFramePr>
        <p:xfrm>
          <a:off x="8229599" y="3945303"/>
          <a:ext cx="3516924" cy="2239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242">
                  <a:extLst>
                    <a:ext uri="{9D8B030D-6E8A-4147-A177-3AD203B41FA5}">
                      <a16:colId xmlns:a16="http://schemas.microsoft.com/office/drawing/2014/main" val="3932471897"/>
                    </a:ext>
                  </a:extLst>
                </a:gridCol>
                <a:gridCol w="1272444">
                  <a:extLst>
                    <a:ext uri="{9D8B030D-6E8A-4147-A177-3AD203B41FA5}">
                      <a16:colId xmlns:a16="http://schemas.microsoft.com/office/drawing/2014/main" val="3288850108"/>
                    </a:ext>
                  </a:extLst>
                </a:gridCol>
                <a:gridCol w="1169238">
                  <a:extLst>
                    <a:ext uri="{9D8B030D-6E8A-4147-A177-3AD203B41FA5}">
                      <a16:colId xmlns:a16="http://schemas.microsoft.com/office/drawing/2014/main" val="479840798"/>
                    </a:ext>
                  </a:extLst>
                </a:gridCol>
              </a:tblGrid>
              <a:tr h="415298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02682"/>
                  </a:ext>
                </a:extLst>
              </a:tr>
              <a:tr h="364938">
                <a:tc>
                  <a:txBody>
                    <a:bodyPr/>
                    <a:lstStyle/>
                    <a:p>
                      <a:r>
                        <a:rPr lang="en-US" sz="1700" dirty="0"/>
                        <a:t>1/1/16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/>
                        <a:t>Afula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6693"/>
                  </a:ext>
                </a:extLst>
              </a:tr>
              <a:tr h="364938">
                <a:tc>
                  <a:txBody>
                    <a:bodyPr/>
                    <a:lstStyle/>
                    <a:p>
                      <a:r>
                        <a:rPr lang="en-US" sz="1700" dirty="0"/>
                        <a:t>1/1/16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/>
                        <a:t>Ashdod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66077"/>
                  </a:ext>
                </a:extLst>
              </a:tr>
              <a:tr h="364938">
                <a:tc>
                  <a:txBody>
                    <a:bodyPr/>
                    <a:lstStyle/>
                    <a:p>
                      <a:r>
                        <a:rPr lang="en-US" sz="1700" dirty="0"/>
                        <a:t>1/1/16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/>
                        <a:t>Beer </a:t>
                      </a:r>
                      <a:r>
                        <a:rPr lang="en-US" sz="1700" dirty="0" err="1"/>
                        <a:t>Sheva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83652"/>
                  </a:ext>
                </a:extLst>
              </a:tr>
              <a:tr h="364938">
                <a:tc>
                  <a:txBody>
                    <a:bodyPr/>
                    <a:lstStyle/>
                    <a:p>
                      <a:r>
                        <a:rPr lang="en-US" sz="1700" dirty="0"/>
                        <a:t>1/1/16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/>
                        <a:t>Bet </a:t>
                      </a:r>
                      <a:r>
                        <a:rPr lang="en-US" sz="1700" dirty="0" err="1"/>
                        <a:t>Shean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7530"/>
                  </a:ext>
                </a:extLst>
              </a:tr>
              <a:tr h="364938">
                <a:tc>
                  <a:txBody>
                    <a:bodyPr/>
                    <a:lstStyle/>
                    <a:p>
                      <a:r>
                        <a:rPr lang="en-US" sz="1700" dirty="0"/>
                        <a:t>1/1/16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err="1"/>
                        <a:t>Eilat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61364"/>
                  </a:ext>
                </a:extLst>
              </a:tr>
            </a:tbl>
          </a:graphicData>
        </a:graphic>
      </p:graphicFrame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1AEE4F7F-5B3D-436D-AFA2-F64C4B939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56728"/>
              </p:ext>
            </p:extLst>
          </p:nvPr>
        </p:nvGraphicFramePr>
        <p:xfrm>
          <a:off x="679938" y="3933580"/>
          <a:ext cx="6910177" cy="225171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37139">
                  <a:extLst>
                    <a:ext uri="{9D8B030D-6E8A-4147-A177-3AD203B41FA5}">
                      <a16:colId xmlns:a16="http://schemas.microsoft.com/office/drawing/2014/main" val="2699078306"/>
                    </a:ext>
                  </a:extLst>
                </a:gridCol>
                <a:gridCol w="785446">
                  <a:extLst>
                    <a:ext uri="{9D8B030D-6E8A-4147-A177-3AD203B41FA5}">
                      <a16:colId xmlns:a16="http://schemas.microsoft.com/office/drawing/2014/main" val="2803132224"/>
                    </a:ext>
                  </a:extLst>
                </a:gridCol>
                <a:gridCol w="858877">
                  <a:extLst>
                    <a:ext uri="{9D8B030D-6E8A-4147-A177-3AD203B41FA5}">
                      <a16:colId xmlns:a16="http://schemas.microsoft.com/office/drawing/2014/main" val="3498143991"/>
                    </a:ext>
                  </a:extLst>
                </a:gridCol>
                <a:gridCol w="813688">
                  <a:extLst>
                    <a:ext uri="{9D8B030D-6E8A-4147-A177-3AD203B41FA5}">
                      <a16:colId xmlns:a16="http://schemas.microsoft.com/office/drawing/2014/main" val="3564521674"/>
                    </a:ext>
                  </a:extLst>
                </a:gridCol>
                <a:gridCol w="813688">
                  <a:extLst>
                    <a:ext uri="{9D8B030D-6E8A-4147-A177-3AD203B41FA5}">
                      <a16:colId xmlns:a16="http://schemas.microsoft.com/office/drawing/2014/main" val="1383669604"/>
                    </a:ext>
                  </a:extLst>
                </a:gridCol>
                <a:gridCol w="813688">
                  <a:extLst>
                    <a:ext uri="{9D8B030D-6E8A-4147-A177-3AD203B41FA5}">
                      <a16:colId xmlns:a16="http://schemas.microsoft.com/office/drawing/2014/main" val="1581355348"/>
                    </a:ext>
                  </a:extLst>
                </a:gridCol>
                <a:gridCol w="813688">
                  <a:extLst>
                    <a:ext uri="{9D8B030D-6E8A-4147-A177-3AD203B41FA5}">
                      <a16:colId xmlns:a16="http://schemas.microsoft.com/office/drawing/2014/main" val="3087758259"/>
                    </a:ext>
                  </a:extLst>
                </a:gridCol>
                <a:gridCol w="873963">
                  <a:extLst>
                    <a:ext uri="{9D8B030D-6E8A-4147-A177-3AD203B41FA5}">
                      <a16:colId xmlns:a16="http://schemas.microsoft.com/office/drawing/2014/main" val="4030382871"/>
                    </a:ext>
                  </a:extLst>
                </a:gridCol>
              </a:tblGrid>
              <a:tr h="458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Basis date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Persist. 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OH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Obs. 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3412683"/>
                  </a:ext>
                </a:extLst>
              </a:tr>
              <a:tr h="240891"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01/01/2016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Afula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18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>
                          <a:effectLst/>
                        </a:rPr>
                        <a:t>11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>
                          <a:effectLst/>
                        </a:rPr>
                        <a:t>11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>
                          <a:effectLst/>
                        </a:rPr>
                        <a:t>12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12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>
                          <a:effectLst/>
                        </a:rPr>
                        <a:t>12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3273362"/>
                  </a:ext>
                </a:extLst>
              </a:tr>
              <a:tr h="240891"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01/01/2016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Ashdod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18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14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>
                          <a:effectLst/>
                        </a:rPr>
                        <a:t>14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15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11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>
                          <a:effectLst/>
                        </a:rPr>
                        <a:t>15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9873466"/>
                  </a:ext>
                </a:extLst>
              </a:tr>
              <a:tr h="240891"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01/01/2016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Beer </a:t>
                      </a:r>
                      <a:r>
                        <a:rPr lang="en-US" sz="1600" u="none" strike="noStrike" dirty="0" err="1">
                          <a:effectLst/>
                        </a:rPr>
                        <a:t>Sheva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17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11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9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11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10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10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5387484"/>
                  </a:ext>
                </a:extLst>
              </a:tr>
              <a:tr h="240891"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>
                          <a:effectLst/>
                        </a:rPr>
                        <a:t>01/01/2016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Bet </a:t>
                      </a:r>
                      <a:r>
                        <a:rPr lang="en-US" sz="1600" u="none" strike="noStrike" dirty="0" err="1">
                          <a:effectLst/>
                        </a:rPr>
                        <a:t>Shean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19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12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13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16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12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15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6971125"/>
                  </a:ext>
                </a:extLst>
              </a:tr>
              <a:tr h="240891"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>
                          <a:effectLst/>
                        </a:rPr>
                        <a:t>01/01/2016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>
                          <a:effectLst/>
                        </a:rPr>
                        <a:t>22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14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16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17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14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600" u="none" strike="noStrike" dirty="0">
                          <a:effectLst/>
                        </a:rPr>
                        <a:t>19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762087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F33FA12-F8A6-4B3B-9AD4-586C60F54383}"/>
              </a:ext>
            </a:extLst>
          </p:cNvPr>
          <p:cNvSpPr txBox="1"/>
          <p:nvPr/>
        </p:nvSpPr>
        <p:spPr>
          <a:xfrm>
            <a:off x="8006861" y="1801186"/>
            <a:ext cx="4443046" cy="13665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9144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 CSV file </a:t>
            </a:r>
          </a:p>
          <a:p>
            <a:pPr lvl="1" defTabSz="9144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Tmax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prediction</a:t>
            </a:r>
          </a:p>
          <a:p>
            <a:pPr lvl="1" defTabSz="9144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Date, City, predicted value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613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99E10B-59CB-427B-9CE6-B359ADEA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and Post processing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4F9CB9-EFDF-466D-960E-6A0C98B4B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Preprocessing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sz="2400" dirty="0"/>
              <a:t>Missing values - EC is the most reliable model</a:t>
            </a:r>
          </a:p>
          <a:p>
            <a:pPr marL="201168" lvl="1" indent="0" algn="l" rtl="0">
              <a:buNone/>
            </a:pPr>
            <a:endParaRPr lang="en-US" sz="2400" dirty="0"/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Postprocessing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sz="2600" dirty="0"/>
              <a:t>Round the results: 17.51 </a:t>
            </a:r>
            <a:r>
              <a:rPr lang="en-US" sz="2600" dirty="0">
                <a:sym typeface="Wingdings" panose="05000000000000000000" pitchFamily="2" charset="2"/>
              </a:rPr>
              <a:t> 18, 16.49 16, 17.518, 16.516</a:t>
            </a:r>
            <a:endParaRPr lang="he-IL" sz="2600" dirty="0"/>
          </a:p>
        </p:txBody>
      </p:sp>
    </p:spTree>
    <p:extLst>
      <p:ext uri="{BB962C8B-B14F-4D97-AF65-F5344CB8AC3E}">
        <p14:creationId xmlns:p14="http://schemas.microsoft.com/office/powerpoint/2010/main" val="178177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§"/>
            </a:pPr>
            <a:r>
              <a:rPr lang="en-US" sz="2800" b="1" dirty="0"/>
              <a:t>RMSE</a:t>
            </a:r>
            <a:r>
              <a:rPr lang="en-US" sz="2800" dirty="0"/>
              <a:t> - Predicted value - Obs. value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 err="1"/>
              <a:t>Explainability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8145572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1564</TotalTime>
  <Words>255</Words>
  <Application>Microsoft Office PowerPoint</Application>
  <PresentationFormat>מסך רחב</PresentationFormat>
  <Paragraphs>117</Paragraphs>
  <Slides>8</Slides>
  <Notes>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מבט לאחור</vt:lpstr>
      <vt:lpstr>Meteorological Predictions</vt:lpstr>
      <vt:lpstr>Motivation</vt:lpstr>
      <vt:lpstr>Motivation</vt:lpstr>
      <vt:lpstr>Problem formulation</vt:lpstr>
      <vt:lpstr>Current solution</vt:lpstr>
      <vt:lpstr>Data structure</vt:lpstr>
      <vt:lpstr>Pre and Post processing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Drug-Drug interaction discovery</dc:title>
  <dc:creator>Administrator</dc:creator>
  <cp:lastModifiedBy>Liat</cp:lastModifiedBy>
  <cp:revision>46</cp:revision>
  <dcterms:created xsi:type="dcterms:W3CDTF">2018-04-22T08:24:03Z</dcterms:created>
  <dcterms:modified xsi:type="dcterms:W3CDTF">2018-04-23T15:25:38Z</dcterms:modified>
</cp:coreProperties>
</file>