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Style léger 1 - Accentuatio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4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E0229214-5636-4D2E-B4A8-F1F8ECF8C7CB}" type="datetimeFigureOut">
              <a:rPr lang="fr-FR" smtClean="0"/>
              <a:t>06/06/2024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80ACFCA-92A7-4725-A286-BEEA533F7B75}" type="slidenum">
              <a:rPr lang="fr-FR" smtClean="0"/>
              <a:t>‹N°›</a:t>
            </a:fld>
            <a:endParaRPr lang="fr-FR"/>
          </a:p>
        </p:txBody>
      </p:sp>
    </p:spTree>
    <p:extLst>
      <p:ext uri="{BB962C8B-B14F-4D97-AF65-F5344CB8AC3E}">
        <p14:creationId xmlns:p14="http://schemas.microsoft.com/office/powerpoint/2010/main" val="2453950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0229214-5636-4D2E-B4A8-F1F8ECF8C7CB}" type="datetimeFigureOut">
              <a:rPr lang="fr-FR" smtClean="0"/>
              <a:t>06/06/2024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80ACFCA-92A7-4725-A286-BEEA533F7B75}" type="slidenum">
              <a:rPr lang="fr-FR" smtClean="0"/>
              <a:t>‹N°›</a:t>
            </a:fld>
            <a:endParaRPr lang="fr-FR"/>
          </a:p>
        </p:txBody>
      </p:sp>
    </p:spTree>
    <p:extLst>
      <p:ext uri="{BB962C8B-B14F-4D97-AF65-F5344CB8AC3E}">
        <p14:creationId xmlns:p14="http://schemas.microsoft.com/office/powerpoint/2010/main" val="4113190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0229214-5636-4D2E-B4A8-F1F8ECF8C7CB}" type="datetimeFigureOut">
              <a:rPr lang="fr-FR" smtClean="0"/>
              <a:t>06/06/2024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80ACFCA-92A7-4725-A286-BEEA533F7B75}" type="slidenum">
              <a:rPr lang="fr-FR" smtClean="0"/>
              <a:t>‹N°›</a:t>
            </a:fld>
            <a:endParaRPr lang="fr-FR"/>
          </a:p>
        </p:txBody>
      </p:sp>
    </p:spTree>
    <p:extLst>
      <p:ext uri="{BB962C8B-B14F-4D97-AF65-F5344CB8AC3E}">
        <p14:creationId xmlns:p14="http://schemas.microsoft.com/office/powerpoint/2010/main" val="641427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0229214-5636-4D2E-B4A8-F1F8ECF8C7CB}" type="datetimeFigureOut">
              <a:rPr lang="fr-FR" smtClean="0"/>
              <a:t>06/06/2024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80ACFCA-92A7-4725-A286-BEEA533F7B75}" type="slidenum">
              <a:rPr lang="fr-FR" smtClean="0"/>
              <a:t>‹N°›</a:t>
            </a:fld>
            <a:endParaRPr lang="fr-FR"/>
          </a:p>
        </p:txBody>
      </p:sp>
    </p:spTree>
    <p:extLst>
      <p:ext uri="{BB962C8B-B14F-4D97-AF65-F5344CB8AC3E}">
        <p14:creationId xmlns:p14="http://schemas.microsoft.com/office/powerpoint/2010/main" val="1632845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E0229214-5636-4D2E-B4A8-F1F8ECF8C7CB}" type="datetimeFigureOut">
              <a:rPr lang="fr-FR" smtClean="0"/>
              <a:t>06/06/2024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80ACFCA-92A7-4725-A286-BEEA533F7B75}" type="slidenum">
              <a:rPr lang="fr-FR" smtClean="0"/>
              <a:t>‹N°›</a:t>
            </a:fld>
            <a:endParaRPr lang="fr-FR"/>
          </a:p>
        </p:txBody>
      </p:sp>
    </p:spTree>
    <p:extLst>
      <p:ext uri="{BB962C8B-B14F-4D97-AF65-F5344CB8AC3E}">
        <p14:creationId xmlns:p14="http://schemas.microsoft.com/office/powerpoint/2010/main" val="3846259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E0229214-5636-4D2E-B4A8-F1F8ECF8C7CB}" type="datetimeFigureOut">
              <a:rPr lang="fr-FR" smtClean="0"/>
              <a:t>06/06/2024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80ACFCA-92A7-4725-A286-BEEA533F7B75}" type="slidenum">
              <a:rPr lang="fr-FR" smtClean="0"/>
              <a:t>‹N°›</a:t>
            </a:fld>
            <a:endParaRPr lang="fr-FR"/>
          </a:p>
        </p:txBody>
      </p:sp>
    </p:spTree>
    <p:extLst>
      <p:ext uri="{BB962C8B-B14F-4D97-AF65-F5344CB8AC3E}">
        <p14:creationId xmlns:p14="http://schemas.microsoft.com/office/powerpoint/2010/main" val="154456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E0229214-5636-4D2E-B4A8-F1F8ECF8C7CB}" type="datetimeFigureOut">
              <a:rPr lang="fr-FR" smtClean="0"/>
              <a:t>06/06/2024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80ACFCA-92A7-4725-A286-BEEA533F7B75}" type="slidenum">
              <a:rPr lang="fr-FR" smtClean="0"/>
              <a:t>‹N°›</a:t>
            </a:fld>
            <a:endParaRPr lang="fr-FR"/>
          </a:p>
        </p:txBody>
      </p:sp>
    </p:spTree>
    <p:extLst>
      <p:ext uri="{BB962C8B-B14F-4D97-AF65-F5344CB8AC3E}">
        <p14:creationId xmlns:p14="http://schemas.microsoft.com/office/powerpoint/2010/main" val="2731947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E0229214-5636-4D2E-B4A8-F1F8ECF8C7CB}" type="datetimeFigureOut">
              <a:rPr lang="fr-FR" smtClean="0"/>
              <a:t>06/06/2024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80ACFCA-92A7-4725-A286-BEEA533F7B75}" type="slidenum">
              <a:rPr lang="fr-FR" smtClean="0"/>
              <a:t>‹N°›</a:t>
            </a:fld>
            <a:endParaRPr lang="fr-FR"/>
          </a:p>
        </p:txBody>
      </p:sp>
    </p:spTree>
    <p:extLst>
      <p:ext uri="{BB962C8B-B14F-4D97-AF65-F5344CB8AC3E}">
        <p14:creationId xmlns:p14="http://schemas.microsoft.com/office/powerpoint/2010/main" val="4052206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0229214-5636-4D2E-B4A8-F1F8ECF8C7CB}" type="datetimeFigureOut">
              <a:rPr lang="fr-FR" smtClean="0"/>
              <a:t>06/06/2024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80ACFCA-92A7-4725-A286-BEEA533F7B75}" type="slidenum">
              <a:rPr lang="fr-FR" smtClean="0"/>
              <a:t>‹N°›</a:t>
            </a:fld>
            <a:endParaRPr lang="fr-FR"/>
          </a:p>
        </p:txBody>
      </p:sp>
    </p:spTree>
    <p:extLst>
      <p:ext uri="{BB962C8B-B14F-4D97-AF65-F5344CB8AC3E}">
        <p14:creationId xmlns:p14="http://schemas.microsoft.com/office/powerpoint/2010/main" val="2960829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E0229214-5636-4D2E-B4A8-F1F8ECF8C7CB}" type="datetimeFigureOut">
              <a:rPr lang="fr-FR" smtClean="0"/>
              <a:t>06/06/2024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80ACFCA-92A7-4725-A286-BEEA533F7B75}" type="slidenum">
              <a:rPr lang="fr-FR" smtClean="0"/>
              <a:t>‹N°›</a:t>
            </a:fld>
            <a:endParaRPr lang="fr-FR"/>
          </a:p>
        </p:txBody>
      </p:sp>
    </p:spTree>
    <p:extLst>
      <p:ext uri="{BB962C8B-B14F-4D97-AF65-F5344CB8AC3E}">
        <p14:creationId xmlns:p14="http://schemas.microsoft.com/office/powerpoint/2010/main" val="50633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E0229214-5636-4D2E-B4A8-F1F8ECF8C7CB}" type="datetimeFigureOut">
              <a:rPr lang="fr-FR" smtClean="0"/>
              <a:t>06/06/2024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80ACFCA-92A7-4725-A286-BEEA533F7B75}" type="slidenum">
              <a:rPr lang="fr-FR" smtClean="0"/>
              <a:t>‹N°›</a:t>
            </a:fld>
            <a:endParaRPr lang="fr-FR"/>
          </a:p>
        </p:txBody>
      </p:sp>
    </p:spTree>
    <p:extLst>
      <p:ext uri="{BB962C8B-B14F-4D97-AF65-F5344CB8AC3E}">
        <p14:creationId xmlns:p14="http://schemas.microsoft.com/office/powerpoint/2010/main" val="4133110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229214-5636-4D2E-B4A8-F1F8ECF8C7CB}" type="datetimeFigureOut">
              <a:rPr lang="fr-FR" smtClean="0"/>
              <a:t>06/06/2024</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0ACFCA-92A7-4725-A286-BEEA533F7B75}" type="slidenum">
              <a:rPr lang="fr-FR" smtClean="0"/>
              <a:t>‹N°›</a:t>
            </a:fld>
            <a:endParaRPr lang="fr-FR"/>
          </a:p>
        </p:txBody>
      </p:sp>
    </p:spTree>
    <p:extLst>
      <p:ext uri="{BB962C8B-B14F-4D97-AF65-F5344CB8AC3E}">
        <p14:creationId xmlns:p14="http://schemas.microsoft.com/office/powerpoint/2010/main" val="1373982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95300" y="1639825"/>
            <a:ext cx="9144000" cy="608901"/>
          </a:xfrm>
        </p:spPr>
        <p:txBody>
          <a:bodyPr>
            <a:noAutofit/>
          </a:bodyPr>
          <a:lstStyle/>
          <a:p>
            <a:pPr algn="l"/>
            <a:r>
              <a:rPr lang="fr-FR" sz="4400" dirty="0" smtClean="0">
                <a:solidFill>
                  <a:srgbClr val="92D050"/>
                </a:solidFill>
                <a:latin typeface="Times New Roman" panose="02020603050405020304" pitchFamily="18" charset="0"/>
                <a:cs typeface="Times New Roman" panose="02020603050405020304" pitchFamily="18" charset="0"/>
              </a:rPr>
              <a:t>	</a:t>
            </a:r>
            <a:r>
              <a:rPr lang="fr-FR" sz="4400" dirty="0" smtClean="0">
                <a:solidFill>
                  <a:srgbClr val="FFFF00"/>
                </a:solidFill>
                <a:latin typeface="Times New Roman" panose="02020603050405020304" pitchFamily="18" charset="0"/>
                <a:cs typeface="Times New Roman" panose="02020603050405020304" pitchFamily="18" charset="0"/>
              </a:rPr>
              <a:t>SOMMAIRE</a:t>
            </a:r>
            <a:endParaRPr lang="fr-FR" sz="4400" dirty="0">
              <a:solidFill>
                <a:srgbClr val="FFFF00"/>
              </a:solidFill>
              <a:latin typeface="Times New Roman" panose="02020603050405020304" pitchFamily="18" charset="0"/>
              <a:cs typeface="Times New Roman" panose="02020603050405020304" pitchFamily="18" charset="0"/>
            </a:endParaRPr>
          </a:p>
        </p:txBody>
      </p:sp>
      <p:sp>
        <p:nvSpPr>
          <p:cNvPr id="3" name="Sous-titre 2"/>
          <p:cNvSpPr>
            <a:spLocks noGrp="1"/>
          </p:cNvSpPr>
          <p:nvPr>
            <p:ph type="subTitle" idx="1"/>
          </p:nvPr>
        </p:nvSpPr>
        <p:spPr>
          <a:xfrm>
            <a:off x="1524000" y="2248726"/>
            <a:ext cx="9144000" cy="3883850"/>
          </a:xfrm>
        </p:spPr>
        <p:txBody>
          <a:bodyPr>
            <a:normAutofit fontScale="77500" lnSpcReduction="20000"/>
          </a:bodyPr>
          <a:lstStyle/>
          <a:p>
            <a:pPr algn="l"/>
            <a:r>
              <a:rPr lang="fr-FR" sz="3300" dirty="0" smtClean="0">
                <a:solidFill>
                  <a:srgbClr val="92D050"/>
                </a:solidFill>
              </a:rPr>
              <a:t>INTRODUCTION</a:t>
            </a:r>
          </a:p>
          <a:p>
            <a:pPr algn="l"/>
            <a:endParaRPr lang="fr-FR" dirty="0"/>
          </a:p>
          <a:p>
            <a:pPr marL="514350" indent="-514350" algn="l">
              <a:buFont typeface="+mj-lt"/>
              <a:buAutoNum type="romanUcPeriod"/>
            </a:pPr>
            <a:r>
              <a:rPr lang="fr-FR" sz="3000" dirty="0" smtClean="0">
                <a:solidFill>
                  <a:srgbClr val="92D050"/>
                </a:solidFill>
              </a:rPr>
              <a:t>PAGE D’ACCEUIL</a:t>
            </a:r>
          </a:p>
          <a:p>
            <a:pPr marL="514350" indent="-514350" algn="l">
              <a:buFont typeface="+mj-lt"/>
              <a:buAutoNum type="romanUcPeriod"/>
            </a:pPr>
            <a:r>
              <a:rPr lang="fr-FR" sz="3000" dirty="0" smtClean="0">
                <a:solidFill>
                  <a:srgbClr val="92D050"/>
                </a:solidFill>
              </a:rPr>
              <a:t>PAGE D’INSCRIPTION</a:t>
            </a:r>
          </a:p>
          <a:p>
            <a:pPr marL="514350" indent="-514350" algn="l">
              <a:buFont typeface="+mj-lt"/>
              <a:buAutoNum type="romanUcPeriod"/>
            </a:pPr>
            <a:r>
              <a:rPr lang="fr-FR" sz="3000" dirty="0" smtClean="0">
                <a:solidFill>
                  <a:srgbClr val="92D050"/>
                </a:solidFill>
              </a:rPr>
              <a:t>PAGE DE CONNEXION</a:t>
            </a:r>
          </a:p>
          <a:p>
            <a:pPr marL="514350" indent="-514350" algn="l">
              <a:buFont typeface="+mj-lt"/>
              <a:buAutoNum type="romanUcPeriod"/>
            </a:pPr>
            <a:r>
              <a:rPr lang="fr-FR" sz="3000" dirty="0" smtClean="0">
                <a:solidFill>
                  <a:srgbClr val="92D050"/>
                </a:solidFill>
              </a:rPr>
              <a:t>PAGE DU GESTIONNAIRE</a:t>
            </a:r>
          </a:p>
          <a:p>
            <a:pPr marL="514350" indent="-514350" algn="l">
              <a:buFont typeface="+mj-lt"/>
              <a:buAutoNum type="romanUcPeriod"/>
            </a:pPr>
            <a:r>
              <a:rPr lang="fr-FR" sz="3000" dirty="0" smtClean="0">
                <a:solidFill>
                  <a:srgbClr val="92D050"/>
                </a:solidFill>
              </a:rPr>
              <a:t>PAGE DE COMMANDE</a:t>
            </a:r>
          </a:p>
          <a:p>
            <a:pPr marL="514350" indent="-514350" algn="l">
              <a:buFont typeface="+mj-lt"/>
              <a:buAutoNum type="romanUcPeriod"/>
            </a:pPr>
            <a:r>
              <a:rPr lang="fr-FR" sz="3000" dirty="0" smtClean="0">
                <a:solidFill>
                  <a:srgbClr val="92D050"/>
                </a:solidFill>
              </a:rPr>
              <a:t>PAGE DE PAIEMENT</a:t>
            </a:r>
          </a:p>
          <a:p>
            <a:pPr marL="514350" indent="-514350" algn="l">
              <a:buFont typeface="+mj-lt"/>
              <a:buAutoNum type="romanUcPeriod"/>
            </a:pPr>
            <a:r>
              <a:rPr lang="fr-FR" sz="3000" dirty="0" smtClean="0">
                <a:solidFill>
                  <a:srgbClr val="92D050"/>
                </a:solidFill>
              </a:rPr>
              <a:t>DECONNEXION</a:t>
            </a:r>
          </a:p>
          <a:p>
            <a:pPr algn="l"/>
            <a:r>
              <a:rPr lang="fr-FR" sz="3000" dirty="0" smtClean="0">
                <a:solidFill>
                  <a:srgbClr val="92D050"/>
                </a:solidFill>
              </a:rPr>
              <a:t>CONCLUSION</a:t>
            </a:r>
            <a:endParaRPr lang="fr-FR" sz="3000" dirty="0">
              <a:solidFill>
                <a:srgbClr val="92D050"/>
              </a:solidFill>
            </a:endParaRPr>
          </a:p>
        </p:txBody>
      </p:sp>
      <p:sp>
        <p:nvSpPr>
          <p:cNvPr id="4" name="Ellipse 3"/>
          <p:cNvSpPr/>
          <p:nvPr/>
        </p:nvSpPr>
        <p:spPr>
          <a:xfrm>
            <a:off x="6669024" y="2248726"/>
            <a:ext cx="7181088" cy="563270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5" name="ZoneTexte 4"/>
          <p:cNvSpPr txBox="1"/>
          <p:nvPr/>
        </p:nvSpPr>
        <p:spPr>
          <a:xfrm>
            <a:off x="990600" y="469900"/>
            <a:ext cx="10007600" cy="954107"/>
          </a:xfrm>
          <a:prstGeom prst="rect">
            <a:avLst/>
          </a:prstGeom>
          <a:solidFill>
            <a:schemeClr val="accent1">
              <a:lumMod val="60000"/>
              <a:lumOff val="40000"/>
            </a:schemeClr>
          </a:solidFill>
        </p:spPr>
        <p:txBody>
          <a:bodyPr wrap="square" rtlCol="0">
            <a:spAutoFit/>
          </a:bodyPr>
          <a:lstStyle/>
          <a:p>
            <a:r>
              <a:rPr lang="fr-FR" sz="2800" b="1" dirty="0" smtClean="0">
                <a:solidFill>
                  <a:srgbClr val="FFFF00"/>
                </a:solidFill>
              </a:rPr>
              <a:t>THEME: APPLICATION DE LOCATION ET DE RÉSERVATION DE 	   		CHAMBRES DANS LES CITÉS UNIVERSITAIRES</a:t>
            </a:r>
            <a:endParaRPr lang="fr-FR" sz="2800" b="1" dirty="0">
              <a:solidFill>
                <a:srgbClr val="FFFF00"/>
              </a:solidFill>
            </a:endParaRPr>
          </a:p>
        </p:txBody>
      </p:sp>
    </p:spTree>
    <p:extLst>
      <p:ext uri="{BB962C8B-B14F-4D97-AF65-F5344CB8AC3E}">
        <p14:creationId xmlns:p14="http://schemas.microsoft.com/office/powerpoint/2010/main" val="2421558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168640" y="0"/>
            <a:ext cx="4023360" cy="12392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8900160" y="210895"/>
            <a:ext cx="2453640" cy="817499"/>
          </a:xfrm>
        </p:spPr>
        <p:txBody>
          <a:bodyPr>
            <a:normAutofit/>
          </a:bodyPr>
          <a:lstStyle/>
          <a:p>
            <a:r>
              <a:rPr lang="fr-FR" sz="2800" b="1" dirty="0" smtClean="0">
                <a:solidFill>
                  <a:srgbClr val="FFFF00"/>
                </a:solidFill>
              </a:rPr>
              <a:t>CONCLUSION</a:t>
            </a:r>
            <a:endParaRPr lang="fr-FR" sz="2800" b="1" dirty="0">
              <a:solidFill>
                <a:srgbClr val="FFFF00"/>
              </a:solidFill>
            </a:endParaRPr>
          </a:p>
        </p:txBody>
      </p:sp>
      <p:sp>
        <p:nvSpPr>
          <p:cNvPr id="5" name="Espace réservé du contenu 4"/>
          <p:cNvSpPr>
            <a:spLocks noGrp="1"/>
          </p:cNvSpPr>
          <p:nvPr>
            <p:ph idx="1"/>
          </p:nvPr>
        </p:nvSpPr>
        <p:spPr>
          <a:xfrm>
            <a:off x="838200" y="1450185"/>
            <a:ext cx="10515600" cy="4511703"/>
          </a:xfrm>
        </p:spPr>
        <p:txBody>
          <a:bodyPr>
            <a:normAutofit/>
          </a:bodyPr>
          <a:lstStyle/>
          <a:p>
            <a:pPr marL="0" indent="0">
              <a:lnSpc>
                <a:spcPct val="150000"/>
              </a:lnSpc>
              <a:buNone/>
            </a:pPr>
            <a:r>
              <a:rPr lang="fr-FR" sz="1600" dirty="0" smtClean="0"/>
              <a:t>	Le </a:t>
            </a:r>
            <a:r>
              <a:rPr lang="fr-FR" sz="1600" dirty="0"/>
              <a:t>projet d'application de location et de réservation de chambres dans les cités universitaires a abouti à la création d'une plateforme innovante visant à simplifier le processus de recherche et de réservation de logements temporaires pour les étudiants. L'application offre une expérience conviviale aux utilisateurs tout en permettant aux administrateurs de gérer efficacement les disponibilités des chambres et les réservations. Au cours du développement de ce projet, des défis ont été relevés et des solutions ont été apportées, mettant en lumière la collaboration et l'expertise de l'équipe. Les tests et validations réalisés ont permis de garantir la fiabilité et la performance de l'application. En termes d'avenir, des améliorations telles que l'ajout de fonctionnalités supplémentaires, l'optimisation des performances et l'expansion vers d'autres institutions pourraient être envisagées. Ce projet a également permis d'acquérir des enseignements précieux pour le développement de projets similaires à l'avenir. En définitive, l'application de location et de réservation de chambres dans les cités universitaires représente une solution innovante qui contribuera à faciliter l'expérience des étudiants en matière de logement temporaire, tout en offrant une plateforme efficace et évolutive pour les gestionnaires de résidences universitaires.</a:t>
            </a:r>
          </a:p>
        </p:txBody>
      </p:sp>
    </p:spTree>
    <p:extLst>
      <p:ext uri="{BB962C8B-B14F-4D97-AF65-F5344CB8AC3E}">
        <p14:creationId xmlns:p14="http://schemas.microsoft.com/office/powerpoint/2010/main" val="2106022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6267323"/>
          </a:xfrm>
        </p:spPr>
        <p:txBody>
          <a:bodyPr>
            <a:normAutofit/>
          </a:bodyPr>
          <a:lstStyle/>
          <a:p>
            <a:pPr algn="ctr"/>
            <a:r>
              <a:rPr lang="fr-FR" sz="2800" b="1" dirty="0" smtClean="0">
                <a:solidFill>
                  <a:srgbClr val="92D050"/>
                </a:solidFill>
              </a:rPr>
              <a:t>FIN DE LA PRESENTATION</a:t>
            </a:r>
            <a:endParaRPr lang="fr-FR" sz="2800" b="1" dirty="0">
              <a:solidFill>
                <a:srgbClr val="92D050"/>
              </a:solidFill>
            </a:endParaRPr>
          </a:p>
        </p:txBody>
      </p:sp>
    </p:spTree>
    <p:extLst>
      <p:ext uri="{BB962C8B-B14F-4D97-AF65-F5344CB8AC3E}">
        <p14:creationId xmlns:p14="http://schemas.microsoft.com/office/powerpoint/2010/main" val="870242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solidFill>
            <a:schemeClr val="accent1">
              <a:lumMod val="60000"/>
              <a:lumOff val="40000"/>
            </a:schemeClr>
          </a:solidFill>
        </p:spPr>
        <p:txBody>
          <a:bodyPr/>
          <a:lstStyle/>
          <a:p>
            <a:pPr algn="ctr"/>
            <a:r>
              <a:rPr lang="fr-FR" b="1" dirty="0" smtClean="0">
                <a:solidFill>
                  <a:srgbClr val="FFFF00"/>
                </a:solidFill>
              </a:rPr>
              <a:t>MEMBRES DU GROUPE</a:t>
            </a:r>
            <a:endParaRPr lang="fr-FR" b="1" dirty="0">
              <a:solidFill>
                <a:srgbClr val="FFFF00"/>
              </a:solidFill>
            </a:endParaRP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961456443"/>
              </p:ext>
            </p:extLst>
          </p:nvPr>
        </p:nvGraphicFramePr>
        <p:xfrm>
          <a:off x="838200" y="1825625"/>
          <a:ext cx="10515600" cy="2225040"/>
        </p:xfrm>
        <a:graphic>
          <a:graphicData uri="http://schemas.openxmlformats.org/drawingml/2006/table">
            <a:tbl>
              <a:tblPr firstRow="1" bandRow="1">
                <a:tableStyleId>{C083E6E3-FA7D-4D7B-A595-EF9225AFEA82}</a:tableStyleId>
              </a:tblPr>
              <a:tblGrid>
                <a:gridCol w="3505200">
                  <a:extLst>
                    <a:ext uri="{9D8B030D-6E8A-4147-A177-3AD203B41FA5}">
                      <a16:colId xmlns:a16="http://schemas.microsoft.com/office/drawing/2014/main" val="3538439423"/>
                    </a:ext>
                  </a:extLst>
                </a:gridCol>
                <a:gridCol w="3505200">
                  <a:extLst>
                    <a:ext uri="{9D8B030D-6E8A-4147-A177-3AD203B41FA5}">
                      <a16:colId xmlns:a16="http://schemas.microsoft.com/office/drawing/2014/main" val="2553960981"/>
                    </a:ext>
                  </a:extLst>
                </a:gridCol>
                <a:gridCol w="3505200">
                  <a:extLst>
                    <a:ext uri="{9D8B030D-6E8A-4147-A177-3AD203B41FA5}">
                      <a16:colId xmlns:a16="http://schemas.microsoft.com/office/drawing/2014/main" val="3147677142"/>
                    </a:ext>
                  </a:extLst>
                </a:gridCol>
              </a:tblGrid>
              <a:tr h="370840">
                <a:tc>
                  <a:txBody>
                    <a:bodyPr/>
                    <a:lstStyle/>
                    <a:p>
                      <a:pPr algn="ctr"/>
                      <a:r>
                        <a:rPr lang="fr-FR" dirty="0" smtClean="0"/>
                        <a:t>NOMS</a:t>
                      </a:r>
                      <a:endParaRPr lang="fr-FR" dirty="0"/>
                    </a:p>
                  </a:txBody>
                  <a:tcPr/>
                </a:tc>
                <a:tc>
                  <a:txBody>
                    <a:bodyPr/>
                    <a:lstStyle/>
                    <a:p>
                      <a:pPr algn="ctr"/>
                      <a:r>
                        <a:rPr lang="fr-FR" dirty="0" smtClean="0"/>
                        <a:t>PRENOMS</a:t>
                      </a:r>
                      <a:endParaRPr lang="fr-FR" dirty="0"/>
                    </a:p>
                  </a:txBody>
                  <a:tcPr/>
                </a:tc>
                <a:tc>
                  <a:txBody>
                    <a:bodyPr/>
                    <a:lstStyle/>
                    <a:p>
                      <a:pPr algn="ctr"/>
                      <a:r>
                        <a:rPr lang="fr-FR" dirty="0" smtClean="0"/>
                        <a:t>MATRICULES</a:t>
                      </a:r>
                      <a:endParaRPr lang="fr-FR" dirty="0"/>
                    </a:p>
                  </a:txBody>
                  <a:tcPr/>
                </a:tc>
                <a:extLst>
                  <a:ext uri="{0D108BD9-81ED-4DB2-BD59-A6C34878D82A}">
                    <a16:rowId xmlns:a16="http://schemas.microsoft.com/office/drawing/2014/main" val="970496306"/>
                  </a:ext>
                </a:extLst>
              </a:tr>
              <a:tr h="370840">
                <a:tc>
                  <a:txBody>
                    <a:bodyPr/>
                    <a:lstStyle/>
                    <a:p>
                      <a:r>
                        <a:rPr lang="fr-FR" dirty="0" smtClean="0"/>
                        <a:t>ABAKAI GABARAY</a:t>
                      </a:r>
                      <a:endParaRPr lang="fr-FR" dirty="0"/>
                    </a:p>
                  </a:txBody>
                  <a:tcPr/>
                </a:tc>
                <a:tc>
                  <a:txBody>
                    <a:bodyPr/>
                    <a:lstStyle/>
                    <a:p>
                      <a:r>
                        <a:rPr lang="fr-FR" dirty="0" smtClean="0"/>
                        <a:t>EBENEZER</a:t>
                      </a:r>
                      <a:endParaRPr lang="fr-FR" dirty="0"/>
                    </a:p>
                  </a:txBody>
                  <a:tcPr/>
                </a:tc>
                <a:tc>
                  <a:txBody>
                    <a:bodyPr/>
                    <a:lstStyle/>
                    <a:p>
                      <a:r>
                        <a:rPr lang="fr-FR" dirty="0" smtClean="0"/>
                        <a:t>21A395FS</a:t>
                      </a:r>
                      <a:endParaRPr lang="fr-FR" dirty="0"/>
                    </a:p>
                  </a:txBody>
                  <a:tcPr/>
                </a:tc>
                <a:extLst>
                  <a:ext uri="{0D108BD9-81ED-4DB2-BD59-A6C34878D82A}">
                    <a16:rowId xmlns:a16="http://schemas.microsoft.com/office/drawing/2014/main" val="3519300120"/>
                  </a:ext>
                </a:extLst>
              </a:tr>
              <a:tr h="370840">
                <a:tc>
                  <a:txBody>
                    <a:bodyPr/>
                    <a:lstStyle/>
                    <a:p>
                      <a:r>
                        <a:rPr lang="fr-FR" dirty="0" smtClean="0"/>
                        <a:t>BOUBA</a:t>
                      </a:r>
                      <a:endParaRPr lang="fr-FR" dirty="0"/>
                    </a:p>
                  </a:txBody>
                  <a:tcPr/>
                </a:tc>
                <a:tc>
                  <a:txBody>
                    <a:bodyPr/>
                    <a:lstStyle/>
                    <a:p>
                      <a:r>
                        <a:rPr lang="fr-FR" dirty="0" smtClean="0"/>
                        <a:t>GILBERT</a:t>
                      </a:r>
                      <a:endParaRPr lang="fr-FR" dirty="0"/>
                    </a:p>
                  </a:txBody>
                  <a:tcPr/>
                </a:tc>
                <a:tc>
                  <a:txBody>
                    <a:bodyPr/>
                    <a:lstStyle/>
                    <a:p>
                      <a:r>
                        <a:rPr lang="fr-FR" dirty="0" smtClean="0"/>
                        <a:t>21A292FS</a:t>
                      </a:r>
                      <a:endParaRPr lang="fr-FR" dirty="0"/>
                    </a:p>
                  </a:txBody>
                  <a:tcPr/>
                </a:tc>
                <a:extLst>
                  <a:ext uri="{0D108BD9-81ED-4DB2-BD59-A6C34878D82A}">
                    <a16:rowId xmlns:a16="http://schemas.microsoft.com/office/drawing/2014/main" val="2900675864"/>
                  </a:ext>
                </a:extLst>
              </a:tr>
              <a:tr h="370840">
                <a:tc>
                  <a:txBody>
                    <a:bodyPr/>
                    <a:lstStyle/>
                    <a:p>
                      <a:r>
                        <a:rPr lang="fr-FR" dirty="0" smtClean="0"/>
                        <a:t>DEUDIBE DOUKIKA</a:t>
                      </a:r>
                      <a:endParaRPr lang="fr-FR" dirty="0"/>
                    </a:p>
                  </a:txBody>
                  <a:tcPr/>
                </a:tc>
                <a:tc>
                  <a:txBody>
                    <a:bodyPr/>
                    <a:lstStyle/>
                    <a:p>
                      <a:r>
                        <a:rPr lang="fr-FR" dirty="0" smtClean="0"/>
                        <a:t>SEWORE</a:t>
                      </a:r>
                      <a:endParaRPr lang="fr-FR" dirty="0"/>
                    </a:p>
                  </a:txBody>
                  <a:tcPr/>
                </a:tc>
                <a:tc>
                  <a:txBody>
                    <a:bodyPr/>
                    <a:lstStyle/>
                    <a:p>
                      <a:r>
                        <a:rPr lang="fr-FR" dirty="0" smtClean="0"/>
                        <a:t>21A476FS</a:t>
                      </a:r>
                      <a:endParaRPr lang="fr-FR" dirty="0"/>
                    </a:p>
                  </a:txBody>
                  <a:tcPr/>
                </a:tc>
                <a:extLst>
                  <a:ext uri="{0D108BD9-81ED-4DB2-BD59-A6C34878D82A}">
                    <a16:rowId xmlns:a16="http://schemas.microsoft.com/office/drawing/2014/main" val="3231081747"/>
                  </a:ext>
                </a:extLst>
              </a:tr>
              <a:tr h="370840">
                <a:tc>
                  <a:txBody>
                    <a:bodyPr/>
                    <a:lstStyle/>
                    <a:p>
                      <a:r>
                        <a:rPr lang="fr-FR" dirty="0" smtClean="0"/>
                        <a:t>KAGBE</a:t>
                      </a:r>
                      <a:endParaRPr lang="fr-FR" dirty="0"/>
                    </a:p>
                  </a:txBody>
                  <a:tcPr/>
                </a:tc>
                <a:tc>
                  <a:txBody>
                    <a:bodyPr/>
                    <a:lstStyle/>
                    <a:p>
                      <a:r>
                        <a:rPr lang="fr-FR" dirty="0" smtClean="0"/>
                        <a:t>MATHIAS</a:t>
                      </a:r>
                      <a:endParaRPr lang="fr-FR" dirty="0"/>
                    </a:p>
                  </a:txBody>
                  <a:tcPr/>
                </a:tc>
                <a:tc>
                  <a:txBody>
                    <a:bodyPr/>
                    <a:lstStyle/>
                    <a:p>
                      <a:r>
                        <a:rPr lang="fr-FR" dirty="0" smtClean="0"/>
                        <a:t>21A291FS</a:t>
                      </a:r>
                      <a:endParaRPr lang="fr-FR" dirty="0"/>
                    </a:p>
                  </a:txBody>
                  <a:tcPr/>
                </a:tc>
                <a:extLst>
                  <a:ext uri="{0D108BD9-81ED-4DB2-BD59-A6C34878D82A}">
                    <a16:rowId xmlns:a16="http://schemas.microsoft.com/office/drawing/2014/main" val="2030060827"/>
                  </a:ext>
                </a:extLst>
              </a:tr>
              <a:tr h="370840">
                <a:tc>
                  <a:txBody>
                    <a:bodyPr/>
                    <a:lstStyle/>
                    <a:p>
                      <a:r>
                        <a:rPr lang="fr-FR" dirty="0" smtClean="0"/>
                        <a:t>KOYAKOSSO-ESSO</a:t>
                      </a:r>
                      <a:endParaRPr lang="fr-FR" dirty="0"/>
                    </a:p>
                  </a:txBody>
                  <a:tcPr/>
                </a:tc>
                <a:tc>
                  <a:txBody>
                    <a:bodyPr/>
                    <a:lstStyle/>
                    <a:p>
                      <a:r>
                        <a:rPr lang="fr-FR" dirty="0" smtClean="0"/>
                        <a:t>AMOS CHRISTOPHER</a:t>
                      </a:r>
                      <a:endParaRPr lang="fr-FR" dirty="0"/>
                    </a:p>
                  </a:txBody>
                  <a:tcPr/>
                </a:tc>
                <a:tc>
                  <a:txBody>
                    <a:bodyPr/>
                    <a:lstStyle/>
                    <a:p>
                      <a:r>
                        <a:rPr lang="fr-FR" dirty="0" smtClean="0"/>
                        <a:t>21A381FS</a:t>
                      </a:r>
                      <a:endParaRPr lang="fr-FR" dirty="0"/>
                    </a:p>
                  </a:txBody>
                  <a:tcPr/>
                </a:tc>
                <a:extLst>
                  <a:ext uri="{0D108BD9-81ED-4DB2-BD59-A6C34878D82A}">
                    <a16:rowId xmlns:a16="http://schemas.microsoft.com/office/drawing/2014/main" val="2274587265"/>
                  </a:ext>
                </a:extLst>
              </a:tr>
            </a:tbl>
          </a:graphicData>
        </a:graphic>
      </p:graphicFrame>
      <p:sp>
        <p:nvSpPr>
          <p:cNvPr id="5" name="ZoneTexte 4"/>
          <p:cNvSpPr txBox="1"/>
          <p:nvPr/>
        </p:nvSpPr>
        <p:spPr>
          <a:xfrm>
            <a:off x="838200" y="4962144"/>
            <a:ext cx="10515600" cy="369332"/>
          </a:xfrm>
          <a:prstGeom prst="rect">
            <a:avLst/>
          </a:prstGeom>
          <a:noFill/>
        </p:spPr>
        <p:txBody>
          <a:bodyPr wrap="square" rtlCol="0">
            <a:spAutoFit/>
          </a:bodyPr>
          <a:lstStyle/>
          <a:p>
            <a:pPr algn="ctr"/>
            <a:r>
              <a:rPr lang="fr-FR" b="1" u="sng" dirty="0"/>
              <a:t>COORDONATEUR</a:t>
            </a:r>
            <a:r>
              <a:rPr lang="fr-FR" dirty="0"/>
              <a:t> : DR WOHWE SAMBO Damien</a:t>
            </a:r>
          </a:p>
        </p:txBody>
      </p:sp>
      <p:sp>
        <p:nvSpPr>
          <p:cNvPr id="6" name="ZoneTexte 5"/>
          <p:cNvSpPr txBox="1"/>
          <p:nvPr/>
        </p:nvSpPr>
        <p:spPr>
          <a:xfrm>
            <a:off x="1524000" y="5694315"/>
            <a:ext cx="9144000" cy="369332"/>
          </a:xfrm>
          <a:prstGeom prst="rect">
            <a:avLst/>
          </a:prstGeom>
          <a:solidFill>
            <a:schemeClr val="accent1">
              <a:lumMod val="60000"/>
              <a:lumOff val="40000"/>
            </a:schemeClr>
          </a:solidFill>
        </p:spPr>
        <p:txBody>
          <a:bodyPr wrap="square" rtlCol="0">
            <a:spAutoFit/>
          </a:bodyPr>
          <a:lstStyle/>
          <a:p>
            <a:pPr algn="ctr"/>
            <a:r>
              <a:rPr lang="fr-FR" dirty="0">
                <a:solidFill>
                  <a:srgbClr val="FFFF00"/>
                </a:solidFill>
              </a:rPr>
              <a:t>ANNEE ACADEMIQUE : </a:t>
            </a:r>
            <a:r>
              <a:rPr lang="fr-FR" b="1" dirty="0">
                <a:solidFill>
                  <a:srgbClr val="FFFF00"/>
                </a:solidFill>
              </a:rPr>
              <a:t>2023/2024</a:t>
            </a:r>
          </a:p>
        </p:txBody>
      </p:sp>
    </p:spTree>
    <p:extLst>
      <p:ext uri="{BB962C8B-B14F-4D97-AF65-F5344CB8AC3E}">
        <p14:creationId xmlns:p14="http://schemas.microsoft.com/office/powerpoint/2010/main" val="3123925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950200" y="0"/>
            <a:ext cx="4241800" cy="1600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2" name="Titre 1"/>
          <p:cNvSpPr>
            <a:spLocks noGrp="1"/>
          </p:cNvSpPr>
          <p:nvPr>
            <p:ph type="title"/>
          </p:nvPr>
        </p:nvSpPr>
        <p:spPr>
          <a:xfrm>
            <a:off x="5092700" y="274637"/>
            <a:ext cx="10515600" cy="1058863"/>
          </a:xfrm>
        </p:spPr>
        <p:txBody>
          <a:bodyPr>
            <a:normAutofit/>
          </a:bodyPr>
          <a:lstStyle/>
          <a:p>
            <a:pPr algn="ctr"/>
            <a:r>
              <a:rPr lang="fr-FR" sz="4000" b="1" dirty="0" smtClean="0">
                <a:solidFill>
                  <a:srgbClr val="FFFF00"/>
                </a:solidFill>
              </a:rPr>
              <a:t>INTRODUCTION</a:t>
            </a:r>
            <a:endParaRPr lang="fr-FR" sz="4000" b="1" dirty="0">
              <a:solidFill>
                <a:srgbClr val="FFFF00"/>
              </a:solidFill>
            </a:endParaRPr>
          </a:p>
        </p:txBody>
      </p:sp>
      <p:sp>
        <p:nvSpPr>
          <p:cNvPr id="3" name="Espace réservé du contenu 2"/>
          <p:cNvSpPr>
            <a:spLocks noGrp="1"/>
          </p:cNvSpPr>
          <p:nvPr>
            <p:ph idx="1"/>
          </p:nvPr>
        </p:nvSpPr>
        <p:spPr/>
        <p:txBody>
          <a:bodyPr>
            <a:normAutofit fontScale="92500" lnSpcReduction="10000"/>
          </a:bodyPr>
          <a:lstStyle/>
          <a:p>
            <a:pPr marL="0" indent="0">
              <a:buNone/>
            </a:pPr>
            <a:r>
              <a:rPr lang="fr-FR" dirty="0" smtClean="0"/>
              <a:t>	Dans </a:t>
            </a:r>
            <a:r>
              <a:rPr lang="fr-FR" dirty="0"/>
              <a:t>la section introduction du rapport pour le projet application de location et de réservation de chambres dans les cités universitaires, il est essentiel de présenter le contexte du projet et ses objectifs principaux. Le projet vise à développer une application mobile et web permettant aux étudiants de rechercher, réserver et gérer des chambres dans les résidences universitaires. L'objectif principal est de faciliter le processus de recherche et de réservation de logements temporaires pour les étudiants, en offrant une plateforme conviviale et efficace. L'application offrira aux utilisateurs la possibilité de consulter les disponibilités des chambres, de comparer les tarifs, de réserver des chambres en temps réel et de gérer leurs réservations. Pour les administrateurs, l'application fournira un tableau de bord pour gérer les chambres disponibles, les tarifs, les réservations et les utilisateurs.</a:t>
            </a:r>
          </a:p>
        </p:txBody>
      </p:sp>
    </p:spTree>
    <p:extLst>
      <p:ext uri="{BB962C8B-B14F-4D97-AF65-F5344CB8AC3E}">
        <p14:creationId xmlns:p14="http://schemas.microsoft.com/office/powerpoint/2010/main" val="3823743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046720" y="1"/>
            <a:ext cx="414528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8275320" y="365125"/>
            <a:ext cx="10515600" cy="814324"/>
          </a:xfrm>
        </p:spPr>
        <p:txBody>
          <a:bodyPr>
            <a:normAutofit/>
          </a:bodyPr>
          <a:lstStyle/>
          <a:p>
            <a:pPr marL="857250" indent="-857250">
              <a:buFont typeface="+mj-lt"/>
              <a:buAutoNum type="romanUcPeriod"/>
            </a:pPr>
            <a:r>
              <a:rPr lang="fr-FR" sz="2800" b="1" dirty="0" smtClean="0">
                <a:solidFill>
                  <a:srgbClr val="FFFF00"/>
                </a:solidFill>
              </a:rPr>
              <a:t>PAGE D’ACCEUIL</a:t>
            </a:r>
            <a:endParaRPr lang="fr-FR" sz="2800" b="1" dirty="0">
              <a:solidFill>
                <a:srgbClr val="FFFF00"/>
              </a:solidFill>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86713"/>
            <a:ext cx="10515600" cy="3551047"/>
          </a:xfrm>
        </p:spPr>
      </p:pic>
      <p:sp>
        <p:nvSpPr>
          <p:cNvPr id="6" name="ZoneTexte 5"/>
          <p:cNvSpPr txBox="1"/>
          <p:nvPr/>
        </p:nvSpPr>
        <p:spPr>
          <a:xfrm>
            <a:off x="838200" y="5145024"/>
            <a:ext cx="10515600" cy="646331"/>
          </a:xfrm>
          <a:prstGeom prst="rect">
            <a:avLst/>
          </a:prstGeom>
          <a:noFill/>
        </p:spPr>
        <p:txBody>
          <a:bodyPr wrap="square" rtlCol="0">
            <a:spAutoFit/>
          </a:bodyPr>
          <a:lstStyle/>
          <a:p>
            <a:r>
              <a:rPr lang="fr-FR" dirty="0" smtClean="0"/>
              <a:t>Cette page est la première interface de notre application web qu’un visiteur pourrait consulter. Elle présente les différentes maison ou chambres de la cité universitaire de l’université de N'Gaoundéré.</a:t>
            </a:r>
            <a:endParaRPr lang="fr-FR" dirty="0"/>
          </a:p>
        </p:txBody>
      </p:sp>
    </p:spTree>
    <p:extLst>
      <p:ext uri="{BB962C8B-B14F-4D97-AF65-F5344CB8AC3E}">
        <p14:creationId xmlns:p14="http://schemas.microsoft.com/office/powerpoint/2010/main" val="4288152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327392" y="1"/>
            <a:ext cx="4864608" cy="1267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7484364" y="465582"/>
            <a:ext cx="4550664" cy="683387"/>
          </a:xfrm>
        </p:spPr>
        <p:txBody>
          <a:bodyPr>
            <a:normAutofit/>
          </a:bodyPr>
          <a:lstStyle/>
          <a:p>
            <a:pPr marL="857250" indent="-857250">
              <a:buFont typeface="+mj-lt"/>
              <a:buAutoNum type="romanUcPeriod" startAt="2"/>
            </a:pPr>
            <a:r>
              <a:rPr lang="fr-FR" sz="2800" b="1" dirty="0" smtClean="0">
                <a:solidFill>
                  <a:srgbClr val="FFFF00"/>
                </a:solidFill>
              </a:rPr>
              <a:t>PAGE D’INSCRIPTION</a:t>
            </a:r>
            <a:endParaRPr lang="fr-FR" sz="2800" b="1" dirty="0">
              <a:solidFill>
                <a:srgbClr val="FFFF00"/>
              </a:solidFill>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86713"/>
            <a:ext cx="10515600" cy="3551047"/>
          </a:xfrm>
        </p:spPr>
      </p:pic>
      <p:sp>
        <p:nvSpPr>
          <p:cNvPr id="3" name="ZoneTexte 2"/>
          <p:cNvSpPr txBox="1"/>
          <p:nvPr/>
        </p:nvSpPr>
        <p:spPr>
          <a:xfrm>
            <a:off x="838200" y="5413248"/>
            <a:ext cx="10427208" cy="923330"/>
          </a:xfrm>
          <a:prstGeom prst="rect">
            <a:avLst/>
          </a:prstGeom>
          <a:noFill/>
        </p:spPr>
        <p:txBody>
          <a:bodyPr wrap="square" rtlCol="0">
            <a:spAutoFit/>
          </a:bodyPr>
          <a:lstStyle/>
          <a:p>
            <a:r>
              <a:rPr lang="fr-FR" dirty="0" smtClean="0"/>
              <a:t>Ici, cette page permet aux utilisateur de créer un compte personnel sur ce site. Cela leur donne accès a des fonctionnalité supplémentaire comme la réservation d’une chambre a l’université de N'Gaoundéré, commenter les chambres etc.</a:t>
            </a:r>
            <a:endParaRPr lang="fr-FR" dirty="0"/>
          </a:p>
        </p:txBody>
      </p:sp>
    </p:spTree>
    <p:extLst>
      <p:ext uri="{BB962C8B-B14F-4D97-AF65-F5344CB8AC3E}">
        <p14:creationId xmlns:p14="http://schemas.microsoft.com/office/powerpoint/2010/main" val="3943004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900416" y="0"/>
            <a:ext cx="4291584" cy="128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7900416" y="331470"/>
            <a:ext cx="4392168" cy="817499"/>
          </a:xfrm>
        </p:spPr>
        <p:txBody>
          <a:bodyPr>
            <a:normAutofit/>
          </a:bodyPr>
          <a:lstStyle/>
          <a:p>
            <a:pPr marL="857250" indent="-857250">
              <a:buFont typeface="+mj-lt"/>
              <a:buAutoNum type="romanUcPeriod" startAt="3"/>
            </a:pPr>
            <a:r>
              <a:rPr lang="fr-FR" sz="2800" b="1" dirty="0" smtClean="0">
                <a:solidFill>
                  <a:srgbClr val="FFFF00"/>
                </a:solidFill>
              </a:rPr>
              <a:t>PAGE DE CONNEXION</a:t>
            </a:r>
            <a:endParaRPr lang="fr-FR" sz="2800" b="1" dirty="0">
              <a:solidFill>
                <a:srgbClr val="FFFF00"/>
              </a:solidFill>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86713"/>
            <a:ext cx="10427208" cy="3551047"/>
          </a:xfrm>
        </p:spPr>
      </p:pic>
      <p:sp>
        <p:nvSpPr>
          <p:cNvPr id="3" name="ZoneTexte 2"/>
          <p:cNvSpPr txBox="1"/>
          <p:nvPr/>
        </p:nvSpPr>
        <p:spPr>
          <a:xfrm>
            <a:off x="838200" y="5413248"/>
            <a:ext cx="10427208" cy="646331"/>
          </a:xfrm>
          <a:prstGeom prst="rect">
            <a:avLst/>
          </a:prstGeom>
          <a:noFill/>
        </p:spPr>
        <p:txBody>
          <a:bodyPr wrap="square" rtlCol="0">
            <a:spAutoFit/>
          </a:bodyPr>
          <a:lstStyle/>
          <a:p>
            <a:r>
              <a:rPr lang="fr-FR" dirty="0" smtClean="0"/>
              <a:t>Cette page permet aux utilisateurs une fois inscrits sur le site, de se connecter en fournissant des information d’identification telles qu’une adresse email et son mot de passe.</a:t>
            </a:r>
            <a:endParaRPr lang="fr-FR" dirty="0"/>
          </a:p>
        </p:txBody>
      </p:sp>
    </p:spTree>
    <p:extLst>
      <p:ext uri="{BB962C8B-B14F-4D97-AF65-F5344CB8AC3E}">
        <p14:creationId xmlns:p14="http://schemas.microsoft.com/office/powerpoint/2010/main" val="1051164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68768" y="0"/>
            <a:ext cx="4523232" cy="1182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7668768" y="194120"/>
            <a:ext cx="4794504" cy="817499"/>
          </a:xfrm>
        </p:spPr>
        <p:txBody>
          <a:bodyPr>
            <a:normAutofit/>
          </a:bodyPr>
          <a:lstStyle/>
          <a:p>
            <a:pPr marL="857250" indent="-857250">
              <a:buFont typeface="+mj-lt"/>
              <a:buAutoNum type="romanUcPeriod" startAt="4"/>
            </a:pPr>
            <a:r>
              <a:rPr lang="fr-FR" sz="2800" b="1" dirty="0" smtClean="0">
                <a:solidFill>
                  <a:srgbClr val="FFFF00"/>
                </a:solidFill>
              </a:rPr>
              <a:t>PAGE DU GESTIONNAIRE</a:t>
            </a:r>
            <a:endParaRPr lang="fr-FR" sz="2800" b="1" dirty="0">
              <a:solidFill>
                <a:srgbClr val="FFFF00"/>
              </a:solidFill>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86713"/>
            <a:ext cx="10427208" cy="3551047"/>
          </a:xfrm>
        </p:spPr>
      </p:pic>
      <p:sp>
        <p:nvSpPr>
          <p:cNvPr id="3" name="ZoneTexte 2"/>
          <p:cNvSpPr txBox="1"/>
          <p:nvPr/>
        </p:nvSpPr>
        <p:spPr>
          <a:xfrm>
            <a:off x="838200" y="5413248"/>
            <a:ext cx="10427208" cy="646331"/>
          </a:xfrm>
          <a:prstGeom prst="rect">
            <a:avLst/>
          </a:prstGeom>
          <a:noFill/>
        </p:spPr>
        <p:txBody>
          <a:bodyPr wrap="square" rtlCol="0">
            <a:spAutoFit/>
          </a:bodyPr>
          <a:lstStyle/>
          <a:p>
            <a:r>
              <a:rPr lang="fr-FR" dirty="0" smtClean="0"/>
              <a:t>Ici, la page permet a l’administrateur de gérer les différents utilisateurs et de contrôler les différentes fonctionnalités et contenus du site. Il peut ajouter, supprimer ou modifier des chambres.</a:t>
            </a:r>
            <a:endParaRPr lang="fr-FR" dirty="0"/>
          </a:p>
        </p:txBody>
      </p:sp>
    </p:spTree>
    <p:extLst>
      <p:ext uri="{BB962C8B-B14F-4D97-AF65-F5344CB8AC3E}">
        <p14:creationId xmlns:p14="http://schemas.microsoft.com/office/powerpoint/2010/main" val="3161960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741920" y="0"/>
            <a:ext cx="4450080" cy="1207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7897368" y="182562"/>
            <a:ext cx="4477512" cy="841883"/>
          </a:xfrm>
        </p:spPr>
        <p:txBody>
          <a:bodyPr>
            <a:normAutofit/>
          </a:bodyPr>
          <a:lstStyle/>
          <a:p>
            <a:pPr marL="857250" indent="-857250">
              <a:buFont typeface="+mj-lt"/>
              <a:buAutoNum type="romanUcPeriod" startAt="5"/>
            </a:pPr>
            <a:r>
              <a:rPr lang="fr-FR" sz="2800" b="1" dirty="0" smtClean="0">
                <a:solidFill>
                  <a:srgbClr val="FFFF00"/>
                </a:solidFill>
              </a:rPr>
              <a:t>PAGE DU COMMANDE</a:t>
            </a:r>
            <a:endParaRPr lang="fr-FR" sz="2800" b="1" dirty="0">
              <a:solidFill>
                <a:srgbClr val="FFFF00"/>
              </a:solidFill>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86713"/>
            <a:ext cx="10427208" cy="3551047"/>
          </a:xfrm>
        </p:spPr>
      </p:pic>
      <p:sp>
        <p:nvSpPr>
          <p:cNvPr id="3" name="ZoneTexte 2"/>
          <p:cNvSpPr txBox="1"/>
          <p:nvPr/>
        </p:nvSpPr>
        <p:spPr>
          <a:xfrm>
            <a:off x="838200" y="5413248"/>
            <a:ext cx="10427208" cy="369332"/>
          </a:xfrm>
          <a:prstGeom prst="rect">
            <a:avLst/>
          </a:prstGeom>
          <a:noFill/>
        </p:spPr>
        <p:txBody>
          <a:bodyPr wrap="square" rtlCol="0">
            <a:spAutoFit/>
          </a:bodyPr>
          <a:lstStyle/>
          <a:p>
            <a:r>
              <a:rPr lang="fr-FR" dirty="0" smtClean="0"/>
              <a:t>Cette page-ci permet aux utilisateurs de réserver, d’annuler la réservation de leur chambre en ligne.</a:t>
            </a:r>
            <a:endParaRPr lang="fr-FR" dirty="0"/>
          </a:p>
        </p:txBody>
      </p:sp>
    </p:spTree>
    <p:extLst>
      <p:ext uri="{BB962C8B-B14F-4D97-AF65-F5344CB8AC3E}">
        <p14:creationId xmlns:p14="http://schemas.microsoft.com/office/powerpoint/2010/main" val="2460217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815072" y="0"/>
            <a:ext cx="4376928" cy="13867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7946136" y="182563"/>
            <a:ext cx="5062728" cy="1021588"/>
          </a:xfrm>
        </p:spPr>
        <p:txBody>
          <a:bodyPr>
            <a:normAutofit/>
          </a:bodyPr>
          <a:lstStyle/>
          <a:p>
            <a:pPr marL="857250" indent="-857250">
              <a:buFont typeface="+mj-lt"/>
              <a:buAutoNum type="romanUcPeriod" startAt="6"/>
            </a:pPr>
            <a:r>
              <a:rPr lang="fr-FR" sz="2800" b="1" dirty="0" smtClean="0">
                <a:solidFill>
                  <a:srgbClr val="FFFF00"/>
                </a:solidFill>
              </a:rPr>
              <a:t>PAGE DU PAIEMENT</a:t>
            </a:r>
            <a:endParaRPr lang="fr-FR" sz="2800" b="1" dirty="0">
              <a:solidFill>
                <a:srgbClr val="FFFF00"/>
              </a:solidFill>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7424" y="1386713"/>
            <a:ext cx="8180832" cy="3551047"/>
          </a:xfrm>
        </p:spPr>
      </p:pic>
      <p:sp>
        <p:nvSpPr>
          <p:cNvPr id="3" name="ZoneTexte 2"/>
          <p:cNvSpPr txBox="1"/>
          <p:nvPr/>
        </p:nvSpPr>
        <p:spPr>
          <a:xfrm>
            <a:off x="838200" y="5413248"/>
            <a:ext cx="10427208" cy="923330"/>
          </a:xfrm>
          <a:prstGeom prst="rect">
            <a:avLst/>
          </a:prstGeom>
          <a:noFill/>
        </p:spPr>
        <p:txBody>
          <a:bodyPr wrap="square" rtlCol="0">
            <a:spAutoFit/>
          </a:bodyPr>
          <a:lstStyle/>
          <a:p>
            <a:r>
              <a:rPr lang="fr-FR" dirty="0" smtClean="0"/>
              <a:t>Apres avoir valider la réserve de sa chambre, cette page permet au client de finaliser sa réservation en remplissant les différentes information demandées en fonction du mode de paiement sélectionné. Elle offre une interface sécurisée au client.</a:t>
            </a:r>
            <a:endParaRPr lang="fr-FR" dirty="0"/>
          </a:p>
        </p:txBody>
      </p:sp>
    </p:spTree>
    <p:extLst>
      <p:ext uri="{BB962C8B-B14F-4D97-AF65-F5344CB8AC3E}">
        <p14:creationId xmlns:p14="http://schemas.microsoft.com/office/powerpoint/2010/main" val="3293584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046976" y="0"/>
            <a:ext cx="5145024" cy="13867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7240524" y="319278"/>
            <a:ext cx="4757928" cy="829691"/>
          </a:xfrm>
        </p:spPr>
        <p:txBody>
          <a:bodyPr>
            <a:normAutofit/>
          </a:bodyPr>
          <a:lstStyle/>
          <a:p>
            <a:pPr marL="857250" indent="-857250">
              <a:buFont typeface="+mj-lt"/>
              <a:buAutoNum type="romanUcPeriod" startAt="7"/>
            </a:pPr>
            <a:r>
              <a:rPr lang="fr-FR" sz="2800" b="1" dirty="0" smtClean="0">
                <a:solidFill>
                  <a:srgbClr val="FFFF00"/>
                </a:solidFill>
              </a:rPr>
              <a:t>PAGE DE DECONNEXION</a:t>
            </a:r>
            <a:endParaRPr lang="fr-FR" sz="2800" b="1" dirty="0">
              <a:solidFill>
                <a:srgbClr val="FFFF00"/>
              </a:solidFill>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86713"/>
            <a:ext cx="10515599" cy="3551047"/>
          </a:xfrm>
        </p:spPr>
      </p:pic>
      <p:sp>
        <p:nvSpPr>
          <p:cNvPr id="3" name="ZoneTexte 2"/>
          <p:cNvSpPr txBox="1"/>
          <p:nvPr/>
        </p:nvSpPr>
        <p:spPr>
          <a:xfrm>
            <a:off x="838200" y="5413248"/>
            <a:ext cx="10427208" cy="369332"/>
          </a:xfrm>
          <a:prstGeom prst="rect">
            <a:avLst/>
          </a:prstGeom>
          <a:noFill/>
        </p:spPr>
        <p:txBody>
          <a:bodyPr wrap="square" rtlCol="0">
            <a:spAutoFit/>
          </a:bodyPr>
          <a:lstStyle/>
          <a:p>
            <a:r>
              <a:rPr lang="fr-FR" dirty="0" smtClean="0"/>
              <a:t>Cette page permet </a:t>
            </a:r>
            <a:r>
              <a:rPr lang="fr-FR" dirty="0"/>
              <a:t>à</a:t>
            </a:r>
            <a:r>
              <a:rPr lang="fr-FR" dirty="0" smtClean="0"/>
              <a:t> l’utilisateur de se déconnecter de son compte ou de sa session.</a:t>
            </a:r>
            <a:endParaRPr lang="fr-FR" dirty="0"/>
          </a:p>
        </p:txBody>
      </p:sp>
    </p:spTree>
    <p:extLst>
      <p:ext uri="{BB962C8B-B14F-4D97-AF65-F5344CB8AC3E}">
        <p14:creationId xmlns:p14="http://schemas.microsoft.com/office/powerpoint/2010/main" val="195574644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293</Words>
  <Application>Microsoft Office PowerPoint</Application>
  <PresentationFormat>Grand écran</PresentationFormat>
  <Paragraphs>52</Paragraphs>
  <Slides>12</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Arial</vt:lpstr>
      <vt:lpstr>Calibri</vt:lpstr>
      <vt:lpstr>Calibri Light</vt:lpstr>
      <vt:lpstr>Times New Roman</vt:lpstr>
      <vt:lpstr>Thème Office</vt:lpstr>
      <vt:lpstr> SOMMAIRE</vt:lpstr>
      <vt:lpstr>INTRODUCTION</vt:lpstr>
      <vt:lpstr>PAGE D’ACCEUIL</vt:lpstr>
      <vt:lpstr>PAGE D’INSCRIPTION</vt:lpstr>
      <vt:lpstr>PAGE DE CONNEXION</vt:lpstr>
      <vt:lpstr>PAGE DU GESTIONNAIRE</vt:lpstr>
      <vt:lpstr>PAGE DU COMMANDE</vt:lpstr>
      <vt:lpstr>PAGE DU PAIEMENT</vt:lpstr>
      <vt:lpstr>PAGE DE DECONNEXION</vt:lpstr>
      <vt:lpstr>CONCLUSION</vt:lpstr>
      <vt:lpstr>FIN DE LA PRESENTATION</vt:lpstr>
      <vt:lpstr>MEMBRES DU GROUPE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Oma</dc:creator>
  <cp:lastModifiedBy>Oma</cp:lastModifiedBy>
  <cp:revision>44</cp:revision>
  <dcterms:created xsi:type="dcterms:W3CDTF">2024-06-06T14:39:19Z</dcterms:created>
  <dcterms:modified xsi:type="dcterms:W3CDTF">2024-06-06T15:51:13Z</dcterms:modified>
</cp:coreProperties>
</file>